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57" r:id="rId4"/>
    <p:sldId id="263" r:id="rId5"/>
    <p:sldId id="429" r:id="rId6"/>
    <p:sldId id="370" r:id="rId7"/>
    <p:sldId id="356" r:id="rId8"/>
    <p:sldId id="357" r:id="rId9"/>
    <p:sldId id="358" r:id="rId10"/>
    <p:sldId id="359" r:id="rId11"/>
    <p:sldId id="360" r:id="rId12"/>
    <p:sldId id="361" r:id="rId13"/>
    <p:sldId id="365" r:id="rId14"/>
    <p:sldId id="325" r:id="rId15"/>
    <p:sldId id="352" r:id="rId16"/>
    <p:sldId id="328" r:id="rId17"/>
    <p:sldId id="373" r:id="rId18"/>
    <p:sldId id="375" r:id="rId19"/>
    <p:sldId id="369" r:id="rId20"/>
    <p:sldId id="313" r:id="rId21"/>
    <p:sldId id="314" r:id="rId22"/>
    <p:sldId id="351" r:id="rId23"/>
    <p:sldId id="354" r:id="rId24"/>
    <p:sldId id="353" r:id="rId25"/>
    <p:sldId id="30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2"/>
    <p:restoredTop sz="78938"/>
  </p:normalViewPr>
  <p:slideViewPr>
    <p:cSldViewPr snapToGrid="0" snapToObjects="1">
      <p:cViewPr varScale="1">
        <p:scale>
          <a:sx n="72" d="100"/>
          <a:sy n="72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8E89F27-B0BD-4D12-915E-DCEA79CBC18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C86B9DD-A8A2-45B5-A9C9-527DFD526E7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B0B8D94-5ACC-3049-9F68-49EABDD343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9CE8C7-1799-754A-8F0A-A42902C591AF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202754" name="Rectangle 2">
            <a:extLst>
              <a:ext uri="{FF2B5EF4-FFF2-40B4-BE49-F238E27FC236}">
                <a16:creationId xmlns:a16="http://schemas.microsoft.com/office/drawing/2014/main" id="{96EF7A5C-F868-744A-80EE-6C1238D383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C36C79EB-5EEF-C441-8DA0-11799729F7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357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04322EC-1A36-0E4E-996D-1F18A1DF7E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B0B08D-E8C8-7A46-9A0D-649F90C2CB1D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203778" name="Rectangle 2">
            <a:extLst>
              <a:ext uri="{FF2B5EF4-FFF2-40B4-BE49-F238E27FC236}">
                <a16:creationId xmlns:a16="http://schemas.microsoft.com/office/drawing/2014/main" id="{B34CEE5B-6F0E-6A4F-B01B-9E5DA5B7D6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C3ED2FB6-77F7-1842-804D-A7F1A7CE8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433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9A7695E-FFE5-A84A-A7BC-954F24B6D0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3A4505-9CE3-F349-A2E5-68E01701CF1E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205826" name="Rectangle 2">
            <a:extLst>
              <a:ext uri="{FF2B5EF4-FFF2-40B4-BE49-F238E27FC236}">
                <a16:creationId xmlns:a16="http://schemas.microsoft.com/office/drawing/2014/main" id="{97003876-B9EE-7B4D-BA33-537C50BA17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F4020E43-8CCD-3441-8129-C42410B3E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061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EA7B357-F05E-824E-B70C-5B99275822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C91D1E-2B74-024B-B9F3-04608F2D8B13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342018" name="Rectangle 2">
            <a:extLst>
              <a:ext uri="{FF2B5EF4-FFF2-40B4-BE49-F238E27FC236}">
                <a16:creationId xmlns:a16="http://schemas.microsoft.com/office/drawing/2014/main" id="{38993AFB-D546-794E-A713-661DBFDE8B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>
            <a:extLst>
              <a:ext uri="{FF2B5EF4-FFF2-40B4-BE49-F238E27FC236}">
                <a16:creationId xmlns:a16="http://schemas.microsoft.com/office/drawing/2014/main" id="{D62789CD-486A-C441-98A3-EB6AB83C9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748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1D85C88-9CC8-B74D-BBB5-27CA770F93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9AF72-325F-9D4A-9F4B-F144CBC9BD23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346114" name="Rectangle 2">
            <a:extLst>
              <a:ext uri="{FF2B5EF4-FFF2-40B4-BE49-F238E27FC236}">
                <a16:creationId xmlns:a16="http://schemas.microsoft.com/office/drawing/2014/main" id="{010B1426-9127-0841-897D-68CDCFCE0A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B0BAB384-B5FA-9142-B501-AB5C4D6A08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018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F9AA604-78F7-1B4B-9D73-1F5D1D4AF6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76BE8E-181B-2543-96AB-723E4AF1B255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283650" name="Rectangle 2">
            <a:extLst>
              <a:ext uri="{FF2B5EF4-FFF2-40B4-BE49-F238E27FC236}">
                <a16:creationId xmlns:a16="http://schemas.microsoft.com/office/drawing/2014/main" id="{4A525F16-1144-C140-9A4F-595BC748E0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3E40111D-A32C-9A43-98BD-D9FFCB019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072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1BF2E30-485A-CC4C-80FC-4A1E1122FC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E5CD79-52FA-EB49-B480-9D25763C8E1C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211970" name="Rectangle 2">
            <a:extLst>
              <a:ext uri="{FF2B5EF4-FFF2-40B4-BE49-F238E27FC236}">
                <a16:creationId xmlns:a16="http://schemas.microsoft.com/office/drawing/2014/main" id="{BDBBFD0B-EBAF-EC4C-BC08-DD7044B1C0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9C1A6050-478A-0A4F-A745-4978CE28E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211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30F0699-63B7-E848-A95D-DF7C669F23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974409-0648-B94F-A40B-2186B2E66DEA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215042" name="Rectangle 2">
            <a:extLst>
              <a:ext uri="{FF2B5EF4-FFF2-40B4-BE49-F238E27FC236}">
                <a16:creationId xmlns:a16="http://schemas.microsoft.com/office/drawing/2014/main" id="{4F433813-EED3-0543-B3DF-2D457592AF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96E0FBE6-780C-0742-A029-34E8D360E0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453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7E5EDFD-C4DD-8F41-9681-8F77F1F171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E4D8C9-FD5A-BA49-BBE3-F9DFB31B5F56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216066" name="Rectangle 2">
            <a:extLst>
              <a:ext uri="{FF2B5EF4-FFF2-40B4-BE49-F238E27FC236}">
                <a16:creationId xmlns:a16="http://schemas.microsoft.com/office/drawing/2014/main" id="{7B28954E-685E-2F4C-8098-0061F1C29D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9F578689-0748-0346-A6AF-61DB82B90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69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1CE7E57-BF3B-A34C-94A6-523B25C636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BE1EA7-8645-1346-A725-DBA4C97B722E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212994" name="Rectangle 2">
            <a:extLst>
              <a:ext uri="{FF2B5EF4-FFF2-40B4-BE49-F238E27FC236}">
                <a16:creationId xmlns:a16="http://schemas.microsoft.com/office/drawing/2014/main" id="{DB88F081-A036-D64D-B438-EE92ADA632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0141FE2C-F842-7D4B-988D-6EEAC297F5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9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804C84E-52C5-3242-8175-30E2A1D79C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95014F-9384-544E-A9FE-40749DB55123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288770" name="Rectangle 2">
            <a:extLst>
              <a:ext uri="{FF2B5EF4-FFF2-40B4-BE49-F238E27FC236}">
                <a16:creationId xmlns:a16="http://schemas.microsoft.com/office/drawing/2014/main" id="{E7B1C06C-CD7A-EA45-878F-861720A462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3F4505A3-D2B1-0846-BF6F-34CE60306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716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91431C4-47F7-584F-A9B5-4C320FE15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D5307B-687E-CE49-953D-F5CB4D7C68BA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214018" name="Rectangle 2">
            <a:extLst>
              <a:ext uri="{FF2B5EF4-FFF2-40B4-BE49-F238E27FC236}">
                <a16:creationId xmlns:a16="http://schemas.microsoft.com/office/drawing/2014/main" id="{0D640204-5BB4-E945-B7CE-F4C7CA1CAC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7CB441D0-A32D-314B-947F-F79E63FDD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052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B5925F5-4A7D-1A4C-A999-355FB50A56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6329FA-6E1B-E143-8635-028F5C244A8C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209922" name="Rectangle 2">
            <a:extLst>
              <a:ext uri="{FF2B5EF4-FFF2-40B4-BE49-F238E27FC236}">
                <a16:creationId xmlns:a16="http://schemas.microsoft.com/office/drawing/2014/main" id="{F8238262-FA39-2144-A405-EB44623550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48B9F3F0-A4AF-E74C-97E2-9101967B4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546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4772354-48BC-1644-B501-2FF4B493A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89E62C-D362-6C41-8004-8A951857045D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252930" name="Rectangle 2">
            <a:extLst>
              <a:ext uri="{FF2B5EF4-FFF2-40B4-BE49-F238E27FC236}">
                <a16:creationId xmlns:a16="http://schemas.microsoft.com/office/drawing/2014/main" id="{89CEBCB1-6168-6D40-A983-82667693E2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D56B9052-E553-D341-9839-B9269E00D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482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508408D-DCA2-6E47-869F-87BDE0D2BF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9DD5C5-BBC1-9448-8AB3-C43D968C0E4F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254978" name="Rectangle 2">
            <a:extLst>
              <a:ext uri="{FF2B5EF4-FFF2-40B4-BE49-F238E27FC236}">
                <a16:creationId xmlns:a16="http://schemas.microsoft.com/office/drawing/2014/main" id="{6FA708A7-BDFF-3B4B-BF98-5FB5363CD4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D6257651-04BA-FA4A-9C31-53F6A79C2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054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DF88B4-A7E2-784B-B13B-94F37E588D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C90CD2-16BE-D44A-A80B-C69096A69E3C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257026" name="Rectangle 2">
            <a:extLst>
              <a:ext uri="{FF2B5EF4-FFF2-40B4-BE49-F238E27FC236}">
                <a16:creationId xmlns:a16="http://schemas.microsoft.com/office/drawing/2014/main" id="{DD38E439-F0B8-5444-A2A4-5468C3B5FE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91290DF0-4267-2A48-9B59-23BD608EC6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651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EB11751-4624-3644-A60E-F58BA526DD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B45255-7D90-CA4A-B8DD-78CF5E8B52F2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259074" name="Rectangle 2">
            <a:extLst>
              <a:ext uri="{FF2B5EF4-FFF2-40B4-BE49-F238E27FC236}">
                <a16:creationId xmlns:a16="http://schemas.microsoft.com/office/drawing/2014/main" id="{821057C8-EB3C-8D41-B79C-EBD28FEECF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E5DD649D-3D58-8A4A-A77C-67DD2B726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079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C90921-C2F8-8B4E-9DB4-4CB6AD0C32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33AF23-1AEF-7B47-ACD3-618C7A168541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261122" name="Rectangle 2">
            <a:extLst>
              <a:ext uri="{FF2B5EF4-FFF2-40B4-BE49-F238E27FC236}">
                <a16:creationId xmlns:a16="http://schemas.microsoft.com/office/drawing/2014/main" id="{855F879E-C2F8-4E40-A4CE-ACD27B2CDA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CBF352C1-7785-2547-8448-E9F8BF205B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57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E3B5039-BF62-9341-B0BB-793C5F16FE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563BB6-2B46-B346-B31D-EF12F852D087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263170" name="Rectangle 2">
            <a:extLst>
              <a:ext uri="{FF2B5EF4-FFF2-40B4-BE49-F238E27FC236}">
                <a16:creationId xmlns:a16="http://schemas.microsoft.com/office/drawing/2014/main" id="{ECAEE8D2-A0EF-5E47-963F-EC41C25053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65D25BFD-1CE4-C842-8E76-5D55A64B7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767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09C5B5-DD87-A840-A63C-A0C87B6506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2C120-F1BC-9A4C-9DAC-BE9498EC3527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271362" name="Rectangle 2">
            <a:extLst>
              <a:ext uri="{FF2B5EF4-FFF2-40B4-BE49-F238E27FC236}">
                <a16:creationId xmlns:a16="http://schemas.microsoft.com/office/drawing/2014/main" id="{EB352D62-98EE-5141-AA91-D0D5902EEB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0941A804-6190-834D-9493-678F39DD2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245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E0BC-55CC-BB43-AE58-00BBDB1A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1509-B898-5141-A4D1-C3D07CFFD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60E12-E81A-3741-9A6E-A9064324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2E0A7-AD30-994D-9DC4-E536DD79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17CB0-371D-9E48-B848-1D2BC975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9C3CF-648D-864B-B279-15007B8D068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57777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B55C-E696-D341-9000-C247E18E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75BB7-8C15-A84F-87CA-F0C818B5A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05000"/>
            <a:ext cx="5080000" cy="4191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A9DD-B243-E44E-B64C-32ABB40FA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05000"/>
            <a:ext cx="5080000" cy="4191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80B34-4147-7347-86B2-7C1CCAEB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3C510-BC2D-E54B-B858-4D194D82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7AA20-108C-454D-84B9-36AA2F64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BAA2B-A1FA-4244-8493-FE39AE4907C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5911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A5B7-5B72-2141-B866-8E7C05457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D6311-2534-214E-86AF-4B50BD568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CCFDF-93AB-A943-BF96-02B3D140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D5BC2-2330-594A-BDED-2039DDE6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DFB5B-68A4-F34B-9DE3-0D11AED9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D68B1-56FC-3D40-AB61-C59A61B494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214729"/>
      </p:ext>
    </p:extLst>
  </p:cSld>
  <p:clrMapOvr>
    <a:masterClrMapping/>
  </p:clrMapOvr>
  <p:transition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/>
          <p:nvPr/>
        </p:nvPicPr>
        <p:blipFill>
          <a:blip r:embed="rId14"/>
          <a:stretch/>
        </p:blipFill>
        <p:spPr>
          <a:xfrm>
            <a:off x="0" y="0"/>
            <a:ext cx="12191400" cy="52862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/>
          <p:cNvPicPr/>
          <p:nvPr/>
        </p:nvPicPr>
        <p:blipFill>
          <a:blip r:embed="rId17"/>
          <a:stretch/>
        </p:blipFill>
        <p:spPr>
          <a:xfrm rot="5400000">
            <a:off x="-3123000" y="3123720"/>
            <a:ext cx="6857280" cy="608760"/>
          </a:xfrm>
          <a:prstGeom prst="rect">
            <a:avLst/>
          </a:prstGeom>
          <a:ln w="19080">
            <a:solidFill>
              <a:srgbClr val="9D1924"/>
            </a:solidFill>
            <a:round/>
          </a:ln>
        </p:spPr>
      </p:pic>
      <p:sp>
        <p:nvSpPr>
          <p:cNvPr id="40" name="Line 1"/>
          <p:cNvSpPr/>
          <p:nvPr/>
        </p:nvSpPr>
        <p:spPr>
          <a:xfrm>
            <a:off x="609480" y="1174320"/>
            <a:ext cx="11582280" cy="360"/>
          </a:xfrm>
          <a:prstGeom prst="line">
            <a:avLst/>
          </a:prstGeom>
          <a:ln w="38160">
            <a:solidFill>
              <a:srgbClr val="9D1924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CE-MALI-ADMIN-L@LIST.NIH.GOV" TargetMode="External"/><Relationship Id="rId2" Type="http://schemas.openxmlformats.org/officeDocument/2006/relationships/hyperlink" Target="mailto:ace@icermali.org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74640" y="5398200"/>
            <a:ext cx="10939680" cy="122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COMPUTATIONAL BIOLOGY TRAINING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7802CB1-AD2E-47E7-9AC5-FFBD2647E5A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6F03DCB7-6C97-DD4E-B393-EEEC4F00E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Model of Evolution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7974B9EE-7E67-E048-B411-841F38318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None/>
            </a:pPr>
            <a:r>
              <a:rPr lang="en-US" altLang="zh-TW"/>
              <a:t>We make some assumptions: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zh-TW"/>
              <a:t>Each position changes independently of the rest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zh-TW"/>
              <a:t>The probability of mutations is the same in each position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zh-TW"/>
              <a:t>Evolution does not “remember”</a:t>
            </a:r>
          </a:p>
        </p:txBody>
      </p:sp>
      <p:sp>
        <p:nvSpPr>
          <p:cNvPr id="260100" name="Text Box 4">
            <a:extLst>
              <a:ext uri="{FF2B5EF4-FFF2-40B4-BE49-F238E27FC236}">
                <a16:creationId xmlns:a16="http://schemas.microsoft.com/office/drawing/2014/main" id="{B2BF7BBA-0272-6147-94C2-C43175DA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9652" y="6063734"/>
            <a:ext cx="6890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>
                <a:latin typeface="Arial" panose="020B0604020202020204" pitchFamily="34" charset="0"/>
                <a:ea typeface="PMingLiU" panose="02020500000000000000" pitchFamily="18" charset="-120"/>
              </a:rPr>
              <a:t>Time</a:t>
            </a:r>
            <a:endParaRPr lang="en-US" altLang="zh-TW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grpSp>
        <p:nvGrpSpPr>
          <p:cNvPr id="260101" name="Group 5">
            <a:extLst>
              <a:ext uri="{FF2B5EF4-FFF2-40B4-BE49-F238E27FC236}">
                <a16:creationId xmlns:a16="http://schemas.microsoft.com/office/drawing/2014/main" id="{C3B50022-F4F6-284F-8DF0-CD225989A89C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715000"/>
            <a:ext cx="7391400" cy="457200"/>
            <a:chOff x="384" y="3600"/>
            <a:chExt cx="4656" cy="288"/>
          </a:xfrm>
        </p:grpSpPr>
        <p:sp>
          <p:nvSpPr>
            <p:cNvPr id="260102" name="Line 6">
              <a:extLst>
                <a:ext uri="{FF2B5EF4-FFF2-40B4-BE49-F238E27FC236}">
                  <a16:creationId xmlns:a16="http://schemas.microsoft.com/office/drawing/2014/main" id="{B32FF399-198F-7F48-85E8-2E5FBB493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744"/>
              <a:ext cx="4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0103" name="Line 7">
              <a:extLst>
                <a:ext uri="{FF2B5EF4-FFF2-40B4-BE49-F238E27FC236}">
                  <a16:creationId xmlns:a16="http://schemas.microsoft.com/office/drawing/2014/main" id="{E000CDF6-CD13-DB4F-9AC4-0770A2C074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60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0104" name="Line 8">
              <a:extLst>
                <a:ext uri="{FF2B5EF4-FFF2-40B4-BE49-F238E27FC236}">
                  <a16:creationId xmlns:a16="http://schemas.microsoft.com/office/drawing/2014/main" id="{38F5A1AB-7D54-BB44-9617-BC7BBE281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4" y="360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0105" name="Line 9">
              <a:extLst>
                <a:ext uri="{FF2B5EF4-FFF2-40B4-BE49-F238E27FC236}">
                  <a16:creationId xmlns:a16="http://schemas.microsoft.com/office/drawing/2014/main" id="{FFA674E4-C1E9-AD4A-8B7A-EDBC906EB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4" y="360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0106" name="Line 10">
              <a:extLst>
                <a:ext uri="{FF2B5EF4-FFF2-40B4-BE49-F238E27FC236}">
                  <a16:creationId xmlns:a16="http://schemas.microsoft.com/office/drawing/2014/main" id="{8381BE34-454F-8B42-9146-FF5FA711C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4" y="360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0107" name="Line 11">
              <a:extLst>
                <a:ext uri="{FF2B5EF4-FFF2-40B4-BE49-F238E27FC236}">
                  <a16:creationId xmlns:a16="http://schemas.microsoft.com/office/drawing/2014/main" id="{9CDF3B50-16A8-3647-858F-7FF50F20F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60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60108" name="Text Box 12">
            <a:extLst>
              <a:ext uri="{FF2B5EF4-FFF2-40B4-BE49-F238E27FC236}">
                <a16:creationId xmlns:a16="http://schemas.microsoft.com/office/drawing/2014/main" id="{20E94F37-7A33-1D44-A9F6-79D3A4859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76" y="6110288"/>
            <a:ext cx="352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800" b="1" i="1">
                <a:latin typeface="Comic Sans MS" panose="030F0902030302020204" pitchFamily="66" charset="0"/>
                <a:ea typeface="PMingLiU" panose="02020500000000000000" pitchFamily="18" charset="-120"/>
              </a:rPr>
              <a:t>t</a:t>
            </a:r>
            <a:endParaRPr lang="en-US" altLang="zh-TW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60109" name="Text Box 13">
            <a:extLst>
              <a:ext uri="{FF2B5EF4-FFF2-40B4-BE49-F238E27FC236}">
                <a16:creationId xmlns:a16="http://schemas.microsoft.com/office/drawing/2014/main" id="{06B90423-EC2C-854E-9419-0B3FB90EB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108701"/>
            <a:ext cx="78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800" b="1" i="1">
                <a:latin typeface="Comic Sans MS" panose="030F0902030302020204" pitchFamily="66" charset="0"/>
                <a:ea typeface="PMingLiU" panose="02020500000000000000" pitchFamily="18" charset="-120"/>
              </a:rPr>
              <a:t>t+</a:t>
            </a:r>
            <a:r>
              <a:rPr lang="en-US" altLang="zh-TW" sz="2800" b="1" i="1">
                <a:latin typeface="Comic Sans MS" panose="030F0902030302020204" pitchFamily="66" charset="0"/>
                <a:ea typeface="PMingLiU" panose="02020500000000000000" pitchFamily="18" charset="-120"/>
                <a:sym typeface="Symbol" pitchFamily="2" charset="2"/>
              </a:rPr>
              <a:t></a:t>
            </a:r>
            <a:endParaRPr lang="en-US" altLang="zh-TW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60110" name="Text Box 14">
            <a:extLst>
              <a:ext uri="{FF2B5EF4-FFF2-40B4-BE49-F238E27FC236}">
                <a16:creationId xmlns:a16="http://schemas.microsoft.com/office/drawing/2014/main" id="{A0FF581F-95B1-4249-BE94-A6EAFF840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108701"/>
            <a:ext cx="1004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800" b="1" i="1">
                <a:latin typeface="Comic Sans MS" panose="030F0902030302020204" pitchFamily="66" charset="0"/>
                <a:ea typeface="PMingLiU" panose="02020500000000000000" pitchFamily="18" charset="-120"/>
              </a:rPr>
              <a:t>t+2</a:t>
            </a:r>
            <a:r>
              <a:rPr lang="en-US" altLang="zh-TW" sz="2800" b="1" i="1">
                <a:latin typeface="Comic Sans MS" panose="030F0902030302020204" pitchFamily="66" charset="0"/>
                <a:ea typeface="PMingLiU" panose="02020500000000000000" pitchFamily="18" charset="-120"/>
                <a:sym typeface="Symbol" pitchFamily="2" charset="2"/>
              </a:rPr>
              <a:t></a:t>
            </a:r>
            <a:endParaRPr lang="en-US" altLang="zh-TW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60111" name="Text Box 15">
            <a:extLst>
              <a:ext uri="{FF2B5EF4-FFF2-40B4-BE49-F238E27FC236}">
                <a16:creationId xmlns:a16="http://schemas.microsoft.com/office/drawing/2014/main" id="{58D02F2C-DF73-C54A-834D-2AF50CBB6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108701"/>
            <a:ext cx="1004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800" b="1" i="1">
                <a:latin typeface="Comic Sans MS" panose="030F0902030302020204" pitchFamily="66" charset="0"/>
                <a:ea typeface="PMingLiU" panose="02020500000000000000" pitchFamily="18" charset="-120"/>
              </a:rPr>
              <a:t>t+3</a:t>
            </a:r>
            <a:r>
              <a:rPr lang="en-US" altLang="zh-TW" sz="2800" b="1" i="1">
                <a:latin typeface="Comic Sans MS" panose="030F0902030302020204" pitchFamily="66" charset="0"/>
                <a:ea typeface="PMingLiU" panose="02020500000000000000" pitchFamily="18" charset="-120"/>
                <a:sym typeface="Symbol" pitchFamily="2" charset="2"/>
              </a:rPr>
              <a:t></a:t>
            </a:r>
            <a:endParaRPr lang="en-US" altLang="zh-TW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60112" name="Text Box 16">
            <a:extLst>
              <a:ext uri="{FF2B5EF4-FFF2-40B4-BE49-F238E27FC236}">
                <a16:creationId xmlns:a16="http://schemas.microsoft.com/office/drawing/2014/main" id="{40A8FCDB-6502-9A4B-B8CC-EDD875713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108701"/>
            <a:ext cx="1004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TW" sz="2800" b="1" i="1">
                <a:latin typeface="Comic Sans MS" panose="030F0902030302020204" pitchFamily="66" charset="0"/>
                <a:ea typeface="PMingLiU" panose="02020500000000000000" pitchFamily="18" charset="-120"/>
              </a:rPr>
              <a:t>t+4</a:t>
            </a:r>
            <a:r>
              <a:rPr lang="en-US" altLang="zh-TW" sz="2800" b="1" i="1">
                <a:latin typeface="Comic Sans MS" panose="030F0902030302020204" pitchFamily="66" charset="0"/>
                <a:ea typeface="PMingLiU" panose="02020500000000000000" pitchFamily="18" charset="-120"/>
                <a:sym typeface="Symbol" pitchFamily="2" charset="2"/>
              </a:rPr>
              <a:t></a:t>
            </a:r>
            <a:endParaRPr lang="en-US" altLang="zh-TW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grpSp>
        <p:nvGrpSpPr>
          <p:cNvPr id="260113" name="Group 17">
            <a:extLst>
              <a:ext uri="{FF2B5EF4-FFF2-40B4-BE49-F238E27FC236}">
                <a16:creationId xmlns:a16="http://schemas.microsoft.com/office/drawing/2014/main" id="{55C9B259-6374-904E-A3A3-13C951C3F12C}"/>
              </a:ext>
            </a:extLst>
          </p:cNvPr>
          <p:cNvGrpSpPr>
            <a:grpSpLocks/>
          </p:cNvGrpSpPr>
          <p:nvPr/>
        </p:nvGrpSpPr>
        <p:grpSpPr bwMode="auto">
          <a:xfrm>
            <a:off x="1962151" y="4935545"/>
            <a:ext cx="5230813" cy="371475"/>
            <a:chOff x="276" y="3109"/>
            <a:chExt cx="3295" cy="234"/>
          </a:xfrm>
        </p:grpSpPr>
        <p:sp>
          <p:nvSpPr>
            <p:cNvPr id="260114" name="Text Box 18">
              <a:extLst>
                <a:ext uri="{FF2B5EF4-FFF2-40B4-BE49-F238E27FC236}">
                  <a16:creationId xmlns:a16="http://schemas.microsoft.com/office/drawing/2014/main" id="{4ACD29C0-31A7-FE41-8F63-043FC1834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" y="3109"/>
              <a:ext cx="2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>
                  <a:latin typeface="Courier New" panose="02070309020205020404" pitchFamily="49" charset="0"/>
                  <a:ea typeface="PMingLiU" panose="02020500000000000000" pitchFamily="18" charset="-120"/>
                </a:rPr>
                <a:t>A</a:t>
              </a:r>
              <a:endParaRPr lang="en-US" altLang="zh-TW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60115" name="Text Box 19">
              <a:extLst>
                <a:ext uri="{FF2B5EF4-FFF2-40B4-BE49-F238E27FC236}">
                  <a16:creationId xmlns:a16="http://schemas.microsoft.com/office/drawing/2014/main" id="{0D732009-D7F1-9745-A703-73301A256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9" y="3110"/>
              <a:ext cx="2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>
                  <a:latin typeface="Courier New" panose="02070309020205020404" pitchFamily="49" charset="0"/>
                  <a:ea typeface="PMingLiU" panose="02020500000000000000" pitchFamily="18" charset="-120"/>
                </a:rPr>
                <a:t>A</a:t>
              </a:r>
              <a:endParaRPr lang="en-US" altLang="zh-TW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60116" name="Text Box 20">
              <a:extLst>
                <a:ext uri="{FF2B5EF4-FFF2-40B4-BE49-F238E27FC236}">
                  <a16:creationId xmlns:a16="http://schemas.microsoft.com/office/drawing/2014/main" id="{05315419-6699-C142-BBD7-5B3B17ABF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" y="3109"/>
              <a:ext cx="2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>
                  <a:latin typeface="Courier New" panose="02070309020205020404" pitchFamily="49" charset="0"/>
                  <a:ea typeface="PMingLiU" panose="02020500000000000000" pitchFamily="18" charset="-120"/>
                </a:rPr>
                <a:t>C</a:t>
              </a:r>
              <a:endParaRPr lang="en-US" altLang="zh-TW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60117" name="Text Box 21">
              <a:extLst>
                <a:ext uri="{FF2B5EF4-FFF2-40B4-BE49-F238E27FC236}">
                  <a16:creationId xmlns:a16="http://schemas.microsoft.com/office/drawing/2014/main" id="{E086AA27-9F78-A645-88BF-BDC330997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5" y="3110"/>
              <a:ext cx="2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>
                  <a:latin typeface="Courier New" panose="02070309020205020404" pitchFamily="49" charset="0"/>
                  <a:ea typeface="PMingLiU" panose="02020500000000000000" pitchFamily="18" charset="-120"/>
                </a:rPr>
                <a:t>C</a:t>
              </a:r>
              <a:endParaRPr lang="en-US" altLang="zh-TW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60118" name="Text Box 22">
              <a:extLst>
                <a:ext uri="{FF2B5EF4-FFF2-40B4-BE49-F238E27FC236}">
                  <a16:creationId xmlns:a16="http://schemas.microsoft.com/office/drawing/2014/main" id="{AD1771F1-CC13-2244-89C2-91ECEE927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" y="3110"/>
              <a:ext cx="2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>
                  <a:latin typeface="Courier New" panose="02070309020205020404" pitchFamily="49" charset="0"/>
                  <a:ea typeface="PMingLiU" panose="02020500000000000000" pitchFamily="18" charset="-120"/>
                </a:rPr>
                <a:t>G</a:t>
              </a:r>
              <a:endParaRPr lang="en-US" altLang="zh-TW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</p:grpSp>
      <p:grpSp>
        <p:nvGrpSpPr>
          <p:cNvPr id="260119" name="Group 23">
            <a:extLst>
              <a:ext uri="{FF2B5EF4-FFF2-40B4-BE49-F238E27FC236}">
                <a16:creationId xmlns:a16="http://schemas.microsoft.com/office/drawing/2014/main" id="{67A7CD8C-3084-A748-8FFF-DDF052BDDCF8}"/>
              </a:ext>
            </a:extLst>
          </p:cNvPr>
          <p:cNvGrpSpPr>
            <a:grpSpLocks/>
          </p:cNvGrpSpPr>
          <p:nvPr/>
        </p:nvGrpSpPr>
        <p:grpSpPr bwMode="auto">
          <a:xfrm>
            <a:off x="1957388" y="4516445"/>
            <a:ext cx="5230812" cy="371475"/>
            <a:chOff x="276" y="3109"/>
            <a:chExt cx="3295" cy="234"/>
          </a:xfrm>
        </p:grpSpPr>
        <p:sp>
          <p:nvSpPr>
            <p:cNvPr id="260120" name="Text Box 24">
              <a:extLst>
                <a:ext uri="{FF2B5EF4-FFF2-40B4-BE49-F238E27FC236}">
                  <a16:creationId xmlns:a16="http://schemas.microsoft.com/office/drawing/2014/main" id="{3BC17257-BA40-B248-B0F9-D76A56CCD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" y="3109"/>
              <a:ext cx="2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>
                  <a:latin typeface="Courier New" panose="02070309020205020404" pitchFamily="49" charset="0"/>
                  <a:ea typeface="PMingLiU" panose="02020500000000000000" pitchFamily="18" charset="-120"/>
                </a:rPr>
                <a:t>T</a:t>
              </a:r>
              <a:endParaRPr lang="en-US" altLang="zh-TW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60121" name="Text Box 25">
              <a:extLst>
                <a:ext uri="{FF2B5EF4-FFF2-40B4-BE49-F238E27FC236}">
                  <a16:creationId xmlns:a16="http://schemas.microsoft.com/office/drawing/2014/main" id="{9DCCB419-1B4A-694D-920C-96E707629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9" y="3110"/>
              <a:ext cx="2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>
                  <a:latin typeface="Courier New" panose="02070309020205020404" pitchFamily="49" charset="0"/>
                  <a:ea typeface="PMingLiU" panose="02020500000000000000" pitchFamily="18" charset="-120"/>
                </a:rPr>
                <a:t>T</a:t>
              </a:r>
              <a:endParaRPr lang="en-US" altLang="zh-TW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60122" name="Text Box 26">
              <a:extLst>
                <a:ext uri="{FF2B5EF4-FFF2-40B4-BE49-F238E27FC236}">
                  <a16:creationId xmlns:a16="http://schemas.microsoft.com/office/drawing/2014/main" id="{D9BE96FC-80C8-3341-86E0-924456E5E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" y="3109"/>
              <a:ext cx="2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>
                  <a:latin typeface="Courier New" panose="02070309020205020404" pitchFamily="49" charset="0"/>
                  <a:ea typeface="PMingLiU" panose="02020500000000000000" pitchFamily="18" charset="-120"/>
                </a:rPr>
                <a:t>T</a:t>
              </a:r>
              <a:endParaRPr lang="en-US" altLang="zh-TW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60123" name="Text Box 27">
              <a:extLst>
                <a:ext uri="{FF2B5EF4-FFF2-40B4-BE49-F238E27FC236}">
                  <a16:creationId xmlns:a16="http://schemas.microsoft.com/office/drawing/2014/main" id="{CFA14191-5AD2-0448-AFA9-559F16529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5" y="3110"/>
              <a:ext cx="2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>
                  <a:latin typeface="Courier New" panose="02070309020205020404" pitchFamily="49" charset="0"/>
                  <a:ea typeface="PMingLiU" panose="02020500000000000000" pitchFamily="18" charset="-120"/>
                </a:rPr>
                <a:t>C</a:t>
              </a:r>
              <a:endParaRPr lang="en-US" altLang="zh-TW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260124" name="Text Box 28">
              <a:extLst>
                <a:ext uri="{FF2B5EF4-FFF2-40B4-BE49-F238E27FC236}">
                  <a16:creationId xmlns:a16="http://schemas.microsoft.com/office/drawing/2014/main" id="{C926ADEB-1399-4844-9359-395A8C0A5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" y="3110"/>
              <a:ext cx="2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>
                  <a:latin typeface="Courier New" panose="02070309020205020404" pitchFamily="49" charset="0"/>
                  <a:ea typeface="PMingLiU" panose="02020500000000000000" pitchFamily="18" charset="-120"/>
                </a:rPr>
                <a:t>G</a:t>
              </a:r>
              <a:endParaRPr lang="en-US" altLang="zh-TW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484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3DF94246-F627-774C-AFBF-FE131F2AE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Model of Evolution</a:t>
            </a:r>
          </a:p>
        </p:txBody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7CA10E9B-AE4B-B849-AF42-C0B3CA4EE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How do we model such a process?</a:t>
            </a:r>
          </a:p>
          <a:p>
            <a:r>
              <a:rPr lang="en-US" altLang="zh-TW" dirty="0"/>
              <a:t>This process is called a </a:t>
            </a:r>
            <a:r>
              <a:rPr lang="en-US" altLang="zh-TW" b="1" dirty="0"/>
              <a:t>Markov Chain</a:t>
            </a:r>
          </a:p>
          <a:p>
            <a:pPr>
              <a:buFont typeface="Monotype Sorts" pitchFamily="2" charset="2"/>
              <a:buNone/>
            </a:pPr>
            <a:endParaRPr lang="en-US" altLang="zh-TW" dirty="0"/>
          </a:p>
          <a:p>
            <a:pPr>
              <a:buFont typeface="Monotype Sorts" pitchFamily="2" charset="2"/>
              <a:buNone/>
            </a:pPr>
            <a:r>
              <a:rPr lang="en-US" altLang="zh-TW" dirty="0"/>
              <a:t>A chain is defined by the </a:t>
            </a:r>
            <a:r>
              <a:rPr lang="en-US" altLang="zh-TW" b="1" dirty="0"/>
              <a:t>transition</a:t>
            </a:r>
            <a:r>
              <a:rPr lang="en-US" altLang="zh-TW" dirty="0"/>
              <a:t> probability</a:t>
            </a:r>
          </a:p>
          <a:p>
            <a:r>
              <a:rPr lang="en-US" altLang="zh-TW" b="1" i="1" dirty="0">
                <a:latin typeface="Comic Sans MS" panose="030F0902030302020204" pitchFamily="66" charset="0"/>
              </a:rPr>
              <a:t>P(</a:t>
            </a:r>
            <a:r>
              <a:rPr lang="en-US" altLang="zh-TW" b="1" i="1" dirty="0" err="1">
                <a:latin typeface="Comic Sans MS" panose="030F0902030302020204" pitchFamily="66" charset="0"/>
              </a:rPr>
              <a:t>X</a:t>
            </a:r>
            <a:r>
              <a:rPr lang="en-US" altLang="zh-TW" b="1" i="1" baseline="30000" dirty="0" err="1">
                <a:latin typeface="Comic Sans MS" panose="030F0902030302020204" pitchFamily="66" charset="0"/>
              </a:rPr>
              <a:t>t</a:t>
            </a:r>
            <a:r>
              <a:rPr lang="en-US" altLang="zh-TW" b="1" i="1" baseline="30000" dirty="0">
                <a:latin typeface="Comic Sans MS" panose="030F0902030302020204" pitchFamily="66" charset="0"/>
              </a:rPr>
              <a:t>+</a:t>
            </a:r>
            <a:r>
              <a:rPr lang="en-US" altLang="zh-TW" b="1" i="1" baseline="30000" dirty="0">
                <a:latin typeface="Comic Sans MS" panose="030F0902030302020204" pitchFamily="66" charset="0"/>
                <a:sym typeface="Symbol" pitchFamily="2" charset="2"/>
              </a:rPr>
              <a:t> </a:t>
            </a:r>
            <a:r>
              <a:rPr lang="en-US" altLang="zh-TW" b="1" i="1" dirty="0">
                <a:latin typeface="Comic Sans MS" panose="030F0902030302020204" pitchFamily="66" charset="0"/>
                <a:sym typeface="Symbol" pitchFamily="2" charset="2"/>
              </a:rPr>
              <a:t>=</a:t>
            </a:r>
            <a:r>
              <a:rPr lang="en-US" altLang="zh-TW" b="1" i="1" dirty="0" err="1">
                <a:latin typeface="Comic Sans MS" panose="030F0902030302020204" pitchFamily="66" charset="0"/>
                <a:sym typeface="Symbol" pitchFamily="2" charset="2"/>
              </a:rPr>
              <a:t>b|X</a:t>
            </a:r>
            <a:r>
              <a:rPr lang="en-US" altLang="zh-TW" b="1" i="1" baseline="30000" dirty="0" err="1">
                <a:latin typeface="Comic Sans MS" panose="030F0902030302020204" pitchFamily="66" charset="0"/>
                <a:sym typeface="Symbol" pitchFamily="2" charset="2"/>
              </a:rPr>
              <a:t>t</a:t>
            </a:r>
            <a:r>
              <a:rPr lang="en-US" altLang="zh-TW" b="1" i="1" dirty="0">
                <a:latin typeface="Comic Sans MS" panose="030F0902030302020204" pitchFamily="66" charset="0"/>
                <a:sym typeface="Symbol" pitchFamily="2" charset="2"/>
              </a:rPr>
              <a:t>=a) </a:t>
            </a:r>
            <a:r>
              <a:rPr lang="en-US" altLang="zh-TW" dirty="0"/>
              <a:t>- the probability that the next state is </a:t>
            </a:r>
            <a:r>
              <a:rPr lang="en-US" altLang="zh-TW" b="1" i="1" dirty="0">
                <a:latin typeface="Comic Sans MS" panose="030F0902030302020204" pitchFamily="66" charset="0"/>
              </a:rPr>
              <a:t>b</a:t>
            </a:r>
            <a:r>
              <a:rPr lang="en-US" altLang="zh-TW" dirty="0"/>
              <a:t> given that the current state is </a:t>
            </a:r>
            <a:r>
              <a:rPr lang="en-US" altLang="zh-TW" b="1" i="1" dirty="0">
                <a:latin typeface="Comic Sans MS" panose="030F0902030302020204" pitchFamily="66" charset="0"/>
              </a:rPr>
              <a:t>a</a:t>
            </a:r>
          </a:p>
          <a:p>
            <a:r>
              <a:rPr lang="en-US" altLang="zh-TW" dirty="0"/>
              <a:t>We often describe these probabilities by a matrix: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1" i="1" dirty="0">
                <a:latin typeface="Comic Sans MS" panose="030F0902030302020204" pitchFamily="66" charset="0"/>
              </a:rPr>
              <a:t>M[</a:t>
            </a:r>
            <a:r>
              <a:rPr lang="en-US" altLang="zh-TW" b="1" i="1" dirty="0">
                <a:latin typeface="Comic Sans MS" panose="030F0902030302020204" pitchFamily="66" charset="0"/>
                <a:sym typeface="Symbol" pitchFamily="2" charset="2"/>
              </a:rPr>
              <a:t></a:t>
            </a:r>
            <a:r>
              <a:rPr lang="en-US" altLang="zh-TW" b="1" i="1" dirty="0">
                <a:latin typeface="Comic Sans MS" panose="030F0902030302020204" pitchFamily="66" charset="0"/>
              </a:rPr>
              <a:t>]</a:t>
            </a:r>
            <a:r>
              <a:rPr lang="en-US" altLang="zh-TW" b="1" i="1" baseline="-25000" dirty="0">
                <a:latin typeface="Comic Sans MS" panose="030F0902030302020204" pitchFamily="66" charset="0"/>
              </a:rPr>
              <a:t>ab</a:t>
            </a:r>
            <a:r>
              <a:rPr lang="en-US" altLang="zh-TW" b="1" i="1" dirty="0">
                <a:latin typeface="Comic Sans MS" panose="030F0902030302020204" pitchFamily="66" charset="0"/>
              </a:rPr>
              <a:t> =</a:t>
            </a:r>
            <a:r>
              <a:rPr lang="en-US" altLang="zh-TW" dirty="0"/>
              <a:t> </a:t>
            </a:r>
            <a:r>
              <a:rPr lang="en-US" altLang="zh-TW" b="1" i="1" dirty="0">
                <a:latin typeface="Comic Sans MS" panose="030F0902030302020204" pitchFamily="66" charset="0"/>
              </a:rPr>
              <a:t>P(</a:t>
            </a:r>
            <a:r>
              <a:rPr lang="en-US" altLang="zh-TW" b="1" i="1" dirty="0" err="1">
                <a:latin typeface="Comic Sans MS" panose="030F0902030302020204" pitchFamily="66" charset="0"/>
              </a:rPr>
              <a:t>X</a:t>
            </a:r>
            <a:r>
              <a:rPr lang="en-US" altLang="zh-TW" b="1" i="1" baseline="30000" dirty="0" err="1">
                <a:latin typeface="Comic Sans MS" panose="030F0902030302020204" pitchFamily="66" charset="0"/>
              </a:rPr>
              <a:t>t</a:t>
            </a:r>
            <a:r>
              <a:rPr lang="en-US" altLang="zh-TW" b="1" i="1" baseline="30000" dirty="0">
                <a:latin typeface="Comic Sans MS" panose="030F0902030302020204" pitchFamily="66" charset="0"/>
              </a:rPr>
              <a:t>+</a:t>
            </a:r>
            <a:r>
              <a:rPr lang="en-US" altLang="zh-TW" b="1" i="1" baseline="30000" dirty="0">
                <a:latin typeface="Comic Sans MS" panose="030F0902030302020204" pitchFamily="66" charset="0"/>
                <a:sym typeface="Symbol" pitchFamily="2" charset="2"/>
              </a:rPr>
              <a:t> </a:t>
            </a:r>
            <a:r>
              <a:rPr lang="en-US" altLang="zh-TW" b="1" i="1" dirty="0">
                <a:latin typeface="Comic Sans MS" panose="030F0902030302020204" pitchFamily="66" charset="0"/>
                <a:sym typeface="Symbol" pitchFamily="2" charset="2"/>
              </a:rPr>
              <a:t>=</a:t>
            </a:r>
            <a:r>
              <a:rPr lang="en-US" altLang="zh-TW" b="1" i="1" dirty="0" err="1">
                <a:latin typeface="Comic Sans MS" panose="030F0902030302020204" pitchFamily="66" charset="0"/>
                <a:sym typeface="Symbol" pitchFamily="2" charset="2"/>
              </a:rPr>
              <a:t>b|X</a:t>
            </a:r>
            <a:r>
              <a:rPr lang="en-US" altLang="zh-TW" b="1" i="1" baseline="30000" dirty="0" err="1">
                <a:latin typeface="Comic Sans MS" panose="030F0902030302020204" pitchFamily="66" charset="0"/>
                <a:sym typeface="Symbol" pitchFamily="2" charset="2"/>
              </a:rPr>
              <a:t>t</a:t>
            </a:r>
            <a:r>
              <a:rPr lang="en-US" altLang="zh-TW" b="1" i="1" dirty="0">
                <a:latin typeface="Comic Sans MS" panose="030F0902030302020204" pitchFamily="66" charset="0"/>
                <a:sym typeface="Symbol" pitchFamily="2" charset="2"/>
              </a:rPr>
              <a:t>=a)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10670A-5D2B-B644-8037-F82148194DD5}"/>
              </a:ext>
            </a:extLst>
          </p:cNvPr>
          <p:cNvSpPr txBox="1">
            <a:spLocks noChangeArrowheads="1"/>
          </p:cNvSpPr>
          <p:nvPr/>
        </p:nvSpPr>
        <p:spPr>
          <a:xfrm>
            <a:off x="609480" y="5140093"/>
            <a:ext cx="8643937" cy="1500550"/>
          </a:xfrm>
          <a:prstGeom prst="rect">
            <a:avLst/>
          </a:prstGeom>
        </p:spPr>
        <p:txBody>
          <a:bodyPr lIns="0" tIns="0" rIns="0" bIns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endParaRPr lang="zh-TW" altLang="en-US" dirty="0"/>
          </a:p>
          <a:p>
            <a:r>
              <a:rPr lang="en-US" altLang="zh-TW" dirty="0"/>
              <a:t> </a:t>
            </a:r>
            <a:r>
              <a:rPr lang="en-US" altLang="zh-TW" b="1" i="1" dirty="0">
                <a:latin typeface="Comic Sans MS" panose="030F0902030302020204" pitchFamily="66" charset="0"/>
              </a:rPr>
              <a:t>M[2</a:t>
            </a:r>
            <a:r>
              <a:rPr lang="en-US" altLang="zh-TW" b="1" i="1" dirty="0">
                <a:latin typeface="Comic Sans MS" panose="030F0902030302020204" pitchFamily="66" charset="0"/>
                <a:sym typeface="Symbol" pitchFamily="2" charset="2"/>
              </a:rPr>
              <a:t></a:t>
            </a:r>
            <a:r>
              <a:rPr lang="en-US" altLang="zh-TW" b="1" i="1" dirty="0">
                <a:latin typeface="Comic Sans MS" panose="030F0902030302020204" pitchFamily="66" charset="0"/>
              </a:rPr>
              <a:t>] = M[</a:t>
            </a:r>
            <a:r>
              <a:rPr lang="en-US" altLang="zh-TW" b="1" i="1" dirty="0">
                <a:latin typeface="Comic Sans MS" panose="030F0902030302020204" pitchFamily="66" charset="0"/>
                <a:sym typeface="Symbol" pitchFamily="2" charset="2"/>
              </a:rPr>
              <a:t></a:t>
            </a:r>
            <a:r>
              <a:rPr lang="en-US" altLang="zh-TW" b="1" i="1" dirty="0">
                <a:latin typeface="Comic Sans MS" panose="030F0902030302020204" pitchFamily="66" charset="0"/>
              </a:rPr>
              <a:t>]M[</a:t>
            </a:r>
            <a:r>
              <a:rPr lang="en-US" altLang="zh-TW" b="1" i="1" dirty="0">
                <a:latin typeface="Comic Sans MS" panose="030F0902030302020204" pitchFamily="66" charset="0"/>
                <a:sym typeface="Symbol" pitchFamily="2" charset="2"/>
              </a:rPr>
              <a:t></a:t>
            </a:r>
            <a:r>
              <a:rPr lang="en-US" altLang="zh-TW" b="1" i="1" dirty="0">
                <a:latin typeface="Comic Sans MS" panose="030F0902030302020204" pitchFamily="66" charset="0"/>
              </a:rPr>
              <a:t>] </a:t>
            </a:r>
          </a:p>
          <a:p>
            <a:pPr>
              <a:buFont typeface="Monotype Sorts" pitchFamily="2" charset="2"/>
              <a:buNone/>
            </a:pPr>
            <a:endParaRPr lang="en-US" altLang="zh-TW" b="1" i="1" dirty="0">
              <a:latin typeface="Comic Sans MS" panose="030F0902030302020204" pitchFamily="66" charset="0"/>
            </a:endParaRPr>
          </a:p>
          <a:p>
            <a:r>
              <a:rPr lang="en-US" altLang="zh-TW" dirty="0"/>
              <a:t>By induction:     </a:t>
            </a:r>
            <a:r>
              <a:rPr lang="en-US" altLang="zh-TW" b="1" i="1" dirty="0">
                <a:latin typeface="Comic Sans MS" panose="030F0902030302020204" pitchFamily="66" charset="0"/>
              </a:rPr>
              <a:t>M[n</a:t>
            </a:r>
            <a:r>
              <a:rPr lang="en-US" altLang="zh-TW" b="1" i="1" dirty="0">
                <a:latin typeface="Comic Sans MS" panose="030F0902030302020204" pitchFamily="66" charset="0"/>
                <a:sym typeface="Symbol" pitchFamily="2" charset="2"/>
              </a:rPr>
              <a:t></a:t>
            </a:r>
            <a:r>
              <a:rPr lang="en-US" altLang="zh-TW" b="1" i="1" dirty="0">
                <a:latin typeface="Comic Sans MS" panose="030F0902030302020204" pitchFamily="66" charset="0"/>
              </a:rPr>
              <a:t>] = M[</a:t>
            </a:r>
            <a:r>
              <a:rPr lang="en-US" altLang="zh-TW" b="1" i="1" dirty="0">
                <a:latin typeface="Comic Sans MS" panose="030F0902030302020204" pitchFamily="66" charset="0"/>
                <a:sym typeface="Symbol" pitchFamily="2" charset="2"/>
              </a:rPr>
              <a:t></a:t>
            </a:r>
            <a:r>
              <a:rPr lang="en-US" altLang="zh-TW" b="1" i="1" dirty="0">
                <a:latin typeface="Comic Sans MS" panose="030F0902030302020204" pitchFamily="66" charset="0"/>
              </a:rPr>
              <a:t>] </a:t>
            </a:r>
            <a:r>
              <a:rPr lang="en-US" altLang="zh-TW" b="1" i="1" baseline="30000" dirty="0">
                <a:latin typeface="Comic Sans MS" panose="030F0902030302020204" pitchFamily="66" charset="0"/>
              </a:rPr>
              <a:t>n</a:t>
            </a:r>
            <a:endParaRPr lang="en-US" altLang="zh-TW" b="1" i="1" dirty="0">
              <a:latin typeface="Comic Sans MS" panose="030F0902030302020204" pitchFamily="66" charset="0"/>
            </a:endParaRPr>
          </a:p>
          <a:p>
            <a:pPr>
              <a:buFont typeface="Monotype Sorts" pitchFamily="2" charset="2"/>
              <a:buNone/>
            </a:pPr>
            <a:endParaRPr lang="en-US" altLang="zh-TW" b="1" i="1" dirty="0">
              <a:latin typeface="Comic Sans MS" panose="030F0902030302020204" pitchFamily="66" charset="0"/>
            </a:endParaRPr>
          </a:p>
          <a:p>
            <a:endParaRPr lang="zh-TW" altLang="en-US" b="1" i="1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39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56191877-6441-BD46-8C7C-2C38B322F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Longer Term Changes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E22727CC-00E6-B14D-91C2-A3868B649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zh-TW" altLang="en-US"/>
          </a:p>
          <a:p>
            <a:pPr>
              <a:lnSpc>
                <a:spcPct val="90000"/>
              </a:lnSpc>
            </a:pPr>
            <a:r>
              <a:rPr lang="en-US" altLang="zh-TW"/>
              <a:t>Estimate </a:t>
            </a:r>
            <a:r>
              <a:rPr lang="en-US" altLang="zh-TW" i="1">
                <a:latin typeface="Comic Sans MS" panose="030F0902030302020204" pitchFamily="66" charset="0"/>
              </a:rPr>
              <a:t>M</a:t>
            </a:r>
            <a:r>
              <a:rPr lang="en-US" altLang="zh-TW" b="1" i="1">
                <a:latin typeface="Comic Sans MS" panose="030F0902030302020204" pitchFamily="66" charset="0"/>
              </a:rPr>
              <a:t>[</a:t>
            </a:r>
            <a:r>
              <a:rPr lang="en-US" altLang="zh-TW" b="1" i="1">
                <a:latin typeface="Comic Sans MS" panose="030F0902030302020204" pitchFamily="66" charset="0"/>
                <a:sym typeface="Symbol" pitchFamily="2" charset="2"/>
              </a:rPr>
              <a:t></a:t>
            </a:r>
            <a:r>
              <a:rPr lang="en-US" altLang="zh-TW" b="1" i="1">
                <a:latin typeface="Comic Sans MS" panose="030F0902030302020204" pitchFamily="66" charset="0"/>
              </a:rPr>
              <a:t>]</a:t>
            </a:r>
            <a:r>
              <a:rPr lang="en-US" altLang="zh-TW" i="1"/>
              <a:t> </a:t>
            </a:r>
            <a:r>
              <a:rPr lang="en-US" altLang="zh-TW" i="1">
                <a:latin typeface="Comic Sans MS" panose="030F0902030302020204" pitchFamily="66" charset="0"/>
              </a:rPr>
              <a:t>= </a:t>
            </a:r>
            <a:r>
              <a:rPr lang="en-US" altLang="zh-TW" b="1" i="1">
                <a:latin typeface="Comic Sans MS" panose="030F0902030302020204" pitchFamily="66" charset="0"/>
              </a:rPr>
              <a:t>M </a:t>
            </a:r>
            <a:r>
              <a:rPr lang="en-US" altLang="zh-TW"/>
              <a:t>(PAM-1 matrices) </a:t>
            </a:r>
          </a:p>
          <a:p>
            <a:pPr>
              <a:lnSpc>
                <a:spcPct val="90000"/>
              </a:lnSpc>
            </a:pPr>
            <a:r>
              <a:rPr lang="en-US" altLang="zh-TW"/>
              <a:t>Use </a:t>
            </a:r>
            <a:r>
              <a:rPr lang="en-US" altLang="zh-TW" b="1" i="1">
                <a:latin typeface="Comic Sans MS" panose="030F0902030302020204" pitchFamily="66" charset="0"/>
              </a:rPr>
              <a:t>M[n</a:t>
            </a:r>
            <a:r>
              <a:rPr lang="en-US" altLang="zh-TW" b="1" i="1">
                <a:latin typeface="Comic Sans MS" panose="030F0902030302020204" pitchFamily="66" charset="0"/>
                <a:sym typeface="Symbol" pitchFamily="2" charset="2"/>
              </a:rPr>
              <a:t></a:t>
            </a:r>
            <a:r>
              <a:rPr lang="en-US" altLang="zh-TW" b="1" i="1">
                <a:latin typeface="Comic Sans MS" panose="030F0902030302020204" pitchFamily="66" charset="0"/>
              </a:rPr>
              <a:t>] = M</a:t>
            </a:r>
            <a:r>
              <a:rPr lang="en-US" altLang="zh-TW" b="1" i="1" baseline="30000">
                <a:latin typeface="Comic Sans MS" panose="030F0902030302020204" pitchFamily="66" charset="0"/>
              </a:rPr>
              <a:t>n</a:t>
            </a:r>
            <a:r>
              <a:rPr lang="en-US" altLang="zh-TW"/>
              <a:t>  (PAM-n matrices) </a:t>
            </a:r>
          </a:p>
          <a:p>
            <a:pPr>
              <a:lnSpc>
                <a:spcPct val="90000"/>
              </a:lnSpc>
            </a:pPr>
            <a:r>
              <a:rPr lang="en-US" altLang="zh-TW"/>
              <a:t>Define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Use this quantity to define the score for your application of interest.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zh-TW" altLang="en-US"/>
          </a:p>
        </p:txBody>
      </p:sp>
      <p:graphicFrame>
        <p:nvGraphicFramePr>
          <p:cNvPr id="270340" name="Object 4">
            <a:extLst>
              <a:ext uri="{FF2B5EF4-FFF2-40B4-BE49-F238E27FC236}">
                <a16:creationId xmlns:a16="http://schemas.microsoft.com/office/drawing/2014/main" id="{1F9985E3-3D1E-864F-A15E-1C75FB3F35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2838" y="3651250"/>
          <a:ext cx="428466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1" name="Equation" r:id="rId4" imgW="27495500" imgH="5562600" progId="Equation.3">
                  <p:embed/>
                </p:oleObj>
              </mc:Choice>
              <mc:Fallback>
                <p:oleObj name="Equation" r:id="rId4" imgW="27495500" imgH="5562600" progId="Equation.3">
                  <p:embed/>
                  <p:pic>
                    <p:nvPicPr>
                      <p:cNvPr id="270340" name="Object 4">
                        <a:extLst>
                          <a:ext uri="{FF2B5EF4-FFF2-40B4-BE49-F238E27FC236}">
                            <a16:creationId xmlns:a16="http://schemas.microsoft.com/office/drawing/2014/main" id="{1F9985E3-3D1E-864F-A15E-1C75FB3F35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838" y="3651250"/>
                        <a:ext cx="4284662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2400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Text Box 3">
            <a:extLst>
              <a:ext uri="{FF2B5EF4-FFF2-40B4-BE49-F238E27FC236}">
                <a16:creationId xmlns:a16="http://schemas.microsoft.com/office/drawing/2014/main" id="{A43ED64E-E5B2-244C-857E-190B4D3FF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81001"/>
            <a:ext cx="6256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chemeClr val="accent2"/>
                </a:solidFill>
                <a:latin typeface="Arial" panose="020B0604020202020204" pitchFamily="34" charset="0"/>
              </a:rPr>
              <a:t>PAM250 mutation probability matrix</a:t>
            </a:r>
          </a:p>
        </p:txBody>
      </p:sp>
      <p:pic>
        <p:nvPicPr>
          <p:cNvPr id="104453" name="Picture 5">
            <a:extLst>
              <a:ext uri="{FF2B5EF4-FFF2-40B4-BE49-F238E27FC236}">
                <a16:creationId xmlns:a16="http://schemas.microsoft.com/office/drawing/2014/main" id="{ED4361AE-01DD-E04D-80AB-5D758BDE0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35371"/>
            <a:ext cx="7162800" cy="5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454" name="Text Box 6">
            <a:extLst>
              <a:ext uri="{FF2B5EF4-FFF2-40B4-BE49-F238E27FC236}">
                <a16:creationId xmlns:a16="http://schemas.microsoft.com/office/drawing/2014/main" id="{5F456448-F000-9640-892A-C16A72268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6288372"/>
            <a:ext cx="32239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Top: original amino acid</a:t>
            </a:r>
          </a:p>
          <a:p>
            <a:r>
              <a:rPr lang="en-US" altLang="en-US"/>
              <a:t>Side: replacement amino acid</a:t>
            </a:r>
          </a:p>
        </p:txBody>
      </p:sp>
      <p:sp>
        <p:nvSpPr>
          <p:cNvPr id="104456" name="Line 8">
            <a:extLst>
              <a:ext uri="{FF2B5EF4-FFF2-40B4-BE49-F238E27FC236}">
                <a16:creationId xmlns:a16="http://schemas.microsoft.com/office/drawing/2014/main" id="{79628E88-AEE5-584D-B742-76CC2E2BE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6135971"/>
            <a:ext cx="716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7" name="Line 9">
            <a:extLst>
              <a:ext uri="{FF2B5EF4-FFF2-40B4-BE49-F238E27FC236}">
                <a16:creationId xmlns:a16="http://schemas.microsoft.com/office/drawing/2014/main" id="{240DF520-2686-1246-9337-51A37273A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7400" y="1335371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8" name="Line 10">
            <a:extLst>
              <a:ext uri="{FF2B5EF4-FFF2-40B4-BE49-F238E27FC236}">
                <a16:creationId xmlns:a16="http://schemas.microsoft.com/office/drawing/2014/main" id="{99A579C2-49A3-A445-A82F-F16544B7C2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335371"/>
            <a:ext cx="0" cy="480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65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1026">
            <a:extLst>
              <a:ext uri="{FF2B5EF4-FFF2-40B4-BE49-F238E27FC236}">
                <a16:creationId xmlns:a16="http://schemas.microsoft.com/office/drawing/2014/main" id="{21E61E48-5334-DD46-A9E7-A83DC3C11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6596"/>
            <a:ext cx="8305800" cy="530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219" name="Text Box 1027">
            <a:extLst>
              <a:ext uri="{FF2B5EF4-FFF2-40B4-BE49-F238E27FC236}">
                <a16:creationId xmlns:a16="http://schemas.microsoft.com/office/drawing/2014/main" id="{5A3F6AAA-EB1A-5C46-A259-D48409030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213208"/>
            <a:ext cx="31511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latin typeface="Arial" panose="020B0604020202020204" pitchFamily="34" charset="0"/>
              </a:rPr>
              <a:t>PAM250 log odds</a:t>
            </a:r>
          </a:p>
          <a:p>
            <a:r>
              <a:rPr lang="en-US" altLang="en-US" sz="2800" b="1">
                <a:latin typeface="Arial" panose="020B0604020202020204" pitchFamily="34" charset="0"/>
              </a:rPr>
              <a:t>scoring matrix</a:t>
            </a:r>
            <a:endParaRPr lang="en-US" altLang="en-US" sz="2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37221" name="Line 1029">
            <a:extLst>
              <a:ext uri="{FF2B5EF4-FFF2-40B4-BE49-F238E27FC236}">
                <a16:creationId xmlns:a16="http://schemas.microsoft.com/office/drawing/2014/main" id="{DAA2DEE4-EF9C-284A-B08A-79E8047742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062395"/>
            <a:ext cx="0" cy="434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2" name="Line 1030">
            <a:extLst>
              <a:ext uri="{FF2B5EF4-FFF2-40B4-BE49-F238E27FC236}">
                <a16:creationId xmlns:a16="http://schemas.microsoft.com/office/drawing/2014/main" id="{0DA0F79A-A0FC-5042-ADE3-CA454A4E3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290995"/>
            <a:ext cx="0" cy="411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3" name="Line 1031">
            <a:extLst>
              <a:ext uri="{FF2B5EF4-FFF2-40B4-BE49-F238E27FC236}">
                <a16:creationId xmlns:a16="http://schemas.microsoft.com/office/drawing/2014/main" id="{1024B243-85B7-E44A-81E2-1B439480CA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595795"/>
            <a:ext cx="0" cy="3810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4" name="Line 1032">
            <a:extLst>
              <a:ext uri="{FF2B5EF4-FFF2-40B4-BE49-F238E27FC236}">
                <a16:creationId xmlns:a16="http://schemas.microsoft.com/office/drawing/2014/main" id="{FB47A640-6C8E-9D40-9C19-F044624C3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4500795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5" name="Line 1033">
            <a:extLst>
              <a:ext uri="{FF2B5EF4-FFF2-40B4-BE49-F238E27FC236}">
                <a16:creationId xmlns:a16="http://schemas.microsoft.com/office/drawing/2014/main" id="{7A213327-FB9C-9942-AF3E-7576F13083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472939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27" name="Line 1035">
            <a:extLst>
              <a:ext uri="{FF2B5EF4-FFF2-40B4-BE49-F238E27FC236}">
                <a16:creationId xmlns:a16="http://schemas.microsoft.com/office/drawing/2014/main" id="{2B7E6519-7B34-4C46-9ED1-E8A5CFD68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4957995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42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9" name="Rectangle 9">
            <a:extLst>
              <a:ext uri="{FF2B5EF4-FFF2-40B4-BE49-F238E27FC236}">
                <a16:creationId xmlns:a16="http://schemas.microsoft.com/office/drawing/2014/main" id="{EBA5B9FB-011A-B242-A1F0-C72B24DB2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343400"/>
            <a:ext cx="441960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2" name="Text Box 2">
            <a:extLst>
              <a:ext uri="{FF2B5EF4-FFF2-40B4-BE49-F238E27FC236}">
                <a16:creationId xmlns:a16="http://schemas.microsoft.com/office/drawing/2014/main" id="{BA9B4ED0-FFE0-E849-A6BB-63CBB398D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5" y="152401"/>
            <a:ext cx="82772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>
                <a:latin typeface="Arial" panose="020B0604020202020204" pitchFamily="34" charset="0"/>
              </a:rPr>
              <a:t>How do we go from a mutation probability</a:t>
            </a:r>
          </a:p>
          <a:p>
            <a:pPr algn="ctr"/>
            <a:r>
              <a:rPr lang="en-US" altLang="en-US" sz="3200" b="1" dirty="0">
                <a:latin typeface="Arial" panose="020B0604020202020204" pitchFamily="34" charset="0"/>
              </a:rPr>
              <a:t>matrix to a log odds matrix?</a:t>
            </a:r>
            <a:endParaRPr lang="en-US" altLang="en-US" sz="3200" b="1" dirty="0"/>
          </a:p>
        </p:txBody>
      </p:sp>
      <p:sp>
        <p:nvSpPr>
          <p:cNvPr id="107523" name="Text Box 3">
            <a:extLst>
              <a:ext uri="{FF2B5EF4-FFF2-40B4-BE49-F238E27FC236}">
                <a16:creationId xmlns:a16="http://schemas.microsoft.com/office/drawing/2014/main" id="{D12173D6-E045-C340-9821-14EBC1BC8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05000"/>
            <a:ext cx="864371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 The cells in a log odds matrix consist of an “odds ratio”:</a:t>
            </a:r>
          </a:p>
          <a:p>
            <a:pPr>
              <a:buFontTx/>
              <a:buChar char="•"/>
            </a:pPr>
            <a:endParaRPr lang="en-US" altLang="en-US" sz="2400" b="1" dirty="0">
              <a:latin typeface="Arial" panose="020B0604020202020204" pitchFamily="34" charset="0"/>
            </a:endParaRPr>
          </a:p>
          <a:p>
            <a:r>
              <a:rPr lang="en-US" altLang="en-US" sz="2400" b="1" dirty="0">
                <a:latin typeface="Arial" panose="020B0604020202020204" pitchFamily="34" charset="0"/>
              </a:rPr>
              <a:t>	</a:t>
            </a:r>
            <a:r>
              <a:rPr lang="en-US" altLang="en-US" sz="2400" b="1" u="sng" dirty="0">
                <a:latin typeface="Arial" panose="020B0604020202020204" pitchFamily="34" charset="0"/>
              </a:rPr>
              <a:t>the probability that an alignment is authentic</a:t>
            </a:r>
          </a:p>
          <a:p>
            <a:r>
              <a:rPr lang="en-US" altLang="en-US" sz="2400" b="1" dirty="0">
                <a:latin typeface="Arial" panose="020B0604020202020204" pitchFamily="34" charset="0"/>
              </a:rPr>
              <a:t>	the probability that the alignment was random</a:t>
            </a:r>
          </a:p>
          <a:p>
            <a:endParaRPr lang="en-US" altLang="en-US" sz="2400" b="1" dirty="0">
              <a:latin typeface="Arial" panose="020B0604020202020204" pitchFamily="34" charset="0"/>
            </a:endParaRPr>
          </a:p>
          <a:p>
            <a:r>
              <a:rPr lang="en-US" altLang="en-US" sz="2400" b="1" dirty="0">
                <a:latin typeface="Arial" panose="020B0604020202020204" pitchFamily="34" charset="0"/>
              </a:rPr>
              <a:t>The score S for an alignment of residues </a:t>
            </a:r>
            <a:r>
              <a:rPr lang="en-US" altLang="en-US" sz="2400" b="1" dirty="0" err="1">
                <a:latin typeface="Arial" panose="020B0604020202020204" pitchFamily="34" charset="0"/>
              </a:rPr>
              <a:t>a,b</a:t>
            </a:r>
            <a:r>
              <a:rPr lang="en-US" altLang="en-US" sz="2400" b="1" dirty="0">
                <a:latin typeface="Arial" panose="020B0604020202020204" pitchFamily="34" charset="0"/>
              </a:rPr>
              <a:t> is given by:</a:t>
            </a:r>
          </a:p>
          <a:p>
            <a:endParaRPr lang="en-US" altLang="en-US" sz="2400" b="1" dirty="0">
              <a:latin typeface="Arial" panose="020B0604020202020204" pitchFamily="34" charset="0"/>
            </a:endParaRPr>
          </a:p>
          <a:p>
            <a:r>
              <a:rPr lang="en-US" altLang="en-US" sz="2400" b="1" dirty="0">
                <a:latin typeface="Arial" panose="020B0604020202020204" pitchFamily="34" charset="0"/>
              </a:rPr>
              <a:t>S(</a:t>
            </a:r>
            <a:r>
              <a:rPr lang="en-US" altLang="en-US" sz="2400" b="1" dirty="0" err="1">
                <a:latin typeface="Arial" panose="020B0604020202020204" pitchFamily="34" charset="0"/>
              </a:rPr>
              <a:t>a,b</a:t>
            </a:r>
            <a:r>
              <a:rPr lang="en-US" altLang="en-US" sz="2400" b="1" dirty="0">
                <a:latin typeface="Arial" panose="020B0604020202020204" pitchFamily="34" charset="0"/>
              </a:rPr>
              <a:t>) = 10 log</a:t>
            </a:r>
            <a:r>
              <a:rPr lang="en-US" altLang="en-US" sz="2400" b="1" baseline="-25000" dirty="0">
                <a:latin typeface="Arial" panose="020B0604020202020204" pitchFamily="34" charset="0"/>
              </a:rPr>
              <a:t>10</a:t>
            </a:r>
            <a:r>
              <a:rPr lang="en-US" altLang="en-US" sz="2400" b="1" dirty="0">
                <a:latin typeface="Arial" panose="020B0604020202020204" pitchFamily="34" charset="0"/>
              </a:rPr>
              <a:t> ( M</a:t>
            </a:r>
            <a:r>
              <a:rPr lang="en-US" altLang="en-US" sz="2400" b="1" baseline="-25000" dirty="0">
                <a:latin typeface="Arial" panose="020B0604020202020204" pitchFamily="34" charset="0"/>
              </a:rPr>
              <a:t>ab </a:t>
            </a:r>
            <a:r>
              <a:rPr lang="en-US" altLang="en-US" sz="2400" b="1" dirty="0">
                <a:latin typeface="Arial" panose="020B0604020202020204" pitchFamily="34" charset="0"/>
              </a:rPr>
              <a:t>/ </a:t>
            </a:r>
            <a:r>
              <a:rPr lang="en-US" altLang="en-US" sz="2400" b="1" dirty="0" err="1">
                <a:latin typeface="Arial" panose="020B0604020202020204" pitchFamily="34" charset="0"/>
              </a:rPr>
              <a:t>p</a:t>
            </a:r>
            <a:r>
              <a:rPr lang="en-US" altLang="en-US" sz="2400" b="1" baseline="-25000" dirty="0" err="1">
                <a:latin typeface="Arial" panose="020B0604020202020204" pitchFamily="34" charset="0"/>
              </a:rPr>
              <a:t>b</a:t>
            </a:r>
            <a:r>
              <a:rPr lang="en-US" altLang="en-US" sz="2400" b="1" baseline="-25000" dirty="0"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latin typeface="Arial" panose="020B0604020202020204" pitchFamily="34" charset="0"/>
              </a:rPr>
              <a:t>)</a:t>
            </a:r>
          </a:p>
          <a:p>
            <a:endParaRPr lang="en-US" altLang="en-US" sz="2400" b="1" dirty="0">
              <a:latin typeface="Arial" panose="020B0604020202020204" pitchFamily="34" charset="0"/>
            </a:endParaRPr>
          </a:p>
          <a:p>
            <a:r>
              <a:rPr lang="en-US" altLang="en-US" sz="2400" b="1" dirty="0">
                <a:latin typeface="Arial" panose="020B0604020202020204" pitchFamily="34" charset="0"/>
              </a:rPr>
              <a:t>As an example, for tryptophan,</a:t>
            </a:r>
          </a:p>
          <a:p>
            <a:endParaRPr lang="en-US" altLang="en-US" sz="2400" b="1" dirty="0">
              <a:latin typeface="Arial" panose="020B0604020202020204" pitchFamily="34" charset="0"/>
            </a:endParaRPr>
          </a:p>
          <a:p>
            <a:r>
              <a:rPr lang="en-US" altLang="en-US" sz="2400" b="1" dirty="0">
                <a:latin typeface="Arial" panose="020B0604020202020204" pitchFamily="34" charset="0"/>
              </a:rPr>
              <a:t>S( W, W ) = 10 log</a:t>
            </a:r>
            <a:r>
              <a:rPr lang="en-US" altLang="en-US" sz="2400" b="1" baseline="-25000" dirty="0">
                <a:latin typeface="Arial" panose="020B0604020202020204" pitchFamily="34" charset="0"/>
              </a:rPr>
              <a:t>10</a:t>
            </a:r>
            <a:r>
              <a:rPr lang="en-US" altLang="en-US" sz="2400" b="1" dirty="0">
                <a:latin typeface="Arial" panose="020B0604020202020204" pitchFamily="34" charset="0"/>
              </a:rPr>
              <a:t> ( 0.55 / 0.01 ) = 17.4</a:t>
            </a:r>
          </a:p>
        </p:txBody>
      </p:sp>
      <p:sp>
        <p:nvSpPr>
          <p:cNvPr id="107524" name="Line 4">
            <a:extLst>
              <a:ext uri="{FF2B5EF4-FFF2-40B4-BE49-F238E27FC236}">
                <a16:creationId xmlns:a16="http://schemas.microsoft.com/office/drawing/2014/main" id="{468DBE55-4406-E749-BBD9-9088B864E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600200"/>
            <a:ext cx="74676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7528" name="Object 8">
            <a:extLst>
              <a:ext uri="{FF2B5EF4-FFF2-40B4-BE49-F238E27FC236}">
                <a16:creationId xmlns:a16="http://schemas.microsoft.com/office/drawing/2014/main" id="{3482DE12-81B8-9540-8173-A20BB02DDC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4343400"/>
          <a:ext cx="4419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1" name="方程式" r:id="rId4" imgW="59397900" imgH="11112500" progId="Equation.3">
                  <p:embed/>
                </p:oleObj>
              </mc:Choice>
              <mc:Fallback>
                <p:oleObj name="方程式" r:id="rId4" imgW="59397900" imgH="11112500" progId="Equation.3">
                  <p:embed/>
                  <p:pic>
                    <p:nvPicPr>
                      <p:cNvPr id="107528" name="Object 8">
                        <a:extLst>
                          <a:ext uri="{FF2B5EF4-FFF2-40B4-BE49-F238E27FC236}">
                            <a16:creationId xmlns:a16="http://schemas.microsoft.com/office/drawing/2014/main" id="{3482DE12-81B8-9540-8173-A20BB02DDC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343400"/>
                        <a:ext cx="4419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0228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80E80A0E-EEAC-8C4F-B5EB-137BEA609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Comments regarding PAM</a:t>
            </a:r>
          </a:p>
        </p:txBody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CFEA1418-82BC-8646-A9D8-4C7C7E8F9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4039" y="1311276"/>
            <a:ext cx="8643937" cy="2898775"/>
          </a:xfrm>
        </p:spPr>
        <p:txBody>
          <a:bodyPr/>
          <a:lstStyle/>
          <a:p>
            <a:r>
              <a:rPr lang="en-US" altLang="zh-TW" sz="2400" dirty="0"/>
              <a:t>Historically researchers use PAM-250. (The only one published in the original paper.)</a:t>
            </a:r>
          </a:p>
          <a:p>
            <a:r>
              <a:rPr lang="en-US" altLang="zh-TW" sz="2400" dirty="0"/>
              <a:t>Original PAM matrices were based on small number of proteins (circa 1978). Later versions use many more examples.</a:t>
            </a:r>
          </a:p>
          <a:p>
            <a:r>
              <a:rPr lang="en-US" altLang="zh-TW" sz="2400" dirty="0"/>
              <a:t>Used to be the most popular scoring rule, but there are some problems with PAM matrices.</a:t>
            </a:r>
          </a:p>
        </p:txBody>
      </p:sp>
    </p:spTree>
    <p:extLst>
      <p:ext uri="{BB962C8B-B14F-4D97-AF65-F5344CB8AC3E}">
        <p14:creationId xmlns:p14="http://schemas.microsoft.com/office/powerpoint/2010/main" val="2003169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1A86C9BD-8348-EA45-9311-8A1CEC240D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Problems in building distance matrices</a:t>
            </a:r>
            <a:r>
              <a:rPr lang="en-US" altLang="zh-TW" dirty="0">
                <a:sym typeface="Symbol" pitchFamily="2" charset="2"/>
              </a:rPr>
              <a:t> </a:t>
            </a: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B20E6AB4-7BFB-A544-96AE-0E07E77501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4039" y="977900"/>
            <a:ext cx="8643937" cy="5113338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zh-TW" altLang="en-US" b="1"/>
          </a:p>
          <a:p>
            <a:r>
              <a:rPr lang="en-US" altLang="zh-TW"/>
              <a:t>How do we find pairs of aligned sequences?</a:t>
            </a:r>
          </a:p>
          <a:p>
            <a:r>
              <a:rPr lang="en-US" altLang="zh-TW"/>
              <a:t>How far is the ancestor ?</a:t>
            </a:r>
          </a:p>
          <a:p>
            <a:pPr lvl="1"/>
            <a:r>
              <a:rPr lang="en-US" altLang="zh-TW"/>
              <a:t>earlier divergence </a:t>
            </a:r>
            <a:r>
              <a:rPr lang="en-US" altLang="zh-TW" i="1">
                <a:latin typeface="Comic Sans MS" panose="030F0902030302020204" pitchFamily="66" charset="0"/>
                <a:sym typeface="Symbol" pitchFamily="2" charset="2"/>
              </a:rPr>
              <a:t> </a:t>
            </a:r>
            <a:r>
              <a:rPr lang="en-US" altLang="zh-TW"/>
              <a:t>low sequence similarity</a:t>
            </a:r>
          </a:p>
          <a:p>
            <a:pPr lvl="1"/>
            <a:r>
              <a:rPr lang="en-US" altLang="zh-TW"/>
              <a:t>later divergence </a:t>
            </a:r>
            <a:r>
              <a:rPr lang="en-US" altLang="zh-TW" i="1">
                <a:latin typeface="Comic Sans MS" panose="030F0902030302020204" pitchFamily="66" charset="0"/>
                <a:sym typeface="Symbol" pitchFamily="2" charset="2"/>
              </a:rPr>
              <a:t> </a:t>
            </a:r>
            <a:r>
              <a:rPr lang="en-US" altLang="zh-TW"/>
              <a:t>high sequence similarity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/>
              <a:t>E.g., </a:t>
            </a:r>
            <a:r>
              <a:rPr lang="en-US" altLang="zh-TW" b="1" i="1">
                <a:latin typeface="Comic Sans MS" panose="030F0902030302020204" pitchFamily="66" charset="0"/>
              </a:rPr>
              <a:t>M[250</a:t>
            </a:r>
            <a:r>
              <a:rPr lang="en-US" altLang="zh-TW" b="1" i="1">
                <a:latin typeface="Comic Sans MS" panose="030F0902030302020204" pitchFamily="66" charset="0"/>
                <a:sym typeface="Symbol" pitchFamily="2" charset="2"/>
              </a:rPr>
              <a:t></a:t>
            </a:r>
            <a:r>
              <a:rPr lang="en-US" altLang="zh-TW" b="1" i="1">
                <a:latin typeface="Comic Sans MS" panose="030F0902030302020204" pitchFamily="66" charset="0"/>
              </a:rPr>
              <a:t>]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is known not reflect well long period changes.</a:t>
            </a:r>
            <a:endParaRPr lang="en-US" altLang="zh-TW"/>
          </a:p>
          <a:p>
            <a:r>
              <a:rPr lang="en-US" altLang="zh-TW"/>
              <a:t>Does one letter mutate to the other or are they both mutations of a third letter ?</a:t>
            </a:r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235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0F80D161-6D71-7942-A22A-230B581F5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685800"/>
          </a:xfrm>
        </p:spPr>
        <p:txBody>
          <a:bodyPr/>
          <a:lstStyle/>
          <a:p>
            <a:pPr algn="ctr"/>
            <a:r>
              <a:rPr lang="en-US" altLang="zh-TW" sz="4000" dirty="0">
                <a:ea typeface="PMingLiU" panose="02020500000000000000" pitchFamily="18" charset="-120"/>
              </a:rPr>
              <a:t>BLOSUM Outline</a:t>
            </a:r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75D8884E-5738-AA4C-8319-BACE46BFD2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433514"/>
            <a:ext cx="8229600" cy="4876800"/>
          </a:xfrm>
        </p:spPr>
        <p:txBody>
          <a:bodyPr/>
          <a:lstStyle/>
          <a:p>
            <a:pPr marL="285750" indent="-285750">
              <a:lnSpc>
                <a:spcPct val="80000"/>
              </a:lnSpc>
            </a:pPr>
            <a:r>
              <a:rPr lang="en-US" altLang="zh-TW" b="1" dirty="0">
                <a:ea typeface="PMingLiU" panose="02020500000000000000" pitchFamily="18" charset="-120"/>
              </a:rPr>
              <a:t>Idea</a:t>
            </a:r>
            <a:r>
              <a:rPr lang="en-US" altLang="zh-TW" dirty="0">
                <a:ea typeface="PMingLiU" panose="02020500000000000000" pitchFamily="18" charset="-120"/>
              </a:rPr>
              <a:t>: use aligned </a:t>
            </a:r>
            <a:r>
              <a:rPr lang="en-US" altLang="zh-TW" dirty="0" err="1">
                <a:ea typeface="PMingLiU" panose="02020500000000000000" pitchFamily="18" charset="-120"/>
              </a:rPr>
              <a:t>ungapped</a:t>
            </a:r>
            <a:r>
              <a:rPr lang="en-US" altLang="zh-TW" dirty="0">
                <a:ea typeface="PMingLiU" panose="02020500000000000000" pitchFamily="18" charset="-120"/>
              </a:rPr>
              <a:t> regions of </a:t>
            </a:r>
            <a:r>
              <a:rPr lang="en-US" altLang="zh-TW" b="1" i="1" u="sng" dirty="0">
                <a:ea typeface="PMingLiU" panose="02020500000000000000" pitchFamily="18" charset="-120"/>
              </a:rPr>
              <a:t>protein </a:t>
            </a:r>
            <a:r>
              <a:rPr lang="en-US" altLang="zh-TW" b="1" i="1" u="sng" dirty="0" err="1">
                <a:ea typeface="PMingLiU" panose="02020500000000000000" pitchFamily="18" charset="-120"/>
              </a:rPr>
              <a:t>families</a:t>
            </a:r>
            <a:r>
              <a:rPr lang="en-US" altLang="zh-TW" i="1" dirty="0" err="1">
                <a:ea typeface="PMingLiU" panose="02020500000000000000" pitchFamily="18" charset="-120"/>
              </a:rPr>
              <a:t>.</a:t>
            </a:r>
            <a:r>
              <a:rPr lang="en-US" altLang="zh-TW" dirty="0" err="1">
                <a:ea typeface="PMingLiU" panose="02020500000000000000" pitchFamily="18" charset="-120"/>
              </a:rPr>
              <a:t>These</a:t>
            </a:r>
            <a:r>
              <a:rPr lang="en-US" altLang="zh-TW" dirty="0">
                <a:ea typeface="PMingLiU" panose="02020500000000000000" pitchFamily="18" charset="-120"/>
              </a:rPr>
              <a:t> are assumed to have a common ancestor.  Similar ideas but better statistics and modeling. It uses 2000 conserved blocks from 500 families.</a:t>
            </a:r>
          </a:p>
          <a:p>
            <a:pPr marL="285750" indent="-285750">
              <a:lnSpc>
                <a:spcPct val="80000"/>
              </a:lnSpc>
            </a:pPr>
            <a:r>
              <a:rPr lang="en-US" altLang="zh-TW" b="1" dirty="0">
                <a:ea typeface="PMingLiU" panose="02020500000000000000" pitchFamily="18" charset="-120"/>
              </a:rPr>
              <a:t>Procedure:</a:t>
            </a:r>
            <a:endParaRPr lang="en-US" altLang="zh-TW" dirty="0">
              <a:ea typeface="PMingLiU" panose="02020500000000000000" pitchFamily="18" charset="-120"/>
            </a:endParaRPr>
          </a:p>
          <a:p>
            <a:pPr marL="762000" lvl="1">
              <a:lnSpc>
                <a:spcPct val="80000"/>
              </a:lnSpc>
            </a:pPr>
            <a:r>
              <a:rPr lang="en-US" altLang="zh-TW" u="sng" dirty="0">
                <a:ea typeface="PMingLiU" panose="02020500000000000000" pitchFamily="18" charset="-120"/>
              </a:rPr>
              <a:t>Cluster</a:t>
            </a:r>
            <a:r>
              <a:rPr lang="en-US" altLang="zh-TW" dirty="0">
                <a:ea typeface="PMingLiU" panose="02020500000000000000" pitchFamily="18" charset="-120"/>
              </a:rPr>
              <a:t> together sequences in a family whenever more than L% identical residues are shared, for BLOSUM-L.</a:t>
            </a:r>
          </a:p>
          <a:p>
            <a:pPr marL="762000" lvl="1">
              <a:lnSpc>
                <a:spcPct val="80000"/>
              </a:lnSpc>
            </a:pPr>
            <a:r>
              <a:rPr lang="en-US" altLang="zh-TW" dirty="0">
                <a:ea typeface="PMingLiU" panose="02020500000000000000" pitchFamily="18" charset="-120"/>
              </a:rPr>
              <a:t>Count number of substitutions across </a:t>
            </a:r>
            <a:r>
              <a:rPr lang="en-US" altLang="zh-TW" u="sng" dirty="0">
                <a:ea typeface="PMingLiU" panose="02020500000000000000" pitchFamily="18" charset="-120"/>
              </a:rPr>
              <a:t>different clusters</a:t>
            </a:r>
            <a:r>
              <a:rPr lang="en-US" altLang="zh-TW" dirty="0">
                <a:ea typeface="PMingLiU" panose="02020500000000000000" pitchFamily="18" charset="-120"/>
              </a:rPr>
              <a:t> (in the same family).</a:t>
            </a:r>
          </a:p>
          <a:p>
            <a:pPr marL="762000" lvl="1">
              <a:lnSpc>
                <a:spcPct val="80000"/>
              </a:lnSpc>
            </a:pPr>
            <a:r>
              <a:rPr lang="en-US" altLang="zh-TW" dirty="0">
                <a:ea typeface="PMingLiU" panose="02020500000000000000" pitchFamily="18" charset="-120"/>
              </a:rPr>
              <a:t>Estimate frequencies using the counts.</a:t>
            </a:r>
          </a:p>
          <a:p>
            <a:pPr marL="285750" indent="-285750">
              <a:lnSpc>
                <a:spcPct val="80000"/>
              </a:lnSpc>
            </a:pPr>
            <a:r>
              <a:rPr lang="en-US" altLang="zh-TW" b="1" dirty="0">
                <a:ea typeface="PMingLiU" panose="02020500000000000000" pitchFamily="18" charset="-120"/>
              </a:rPr>
              <a:t>Practice</a:t>
            </a:r>
            <a:r>
              <a:rPr lang="en-US" altLang="zh-TW" dirty="0">
                <a:ea typeface="PMingLiU" panose="02020500000000000000" pitchFamily="18" charset="-120"/>
              </a:rPr>
              <a:t>:  BlOSUM-50 and BLOSOM62 are widely used.</a:t>
            </a:r>
          </a:p>
        </p:txBody>
      </p:sp>
      <p:sp>
        <p:nvSpPr>
          <p:cNvPr id="282628" name="Text Box 4">
            <a:extLst>
              <a:ext uri="{FF2B5EF4-FFF2-40B4-BE49-F238E27FC236}">
                <a16:creationId xmlns:a16="http://schemas.microsoft.com/office/drawing/2014/main" id="{66D9BE52-F64D-BF42-88A5-2A59B0C09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3681" y="6180945"/>
            <a:ext cx="6777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Considered the state of the art nowadays.</a:t>
            </a:r>
          </a:p>
        </p:txBody>
      </p:sp>
    </p:spTree>
    <p:extLst>
      <p:ext uri="{BB962C8B-B14F-4D97-AF65-F5344CB8AC3E}">
        <p14:creationId xmlns:p14="http://schemas.microsoft.com/office/powerpoint/2010/main" val="783377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>
            <a:extLst>
              <a:ext uri="{FF2B5EF4-FFF2-40B4-BE49-F238E27FC236}">
                <a16:creationId xmlns:a16="http://schemas.microsoft.com/office/drawing/2014/main" id="{6423F4AB-826A-2E43-828E-3E6C8949F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524001"/>
            <a:ext cx="774763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 dirty="0">
              <a:latin typeface="Arial" panose="020B0604020202020204" pitchFamily="34" charset="0"/>
            </a:endParaRPr>
          </a:p>
          <a:p>
            <a:endParaRPr lang="en-US" altLang="en-US" sz="2400" dirty="0">
              <a:latin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</a:rPr>
              <a:t>BLOSUM matrices are based on local alignments. </a:t>
            </a:r>
          </a:p>
          <a:p>
            <a:endParaRPr lang="en-US" altLang="en-US" sz="2400" dirty="0">
              <a:latin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</a:rPr>
              <a:t>BLOSUM stands for blocks substitution matrix.</a:t>
            </a:r>
          </a:p>
          <a:p>
            <a:endParaRPr lang="en-US" altLang="en-US" sz="2400" dirty="0">
              <a:latin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</a:rPr>
              <a:t>BLOSUM62 is a matrix calculated from comparisons of </a:t>
            </a:r>
          </a:p>
          <a:p>
            <a:r>
              <a:rPr lang="en-US" altLang="en-US" sz="2400" dirty="0">
                <a:latin typeface="Arial" panose="020B0604020202020204" pitchFamily="34" charset="0"/>
              </a:rPr>
              <a:t>sequences with less than 62% identical sites. </a:t>
            </a:r>
          </a:p>
          <a:p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B9D73DDA-946F-ED48-ABDB-E3B7E6DD9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7981" y="402236"/>
            <a:ext cx="3703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>
                <a:latin typeface="Arial" panose="020B0604020202020204" pitchFamily="34" charset="0"/>
              </a:rPr>
              <a:t>BLOSUM Matrices</a:t>
            </a:r>
            <a:endParaRPr lang="en-US" altLang="en-US" sz="3200" dirty="0"/>
          </a:p>
        </p:txBody>
      </p:sp>
      <p:sp>
        <p:nvSpPr>
          <p:cNvPr id="91140" name="Line 4">
            <a:extLst>
              <a:ext uri="{FF2B5EF4-FFF2-40B4-BE49-F238E27FC236}">
                <a16:creationId xmlns:a16="http://schemas.microsoft.com/office/drawing/2014/main" id="{7F616A0A-C4F0-F246-B6F1-85BBDC9BE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447800"/>
            <a:ext cx="70104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0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09480" y="84600"/>
            <a:ext cx="1158156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Today’s Instructor</a:t>
            </a:r>
          </a:p>
        </p:txBody>
      </p:sp>
      <p:sp>
        <p:nvSpPr>
          <p:cNvPr id="87" name="CustomShape 2"/>
          <p:cNvSpPr/>
          <p:nvPr/>
        </p:nvSpPr>
        <p:spPr>
          <a:xfrm>
            <a:off x="3915720" y="1600200"/>
            <a:ext cx="792792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Bioinformatics and Computational Biosciences Branch (BCBB), Rocky Mountain Laboratories (RML), NIAID,</a:t>
            </a: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NIH, Hamilton, MT USA.</a:t>
            </a: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Contact our team via email: </a:t>
            </a: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Email: </a:t>
            </a:r>
            <a:r>
              <a:rPr lang="en-US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ace@icermali.org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Listserv: </a:t>
            </a:r>
            <a:r>
              <a:rPr lang="en-US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ACE-MALI-L@LIST.NIH.GOV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Instructor: </a:t>
            </a:r>
            <a:r>
              <a:rPr lang="en-US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amitava.roy@nih.gov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89" name="CustomShape 3"/>
          <p:cNvSpPr/>
          <p:nvPr/>
        </p:nvSpPr>
        <p:spPr>
          <a:xfrm>
            <a:off x="866880" y="4039560"/>
            <a:ext cx="3179160" cy="22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Dr. Amitava Roy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Ph.D. in Physics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Ongoing Computational Biology projects: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Vaccine development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Structure determination of prion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6EA7408-7745-4C49-830F-40269CFE001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9BD0B-6E67-5843-BD73-1DA0216E3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80" y="1317215"/>
            <a:ext cx="3048840" cy="2778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050">
            <a:extLst>
              <a:ext uri="{FF2B5EF4-FFF2-40B4-BE49-F238E27FC236}">
                <a16:creationId xmlns:a16="http://schemas.microsoft.com/office/drawing/2014/main" id="{D5EBC6DC-FE9C-1041-ADD2-B4C047D1C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1905000"/>
            <a:ext cx="817723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Arial" panose="020B0604020202020204" pitchFamily="34" charset="0"/>
              </a:rPr>
              <a:t>All BLOSUM matrices are based on observed alignments; </a:t>
            </a:r>
          </a:p>
          <a:p>
            <a:r>
              <a:rPr lang="en-US" altLang="en-US" sz="2400">
                <a:latin typeface="Arial" panose="020B0604020202020204" pitchFamily="34" charset="0"/>
              </a:rPr>
              <a:t>they are not extrapolated from comparisons of </a:t>
            </a:r>
          </a:p>
          <a:p>
            <a:r>
              <a:rPr lang="en-US" altLang="en-US" sz="2400">
                <a:latin typeface="Arial" panose="020B0604020202020204" pitchFamily="34" charset="0"/>
              </a:rPr>
              <a:t>closely related proteins. </a:t>
            </a:r>
          </a:p>
          <a:p>
            <a:endParaRPr lang="en-US" altLang="en-US" sz="2400">
              <a:latin typeface="Arial" panose="020B0604020202020204" pitchFamily="34" charset="0"/>
            </a:endParaRPr>
          </a:p>
          <a:p>
            <a:r>
              <a:rPr lang="en-US" altLang="en-US" sz="2400">
                <a:latin typeface="Arial" panose="020B0604020202020204" pitchFamily="34" charset="0"/>
              </a:rPr>
              <a:t>The BLOCKS database contains thousands of groups of</a:t>
            </a:r>
          </a:p>
          <a:p>
            <a:r>
              <a:rPr lang="en-US" altLang="en-US" sz="2400">
                <a:latin typeface="Arial" panose="020B0604020202020204" pitchFamily="34" charset="0"/>
              </a:rPr>
              <a:t>multiple sequence alignments.</a:t>
            </a:r>
          </a:p>
          <a:p>
            <a:endParaRPr lang="en-US" altLang="en-US" sz="2400">
              <a:latin typeface="Arial" panose="020B0604020202020204" pitchFamily="34" charset="0"/>
            </a:endParaRPr>
          </a:p>
          <a:p>
            <a:r>
              <a:rPr lang="en-US" altLang="en-US" sz="2400">
                <a:latin typeface="Arial" panose="020B0604020202020204" pitchFamily="34" charset="0"/>
              </a:rPr>
              <a:t>BLOSUM62 is the default matrix in BLAST 2.0. </a:t>
            </a:r>
          </a:p>
          <a:p>
            <a:r>
              <a:rPr lang="en-US" altLang="en-US" sz="2400">
                <a:latin typeface="Arial" panose="020B0604020202020204" pitchFamily="34" charset="0"/>
              </a:rPr>
              <a:t>Though it is tailored for comparisons of moderately distant </a:t>
            </a:r>
          </a:p>
          <a:p>
            <a:r>
              <a:rPr lang="en-US" altLang="en-US" sz="2400">
                <a:latin typeface="Arial" panose="020B0604020202020204" pitchFamily="34" charset="0"/>
              </a:rPr>
              <a:t>proteins, it performs well in detecting closer relationships. </a:t>
            </a:r>
          </a:p>
          <a:p>
            <a:r>
              <a:rPr lang="en-US" altLang="en-US" sz="2400">
                <a:latin typeface="Arial" panose="020B0604020202020204" pitchFamily="34" charset="0"/>
              </a:rPr>
              <a:t>A search for distant relatives may be more sensitive </a:t>
            </a:r>
          </a:p>
          <a:p>
            <a:r>
              <a:rPr lang="en-US" altLang="en-US" sz="2400">
                <a:latin typeface="Arial" panose="020B0604020202020204" pitchFamily="34" charset="0"/>
              </a:rPr>
              <a:t>with a different matrix. </a:t>
            </a:r>
          </a:p>
        </p:txBody>
      </p:sp>
      <p:sp>
        <p:nvSpPr>
          <p:cNvPr id="92163" name="Text Box 2051">
            <a:extLst>
              <a:ext uri="{FF2B5EF4-FFF2-40B4-BE49-F238E27FC236}">
                <a16:creationId xmlns:a16="http://schemas.microsoft.com/office/drawing/2014/main" id="{9FA50CB7-E5DF-AB40-8E50-B32478CEA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33400"/>
            <a:ext cx="3703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>
                <a:latin typeface="Arial" panose="020B0604020202020204" pitchFamily="34" charset="0"/>
              </a:rPr>
              <a:t>BLOSUM Matrices</a:t>
            </a:r>
            <a:endParaRPr lang="en-US" altLang="en-US" sz="3200" dirty="0"/>
          </a:p>
        </p:txBody>
      </p:sp>
      <p:sp>
        <p:nvSpPr>
          <p:cNvPr id="92164" name="Line 2052">
            <a:extLst>
              <a:ext uri="{FF2B5EF4-FFF2-40B4-BE49-F238E27FC236}">
                <a16:creationId xmlns:a16="http://schemas.microsoft.com/office/drawing/2014/main" id="{B526DD6E-B107-D84E-9207-0E2E11C549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447800"/>
            <a:ext cx="70104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05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4" name="Object 2">
            <a:extLst>
              <a:ext uri="{FF2B5EF4-FFF2-40B4-BE49-F238E27FC236}">
                <a16:creationId xmlns:a16="http://schemas.microsoft.com/office/drawing/2014/main" id="{A4DE4B9D-C276-BD46-B572-30A9E5E33A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409979"/>
              </p:ext>
            </p:extLst>
          </p:nvPr>
        </p:nvGraphicFramePr>
        <p:xfrm>
          <a:off x="1828800" y="1109558"/>
          <a:ext cx="8610600" cy="576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7" name="Document" r:id="rId4" imgW="18757900" imgH="12560300" progId="Word.Document.8">
                  <p:embed/>
                </p:oleObj>
              </mc:Choice>
              <mc:Fallback>
                <p:oleObj name="Document" r:id="rId4" imgW="18757900" imgH="12560300" progId="Word.Document.8">
                  <p:embed/>
                  <p:pic>
                    <p:nvPicPr>
                      <p:cNvPr id="136194" name="Object 2">
                        <a:extLst>
                          <a:ext uri="{FF2B5EF4-FFF2-40B4-BE49-F238E27FC236}">
                            <a16:creationId xmlns:a16="http://schemas.microsoft.com/office/drawing/2014/main" id="{A4DE4B9D-C276-BD46-B572-30A9E5E33A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109558"/>
                        <a:ext cx="8610600" cy="576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5" name="Text Box 3">
            <a:extLst>
              <a:ext uri="{FF2B5EF4-FFF2-40B4-BE49-F238E27FC236}">
                <a16:creationId xmlns:a16="http://schemas.microsoft.com/office/drawing/2014/main" id="{497F8D48-DC4F-EE43-BCF5-57FAA3523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1" y="1143001"/>
            <a:ext cx="4437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latin typeface="Arial" panose="020B0604020202020204" pitchFamily="34" charset="0"/>
              </a:rPr>
              <a:t>Blosum62 scoring matrix</a:t>
            </a:r>
            <a:endParaRPr lang="en-US" altLang="en-US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931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>
            <a:extLst>
              <a:ext uri="{FF2B5EF4-FFF2-40B4-BE49-F238E27FC236}">
                <a16:creationId xmlns:a16="http://schemas.microsoft.com/office/drawing/2014/main" id="{24DB771E-9E5B-AB49-A655-5AF05F33B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7981" y="507367"/>
            <a:ext cx="3703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>
                <a:latin typeface="Arial" panose="020B0604020202020204" pitchFamily="34" charset="0"/>
              </a:rPr>
              <a:t>BLOSUM Matrices</a:t>
            </a:r>
            <a:endParaRPr lang="en-US" altLang="en-US" sz="3200" dirty="0"/>
          </a:p>
        </p:txBody>
      </p:sp>
      <p:sp>
        <p:nvSpPr>
          <p:cNvPr id="139267" name="Line 3">
            <a:extLst>
              <a:ext uri="{FF2B5EF4-FFF2-40B4-BE49-F238E27FC236}">
                <a16:creationId xmlns:a16="http://schemas.microsoft.com/office/drawing/2014/main" id="{E1360DD1-B6F5-7E4F-8090-5A09B5015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447800"/>
            <a:ext cx="70104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68" name="Rectangle 4">
            <a:extLst>
              <a:ext uri="{FF2B5EF4-FFF2-40B4-BE49-F238E27FC236}">
                <a16:creationId xmlns:a16="http://schemas.microsoft.com/office/drawing/2014/main" id="{8861D191-C4A6-EF4A-AE22-68A16EBEE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2105025"/>
            <a:ext cx="1006475" cy="4114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69" name="Text Box 5">
            <a:extLst>
              <a:ext uri="{FF2B5EF4-FFF2-40B4-BE49-F238E27FC236}">
                <a16:creationId xmlns:a16="http://schemas.microsoft.com/office/drawing/2014/main" id="{2D0572A5-4707-8E4C-A3FE-B47373B7F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1" y="19050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139270" name="Text Box 6">
            <a:extLst>
              <a:ext uri="{FF2B5EF4-FFF2-40B4-BE49-F238E27FC236}">
                <a16:creationId xmlns:a16="http://schemas.microsoft.com/office/drawing/2014/main" id="{780A560A-E34D-064B-B603-BD63F4840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3" y="32766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62</a:t>
            </a:r>
          </a:p>
        </p:txBody>
      </p:sp>
      <p:sp>
        <p:nvSpPr>
          <p:cNvPr id="139271" name="Text Box 7">
            <a:extLst>
              <a:ext uri="{FF2B5EF4-FFF2-40B4-BE49-F238E27FC236}">
                <a16:creationId xmlns:a16="http://schemas.microsoft.com/office/drawing/2014/main" id="{CAF619C7-9CBD-B349-B000-DEBAC667E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3" y="47244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139272" name="Text Box 8">
            <a:extLst>
              <a:ext uri="{FF2B5EF4-FFF2-40B4-BE49-F238E27FC236}">
                <a16:creationId xmlns:a16="http://schemas.microsoft.com/office/drawing/2014/main" id="{31F6A854-8E18-DB4E-AC8A-C8D5B8F0538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70873" y="4024591"/>
            <a:ext cx="2954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Percent amino acid identity</a:t>
            </a:r>
          </a:p>
        </p:txBody>
      </p:sp>
      <p:sp>
        <p:nvSpPr>
          <p:cNvPr id="139273" name="Line 9">
            <a:extLst>
              <a:ext uri="{FF2B5EF4-FFF2-40B4-BE49-F238E27FC236}">
                <a16:creationId xmlns:a16="http://schemas.microsoft.com/office/drawing/2014/main" id="{9A9C815A-D862-FD4D-B349-C98DBC037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133600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4" name="Line 10">
            <a:extLst>
              <a:ext uri="{FF2B5EF4-FFF2-40B4-BE49-F238E27FC236}">
                <a16:creationId xmlns:a16="http://schemas.microsoft.com/office/drawing/2014/main" id="{FCDF0FBF-27CE-4643-82B9-391743971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505200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5" name="Line 11">
            <a:extLst>
              <a:ext uri="{FF2B5EF4-FFF2-40B4-BE49-F238E27FC236}">
                <a16:creationId xmlns:a16="http://schemas.microsoft.com/office/drawing/2014/main" id="{2C9CEF55-EBE9-C343-9A65-C14B52CFD7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953000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6" name="Text Box 12">
            <a:extLst>
              <a:ext uri="{FF2B5EF4-FFF2-40B4-BE49-F238E27FC236}">
                <a16:creationId xmlns:a16="http://schemas.microsoft.com/office/drawing/2014/main" id="{7FFD6F99-0CCD-5044-82B4-127D17FEC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8352" y="6248400"/>
            <a:ext cx="14414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 dirty="0">
                <a:latin typeface="Arial" panose="020B0604020202020204" pitchFamily="34" charset="0"/>
              </a:rPr>
              <a:t>BLOSUM62</a:t>
            </a:r>
            <a:endParaRPr lang="en-US" altLang="en-US" dirty="0"/>
          </a:p>
        </p:txBody>
      </p:sp>
      <p:sp>
        <p:nvSpPr>
          <p:cNvPr id="139277" name="Rectangle 13">
            <a:extLst>
              <a:ext uri="{FF2B5EF4-FFF2-40B4-BE49-F238E27FC236}">
                <a16:creationId xmlns:a16="http://schemas.microsoft.com/office/drawing/2014/main" id="{FEA4A21C-2E65-484E-A3A9-4EF4CDA7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2114550"/>
            <a:ext cx="1006475" cy="13906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96" name="Text Box 32">
            <a:extLst>
              <a:ext uri="{FF2B5EF4-FFF2-40B4-BE49-F238E27FC236}">
                <a16:creationId xmlns:a16="http://schemas.microsoft.com/office/drawing/2014/main" id="{56B7E516-2433-5240-AB0B-0531430B2F45}"/>
              </a:ext>
            </a:extLst>
          </p:cNvPr>
          <p:cNvSpPr txBox="1">
            <a:spLocks noChangeArrowheads="1"/>
          </p:cNvSpPr>
          <p:nvPr/>
        </p:nvSpPr>
        <p:spPr bwMode="auto">
          <a:xfrm rot="18545492">
            <a:off x="5846802" y="2618859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Arial" panose="020B0604020202020204" pitchFamily="34" charset="0"/>
              </a:rPr>
              <a:t>collapse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26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Text Box 1027">
            <a:extLst>
              <a:ext uri="{FF2B5EF4-FFF2-40B4-BE49-F238E27FC236}">
                <a16:creationId xmlns:a16="http://schemas.microsoft.com/office/drawing/2014/main" id="{81798BDF-C741-1A45-8F54-D77D21F84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42279"/>
            <a:ext cx="3703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>
                <a:latin typeface="Arial" panose="020B0604020202020204" pitchFamily="34" charset="0"/>
              </a:rPr>
              <a:t>BLOSUM Matrices</a:t>
            </a:r>
            <a:endParaRPr lang="en-US" altLang="en-US" sz="3200" dirty="0"/>
          </a:p>
        </p:txBody>
      </p:sp>
      <p:sp>
        <p:nvSpPr>
          <p:cNvPr id="138244" name="Line 1028">
            <a:extLst>
              <a:ext uri="{FF2B5EF4-FFF2-40B4-BE49-F238E27FC236}">
                <a16:creationId xmlns:a16="http://schemas.microsoft.com/office/drawing/2014/main" id="{024A4371-ADED-AD4F-9EA4-A288A0325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447800"/>
            <a:ext cx="70104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6" name="Rectangle 1030">
            <a:extLst>
              <a:ext uri="{FF2B5EF4-FFF2-40B4-BE49-F238E27FC236}">
                <a16:creationId xmlns:a16="http://schemas.microsoft.com/office/drawing/2014/main" id="{D76EC8EE-5EFB-C541-B197-9AF8F54AA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2105025"/>
            <a:ext cx="1006475" cy="4114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7" name="Text Box 1031">
            <a:extLst>
              <a:ext uri="{FF2B5EF4-FFF2-40B4-BE49-F238E27FC236}">
                <a16:creationId xmlns:a16="http://schemas.microsoft.com/office/drawing/2014/main" id="{5ED5E86C-FA79-B744-97B1-BC16DD730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1" y="19050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138248" name="Text Box 1032">
            <a:extLst>
              <a:ext uri="{FF2B5EF4-FFF2-40B4-BE49-F238E27FC236}">
                <a16:creationId xmlns:a16="http://schemas.microsoft.com/office/drawing/2014/main" id="{BED5AACB-AA82-C24B-A5E7-4DDBCBB48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3" y="32766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62</a:t>
            </a:r>
          </a:p>
        </p:txBody>
      </p:sp>
      <p:sp>
        <p:nvSpPr>
          <p:cNvPr id="138249" name="Text Box 1033">
            <a:extLst>
              <a:ext uri="{FF2B5EF4-FFF2-40B4-BE49-F238E27FC236}">
                <a16:creationId xmlns:a16="http://schemas.microsoft.com/office/drawing/2014/main" id="{3833B678-C858-5C4C-8A99-86EFD44E8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3" y="47244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138250" name="Text Box 1034">
            <a:extLst>
              <a:ext uri="{FF2B5EF4-FFF2-40B4-BE49-F238E27FC236}">
                <a16:creationId xmlns:a16="http://schemas.microsoft.com/office/drawing/2014/main" id="{80C9D99E-ABC1-4A40-B6FF-4D295214D0B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3873" y="4024591"/>
            <a:ext cx="2954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Percent amino acid identity</a:t>
            </a:r>
          </a:p>
        </p:txBody>
      </p:sp>
      <p:sp>
        <p:nvSpPr>
          <p:cNvPr id="138251" name="Line 1035">
            <a:extLst>
              <a:ext uri="{FF2B5EF4-FFF2-40B4-BE49-F238E27FC236}">
                <a16:creationId xmlns:a16="http://schemas.microsoft.com/office/drawing/2014/main" id="{F6035034-F0BF-1646-B0C9-B9908A247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133600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52" name="Line 1036">
            <a:extLst>
              <a:ext uri="{FF2B5EF4-FFF2-40B4-BE49-F238E27FC236}">
                <a16:creationId xmlns:a16="http://schemas.microsoft.com/office/drawing/2014/main" id="{1C6D68D4-275E-0446-87FA-B6BE91E47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505200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53" name="Line 1037">
            <a:extLst>
              <a:ext uri="{FF2B5EF4-FFF2-40B4-BE49-F238E27FC236}">
                <a16:creationId xmlns:a16="http://schemas.microsoft.com/office/drawing/2014/main" id="{DBC3C32F-8863-A343-B9E5-C2806EA251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953000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54" name="Text Box 1038">
            <a:extLst>
              <a:ext uri="{FF2B5EF4-FFF2-40B4-BE49-F238E27FC236}">
                <a16:creationId xmlns:a16="http://schemas.microsoft.com/office/drawing/2014/main" id="{972119E8-6D67-DC40-8CBE-517A838CC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8352" y="6248400"/>
            <a:ext cx="14414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Arial" panose="020B0604020202020204" pitchFamily="34" charset="0"/>
              </a:rPr>
              <a:t>BLOSUM62</a:t>
            </a:r>
            <a:endParaRPr lang="en-US" altLang="en-US"/>
          </a:p>
        </p:txBody>
      </p:sp>
      <p:sp>
        <p:nvSpPr>
          <p:cNvPr id="138256" name="Rectangle 1040">
            <a:extLst>
              <a:ext uri="{FF2B5EF4-FFF2-40B4-BE49-F238E27FC236}">
                <a16:creationId xmlns:a16="http://schemas.microsoft.com/office/drawing/2014/main" id="{A23E528D-1FF3-9D41-8599-2E77ED6C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2114550"/>
            <a:ext cx="1006475" cy="13906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7" name="Rectangle 1041">
            <a:extLst>
              <a:ext uri="{FF2B5EF4-FFF2-40B4-BE49-F238E27FC236}">
                <a16:creationId xmlns:a16="http://schemas.microsoft.com/office/drawing/2014/main" id="{70664741-CBE9-BA4E-B1AB-A630A9B00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9526" y="2105025"/>
            <a:ext cx="1006475" cy="4114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8" name="Text Box 1042">
            <a:extLst>
              <a:ext uri="{FF2B5EF4-FFF2-40B4-BE49-F238E27FC236}">
                <a16:creationId xmlns:a16="http://schemas.microsoft.com/office/drawing/2014/main" id="{791690C1-F28C-F140-A4A5-37BD94B02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326" y="19050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138259" name="Text Box 1043">
            <a:extLst>
              <a:ext uri="{FF2B5EF4-FFF2-40B4-BE49-F238E27FC236}">
                <a16:creationId xmlns:a16="http://schemas.microsoft.com/office/drawing/2014/main" id="{53A8A5EE-DF03-3E4E-95F6-93A589167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1188" y="32766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62</a:t>
            </a:r>
          </a:p>
        </p:txBody>
      </p:sp>
      <p:sp>
        <p:nvSpPr>
          <p:cNvPr id="138260" name="Text Box 1044">
            <a:extLst>
              <a:ext uri="{FF2B5EF4-FFF2-40B4-BE49-F238E27FC236}">
                <a16:creationId xmlns:a16="http://schemas.microsoft.com/office/drawing/2014/main" id="{7E02D064-8C31-4E4B-A298-E9291217D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1188" y="47244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138261" name="Line 1045">
            <a:extLst>
              <a:ext uri="{FF2B5EF4-FFF2-40B4-BE49-F238E27FC236}">
                <a16:creationId xmlns:a16="http://schemas.microsoft.com/office/drawing/2014/main" id="{BA289513-3C45-C549-9A1C-FF21C011A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7125" y="2133600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2" name="Line 1046">
            <a:extLst>
              <a:ext uri="{FF2B5EF4-FFF2-40B4-BE49-F238E27FC236}">
                <a16:creationId xmlns:a16="http://schemas.microsoft.com/office/drawing/2014/main" id="{B6541D2D-FE1F-B44F-9B23-E703406E0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7125" y="3505200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3" name="Line 1047">
            <a:extLst>
              <a:ext uri="{FF2B5EF4-FFF2-40B4-BE49-F238E27FC236}">
                <a16:creationId xmlns:a16="http://schemas.microsoft.com/office/drawing/2014/main" id="{50779D21-BA31-174A-A7FA-9F1678392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7125" y="4953000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4" name="Text Box 1048">
            <a:extLst>
              <a:ext uri="{FF2B5EF4-FFF2-40B4-BE49-F238E27FC236}">
                <a16:creationId xmlns:a16="http://schemas.microsoft.com/office/drawing/2014/main" id="{4CD015F1-1CEA-534F-949F-AA828B448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0152" y="6248400"/>
            <a:ext cx="14414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Arial" panose="020B0604020202020204" pitchFamily="34" charset="0"/>
              </a:rPr>
              <a:t>BLOSUM30</a:t>
            </a:r>
            <a:endParaRPr lang="en-US" altLang="en-US"/>
          </a:p>
        </p:txBody>
      </p:sp>
      <p:sp>
        <p:nvSpPr>
          <p:cNvPr id="138265" name="Rectangle 1049">
            <a:extLst>
              <a:ext uri="{FF2B5EF4-FFF2-40B4-BE49-F238E27FC236}">
                <a16:creationId xmlns:a16="http://schemas.microsoft.com/office/drawing/2014/main" id="{D9D2D9F3-CB6F-E64E-BA13-3119D0151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9526" y="2114550"/>
            <a:ext cx="1006475" cy="28384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66" name="Rectangle 1050">
            <a:extLst>
              <a:ext uri="{FF2B5EF4-FFF2-40B4-BE49-F238E27FC236}">
                <a16:creationId xmlns:a16="http://schemas.microsoft.com/office/drawing/2014/main" id="{2CBE3455-515E-7C4E-952F-928D529CF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1" y="2105025"/>
            <a:ext cx="1006475" cy="4114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67" name="Text Box 1051">
            <a:extLst>
              <a:ext uri="{FF2B5EF4-FFF2-40B4-BE49-F238E27FC236}">
                <a16:creationId xmlns:a16="http://schemas.microsoft.com/office/drawing/2014/main" id="{B0281C0F-FB1F-2442-BF29-9E361C702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1905000"/>
            <a:ext cx="569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138268" name="Text Box 1052">
            <a:extLst>
              <a:ext uri="{FF2B5EF4-FFF2-40B4-BE49-F238E27FC236}">
                <a16:creationId xmlns:a16="http://schemas.microsoft.com/office/drawing/2014/main" id="{E923A724-AEA5-AB40-B642-2CCC2CD23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5863" y="32766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62</a:t>
            </a:r>
          </a:p>
        </p:txBody>
      </p:sp>
      <p:sp>
        <p:nvSpPr>
          <p:cNvPr id="138269" name="Text Box 1053">
            <a:extLst>
              <a:ext uri="{FF2B5EF4-FFF2-40B4-BE49-F238E27FC236}">
                <a16:creationId xmlns:a16="http://schemas.microsoft.com/office/drawing/2014/main" id="{CB0F5AAB-6221-E545-806F-729DE4ED2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5863" y="4724400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138270" name="Line 1054">
            <a:extLst>
              <a:ext uri="{FF2B5EF4-FFF2-40B4-BE49-F238E27FC236}">
                <a16:creationId xmlns:a16="http://schemas.microsoft.com/office/drawing/2014/main" id="{1584CDFC-ACC3-244D-A5AA-9E335DC83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133600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71" name="Line 1055">
            <a:extLst>
              <a:ext uri="{FF2B5EF4-FFF2-40B4-BE49-F238E27FC236}">
                <a16:creationId xmlns:a16="http://schemas.microsoft.com/office/drawing/2014/main" id="{29D7489F-3D78-6A4A-AD49-1DD927DA6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505200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72" name="Line 1056">
            <a:extLst>
              <a:ext uri="{FF2B5EF4-FFF2-40B4-BE49-F238E27FC236}">
                <a16:creationId xmlns:a16="http://schemas.microsoft.com/office/drawing/2014/main" id="{EA60A319-4050-0F47-A610-20D3EB95C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953000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73" name="Text Box 1057">
            <a:extLst>
              <a:ext uri="{FF2B5EF4-FFF2-40B4-BE49-F238E27FC236}">
                <a16:creationId xmlns:a16="http://schemas.microsoft.com/office/drawing/2014/main" id="{E883996C-F32D-2E45-98AE-CC0103FC1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752" y="6248400"/>
            <a:ext cx="14414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Arial" panose="020B0604020202020204" pitchFamily="34" charset="0"/>
              </a:rPr>
              <a:t>BLOSUM80</a:t>
            </a:r>
            <a:endParaRPr lang="en-US" altLang="en-US"/>
          </a:p>
        </p:txBody>
      </p:sp>
      <p:sp>
        <p:nvSpPr>
          <p:cNvPr id="138274" name="Rectangle 1058">
            <a:extLst>
              <a:ext uri="{FF2B5EF4-FFF2-40B4-BE49-F238E27FC236}">
                <a16:creationId xmlns:a16="http://schemas.microsoft.com/office/drawing/2014/main" id="{99A1CB19-49B5-1E40-A5CD-7C9D1CB46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1" y="2114550"/>
            <a:ext cx="1006475" cy="7048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75" name="Text Box 1059">
            <a:extLst>
              <a:ext uri="{FF2B5EF4-FFF2-40B4-BE49-F238E27FC236}">
                <a16:creationId xmlns:a16="http://schemas.microsoft.com/office/drawing/2014/main" id="{5682D37E-5837-C540-B205-694487A133C6}"/>
              </a:ext>
            </a:extLst>
          </p:cNvPr>
          <p:cNvSpPr txBox="1">
            <a:spLocks noChangeArrowheads="1"/>
          </p:cNvSpPr>
          <p:nvPr/>
        </p:nvSpPr>
        <p:spPr bwMode="auto">
          <a:xfrm rot="18545492">
            <a:off x="5846802" y="2618859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Arial" panose="020B0604020202020204" pitchFamily="34" charset="0"/>
              </a:rPr>
              <a:t>collapse</a:t>
            </a:r>
          </a:p>
        </p:txBody>
      </p:sp>
      <p:sp>
        <p:nvSpPr>
          <p:cNvPr id="138276" name="Text Box 1060">
            <a:extLst>
              <a:ext uri="{FF2B5EF4-FFF2-40B4-BE49-F238E27FC236}">
                <a16:creationId xmlns:a16="http://schemas.microsoft.com/office/drawing/2014/main" id="{45D69486-F6DD-4F46-957A-A63576B5B2CA}"/>
              </a:ext>
            </a:extLst>
          </p:cNvPr>
          <p:cNvSpPr txBox="1">
            <a:spLocks noChangeArrowheads="1"/>
          </p:cNvSpPr>
          <p:nvPr/>
        </p:nvSpPr>
        <p:spPr bwMode="auto">
          <a:xfrm rot="18545492">
            <a:off x="8818602" y="3380859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Arial" panose="020B0604020202020204" pitchFamily="34" charset="0"/>
              </a:rPr>
              <a:t>collapse</a:t>
            </a:r>
          </a:p>
        </p:txBody>
      </p:sp>
      <p:sp>
        <p:nvSpPr>
          <p:cNvPr id="138277" name="Text Box 1061">
            <a:extLst>
              <a:ext uri="{FF2B5EF4-FFF2-40B4-BE49-F238E27FC236}">
                <a16:creationId xmlns:a16="http://schemas.microsoft.com/office/drawing/2014/main" id="{4F38268D-2D87-D340-9C69-3073AE5AA8AB}"/>
              </a:ext>
            </a:extLst>
          </p:cNvPr>
          <p:cNvSpPr txBox="1">
            <a:spLocks noChangeArrowheads="1"/>
          </p:cNvSpPr>
          <p:nvPr/>
        </p:nvSpPr>
        <p:spPr bwMode="auto">
          <a:xfrm rot="18545492">
            <a:off x="3179802" y="2041009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Arial" panose="020B0604020202020204" pitchFamily="34" charset="0"/>
              </a:rPr>
              <a:t>collapse</a:t>
            </a:r>
          </a:p>
        </p:txBody>
      </p:sp>
    </p:spTree>
    <p:extLst>
      <p:ext uri="{BB962C8B-B14F-4D97-AF65-F5344CB8AC3E}">
        <p14:creationId xmlns:p14="http://schemas.microsoft.com/office/powerpoint/2010/main" val="3815991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0" name="Object 2">
            <a:extLst>
              <a:ext uri="{FF2B5EF4-FFF2-40B4-BE49-F238E27FC236}">
                <a16:creationId xmlns:a16="http://schemas.microsoft.com/office/drawing/2014/main" id="{16CDD8B2-EC83-B34C-896B-1D8033A594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893174"/>
              </p:ext>
            </p:extLst>
          </p:nvPr>
        </p:nvGraphicFramePr>
        <p:xfrm>
          <a:off x="1828800" y="2362201"/>
          <a:ext cx="86106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1" name="Document" r:id="rId4" imgW="16459200" imgH="3263900" progId="Word.Document.8">
                  <p:embed/>
                </p:oleObj>
              </mc:Choice>
              <mc:Fallback>
                <p:oleObj name="Document" r:id="rId4" imgW="16459200" imgH="3263900" progId="Word.Document.8">
                  <p:embed/>
                  <p:pic>
                    <p:nvPicPr>
                      <p:cNvPr id="83970" name="Object 2">
                        <a:extLst>
                          <a:ext uri="{FF2B5EF4-FFF2-40B4-BE49-F238E27FC236}">
                            <a16:creationId xmlns:a16="http://schemas.microsoft.com/office/drawing/2014/main" id="{16CDD8B2-EC83-B34C-896B-1D8033A594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62201"/>
                        <a:ext cx="8610600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1" name="Text Box 3">
            <a:extLst>
              <a:ext uri="{FF2B5EF4-FFF2-40B4-BE49-F238E27FC236}">
                <a16:creationId xmlns:a16="http://schemas.microsoft.com/office/drawing/2014/main" id="{57AA38DB-3235-1B4B-8DD8-366B8EFE8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67201"/>
            <a:ext cx="14157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Rat versus </a:t>
            </a:r>
          </a:p>
          <a:p>
            <a:r>
              <a:rPr lang="en-US" altLang="en-US">
                <a:latin typeface="Arial" panose="020B0604020202020204" pitchFamily="34" charset="0"/>
              </a:rPr>
              <a:t>mouse RBP</a:t>
            </a:r>
            <a:endParaRPr lang="en-US" altLang="en-US"/>
          </a:p>
        </p:txBody>
      </p:sp>
      <p:sp>
        <p:nvSpPr>
          <p:cNvPr id="83972" name="Text Box 4">
            <a:extLst>
              <a:ext uri="{FF2B5EF4-FFF2-40B4-BE49-F238E27FC236}">
                <a16:creationId xmlns:a16="http://schemas.microsoft.com/office/drawing/2014/main" id="{CA4F6670-39EF-FA48-91B8-64A6EE57E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267200"/>
            <a:ext cx="135165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Rat versus </a:t>
            </a:r>
          </a:p>
          <a:p>
            <a:r>
              <a:rPr lang="en-US" altLang="en-US">
                <a:latin typeface="Arial" panose="020B0604020202020204" pitchFamily="34" charset="0"/>
              </a:rPr>
              <a:t>bacterial</a:t>
            </a:r>
          </a:p>
          <a:p>
            <a:r>
              <a:rPr lang="en-US" altLang="en-US">
                <a:latin typeface="Arial" panose="020B0604020202020204" pitchFamily="34" charset="0"/>
              </a:rPr>
              <a:t>lipocalin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61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Large confetti">
            <a:extLst>
              <a:ext uri="{FF2B5EF4-FFF2-40B4-BE49-F238E27FC236}">
                <a16:creationId xmlns:a16="http://schemas.microsoft.com/office/drawing/2014/main" id="{E70CDDE0-E959-AD4F-AFF9-B7D807C0F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17788" y="217488"/>
            <a:ext cx="7772400" cy="1143000"/>
          </a:xfrm>
        </p:spPr>
        <p:txBody>
          <a:bodyPr/>
          <a:lstStyle/>
          <a:p>
            <a:pPr algn="ctr"/>
            <a:r>
              <a:rPr lang="en-US" altLang="ko-KR" dirty="0">
                <a:ea typeface="굴림" panose="020B0600000101010101" pitchFamily="34" charset="-127"/>
              </a:rPr>
              <a:t>Alignment methods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7335E66-A6B7-FD47-B6D8-E656117C0B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20900" y="1809750"/>
            <a:ext cx="7861300" cy="41338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Introduction to global and local sequence alignment methods</a:t>
            </a:r>
          </a:p>
          <a:p>
            <a:pPr lvl="1">
              <a:lnSpc>
                <a:spcPct val="90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Global : Needleman-Wunsch</a:t>
            </a:r>
          </a:p>
          <a:p>
            <a:pPr lvl="1">
              <a:lnSpc>
                <a:spcPct val="90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Local : Smith-Waterman</a:t>
            </a:r>
          </a:p>
          <a:p>
            <a:pPr lvl="1">
              <a:lnSpc>
                <a:spcPct val="90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BLAST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Scoring Matrices</a:t>
            </a:r>
          </a:p>
          <a:p>
            <a:pPr lvl="1">
              <a:lnSpc>
                <a:spcPct val="90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PAM</a:t>
            </a:r>
          </a:p>
          <a:p>
            <a:pPr lvl="1">
              <a:lnSpc>
                <a:spcPct val="90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BLOSUM</a:t>
            </a:r>
          </a:p>
        </p:txBody>
      </p:sp>
    </p:spTree>
    <p:extLst>
      <p:ext uri="{BB962C8B-B14F-4D97-AF65-F5344CB8AC3E}">
        <p14:creationId xmlns:p14="http://schemas.microsoft.com/office/powerpoint/2010/main" val="2404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Large confetti">
            <a:extLst>
              <a:ext uri="{FF2B5EF4-FFF2-40B4-BE49-F238E27FC236}">
                <a16:creationId xmlns:a16="http://schemas.microsoft.com/office/drawing/2014/main" id="{E70CDDE0-E959-AD4F-AFF9-B7D807C0F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17788" y="217488"/>
            <a:ext cx="7772400" cy="1143000"/>
          </a:xfrm>
        </p:spPr>
        <p:txBody>
          <a:bodyPr/>
          <a:lstStyle/>
          <a:p>
            <a:pPr algn="ctr"/>
            <a:r>
              <a:rPr lang="en-US" altLang="ko-KR" dirty="0">
                <a:ea typeface="굴림" panose="020B0600000101010101" pitchFamily="34" charset="-127"/>
              </a:rPr>
              <a:t>Function Prediction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7335E66-A6B7-FD47-B6D8-E656117C0B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20900" y="1809749"/>
            <a:ext cx="7861300" cy="487792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Multiple  Sequence Alignment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dirty="0">
                <a:ea typeface="굴림" panose="020B0600000101010101" pitchFamily="34" charset="-127"/>
              </a:rPr>
              <a:t>    Dynamics Programming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800" dirty="0">
                <a:ea typeface="굴림" panose="020B0600000101010101" pitchFamily="34" charset="-127"/>
              </a:rPr>
              <a:t>    </a:t>
            </a:r>
            <a:r>
              <a:rPr lang="en-US" altLang="ko-KR" sz="2800" dirty="0" err="1">
                <a:ea typeface="굴림" panose="020B0600000101010101" pitchFamily="34" charset="-127"/>
              </a:rPr>
              <a:t>ClustlW</a:t>
            </a:r>
            <a:r>
              <a:rPr lang="en-US" altLang="ko-KR" sz="2800" dirty="0">
                <a:ea typeface="굴림" panose="020B0600000101010101" pitchFamily="34" charset="-127"/>
              </a:rPr>
              <a:t>, t-Coffee, Muscle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2800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Motif Search and Function Prediction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dirty="0">
                <a:ea typeface="굴림" panose="020B0600000101010101" pitchFamily="34" charset="-127"/>
              </a:rPr>
              <a:t>      Expectation Maximization, MEME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Markov Model and Hidden Markov Model</a:t>
            </a:r>
          </a:p>
          <a:p>
            <a:pPr>
              <a:lnSpc>
                <a:spcPct val="9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18202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80" name="Rectangle 8">
            <a:extLst>
              <a:ext uri="{FF2B5EF4-FFF2-40B4-BE49-F238E27FC236}">
                <a16:creationId xmlns:a16="http://schemas.microsoft.com/office/drawing/2014/main" id="{45C22FF0-891D-9644-AB18-77F9E2107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199" y="274638"/>
            <a:ext cx="8916649" cy="639762"/>
          </a:xfrm>
        </p:spPr>
        <p:txBody>
          <a:bodyPr/>
          <a:lstStyle/>
          <a:p>
            <a:r>
              <a:rPr lang="en-US" altLang="zh-TW" sz="3600" dirty="0"/>
              <a:t>Dr. Margaret Oakley </a:t>
            </a:r>
            <a:r>
              <a:rPr lang="en-US" altLang="zh-TW" sz="3600" dirty="0" err="1"/>
              <a:t>Dayhoff</a:t>
            </a:r>
            <a:r>
              <a:rPr lang="en-US" altLang="zh-TW" sz="3600" dirty="0"/>
              <a:t> (1925-1983)</a:t>
            </a:r>
            <a:r>
              <a:rPr lang="en-US" altLang="zh-TW" sz="4000" dirty="0"/>
              <a:t> </a:t>
            </a:r>
            <a:endParaRPr lang="zh-TW" altLang="en-US" sz="4000" dirty="0"/>
          </a:p>
        </p:txBody>
      </p:sp>
      <p:pic>
        <p:nvPicPr>
          <p:cNvPr id="284676" name="Picture 4" descr="MODportrait1950">
            <a:extLst>
              <a:ext uri="{FF2B5EF4-FFF2-40B4-BE49-F238E27FC236}">
                <a16:creationId xmlns:a16="http://schemas.microsoft.com/office/drawing/2014/main" id="{3E6B186C-61CB-6D43-BDAD-9EE32A58C94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3514" y="1486522"/>
            <a:ext cx="3940175" cy="4876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4679" name="Picture 7" descr="MODayhoff1972">
            <a:extLst>
              <a:ext uri="{FF2B5EF4-FFF2-40B4-BE49-F238E27FC236}">
                <a16:creationId xmlns:a16="http://schemas.microsoft.com/office/drawing/2014/main" id="{ADAFDC7F-DF61-B042-8330-F248D0DD5AC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02113" y="1486522"/>
            <a:ext cx="4071079" cy="48970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47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32EEB91F-5054-804F-A06B-0A7C7C214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Estimating </a:t>
            </a:r>
            <a:r>
              <a:rPr lang="en-US" altLang="zh-TW" i="1" dirty="0">
                <a:latin typeface="Comic Sans MS" panose="030F0902030302020204" pitchFamily="66" charset="0"/>
              </a:rPr>
              <a:t>p(·,·)</a:t>
            </a:r>
            <a:r>
              <a:rPr lang="en-US" altLang="zh-TW" dirty="0">
                <a:sym typeface="Symbol" pitchFamily="2" charset="2"/>
              </a:rPr>
              <a:t> for proteins</a:t>
            </a:r>
          </a:p>
        </p:txBody>
      </p:sp>
      <p:sp>
        <p:nvSpPr>
          <p:cNvPr id="251908" name="Text Box 4">
            <a:extLst>
              <a:ext uri="{FF2B5EF4-FFF2-40B4-BE49-F238E27FC236}">
                <a16:creationId xmlns:a16="http://schemas.microsoft.com/office/drawing/2014/main" id="{46B66CB0-AF5F-FF48-B48A-C15C21364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1336340"/>
            <a:ext cx="820261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Generate a large diverse collection of accepted mutations.  An </a:t>
            </a:r>
            <a:r>
              <a:rPr lang="en-US" altLang="zh-TW" sz="2400" b="1" i="1" u="sng" dirty="0">
                <a:solidFill>
                  <a:srgbClr val="000099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accepted mutation</a:t>
            </a:r>
            <a:r>
              <a:rPr lang="en-US" altLang="zh-TW" sz="240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is a mutation due to an alignment of closely related protein sequences. For example, Hemoglobin alpha chain in humans and other organisms (</a:t>
            </a:r>
            <a:r>
              <a:rPr lang="en-US" altLang="zh-TW" sz="2400" i="1" dirty="0">
                <a:latin typeface="Times New Roman" panose="02020603050405020304" pitchFamily="18" charset="0"/>
                <a:ea typeface="PMingLiU" panose="02020500000000000000" pitchFamily="18" charset="-120"/>
              </a:rPr>
              <a:t>homologous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 proteins).</a:t>
            </a:r>
          </a:p>
          <a:p>
            <a:endParaRPr lang="en-US" altLang="zh-TW" sz="24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Let  </a:t>
            </a:r>
            <a:r>
              <a:rPr lang="en-US" altLang="zh-TW" sz="2400" dirty="0">
                <a:latin typeface="Comic Sans MS" panose="030F0902030302020204" pitchFamily="66" charset="0"/>
                <a:ea typeface="PMingLiU" panose="02020500000000000000" pitchFamily="18" charset="-120"/>
              </a:rPr>
              <a:t>p</a:t>
            </a:r>
            <a:r>
              <a:rPr lang="en-US" altLang="zh-TW" sz="2400" baseline="-25000" dirty="0">
                <a:latin typeface="Comic Sans MS" panose="030F0902030302020204" pitchFamily="66" charset="0"/>
                <a:ea typeface="PMingLiU" panose="02020500000000000000" pitchFamily="18" charset="-120"/>
              </a:rPr>
              <a:t>a</a:t>
            </a:r>
            <a:r>
              <a:rPr lang="en-US" altLang="zh-TW" sz="2400" dirty="0">
                <a:latin typeface="Comic Sans MS" panose="030F0902030302020204" pitchFamily="66" charset="0"/>
                <a:ea typeface="PMingLiU" panose="02020500000000000000" pitchFamily="18" charset="-120"/>
              </a:rPr>
              <a:t> = </a:t>
            </a:r>
            <a:r>
              <a:rPr lang="en-US" altLang="zh-TW" sz="2400" dirty="0" err="1">
                <a:latin typeface="Comic Sans MS" panose="030F0902030302020204" pitchFamily="66" charset="0"/>
                <a:ea typeface="PMingLiU" panose="02020500000000000000" pitchFamily="18" charset="-120"/>
              </a:rPr>
              <a:t>n</a:t>
            </a:r>
            <a:r>
              <a:rPr lang="en-US" altLang="zh-TW" sz="2400" baseline="-25000" dirty="0" err="1">
                <a:latin typeface="Comic Sans MS" panose="030F0902030302020204" pitchFamily="66" charset="0"/>
                <a:ea typeface="PMingLiU" panose="02020500000000000000" pitchFamily="18" charset="-120"/>
              </a:rPr>
              <a:t>a</a:t>
            </a:r>
            <a:r>
              <a:rPr lang="en-US" altLang="zh-TW" sz="2400" dirty="0">
                <a:latin typeface="Comic Sans MS" panose="030F0902030302020204" pitchFamily="66" charset="0"/>
                <a:ea typeface="PMingLiU" panose="02020500000000000000" pitchFamily="18" charset="-120"/>
              </a:rPr>
              <a:t>/n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 where </a:t>
            </a:r>
            <a:r>
              <a:rPr lang="en-US" altLang="zh-TW" sz="2400" dirty="0" err="1">
                <a:latin typeface="Comic Sans MS" panose="030F0902030302020204" pitchFamily="66" charset="0"/>
                <a:ea typeface="PMingLiU" panose="02020500000000000000" pitchFamily="18" charset="-120"/>
              </a:rPr>
              <a:t>n</a:t>
            </a:r>
            <a:r>
              <a:rPr lang="en-US" altLang="zh-TW" sz="2400" baseline="-25000" dirty="0" err="1">
                <a:latin typeface="Comic Sans MS" panose="030F0902030302020204" pitchFamily="66" charset="0"/>
                <a:ea typeface="PMingLiU" panose="02020500000000000000" pitchFamily="18" charset="-120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 is the number of occurrences of letter </a:t>
            </a:r>
            <a:r>
              <a:rPr lang="en-US" altLang="zh-TW" sz="2400" dirty="0">
                <a:latin typeface="Comic Sans MS" panose="030F0902030302020204" pitchFamily="66" charset="0"/>
                <a:ea typeface="PMingLiU" panose="02020500000000000000" pitchFamily="18" charset="-120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 and </a:t>
            </a:r>
            <a:r>
              <a:rPr lang="en-US" altLang="zh-TW" sz="2400" dirty="0">
                <a:latin typeface="Comic Sans MS" panose="030F0902030302020204" pitchFamily="66" charset="0"/>
                <a:ea typeface="PMingLiU" panose="02020500000000000000" pitchFamily="18" charset="-12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 is the total number of letters in the collection, so </a:t>
            </a:r>
            <a:r>
              <a:rPr lang="en-US" altLang="zh-TW" sz="2400" dirty="0">
                <a:latin typeface="Comic Sans MS" panose="030F0902030302020204" pitchFamily="66" charset="0"/>
                <a:ea typeface="PMingLiU" panose="02020500000000000000" pitchFamily="18" charset="-120"/>
              </a:rPr>
              <a:t>n = </a:t>
            </a:r>
            <a:r>
              <a:rPr lang="en-US" altLang="zh-TW" sz="2400" dirty="0">
                <a:latin typeface="Comic Sans MS" panose="030F0902030302020204" pitchFamily="66" charset="0"/>
                <a:ea typeface="PMingLiU" panose="02020500000000000000" pitchFamily="18" charset="-120"/>
                <a:sym typeface="Symbol" pitchFamily="2" charset="2"/>
              </a:rPr>
              <a:t></a:t>
            </a:r>
            <a:r>
              <a:rPr lang="en-US" altLang="zh-TW" sz="2400" baseline="-25000" dirty="0" err="1">
                <a:latin typeface="Comic Sans MS" panose="030F0902030302020204" pitchFamily="66" charset="0"/>
                <a:ea typeface="PMingLiU" panose="02020500000000000000" pitchFamily="18" charset="-120"/>
                <a:sym typeface="Symbol" pitchFamily="2" charset="2"/>
              </a:rPr>
              <a:t>a</a:t>
            </a:r>
            <a:r>
              <a:rPr lang="en-US" altLang="zh-TW" sz="2400" dirty="0" err="1">
                <a:latin typeface="Comic Sans MS" panose="030F0902030302020204" pitchFamily="66" charset="0"/>
                <a:ea typeface="PMingLiU" panose="02020500000000000000" pitchFamily="18" charset="-120"/>
              </a:rPr>
              <a:t>n</a:t>
            </a:r>
            <a:r>
              <a:rPr lang="en-US" altLang="zh-TW" sz="2400" baseline="-25000" dirty="0" err="1">
                <a:latin typeface="Comic Sans MS" panose="030F0902030302020204" pitchFamily="66" charset="0"/>
                <a:ea typeface="PMingLiU" panose="02020500000000000000" pitchFamily="18" charset="-120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.</a:t>
            </a:r>
          </a:p>
        </p:txBody>
      </p:sp>
      <p:sp>
        <p:nvSpPr>
          <p:cNvPr id="251910" name="Text Box 6">
            <a:extLst>
              <a:ext uri="{FF2B5EF4-FFF2-40B4-BE49-F238E27FC236}">
                <a16:creationId xmlns:a16="http://schemas.microsoft.com/office/drawing/2014/main" id="{C4A1C2C7-D305-834B-8AB2-DC21787FF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4195764"/>
            <a:ext cx="8882062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b="1" u="sng">
                <a:latin typeface="Times New Roman" panose="02020603050405020304" pitchFamily="18" charset="0"/>
                <a:ea typeface="PMingLiU" panose="02020500000000000000" pitchFamily="18" charset="-120"/>
              </a:rPr>
              <a:t>Mutation counts</a:t>
            </a:r>
            <a:endParaRPr lang="en-US" altLang="zh-TW" sz="240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               </a:t>
            </a:r>
            <a:r>
              <a:rPr lang="en-US" altLang="zh-TW" sz="2400" baseline="-25000">
                <a:latin typeface="Times New Roman" panose="02020603050405020304" pitchFamily="18" charset="0"/>
                <a:ea typeface="PMingLiU" panose="02020500000000000000" pitchFamily="18" charset="-120"/>
              </a:rPr>
              <a:t>       </a:t>
            </a:r>
            <a:r>
              <a: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be the number of mutations </a:t>
            </a:r>
            <a:r>
              <a:rPr lang="en-US" altLang="zh-TW" sz="2400">
                <a:latin typeface="Comic Sans MS" panose="030F0902030302020204" pitchFamily="66" charset="0"/>
                <a:ea typeface="PMingLiU" panose="02020500000000000000" pitchFamily="18" charset="-120"/>
              </a:rPr>
              <a:t>a</a:t>
            </a:r>
            <a:r>
              <a: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  <a:ea typeface="PMingLiU" panose="02020500000000000000" pitchFamily="18" charset="-120"/>
                <a:sym typeface="Symbol" pitchFamily="2" charset="2"/>
              </a:rPr>
              <a:t></a:t>
            </a:r>
            <a:r>
              <a: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TW" sz="2400">
                <a:latin typeface="Comic Sans MS" panose="030F0902030302020204" pitchFamily="66" charset="0"/>
                <a:ea typeface="PMingLiU" panose="02020500000000000000" pitchFamily="18" charset="-120"/>
              </a:rPr>
              <a:t>b</a:t>
            </a:r>
            <a:r>
              <a: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,                       </a:t>
            </a:r>
          </a:p>
          <a:p>
            <a:r>
              <a: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                    be the total number of mutations that involve </a:t>
            </a:r>
            <a:r>
              <a:rPr lang="en-US" altLang="zh-TW" sz="2400">
                <a:latin typeface="Comic Sans MS" panose="030F0902030302020204" pitchFamily="66" charset="0"/>
                <a:ea typeface="PMingLiU" panose="02020500000000000000" pitchFamily="18" charset="-120"/>
              </a:rPr>
              <a:t>a</a:t>
            </a:r>
            <a:r>
              <a: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,</a:t>
            </a:r>
          </a:p>
          <a:p>
            <a:r>
              <a: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                be the total number of amino acids involved in a mutation.</a:t>
            </a:r>
          </a:p>
        </p:txBody>
      </p:sp>
      <p:graphicFrame>
        <p:nvGraphicFramePr>
          <p:cNvPr id="251912" name="Object 8">
            <a:extLst>
              <a:ext uri="{FF2B5EF4-FFF2-40B4-BE49-F238E27FC236}">
                <a16:creationId xmlns:a16="http://schemas.microsoft.com/office/drawing/2014/main" id="{C08C7687-9D72-E542-A0B2-9F8C6F0785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4941889"/>
          <a:ext cx="1533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9" name="Equation" r:id="rId4" imgW="21653500" imgH="6438900" progId="Equation.3">
                  <p:embed/>
                </p:oleObj>
              </mc:Choice>
              <mc:Fallback>
                <p:oleObj name="Equation" r:id="rId4" imgW="21653500" imgH="6438900" progId="Equation.3">
                  <p:embed/>
                  <p:pic>
                    <p:nvPicPr>
                      <p:cNvPr id="251912" name="Object 8">
                        <a:extLst>
                          <a:ext uri="{FF2B5EF4-FFF2-40B4-BE49-F238E27FC236}">
                            <a16:creationId xmlns:a16="http://schemas.microsoft.com/office/drawing/2014/main" id="{C08C7687-9D72-E542-A0B2-9F8C6F0785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4941889"/>
                        <a:ext cx="15335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3" name="Object 9">
            <a:extLst>
              <a:ext uri="{FF2B5EF4-FFF2-40B4-BE49-F238E27FC236}">
                <a16:creationId xmlns:a16="http://schemas.microsoft.com/office/drawing/2014/main" id="{D1D82B72-878B-3A40-9736-DA8354654D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4513" y="4618039"/>
          <a:ext cx="9112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0" name="Equation" r:id="rId6" imgW="12877800" imgH="5270500" progId="Equation.3">
                  <p:embed/>
                </p:oleObj>
              </mc:Choice>
              <mc:Fallback>
                <p:oleObj name="Equation" r:id="rId6" imgW="12877800" imgH="5270500" progId="Equation.3">
                  <p:embed/>
                  <p:pic>
                    <p:nvPicPr>
                      <p:cNvPr id="251913" name="Object 9">
                        <a:extLst>
                          <a:ext uri="{FF2B5EF4-FFF2-40B4-BE49-F238E27FC236}">
                            <a16:creationId xmlns:a16="http://schemas.microsoft.com/office/drawing/2014/main" id="{D1D82B72-878B-3A40-9736-DA8354654D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4618039"/>
                        <a:ext cx="91122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14" name="Text Box 10">
            <a:extLst>
              <a:ext uri="{FF2B5EF4-FFF2-40B4-BE49-F238E27FC236}">
                <a16:creationId xmlns:a16="http://schemas.microsoft.com/office/drawing/2014/main" id="{EC8A070E-5F86-0F45-9531-6D516D15D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5889627"/>
            <a:ext cx="57499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Note that </a:t>
            </a:r>
            <a:r>
              <a:rPr lang="en-US" altLang="zh-TW" sz="2400" i="1">
                <a:latin typeface="Times New Roman" panose="02020603050405020304" pitchFamily="18" charset="0"/>
                <a:ea typeface="PMingLiU" panose="02020500000000000000" pitchFamily="18" charset="-120"/>
              </a:rPr>
              <a:t>f</a:t>
            </a:r>
            <a:r>
              <a: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  is twice the number of mutations.</a:t>
            </a:r>
          </a:p>
        </p:txBody>
      </p:sp>
      <p:graphicFrame>
        <p:nvGraphicFramePr>
          <p:cNvPr id="251915" name="Object 11">
            <a:extLst>
              <a:ext uri="{FF2B5EF4-FFF2-40B4-BE49-F238E27FC236}">
                <a16:creationId xmlns:a16="http://schemas.microsoft.com/office/drawing/2014/main" id="{98B13B81-EB5E-6341-8A46-2D0E520CFC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1663" y="5351464"/>
          <a:ext cx="11191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1" name="Equation" r:id="rId8" imgW="15798800" imgH="6146800" progId="Equation.3">
                  <p:embed/>
                </p:oleObj>
              </mc:Choice>
              <mc:Fallback>
                <p:oleObj name="Equation" r:id="rId8" imgW="15798800" imgH="6146800" progId="Equation.3">
                  <p:embed/>
                  <p:pic>
                    <p:nvPicPr>
                      <p:cNvPr id="251915" name="Object 11">
                        <a:extLst>
                          <a:ext uri="{FF2B5EF4-FFF2-40B4-BE49-F238E27FC236}">
                            <a16:creationId xmlns:a16="http://schemas.microsoft.com/office/drawing/2014/main" id="{98B13B81-EB5E-6341-8A46-2D0E520CFC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5351464"/>
                        <a:ext cx="111918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78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FDB5013A-BE34-C64D-8C3B-9CFC649458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PAM-1 matrices</a:t>
            </a:r>
            <a:endParaRPr lang="en-US" altLang="zh-TW" dirty="0">
              <a:sym typeface="Symbol" pitchFamily="2" charset="2"/>
            </a:endParaRPr>
          </a:p>
        </p:txBody>
      </p:sp>
      <p:sp>
        <p:nvSpPr>
          <p:cNvPr id="253956" name="Text Box 4">
            <a:extLst>
              <a:ext uri="{FF2B5EF4-FFF2-40B4-BE49-F238E27FC236}">
                <a16:creationId xmlns:a16="http://schemas.microsoft.com/office/drawing/2014/main" id="{2AE80098-CF75-5641-8462-8B4E5D99C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0952" y="1418400"/>
            <a:ext cx="86741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Define  </a:t>
            </a:r>
            <a:r>
              <a:rPr lang="en-US" altLang="zh-TW" sz="2400" dirty="0">
                <a:latin typeface="Comic Sans MS" panose="030F0902030302020204" pitchFamily="66" charset="0"/>
                <a:ea typeface="PMingLiU" panose="02020500000000000000" pitchFamily="18" charset="-120"/>
              </a:rPr>
              <a:t>M</a:t>
            </a:r>
            <a:r>
              <a:rPr lang="en-US" altLang="zh-TW" sz="2400" baseline="-25000" dirty="0">
                <a:latin typeface="Comic Sans MS" panose="030F0902030302020204" pitchFamily="66" charset="0"/>
                <a:ea typeface="PMingLiU" panose="02020500000000000000" pitchFamily="18" charset="-120"/>
              </a:rPr>
              <a:t>ab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 to be the symmetric probability matrix for switching between </a:t>
            </a:r>
            <a:r>
              <a:rPr lang="en-US" altLang="zh-TW" sz="2400" dirty="0">
                <a:latin typeface="Comic Sans MS" panose="030F0902030302020204" pitchFamily="66" charset="0"/>
                <a:ea typeface="PMingLiU" panose="02020500000000000000" pitchFamily="18" charset="-120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 and </a:t>
            </a:r>
            <a:r>
              <a:rPr lang="en-US" altLang="zh-TW" sz="2400" dirty="0">
                <a:latin typeface="Comic Sans MS" panose="030F0902030302020204" pitchFamily="66" charset="0"/>
                <a:ea typeface="PMingLiU" panose="02020500000000000000" pitchFamily="18" charset="-120"/>
              </a:rPr>
              <a:t>b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. We set, </a:t>
            </a:r>
            <a:r>
              <a:rPr lang="en-US" altLang="zh-TW" sz="2400" dirty="0" err="1">
                <a:latin typeface="Comic Sans MS" panose="030F0902030302020204" pitchFamily="66" charset="0"/>
                <a:ea typeface="PMingLiU" panose="02020500000000000000" pitchFamily="18" charset="-120"/>
              </a:rPr>
              <a:t>M</a:t>
            </a:r>
            <a:r>
              <a:rPr lang="en-US" altLang="zh-TW" sz="2400" baseline="-25000" dirty="0" err="1">
                <a:latin typeface="Comic Sans MS" panose="030F0902030302020204" pitchFamily="66" charset="0"/>
                <a:ea typeface="PMingLiU" panose="02020500000000000000" pitchFamily="18" charset="-120"/>
              </a:rPr>
              <a:t>aa</a:t>
            </a:r>
            <a:r>
              <a:rPr lang="en-US" altLang="zh-TW" sz="2400" dirty="0">
                <a:latin typeface="Comic Sans MS" panose="030F0902030302020204" pitchFamily="66" charset="0"/>
                <a:ea typeface="PMingLiU" panose="02020500000000000000" pitchFamily="18" charset="-120"/>
              </a:rPr>
              <a:t> = 1 – m</a:t>
            </a:r>
            <a:r>
              <a:rPr lang="en-US" altLang="zh-TW" sz="2400" baseline="-25000" dirty="0">
                <a:latin typeface="Comic Sans MS" panose="030F0902030302020204" pitchFamily="66" charset="0"/>
                <a:ea typeface="PMingLiU" panose="02020500000000000000" pitchFamily="18" charset="-120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, so that </a:t>
            </a:r>
            <a:r>
              <a:rPr lang="en-US" altLang="zh-TW" sz="2400" dirty="0">
                <a:latin typeface="Comic Sans MS" panose="030F0902030302020204" pitchFamily="66" charset="0"/>
                <a:ea typeface="PMingLiU" panose="02020500000000000000" pitchFamily="18" charset="-120"/>
              </a:rPr>
              <a:t>m</a:t>
            </a:r>
            <a:r>
              <a:rPr lang="en-US" altLang="zh-TW" sz="2400" baseline="-25000" dirty="0">
                <a:latin typeface="Comic Sans MS" panose="030F0902030302020204" pitchFamily="66" charset="0"/>
                <a:ea typeface="PMingLiU" panose="02020500000000000000" pitchFamily="18" charset="-120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 is the probability that </a:t>
            </a:r>
            <a:r>
              <a:rPr lang="en-US" altLang="zh-TW" sz="2400" dirty="0">
                <a:latin typeface="Comic Sans MS" panose="030F0902030302020204" pitchFamily="66" charset="0"/>
                <a:ea typeface="PMingLiU" panose="02020500000000000000" pitchFamily="18" charset="-120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 is involved in a change.</a:t>
            </a:r>
          </a:p>
        </p:txBody>
      </p:sp>
      <p:graphicFrame>
        <p:nvGraphicFramePr>
          <p:cNvPr id="253959" name="Object 7">
            <a:extLst>
              <a:ext uri="{FF2B5EF4-FFF2-40B4-BE49-F238E27FC236}">
                <a16:creationId xmlns:a16="http://schemas.microsoft.com/office/drawing/2014/main" id="{2B54A64C-31AA-E744-BDA7-1B2D4757DC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5652" y="2514601"/>
          <a:ext cx="816768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Equation" r:id="rId4" imgW="91579700" imgH="9944100" progId="Equation.3">
                  <p:embed/>
                </p:oleObj>
              </mc:Choice>
              <mc:Fallback>
                <p:oleObj name="Equation" r:id="rId4" imgW="91579700" imgH="9944100" progId="Equation.3">
                  <p:embed/>
                  <p:pic>
                    <p:nvPicPr>
                      <p:cNvPr id="253959" name="Object 7">
                        <a:extLst>
                          <a:ext uri="{FF2B5EF4-FFF2-40B4-BE49-F238E27FC236}">
                            <a16:creationId xmlns:a16="http://schemas.microsoft.com/office/drawing/2014/main" id="{2B54A64C-31AA-E744-BDA7-1B2D4757DC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2" y="2514601"/>
                        <a:ext cx="8167688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61" name="Text Box 9">
            <a:extLst>
              <a:ext uri="{FF2B5EF4-FFF2-40B4-BE49-F238E27FC236}">
                <a16:creationId xmlns:a16="http://schemas.microsoft.com/office/drawing/2014/main" id="{0F318666-2A29-E746-817D-0D2F95C8D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9" y="3841750"/>
            <a:ext cx="86899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We define </a:t>
            </a:r>
            <a:r>
              <a:rPr lang="en-US" altLang="zh-TW" sz="2400" dirty="0">
                <a:latin typeface="Comic Sans MS" panose="030F0902030302020204" pitchFamily="66" charset="0"/>
                <a:ea typeface="PMingLiU" panose="02020500000000000000" pitchFamily="18" charset="-120"/>
              </a:rPr>
              <a:t>M</a:t>
            </a:r>
            <a:r>
              <a:rPr lang="en-US" altLang="zh-TW" sz="2400" baseline="-25000" dirty="0">
                <a:latin typeface="Comic Sans MS" panose="030F0902030302020204" pitchFamily="66" charset="0"/>
                <a:ea typeface="PMingLiU" panose="02020500000000000000" pitchFamily="18" charset="-120"/>
              </a:rPr>
              <a:t>ab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, such that only 1% of amino acids change according to this matrix or 99% don’t.  Hence the name, </a:t>
            </a:r>
            <a:r>
              <a:rPr lang="en-US" altLang="zh-TW" sz="2400" b="1" dirty="0">
                <a:solidFill>
                  <a:srgbClr val="000099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-</a:t>
            </a:r>
            <a:r>
              <a:rPr lang="en-US" altLang="zh-TW" sz="2400" b="1" dirty="0">
                <a:solidFill>
                  <a:srgbClr val="000099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P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ercent </a:t>
            </a:r>
            <a:r>
              <a:rPr lang="en-US" altLang="zh-TW" sz="2400" b="1" dirty="0">
                <a:solidFill>
                  <a:srgbClr val="000099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ccepted </a:t>
            </a:r>
            <a:r>
              <a:rPr lang="en-US" altLang="zh-TW" sz="2400" b="1" dirty="0">
                <a:solidFill>
                  <a:srgbClr val="000099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utation (</a:t>
            </a:r>
            <a:r>
              <a:rPr lang="en-US" altLang="zh-TW" sz="2400" b="1" dirty="0">
                <a:solidFill>
                  <a:srgbClr val="000099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PAM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).  In other words,</a:t>
            </a:r>
          </a:p>
        </p:txBody>
      </p:sp>
      <p:graphicFrame>
        <p:nvGraphicFramePr>
          <p:cNvPr id="253963" name="Object 11">
            <a:extLst>
              <a:ext uri="{FF2B5EF4-FFF2-40B4-BE49-F238E27FC236}">
                <a16:creationId xmlns:a16="http://schemas.microsoft.com/office/drawing/2014/main" id="{FCD03AC9-8719-754A-9391-55272705CA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7152" y="5459413"/>
          <a:ext cx="717073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8" name="Equation" r:id="rId6" imgW="69049900" imgH="6146800" progId="Equation.3">
                  <p:embed/>
                </p:oleObj>
              </mc:Choice>
              <mc:Fallback>
                <p:oleObj name="Equation" r:id="rId6" imgW="69049900" imgH="6146800" progId="Equation.3">
                  <p:embed/>
                  <p:pic>
                    <p:nvPicPr>
                      <p:cNvPr id="253963" name="Object 11">
                        <a:extLst>
                          <a:ext uri="{FF2B5EF4-FFF2-40B4-BE49-F238E27FC236}">
                            <a16:creationId xmlns:a16="http://schemas.microsoft.com/office/drawing/2014/main" id="{FCD03AC9-8719-754A-9391-55272705CA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2" y="5459413"/>
                        <a:ext cx="7170738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716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39D20D24-C0F4-F64A-BE63-9779B16E2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PAM-1 matrices</a:t>
            </a:r>
            <a:endParaRPr lang="en-US" altLang="zh-TW" dirty="0">
              <a:sym typeface="Symbol" pitchFamily="2" charset="2"/>
            </a:endParaRPr>
          </a:p>
        </p:txBody>
      </p:sp>
      <p:graphicFrame>
        <p:nvGraphicFramePr>
          <p:cNvPr id="256005" name="Object 5">
            <a:extLst>
              <a:ext uri="{FF2B5EF4-FFF2-40B4-BE49-F238E27FC236}">
                <a16:creationId xmlns:a16="http://schemas.microsoft.com/office/drawing/2014/main" id="{9E941399-C202-AC4A-AA8D-BCC829912B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7827" y="2609851"/>
          <a:ext cx="174783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5" name="Equation" r:id="rId4" imgW="19596100" imgH="9944100" progId="Equation.3">
                  <p:embed/>
                </p:oleObj>
              </mc:Choice>
              <mc:Fallback>
                <p:oleObj name="Equation" r:id="rId4" imgW="19596100" imgH="9944100" progId="Equation.3">
                  <p:embed/>
                  <p:pic>
                    <p:nvPicPr>
                      <p:cNvPr id="256005" name="Object 5">
                        <a:extLst>
                          <a:ext uri="{FF2B5EF4-FFF2-40B4-BE49-F238E27FC236}">
                            <a16:creationId xmlns:a16="http://schemas.microsoft.com/office/drawing/2014/main" id="{9E941399-C202-AC4A-AA8D-BCC829912B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7" y="2609851"/>
                        <a:ext cx="1747838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6" name="Text Box 6">
            <a:extLst>
              <a:ext uri="{FF2B5EF4-FFF2-40B4-BE49-F238E27FC236}">
                <a16:creationId xmlns:a16="http://schemas.microsoft.com/office/drawing/2014/main" id="{EF77CDCF-9BF8-B948-8354-C2CC25ADE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075" y="2794000"/>
            <a:ext cx="48720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where K is a proportional constant. </a:t>
            </a:r>
          </a:p>
        </p:txBody>
      </p:sp>
      <p:sp>
        <p:nvSpPr>
          <p:cNvPr id="256007" name="Text Box 7">
            <a:extLst>
              <a:ext uri="{FF2B5EF4-FFF2-40B4-BE49-F238E27FC236}">
                <a16:creationId xmlns:a16="http://schemas.microsoft.com/office/drawing/2014/main" id="{51B25E3A-A29E-3448-B58B-DADDE1246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459406"/>
            <a:ext cx="8102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We wish that </a:t>
            </a:r>
            <a:r>
              <a:rPr lang="en-US" altLang="zh-TW" sz="2400" dirty="0">
                <a:latin typeface="Comic Sans MS" panose="030F0902030302020204" pitchFamily="66" charset="0"/>
                <a:ea typeface="PMingLiU" panose="02020500000000000000" pitchFamily="18" charset="-120"/>
              </a:rPr>
              <a:t>m</a:t>
            </a:r>
            <a:r>
              <a:rPr lang="en-US" altLang="zh-TW" sz="2400" baseline="-25000" dirty="0">
                <a:latin typeface="Comic Sans MS" panose="030F0902030302020204" pitchFamily="66" charset="0"/>
                <a:ea typeface="PMingLiU" panose="02020500000000000000" pitchFamily="18" charset="-120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 will be proportional to the relative mutability of letter </a:t>
            </a:r>
            <a:r>
              <a:rPr lang="en-US" altLang="zh-TW" sz="2400" dirty="0">
                <a:latin typeface="Comic Sans MS" panose="030F0902030302020204" pitchFamily="66" charset="0"/>
                <a:ea typeface="PMingLiU" panose="02020500000000000000" pitchFamily="18" charset="-120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 compared to other letters.</a:t>
            </a:r>
          </a:p>
        </p:txBody>
      </p:sp>
      <p:sp>
        <p:nvSpPr>
          <p:cNvPr id="256008" name="Rectangle 8">
            <a:extLst>
              <a:ext uri="{FF2B5EF4-FFF2-40B4-BE49-F238E27FC236}">
                <a16:creationId xmlns:a16="http://schemas.microsoft.com/office/drawing/2014/main" id="{8EED3D18-01E3-BD47-93E3-C12B6646D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538" y="6108700"/>
            <a:ext cx="90290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So </a:t>
            </a:r>
            <a:r>
              <a:rPr lang="en-US" altLang="zh-TW" sz="2400" dirty="0">
                <a:latin typeface="Comic Sans MS" panose="030F0902030302020204" pitchFamily="66" charset="0"/>
                <a:ea typeface="PMingLiU" panose="02020500000000000000" pitchFamily="18" charset="-120"/>
              </a:rPr>
              <a:t>K=100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 for PAM-1 matrices. Note that K=50 yields 2% change, etc. </a:t>
            </a:r>
          </a:p>
        </p:txBody>
      </p:sp>
      <p:sp>
        <p:nvSpPr>
          <p:cNvPr id="256010" name="Rectangle 10">
            <a:extLst>
              <a:ext uri="{FF2B5EF4-FFF2-40B4-BE49-F238E27FC236}">
                <a16:creationId xmlns:a16="http://schemas.microsoft.com/office/drawing/2014/main" id="{BBBA9F70-4948-5646-BF52-4C1DD46EE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538" y="3995738"/>
            <a:ext cx="57165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We select K to satisfy the PAM-1 definition: </a:t>
            </a:r>
          </a:p>
        </p:txBody>
      </p:sp>
      <p:graphicFrame>
        <p:nvGraphicFramePr>
          <p:cNvPr id="256012" name="Object 12">
            <a:extLst>
              <a:ext uri="{FF2B5EF4-FFF2-40B4-BE49-F238E27FC236}">
                <a16:creationId xmlns:a16="http://schemas.microsoft.com/office/drawing/2014/main" id="{17C2E23D-0DFC-D94E-81F5-66DC77F473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3951" y="5135563"/>
          <a:ext cx="735171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6" name="Equation" r:id="rId6" imgW="70802500" imgH="6146800" progId="Equation.3">
                  <p:embed/>
                </p:oleObj>
              </mc:Choice>
              <mc:Fallback>
                <p:oleObj name="Equation" r:id="rId6" imgW="70802500" imgH="6146800" progId="Equation.3">
                  <p:embed/>
                  <p:pic>
                    <p:nvPicPr>
                      <p:cNvPr id="256012" name="Object 12">
                        <a:extLst>
                          <a:ext uri="{FF2B5EF4-FFF2-40B4-BE49-F238E27FC236}">
                            <a16:creationId xmlns:a16="http://schemas.microsoft.com/office/drawing/2014/main" id="{17C2E23D-0DFC-D94E-81F5-66DC77F473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1" y="5135563"/>
                        <a:ext cx="735171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3" name="Object 13">
            <a:extLst>
              <a:ext uri="{FF2B5EF4-FFF2-40B4-BE49-F238E27FC236}">
                <a16:creationId xmlns:a16="http://schemas.microsoft.com/office/drawing/2014/main" id="{48818533-BF61-4D4A-B051-28CC0529E3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2900" y="4857750"/>
          <a:ext cx="25527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7" name="Equation" r:id="rId8" imgW="24574500" imgH="11112500" progId="Equation.3">
                  <p:embed/>
                </p:oleObj>
              </mc:Choice>
              <mc:Fallback>
                <p:oleObj name="Equation" r:id="rId8" imgW="24574500" imgH="11112500" progId="Equation.3">
                  <p:embed/>
                  <p:pic>
                    <p:nvPicPr>
                      <p:cNvPr id="256013" name="Object 13">
                        <a:extLst>
                          <a:ext uri="{FF2B5EF4-FFF2-40B4-BE49-F238E27FC236}">
                            <a16:creationId xmlns:a16="http://schemas.microsoft.com/office/drawing/2014/main" id="{48818533-BF61-4D4A-B051-28CC0529E3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4857750"/>
                        <a:ext cx="25527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4" name="Object 14">
            <a:extLst>
              <a:ext uri="{FF2B5EF4-FFF2-40B4-BE49-F238E27FC236}">
                <a16:creationId xmlns:a16="http://schemas.microsoft.com/office/drawing/2014/main" id="{E3B116FF-94B9-5945-A4C3-594A8630C6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8789" y="4829175"/>
          <a:ext cx="179387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8" name="Equation" r:id="rId10" imgW="17259300" imgH="11112500" progId="Equation.3">
                  <p:embed/>
                </p:oleObj>
              </mc:Choice>
              <mc:Fallback>
                <p:oleObj name="Equation" r:id="rId10" imgW="17259300" imgH="11112500" progId="Equation.3">
                  <p:embed/>
                  <p:pic>
                    <p:nvPicPr>
                      <p:cNvPr id="256014" name="Object 14">
                        <a:extLst>
                          <a:ext uri="{FF2B5EF4-FFF2-40B4-BE49-F238E27FC236}">
                            <a16:creationId xmlns:a16="http://schemas.microsoft.com/office/drawing/2014/main" id="{E3B116FF-94B9-5945-A4C3-594A8630C6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8789" y="4829175"/>
                        <a:ext cx="1793875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911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1260C31C-3144-C047-BDAA-DD9BCD3AC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Evolutionary distance</a:t>
            </a:r>
            <a:endParaRPr lang="en-US" altLang="zh-TW" dirty="0">
              <a:sym typeface="Symbol" pitchFamily="2" charset="2"/>
            </a:endParaRPr>
          </a:p>
        </p:txBody>
      </p:sp>
      <p:sp>
        <p:nvSpPr>
          <p:cNvPr id="258051" name="Text Box 3">
            <a:extLst>
              <a:ext uri="{FF2B5EF4-FFF2-40B4-BE49-F238E27FC236}">
                <a16:creationId xmlns:a16="http://schemas.microsoft.com/office/drawing/2014/main" id="{C8C2587A-214B-0541-9B59-8AAA19001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9" y="1586196"/>
            <a:ext cx="86899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The choice that 1% of amino acids change (and that K =100) is quite arbitrary.  It could fit specific set of proteins whose </a:t>
            </a:r>
            <a:r>
              <a:rPr lang="en-US" altLang="zh-TW" sz="2400" b="1" dirty="0">
                <a:latin typeface="Times New Roman" panose="02020603050405020304" pitchFamily="18" charset="0"/>
                <a:ea typeface="PMingLiU" panose="02020500000000000000" pitchFamily="18" charset="-120"/>
              </a:rPr>
              <a:t>evolutionary distance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 is such that indeed 1% of the letters have mutated.</a:t>
            </a:r>
          </a:p>
        </p:txBody>
      </p:sp>
      <p:sp>
        <p:nvSpPr>
          <p:cNvPr id="258052" name="Text Box 4">
            <a:extLst>
              <a:ext uri="{FF2B5EF4-FFF2-40B4-BE49-F238E27FC236}">
                <a16:creationId xmlns:a16="http://schemas.microsoft.com/office/drawing/2014/main" id="{AF9E0B2B-7444-D74E-BE67-5E4FF94FB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9" y="3108326"/>
            <a:ext cx="86899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This is a unit of evolutionary change, not time because evolution acts differently on distinct sequence types.</a:t>
            </a:r>
          </a:p>
        </p:txBody>
      </p:sp>
      <p:sp>
        <p:nvSpPr>
          <p:cNvPr id="258053" name="Text Box 5">
            <a:extLst>
              <a:ext uri="{FF2B5EF4-FFF2-40B4-BE49-F238E27FC236}">
                <a16:creationId xmlns:a16="http://schemas.microsoft.com/office/drawing/2014/main" id="{052E560F-8D75-8F4D-8541-2E9A06AA0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9" y="4422775"/>
            <a:ext cx="8689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</a:rPr>
              <a:t>What is the substitution matrix for k units of evolutionary time ?</a:t>
            </a:r>
          </a:p>
        </p:txBody>
      </p:sp>
    </p:spTree>
    <p:extLst>
      <p:ext uri="{BB962C8B-B14F-4D97-AF65-F5344CB8AC3E}">
        <p14:creationId xmlns:p14="http://schemas.microsoft.com/office/powerpoint/2010/main" val="61303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2188</TotalTime>
  <Words>1110</Words>
  <Application>Microsoft Macintosh PowerPoint</Application>
  <PresentationFormat>Widescreen</PresentationFormat>
  <Paragraphs>211</Paragraphs>
  <Slides>24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40" baseType="lpstr">
      <vt:lpstr>굴림</vt:lpstr>
      <vt:lpstr>PMingLiU</vt:lpstr>
      <vt:lpstr>Arial</vt:lpstr>
      <vt:lpstr>Calibri</vt:lpstr>
      <vt:lpstr>Comic Sans MS</vt:lpstr>
      <vt:lpstr>Courier New</vt:lpstr>
      <vt:lpstr>DejaVu Sans</vt:lpstr>
      <vt:lpstr>Monotype Sorts</vt:lpstr>
      <vt:lpstr>Symbol</vt:lpstr>
      <vt:lpstr>Times New Roman</vt:lpstr>
      <vt:lpstr>Wingdings</vt:lpstr>
      <vt:lpstr>Office Theme</vt:lpstr>
      <vt:lpstr>Office Theme</vt:lpstr>
      <vt:lpstr>Equation</vt:lpstr>
      <vt:lpstr>方程式</vt:lpstr>
      <vt:lpstr>Document</vt:lpstr>
      <vt:lpstr>PowerPoint Presentation</vt:lpstr>
      <vt:lpstr>PowerPoint Presentation</vt:lpstr>
      <vt:lpstr>Alignment methods</vt:lpstr>
      <vt:lpstr>Function Prediction</vt:lpstr>
      <vt:lpstr>Dr. Margaret Oakley Dayhoff (1925-1983) </vt:lpstr>
      <vt:lpstr>Estimating p(·,·) for proteins</vt:lpstr>
      <vt:lpstr>PAM-1 matrices</vt:lpstr>
      <vt:lpstr>PAM-1 matrices</vt:lpstr>
      <vt:lpstr>Evolutionary distance</vt:lpstr>
      <vt:lpstr>Model of Evolution</vt:lpstr>
      <vt:lpstr>Model of Evolution</vt:lpstr>
      <vt:lpstr>Longer Term Changes</vt:lpstr>
      <vt:lpstr>PowerPoint Presentation</vt:lpstr>
      <vt:lpstr>PowerPoint Presentation</vt:lpstr>
      <vt:lpstr>PowerPoint Presentation</vt:lpstr>
      <vt:lpstr>Comments regarding PAM</vt:lpstr>
      <vt:lpstr>Problems in building distance matrices </vt:lpstr>
      <vt:lpstr>BLOSUM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NIH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Karlynn Noble;meghan.coakley@nih.gov</dc:creator>
  <dc:description/>
  <cp:lastModifiedBy>Roy, Amitava (NIH/NIAID) [C]</cp:lastModifiedBy>
  <cp:revision>192</cp:revision>
  <cp:lastPrinted>2015-05-28T13:25:58Z</cp:lastPrinted>
  <dcterms:created xsi:type="dcterms:W3CDTF">2015-04-15T14:43:01Z</dcterms:created>
  <dcterms:modified xsi:type="dcterms:W3CDTF">2018-08-20T19:00:03Z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16.0015</vt:lpwstr>
  </property>
  <property fmtid="{D5CDD505-2E9C-101B-9397-08002B2CF9AE}" pid="3" name="Company">
    <vt:lpwstr>NIH</vt:lpwstr>
  </property>
  <property fmtid="{D5CDD505-2E9C-101B-9397-08002B2CF9AE}" pid="4" name="ContentTypeId">
    <vt:lpwstr>0x0101001FD97383875710458463EDA0E89A10EA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4</vt:i4>
  </property>
</Properties>
</file>