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257" r:id="rId6"/>
    <p:sldId id="260" r:id="rId7"/>
    <p:sldId id="267" r:id="rId8"/>
    <p:sldId id="263" r:id="rId9"/>
    <p:sldId id="264" r:id="rId10"/>
    <p:sldId id="265" r:id="rId11"/>
    <p:sldId id="283" r:id="rId12"/>
    <p:sldId id="262" r:id="rId13"/>
    <p:sldId id="272" r:id="rId14"/>
    <p:sldId id="273" r:id="rId15"/>
    <p:sldId id="275" r:id="rId16"/>
    <p:sldId id="276" r:id="rId17"/>
    <p:sldId id="277" r:id="rId18"/>
    <p:sldId id="279" r:id="rId19"/>
    <p:sldId id="282" r:id="rId20"/>
    <p:sldId id="290" r:id="rId21"/>
    <p:sldId id="268" r:id="rId22"/>
    <p:sldId id="269" r:id="rId23"/>
    <p:sldId id="270" r:id="rId24"/>
    <p:sldId id="266" r:id="rId25"/>
    <p:sldId id="278" r:id="rId26"/>
    <p:sldId id="280" r:id="rId27"/>
    <p:sldId id="281" r:id="rId28"/>
    <p:sldId id="284" r:id="rId29"/>
    <p:sldId id="285" r:id="rId30"/>
    <p:sldId id="261"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1924"/>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2"/>
    <p:restoredTop sz="87217" autoAdjust="0"/>
  </p:normalViewPr>
  <p:slideViewPr>
    <p:cSldViewPr snapToGrid="0" snapToObjects="1" showGuides="1">
      <p:cViewPr varScale="1">
        <p:scale>
          <a:sx n="103" d="100"/>
          <a:sy n="103" d="100"/>
        </p:scale>
        <p:origin x="176" y="304"/>
      </p:cViewPr>
      <p:guideLst>
        <p:guide orient="horz" pos="2160"/>
        <p:guide pos="3840"/>
      </p:guideLst>
    </p:cSldViewPr>
  </p:slideViewPr>
  <p:outlineViewPr>
    <p:cViewPr>
      <p:scale>
        <a:sx n="33" d="100"/>
        <a:sy n="33" d="100"/>
      </p:scale>
      <p:origin x="0" y="-1057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5" d="100"/>
          <a:sy n="105" d="100"/>
        </p:scale>
        <p:origin x="447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051BBD-78C6-4040-800E-5016DFFA2882}" type="datetimeFigureOut">
              <a:rPr lang="en-US" smtClean="0"/>
              <a:t>8/21/18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5D7C-D193-5F48-A3B1-199EEB24F42A}" type="slidenum">
              <a:rPr lang="en-US" smtClean="0"/>
              <a:t>‹#›</a:t>
            </a:fld>
            <a:endParaRPr lang="en-US"/>
          </a:p>
        </p:txBody>
      </p:sp>
    </p:spTree>
    <p:extLst>
      <p:ext uri="{BB962C8B-B14F-4D97-AF65-F5344CB8AC3E}">
        <p14:creationId xmlns:p14="http://schemas.microsoft.com/office/powerpoint/2010/main" val="31180922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733BAE-43E1-5649-B616-84DEDA9F5D02}" type="datetimeFigureOut">
              <a:rPr lang="en-US" smtClean="0"/>
              <a:t>8/21/18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6DBF3D-4762-7A44-BD76-FA64161412EE}" type="slidenum">
              <a:rPr lang="en-US" smtClean="0"/>
              <a:t>‹#›</a:t>
            </a:fld>
            <a:endParaRPr lang="en-US"/>
          </a:p>
        </p:txBody>
      </p:sp>
    </p:spTree>
    <p:extLst>
      <p:ext uri="{BB962C8B-B14F-4D97-AF65-F5344CB8AC3E}">
        <p14:creationId xmlns:p14="http://schemas.microsoft.com/office/powerpoint/2010/main" val="4676918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i.org/10.1016/j.ygeno.2015.11.00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ciencedirect.com/topics/biochemistry-genetics-and-molecular-biology/polymerase-chain-reac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sciencedirect.com/topics/biochemistry-genetics-and-molecular-biology/ion-semiconductor-sequenc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6DBF3D-4762-7A44-BD76-FA64161412EE}" type="slidenum">
              <a:rPr lang="en-US" smtClean="0"/>
              <a:t>1</a:t>
            </a:fld>
            <a:endParaRPr lang="en-US"/>
          </a:p>
        </p:txBody>
      </p:sp>
    </p:spTree>
    <p:extLst>
      <p:ext uri="{BB962C8B-B14F-4D97-AF65-F5344CB8AC3E}">
        <p14:creationId xmlns:p14="http://schemas.microsoft.com/office/powerpoint/2010/main" val="2139721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Header has name of sequence and could have other important information like accession numbers, etc.  It's good to know how to parse a </a:t>
            </a:r>
            <a:r>
              <a:rPr lang="en-US" dirty="0" err="1"/>
              <a:t>fasta</a:t>
            </a:r>
            <a:r>
              <a:rPr lang="en-US" dirty="0"/>
              <a:t> file.</a:t>
            </a:r>
          </a:p>
        </p:txBody>
      </p:sp>
      <p:sp>
        <p:nvSpPr>
          <p:cNvPr id="4" name="Slide Number Placeholder 3"/>
          <p:cNvSpPr>
            <a:spLocks noGrp="1"/>
          </p:cNvSpPr>
          <p:nvPr>
            <p:ph type="sldNum" sz="quarter" idx="5"/>
          </p:nvPr>
        </p:nvSpPr>
        <p:spPr/>
        <p:txBody>
          <a:bodyPr/>
          <a:lstStyle/>
          <a:p>
            <a:fld id="{246DBF3D-4762-7A44-BD76-FA64161412EE}" type="slidenum">
              <a:rPr lang="en-US" smtClean="0"/>
              <a:t>10</a:t>
            </a:fld>
            <a:endParaRPr lang="en-US"/>
          </a:p>
        </p:txBody>
      </p:sp>
    </p:spTree>
    <p:extLst>
      <p:ext uri="{BB962C8B-B14F-4D97-AF65-F5344CB8AC3E}">
        <p14:creationId xmlns:p14="http://schemas.microsoft.com/office/powerpoint/2010/main" val="3567036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line is header line.  Always begins with "@" then the sequence identifier.  Format for Illumina data is below.</a:t>
            </a:r>
          </a:p>
        </p:txBody>
      </p:sp>
      <p:sp>
        <p:nvSpPr>
          <p:cNvPr id="4" name="Slide Number Placeholder 3"/>
          <p:cNvSpPr>
            <a:spLocks noGrp="1"/>
          </p:cNvSpPr>
          <p:nvPr>
            <p:ph type="sldNum" sz="quarter" idx="5"/>
          </p:nvPr>
        </p:nvSpPr>
        <p:spPr/>
        <p:txBody>
          <a:bodyPr/>
          <a:lstStyle/>
          <a:p>
            <a:fld id="{246DBF3D-4762-7A44-BD76-FA64161412EE}" type="slidenum">
              <a:rPr lang="en-US" smtClean="0"/>
              <a:t>11</a:t>
            </a:fld>
            <a:endParaRPr lang="en-US"/>
          </a:p>
        </p:txBody>
      </p:sp>
    </p:spTree>
    <p:extLst>
      <p:ext uri="{BB962C8B-B14F-4D97-AF65-F5344CB8AC3E}">
        <p14:creationId xmlns:p14="http://schemas.microsoft.com/office/powerpoint/2010/main" val="126155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 1 for forward, 2 for reverse (if paired end)</a:t>
            </a:r>
          </a:p>
          <a:p>
            <a:r>
              <a:rPr lang="en-US" dirty="0"/>
              <a:t>Sometimes barcode for demultiplexing appears instead of sample number</a:t>
            </a:r>
          </a:p>
          <a:p>
            <a:endParaRPr lang="en-US" dirty="0"/>
          </a:p>
        </p:txBody>
      </p:sp>
      <p:sp>
        <p:nvSpPr>
          <p:cNvPr id="4" name="Slide Number Placeholder 3"/>
          <p:cNvSpPr>
            <a:spLocks noGrp="1"/>
          </p:cNvSpPr>
          <p:nvPr>
            <p:ph type="sldNum" sz="quarter" idx="5"/>
          </p:nvPr>
        </p:nvSpPr>
        <p:spPr/>
        <p:txBody>
          <a:bodyPr/>
          <a:lstStyle/>
          <a:p>
            <a:fld id="{246DBF3D-4762-7A44-BD76-FA64161412EE}" type="slidenum">
              <a:rPr lang="en-US" smtClean="0"/>
              <a:t>12</a:t>
            </a:fld>
            <a:endParaRPr lang="en-US"/>
          </a:p>
        </p:txBody>
      </p:sp>
    </p:spTree>
    <p:extLst>
      <p:ext uri="{BB962C8B-B14F-4D97-AF65-F5344CB8AC3E}">
        <p14:creationId xmlns:p14="http://schemas.microsoft.com/office/powerpoint/2010/main" val="3585952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2 is raw sequence</a:t>
            </a:r>
          </a:p>
        </p:txBody>
      </p:sp>
      <p:sp>
        <p:nvSpPr>
          <p:cNvPr id="4" name="Slide Number Placeholder 3"/>
          <p:cNvSpPr>
            <a:spLocks noGrp="1"/>
          </p:cNvSpPr>
          <p:nvPr>
            <p:ph type="sldNum" sz="quarter" idx="5"/>
          </p:nvPr>
        </p:nvSpPr>
        <p:spPr/>
        <p:txBody>
          <a:bodyPr/>
          <a:lstStyle/>
          <a:p>
            <a:fld id="{246DBF3D-4762-7A44-BD76-FA64161412EE}" type="slidenum">
              <a:rPr lang="en-US" smtClean="0"/>
              <a:t>13</a:t>
            </a:fld>
            <a:endParaRPr lang="en-US"/>
          </a:p>
        </p:txBody>
      </p:sp>
    </p:spTree>
    <p:extLst>
      <p:ext uri="{BB962C8B-B14F-4D97-AF65-F5344CB8AC3E}">
        <p14:creationId xmlns:p14="http://schemas.microsoft.com/office/powerpoint/2010/main" val="3292376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3 is single '+'</a:t>
            </a:r>
          </a:p>
          <a:p>
            <a:r>
              <a:rPr lang="en-US" dirty="0"/>
              <a:t>https://</a:t>
            </a:r>
            <a:r>
              <a:rPr lang="en-US" dirty="0" err="1"/>
              <a:t>www.cs.cmu.edu</a:t>
            </a:r>
            <a:r>
              <a:rPr lang="en-US" dirty="0"/>
              <a:t>/~</a:t>
            </a:r>
            <a:r>
              <a:rPr lang="en-US" dirty="0" err="1"/>
              <a:t>pattis</a:t>
            </a:r>
            <a:r>
              <a:rPr lang="en-US" dirty="0"/>
              <a:t>/15-1XX/common/handouts/</a:t>
            </a:r>
            <a:r>
              <a:rPr lang="en-US" dirty="0" err="1"/>
              <a:t>ascii.html</a:t>
            </a:r>
            <a:endParaRPr lang="en-US" dirty="0"/>
          </a:p>
          <a:p>
            <a:r>
              <a:rPr lang="en-US" dirty="0"/>
              <a:t>Example: Look up first character '-' in ASCII table and subtract 33</a:t>
            </a:r>
          </a:p>
          <a:p>
            <a:r>
              <a:rPr lang="en-US" dirty="0"/>
              <a:t>Phred+33 is Sanger standard</a:t>
            </a:r>
          </a:p>
          <a:p>
            <a:r>
              <a:rPr lang="en-US" dirty="0"/>
              <a:t>Illumina switched around different standards for a while and settled back to Phred+33</a:t>
            </a:r>
          </a:p>
          <a:p>
            <a:endParaRPr lang="en-US" dirty="0"/>
          </a:p>
        </p:txBody>
      </p:sp>
      <p:sp>
        <p:nvSpPr>
          <p:cNvPr id="4" name="Slide Number Placeholder 3"/>
          <p:cNvSpPr>
            <a:spLocks noGrp="1"/>
          </p:cNvSpPr>
          <p:nvPr>
            <p:ph type="sldNum" sz="quarter" idx="5"/>
          </p:nvPr>
        </p:nvSpPr>
        <p:spPr/>
        <p:txBody>
          <a:bodyPr/>
          <a:lstStyle/>
          <a:p>
            <a:fld id="{246DBF3D-4762-7A44-BD76-FA64161412EE}" type="slidenum">
              <a:rPr lang="en-US" smtClean="0"/>
              <a:t>14</a:t>
            </a:fld>
            <a:endParaRPr lang="en-US"/>
          </a:p>
        </p:txBody>
      </p:sp>
    </p:spTree>
    <p:extLst>
      <p:ext uri="{BB962C8B-B14F-4D97-AF65-F5344CB8AC3E}">
        <p14:creationId xmlns:p14="http://schemas.microsoft.com/office/powerpoint/2010/main" val="1595404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6DBF3D-4762-7A44-BD76-FA64161412EE}" type="slidenum">
              <a:rPr lang="en-US" smtClean="0"/>
              <a:t>15</a:t>
            </a:fld>
            <a:endParaRPr lang="en-US"/>
          </a:p>
        </p:txBody>
      </p:sp>
    </p:spTree>
    <p:extLst>
      <p:ext uri="{BB962C8B-B14F-4D97-AF65-F5344CB8AC3E}">
        <p14:creationId xmlns:p14="http://schemas.microsoft.com/office/powerpoint/2010/main" val="3548270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6DBF3D-4762-7A44-BD76-FA64161412EE}" type="slidenum">
              <a:rPr lang="en-US" smtClean="0"/>
              <a:t>16</a:t>
            </a:fld>
            <a:endParaRPr lang="en-US"/>
          </a:p>
        </p:txBody>
      </p:sp>
    </p:spTree>
    <p:extLst>
      <p:ext uri="{BB962C8B-B14F-4D97-AF65-F5344CB8AC3E}">
        <p14:creationId xmlns:p14="http://schemas.microsoft.com/office/powerpoint/2010/main" val="1774535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DBF3D-4762-7A44-BD76-FA64161412EE}" type="slidenum">
              <a:rPr lang="en-US" smtClean="0"/>
              <a:t>18</a:t>
            </a:fld>
            <a:endParaRPr lang="en-US"/>
          </a:p>
        </p:txBody>
      </p:sp>
    </p:spTree>
    <p:extLst>
      <p:ext uri="{BB962C8B-B14F-4D97-AF65-F5344CB8AC3E}">
        <p14:creationId xmlns:p14="http://schemas.microsoft.com/office/powerpoint/2010/main" val="2358944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bcl</a:t>
            </a:r>
            <a:r>
              <a:rPr lang="en-US" dirty="0"/>
              <a:t> – binary format for the </a:t>
            </a:r>
            <a:r>
              <a:rPr lang="en-US" dirty="0" err="1"/>
              <a:t>BaseCalls</a:t>
            </a:r>
            <a:endParaRPr lang="en-US" dirty="0"/>
          </a:p>
        </p:txBody>
      </p:sp>
      <p:sp>
        <p:nvSpPr>
          <p:cNvPr id="4" name="Slide Number Placeholder 3"/>
          <p:cNvSpPr>
            <a:spLocks noGrp="1"/>
          </p:cNvSpPr>
          <p:nvPr>
            <p:ph type="sldNum" sz="quarter" idx="5"/>
          </p:nvPr>
        </p:nvSpPr>
        <p:spPr/>
        <p:txBody>
          <a:bodyPr/>
          <a:lstStyle/>
          <a:p>
            <a:fld id="{246DBF3D-4762-7A44-BD76-FA64161412EE}" type="slidenum">
              <a:rPr lang="en-US" smtClean="0"/>
              <a:t>19</a:t>
            </a:fld>
            <a:endParaRPr lang="en-US"/>
          </a:p>
        </p:txBody>
      </p:sp>
    </p:spTree>
    <p:extLst>
      <p:ext uri="{BB962C8B-B14F-4D97-AF65-F5344CB8AC3E}">
        <p14:creationId xmlns:p14="http://schemas.microsoft.com/office/powerpoint/2010/main" val="2694234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fastq</a:t>
            </a:r>
            <a:r>
              <a:rPr lang="en-US" dirty="0"/>
              <a:t>-pair in case </a:t>
            </a:r>
            <a:r>
              <a:rPr lang="en-US"/>
              <a:t>you mess up</a:t>
            </a:r>
          </a:p>
        </p:txBody>
      </p:sp>
      <p:sp>
        <p:nvSpPr>
          <p:cNvPr id="4" name="Slide Number Placeholder 3"/>
          <p:cNvSpPr>
            <a:spLocks noGrp="1"/>
          </p:cNvSpPr>
          <p:nvPr>
            <p:ph type="sldNum" sz="quarter" idx="5"/>
          </p:nvPr>
        </p:nvSpPr>
        <p:spPr/>
        <p:txBody>
          <a:bodyPr/>
          <a:lstStyle/>
          <a:p>
            <a:fld id="{246DBF3D-4762-7A44-BD76-FA64161412EE}" type="slidenum">
              <a:rPr lang="en-US" smtClean="0"/>
              <a:t>20</a:t>
            </a:fld>
            <a:endParaRPr lang="en-US"/>
          </a:p>
        </p:txBody>
      </p:sp>
    </p:spTree>
    <p:extLst>
      <p:ext uri="{BB962C8B-B14F-4D97-AF65-F5344CB8AC3E}">
        <p14:creationId xmlns:p14="http://schemas.microsoft.com/office/powerpoint/2010/main" val="1824142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DBF3D-4762-7A44-BD76-FA64161412EE}" type="slidenum">
              <a:rPr lang="en-US" smtClean="0"/>
              <a:t>2</a:t>
            </a:fld>
            <a:endParaRPr lang="en-US"/>
          </a:p>
        </p:txBody>
      </p:sp>
    </p:spTree>
    <p:extLst>
      <p:ext uri="{BB962C8B-B14F-4D97-AF65-F5344CB8AC3E}">
        <p14:creationId xmlns:p14="http://schemas.microsoft.com/office/powerpoint/2010/main" val="2465972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DBF3D-4762-7A44-BD76-FA64161412EE}" type="slidenum">
              <a:rPr lang="en-US" smtClean="0"/>
              <a:t>21</a:t>
            </a:fld>
            <a:endParaRPr lang="en-US"/>
          </a:p>
        </p:txBody>
      </p:sp>
    </p:spTree>
    <p:extLst>
      <p:ext uri="{BB962C8B-B14F-4D97-AF65-F5344CB8AC3E}">
        <p14:creationId xmlns:p14="http://schemas.microsoft.com/office/powerpoint/2010/main" val="2288417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problems - primer/adapter dimer; R2 poor quality</a:t>
            </a:r>
          </a:p>
        </p:txBody>
      </p:sp>
      <p:sp>
        <p:nvSpPr>
          <p:cNvPr id="4" name="Slide Number Placeholder 3"/>
          <p:cNvSpPr>
            <a:spLocks noGrp="1"/>
          </p:cNvSpPr>
          <p:nvPr>
            <p:ph type="sldNum" sz="quarter" idx="5"/>
          </p:nvPr>
        </p:nvSpPr>
        <p:spPr/>
        <p:txBody>
          <a:bodyPr/>
          <a:lstStyle/>
          <a:p>
            <a:fld id="{246DBF3D-4762-7A44-BD76-FA64161412EE}" type="slidenum">
              <a:rPr lang="en-US" smtClean="0"/>
              <a:t>22</a:t>
            </a:fld>
            <a:endParaRPr lang="en-US"/>
          </a:p>
        </p:txBody>
      </p:sp>
    </p:spTree>
    <p:extLst>
      <p:ext uri="{BB962C8B-B14F-4D97-AF65-F5344CB8AC3E}">
        <p14:creationId xmlns:p14="http://schemas.microsoft.com/office/powerpoint/2010/main" val="2690157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6DBF3D-4762-7A44-BD76-FA64161412EE}" type="slidenum">
              <a:rPr lang="en-US" smtClean="0"/>
              <a:t>23</a:t>
            </a:fld>
            <a:endParaRPr lang="en-US"/>
          </a:p>
        </p:txBody>
      </p:sp>
    </p:spTree>
    <p:extLst>
      <p:ext uri="{BB962C8B-B14F-4D97-AF65-F5344CB8AC3E}">
        <p14:creationId xmlns:p14="http://schemas.microsoft.com/office/powerpoint/2010/main" val="654578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tools used for trimming.  We will use </a:t>
            </a:r>
            <a:r>
              <a:rPr lang="en-US" dirty="0" err="1"/>
              <a:t>bbduk</a:t>
            </a:r>
            <a:r>
              <a:rPr lang="en-US" dirty="0"/>
              <a:t>, part of the </a:t>
            </a:r>
            <a:r>
              <a:rPr lang="en-US" dirty="0" err="1"/>
              <a:t>bbmap</a:t>
            </a:r>
            <a:r>
              <a:rPr lang="en-US" dirty="0"/>
              <a:t> or </a:t>
            </a:r>
            <a:r>
              <a:rPr lang="en-US" dirty="0" err="1"/>
              <a:t>bbtools</a:t>
            </a:r>
            <a:r>
              <a:rPr lang="en-US" dirty="0"/>
              <a:t> suite for our trimming</a:t>
            </a:r>
          </a:p>
        </p:txBody>
      </p:sp>
      <p:sp>
        <p:nvSpPr>
          <p:cNvPr id="4" name="Slide Number Placeholder 3"/>
          <p:cNvSpPr>
            <a:spLocks noGrp="1"/>
          </p:cNvSpPr>
          <p:nvPr>
            <p:ph type="sldNum" sz="quarter" idx="5"/>
          </p:nvPr>
        </p:nvSpPr>
        <p:spPr/>
        <p:txBody>
          <a:bodyPr/>
          <a:lstStyle/>
          <a:p>
            <a:fld id="{246DBF3D-4762-7A44-BD76-FA64161412EE}" type="slidenum">
              <a:rPr lang="en-US" smtClean="0"/>
              <a:t>24</a:t>
            </a:fld>
            <a:endParaRPr lang="en-US"/>
          </a:p>
        </p:txBody>
      </p:sp>
    </p:spTree>
    <p:extLst>
      <p:ext uri="{BB962C8B-B14F-4D97-AF65-F5344CB8AC3E}">
        <p14:creationId xmlns:p14="http://schemas.microsoft.com/office/powerpoint/2010/main" val="534804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6DBF3D-4762-7A44-BD76-FA64161412EE}" type="slidenum">
              <a:rPr lang="en-US" smtClean="0"/>
              <a:t>25</a:t>
            </a:fld>
            <a:endParaRPr lang="en-US"/>
          </a:p>
        </p:txBody>
      </p:sp>
    </p:spTree>
    <p:extLst>
      <p:ext uri="{BB962C8B-B14F-4D97-AF65-F5344CB8AC3E}">
        <p14:creationId xmlns:p14="http://schemas.microsoft.com/office/powerpoint/2010/main" val="660441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May have collected strain from one site, and then compare it with strains collected from others</a:t>
            </a:r>
          </a:p>
          <a:p>
            <a:pPr marL="171450" indent="-171450">
              <a:buFontTx/>
              <a:buChar char="-"/>
            </a:pPr>
            <a:r>
              <a:rPr lang="en-US" dirty="0"/>
              <a:t>Brendan will discuss quality</a:t>
            </a:r>
          </a:p>
          <a:p>
            <a:pPr marL="171450" indent="-171450">
              <a:buFontTx/>
              <a:buChar char="-"/>
            </a:pPr>
            <a:r>
              <a:rPr lang="en-US" dirty="0"/>
              <a:t>Junk at the end of a genome file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46DBF3D-4762-7A44-BD76-FA64161412EE}" type="slidenum">
              <a:rPr lang="en-US" smtClean="0"/>
              <a:t>27</a:t>
            </a:fld>
            <a:endParaRPr lang="en-US"/>
          </a:p>
        </p:txBody>
      </p:sp>
    </p:spTree>
    <p:extLst>
      <p:ext uri="{BB962C8B-B14F-4D97-AF65-F5344CB8AC3E}">
        <p14:creationId xmlns:p14="http://schemas.microsoft.com/office/powerpoint/2010/main" val="460915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bwa – burrows-wheeler aligner</a:t>
            </a:r>
          </a:p>
          <a:p>
            <a:r>
              <a:rPr lang="en-US" dirty="0"/>
              <a:t>bowtie2 – burrows-wheeler transform + FM index</a:t>
            </a:r>
          </a:p>
        </p:txBody>
      </p:sp>
      <p:sp>
        <p:nvSpPr>
          <p:cNvPr id="4" name="Slide Number Placeholder 3"/>
          <p:cNvSpPr>
            <a:spLocks noGrp="1"/>
          </p:cNvSpPr>
          <p:nvPr>
            <p:ph type="sldNum" sz="quarter" idx="5"/>
          </p:nvPr>
        </p:nvSpPr>
        <p:spPr/>
        <p:txBody>
          <a:bodyPr/>
          <a:lstStyle/>
          <a:p>
            <a:fld id="{246DBF3D-4762-7A44-BD76-FA64161412EE}" type="slidenum">
              <a:rPr lang="en-US" smtClean="0"/>
              <a:t>28</a:t>
            </a:fld>
            <a:endParaRPr lang="en-US"/>
          </a:p>
        </p:txBody>
      </p:sp>
    </p:spTree>
    <p:extLst>
      <p:ext uri="{BB962C8B-B14F-4D97-AF65-F5344CB8AC3E}">
        <p14:creationId xmlns:p14="http://schemas.microsoft.com/office/powerpoint/2010/main" val="3007420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bgzf</a:t>
            </a:r>
            <a:r>
              <a:rPr lang="en-US" dirty="0"/>
              <a:t> – block compression on top of standard </a:t>
            </a:r>
            <a:r>
              <a:rPr lang="en-US" dirty="0" err="1"/>
              <a:t>gzip</a:t>
            </a:r>
            <a:endParaRPr lang="en-US" dirty="0"/>
          </a:p>
          <a:p>
            <a:endParaRPr lang="en-US" dirty="0"/>
          </a:p>
        </p:txBody>
      </p:sp>
      <p:sp>
        <p:nvSpPr>
          <p:cNvPr id="4" name="Slide Number Placeholder 3"/>
          <p:cNvSpPr>
            <a:spLocks noGrp="1"/>
          </p:cNvSpPr>
          <p:nvPr>
            <p:ph type="sldNum" sz="quarter" idx="5"/>
          </p:nvPr>
        </p:nvSpPr>
        <p:spPr/>
        <p:txBody>
          <a:bodyPr/>
          <a:lstStyle/>
          <a:p>
            <a:fld id="{246DBF3D-4762-7A44-BD76-FA64161412EE}" type="slidenum">
              <a:rPr lang="en-US" smtClean="0"/>
              <a:t>29</a:t>
            </a:fld>
            <a:endParaRPr lang="en-US"/>
          </a:p>
        </p:txBody>
      </p:sp>
    </p:spTree>
    <p:extLst>
      <p:ext uri="{BB962C8B-B14F-4D97-AF65-F5344CB8AC3E}">
        <p14:creationId xmlns:p14="http://schemas.microsoft.com/office/powerpoint/2010/main" val="2370793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Sq</a:t>
            </a:r>
            <a:r>
              <a:rPr lang="en-US" dirty="0"/>
              <a:t> refers to reference sequence</a:t>
            </a:r>
          </a:p>
          <a:p>
            <a:r>
              <a:rPr lang="en-US" dirty="0"/>
              <a:t>Not meant to be read by humans – meant to be sanity-checked by humans</a:t>
            </a:r>
          </a:p>
        </p:txBody>
      </p:sp>
      <p:sp>
        <p:nvSpPr>
          <p:cNvPr id="4" name="Slide Number Placeholder 3"/>
          <p:cNvSpPr>
            <a:spLocks noGrp="1"/>
          </p:cNvSpPr>
          <p:nvPr>
            <p:ph type="sldNum" sz="quarter" idx="5"/>
          </p:nvPr>
        </p:nvSpPr>
        <p:spPr/>
        <p:txBody>
          <a:bodyPr/>
          <a:lstStyle/>
          <a:p>
            <a:fld id="{246DBF3D-4762-7A44-BD76-FA64161412EE}" type="slidenum">
              <a:rPr lang="en-US" smtClean="0"/>
              <a:t>30</a:t>
            </a:fld>
            <a:endParaRPr lang="en-US"/>
          </a:p>
        </p:txBody>
      </p:sp>
    </p:spTree>
    <p:extLst>
      <p:ext uri="{BB962C8B-B14F-4D97-AF65-F5344CB8AC3E}">
        <p14:creationId xmlns:p14="http://schemas.microsoft.com/office/powerpoint/2010/main" val="1567861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6DBF3D-4762-7A44-BD76-FA64161412EE}" type="slidenum">
              <a:rPr lang="en-US" smtClean="0"/>
              <a:t>3</a:t>
            </a:fld>
            <a:endParaRPr lang="en-US"/>
          </a:p>
        </p:txBody>
      </p:sp>
    </p:spTree>
    <p:extLst>
      <p:ext uri="{BB962C8B-B14F-4D97-AF65-F5344CB8AC3E}">
        <p14:creationId xmlns:p14="http://schemas.microsoft.com/office/powerpoint/2010/main" val="3443838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6DBF3D-4762-7A44-BD76-FA64161412EE}" type="slidenum">
              <a:rPr lang="en-US" smtClean="0"/>
              <a:t>4</a:t>
            </a:fld>
            <a:endParaRPr lang="en-US"/>
          </a:p>
        </p:txBody>
      </p:sp>
    </p:spTree>
    <p:extLst>
      <p:ext uri="{BB962C8B-B14F-4D97-AF65-F5344CB8AC3E}">
        <p14:creationId xmlns:p14="http://schemas.microsoft.com/office/powerpoint/2010/main" val="582850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Heather, J. M., &amp; Chain, B. (2016). The sequence of sequencers: The history of sequencing DNA. </a:t>
            </a:r>
            <a:r>
              <a:rPr lang="en-US" i="1" dirty="0">
                <a:effectLst/>
              </a:rPr>
              <a:t>Genomics</a:t>
            </a:r>
            <a:r>
              <a:rPr lang="en-US" dirty="0">
                <a:effectLst/>
              </a:rPr>
              <a:t>, </a:t>
            </a:r>
            <a:r>
              <a:rPr lang="en-US" i="1" dirty="0">
                <a:effectLst/>
              </a:rPr>
              <a:t>107</a:t>
            </a:r>
            <a:r>
              <a:rPr lang="en-US" dirty="0">
                <a:effectLst/>
              </a:rPr>
              <a:t>(1), 1–8. </a:t>
            </a:r>
            <a:r>
              <a:rPr lang="en-US" dirty="0">
                <a:effectLst/>
                <a:hlinkClick r:id="rId3"/>
              </a:rPr>
              <a:t>https://doi.org/10.1016/j.ygeno.2015.11.003</a:t>
            </a:r>
            <a:endParaRPr lang="en-US" dirty="0">
              <a:effectLst/>
            </a:endParaRPr>
          </a:p>
          <a:p>
            <a:endParaRPr lang="en-US" dirty="0"/>
          </a:p>
          <a:p>
            <a:r>
              <a:rPr lang="en-US" dirty="0"/>
              <a:t>'</a:t>
            </a:r>
            <a:r>
              <a:rPr lang="en-US" dirty="0" err="1"/>
              <a:t>PhiX</a:t>
            </a:r>
            <a:r>
              <a:rPr lang="en-US" dirty="0"/>
              <a:t>' now used as positive control in many sequencing labs</a:t>
            </a:r>
          </a:p>
        </p:txBody>
      </p:sp>
      <p:sp>
        <p:nvSpPr>
          <p:cNvPr id="4" name="Slide Number Placeholder 3"/>
          <p:cNvSpPr>
            <a:spLocks noGrp="1"/>
          </p:cNvSpPr>
          <p:nvPr>
            <p:ph type="sldNum" sz="quarter" idx="10"/>
          </p:nvPr>
        </p:nvSpPr>
        <p:spPr/>
        <p:txBody>
          <a:bodyPr/>
          <a:lstStyle/>
          <a:p>
            <a:fld id="{246DBF3D-4762-7A44-BD76-FA64161412EE}" type="slidenum">
              <a:rPr lang="en-US" smtClean="0"/>
              <a:t>5</a:t>
            </a:fld>
            <a:endParaRPr lang="en-US"/>
          </a:p>
        </p:txBody>
      </p:sp>
    </p:spTree>
    <p:extLst>
      <p:ext uri="{BB962C8B-B14F-4D97-AF65-F5344CB8AC3E}">
        <p14:creationId xmlns:p14="http://schemas.microsoft.com/office/powerpoint/2010/main" val="3169455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Pyrosequencing - infer the nucleotides from light production of enzyme luciferase</a:t>
            </a:r>
          </a:p>
          <a:p>
            <a:r>
              <a:rPr lang="en-US" dirty="0"/>
              <a:t>First HTS machine was the GS 20</a:t>
            </a:r>
          </a:p>
          <a:p>
            <a:r>
              <a:rPr lang="en-US" dirty="0"/>
              <a:t>Technically, Sanger and pyrosequencing are also methods of sequencing by synthesis (using </a:t>
            </a:r>
            <a:r>
              <a:rPr lang="en-US" dirty="0" err="1"/>
              <a:t>dna</a:t>
            </a:r>
            <a:r>
              <a:rPr lang="en-US" dirty="0"/>
              <a:t> polymerase to add nucleotides to the complementary strand of the template, but that's what </a:t>
            </a:r>
            <a:r>
              <a:rPr lang="en-US" dirty="0" err="1"/>
              <a:t>solexa</a:t>
            </a:r>
            <a:r>
              <a:rPr lang="en-US" dirty="0"/>
              <a:t> called their method</a:t>
            </a:r>
          </a:p>
          <a:p>
            <a:endParaRPr lang="en-US" dirty="0"/>
          </a:p>
          <a:p>
            <a:r>
              <a:rPr lang="en-US" dirty="0"/>
              <a:t>Amplification methods differ</a:t>
            </a:r>
          </a:p>
          <a:p>
            <a:r>
              <a:rPr lang="en-US" dirty="0"/>
              <a:t>454</a:t>
            </a:r>
          </a:p>
          <a:p>
            <a:r>
              <a:rPr lang="en-US" dirty="0"/>
              <a:t>DNA molecules being clonally amplified in an emulsion </a:t>
            </a:r>
            <a:r>
              <a:rPr lang="en-US" dirty="0">
                <a:hlinkClick r:id="rId3" tooltip="Learn more about Polymerase chain reaction"/>
              </a:rPr>
              <a:t>PCR</a:t>
            </a:r>
            <a:r>
              <a:rPr lang="en-US" dirty="0"/>
              <a:t> (</a:t>
            </a:r>
            <a:r>
              <a:rPr lang="en-US" dirty="0" err="1"/>
              <a:t>emPCR</a:t>
            </a:r>
            <a:r>
              <a:rPr lang="en-US" dirty="0"/>
              <a:t>). Adapter ligation and PCR produces DNA libraries with appropriate 5′ and 3′ ends, which can then be made single stranded and immobilized onto individual suitably oligonucleotide-tagged microbeads. Bead-DNA conjugates can then be emulsified using aqueous amplification reagents in oil, ideally producing emulsion droplets containing only one bead (illustrated in the two leftmost droplets, with different molecules indicated in different </a:t>
            </a:r>
            <a:r>
              <a:rPr lang="en-US" dirty="0" err="1"/>
              <a:t>colours</a:t>
            </a:r>
            <a:r>
              <a:rPr lang="en-US" dirty="0"/>
              <a:t>). Clonal amplification then occurs during the </a:t>
            </a:r>
            <a:r>
              <a:rPr lang="en-US" dirty="0" err="1"/>
              <a:t>emPCR</a:t>
            </a:r>
            <a:r>
              <a:rPr lang="en-US" dirty="0"/>
              <a:t> as each template DNA is physically separate from all others, with daughter molecules remaining bound to the microbeads. This is the conceptual basis underlying sequencing in 454, </a:t>
            </a:r>
            <a:r>
              <a:rPr lang="en-US" dirty="0">
                <a:hlinkClick r:id="rId4" tooltip="Learn more about Ion semiconductor sequencing"/>
              </a:rPr>
              <a:t>Ion Torrent</a:t>
            </a:r>
            <a:r>
              <a:rPr lang="en-US" dirty="0"/>
              <a:t> and </a:t>
            </a:r>
            <a:r>
              <a:rPr lang="en-US" dirty="0" err="1"/>
              <a:t>polony</a:t>
            </a:r>
            <a:r>
              <a:rPr lang="en-US" dirty="0"/>
              <a:t> sequencing protocols.   </a:t>
            </a:r>
          </a:p>
          <a:p>
            <a:r>
              <a:rPr lang="en-US" dirty="0"/>
              <a:t>Illumina – bridge amplification</a:t>
            </a:r>
          </a:p>
        </p:txBody>
      </p:sp>
      <p:sp>
        <p:nvSpPr>
          <p:cNvPr id="4" name="Slide Number Placeholder 3"/>
          <p:cNvSpPr>
            <a:spLocks noGrp="1"/>
          </p:cNvSpPr>
          <p:nvPr>
            <p:ph type="sldNum" sz="quarter" idx="10"/>
          </p:nvPr>
        </p:nvSpPr>
        <p:spPr/>
        <p:txBody>
          <a:bodyPr/>
          <a:lstStyle/>
          <a:p>
            <a:fld id="{246DBF3D-4762-7A44-BD76-FA64161412EE}" type="slidenum">
              <a:rPr lang="en-US" smtClean="0"/>
              <a:t>6</a:t>
            </a:fld>
            <a:endParaRPr lang="en-US"/>
          </a:p>
        </p:txBody>
      </p:sp>
    </p:spTree>
    <p:extLst>
      <p:ext uri="{BB962C8B-B14F-4D97-AF65-F5344CB8AC3E}">
        <p14:creationId xmlns:p14="http://schemas.microsoft.com/office/powerpoint/2010/main" val="684528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SMS – single molecule sequencing</a:t>
            </a:r>
          </a:p>
          <a:p>
            <a:r>
              <a:rPr lang="en-US" dirty="0"/>
              <a:t>SMRT - single molecule real time</a:t>
            </a:r>
          </a:p>
          <a:p>
            <a:r>
              <a:rPr lang="en-US" dirty="0"/>
              <a:t>ZMW - zero-mode waveguides </a:t>
            </a:r>
          </a:p>
        </p:txBody>
      </p:sp>
      <p:sp>
        <p:nvSpPr>
          <p:cNvPr id="4" name="Slide Number Placeholder 3"/>
          <p:cNvSpPr>
            <a:spLocks noGrp="1"/>
          </p:cNvSpPr>
          <p:nvPr>
            <p:ph type="sldNum" sz="quarter" idx="10"/>
          </p:nvPr>
        </p:nvSpPr>
        <p:spPr/>
        <p:txBody>
          <a:bodyPr/>
          <a:lstStyle/>
          <a:p>
            <a:fld id="{246DBF3D-4762-7A44-BD76-FA64161412EE}" type="slidenum">
              <a:rPr lang="en-US" smtClean="0"/>
              <a:t>7</a:t>
            </a:fld>
            <a:endParaRPr lang="en-US"/>
          </a:p>
        </p:txBody>
      </p:sp>
    </p:spTree>
    <p:extLst>
      <p:ext uri="{BB962C8B-B14F-4D97-AF65-F5344CB8AC3E}">
        <p14:creationId xmlns:p14="http://schemas.microsoft.com/office/powerpoint/2010/main" val="1847439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6DBF3D-4762-7A44-BD76-FA64161412EE}" type="slidenum">
              <a:rPr lang="en-US" smtClean="0"/>
              <a:t>8</a:t>
            </a:fld>
            <a:endParaRPr lang="en-US"/>
          </a:p>
        </p:txBody>
      </p:sp>
    </p:spTree>
    <p:extLst>
      <p:ext uri="{BB962C8B-B14F-4D97-AF65-F5344CB8AC3E}">
        <p14:creationId xmlns:p14="http://schemas.microsoft.com/office/powerpoint/2010/main" val="1636478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6DBF3D-4762-7A44-BD76-FA64161412EE}" type="slidenum">
              <a:rPr lang="en-US" smtClean="0"/>
              <a:t>9</a:t>
            </a:fld>
            <a:endParaRPr lang="en-US"/>
          </a:p>
        </p:txBody>
      </p:sp>
    </p:spTree>
    <p:extLst>
      <p:ext uri="{BB962C8B-B14F-4D97-AF65-F5344CB8AC3E}">
        <p14:creationId xmlns:p14="http://schemas.microsoft.com/office/powerpoint/2010/main" val="604814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5325556"/>
            <a:ext cx="8534400" cy="1172618"/>
          </a:xfrm>
        </p:spPr>
        <p:txBody>
          <a:bodyPr/>
          <a:lstStyle>
            <a:lvl1pPr marL="0" indent="0" algn="ctr">
              <a:buNone/>
              <a:defRPr>
                <a:solidFill>
                  <a:schemeClr val="tx1">
                    <a:tint val="7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Course Name</a:t>
            </a:r>
          </a:p>
        </p:txBody>
      </p:sp>
      <p:pic>
        <p:nvPicPr>
          <p:cNvPr id="5" name="Picture 4">
            <a:extLst>
              <a:ext uri="{FF2B5EF4-FFF2-40B4-BE49-F238E27FC236}">
                <a16:creationId xmlns:a16="http://schemas.microsoft.com/office/drawing/2014/main" id="{5BD1D1C3-21EE-6E4A-88BF-6A434533CC3E}"/>
              </a:ext>
            </a:extLst>
          </p:cNvPr>
          <p:cNvPicPr>
            <a:picLocks noChangeAspect="1"/>
          </p:cNvPicPr>
          <p:nvPr userDrawn="1"/>
        </p:nvPicPr>
        <p:blipFill>
          <a:blip r:embed="rId2"/>
          <a:stretch>
            <a:fillRect/>
          </a:stretch>
        </p:blipFill>
        <p:spPr>
          <a:xfrm>
            <a:off x="0" y="0"/>
            <a:ext cx="12192000" cy="5286796"/>
          </a:xfrm>
          <a:prstGeom prst="rect">
            <a:avLst/>
          </a:prstGeom>
        </p:spPr>
      </p:pic>
    </p:spTree>
    <p:extLst>
      <p:ext uri="{BB962C8B-B14F-4D97-AF65-F5344CB8AC3E}">
        <p14:creationId xmlns:p14="http://schemas.microsoft.com/office/powerpoint/2010/main" val="248328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162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7CBD86-7EE2-FC41-9BEC-D0B816C63A37}" type="datetime1">
              <a:rPr lang="en-US" smtClean="0"/>
              <a:t>8/21/18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651D66-C80A-954B-A038-45CCFA327C41}" type="slidenum">
              <a:rPr lang="en-US" smtClean="0"/>
              <a:t>‹#›</a:t>
            </a:fld>
            <a:endParaRPr lang="en-US"/>
          </a:p>
        </p:txBody>
      </p:sp>
    </p:spTree>
    <p:extLst>
      <p:ext uri="{BB962C8B-B14F-4D97-AF65-F5344CB8AC3E}">
        <p14:creationId xmlns:p14="http://schemas.microsoft.com/office/powerpoint/2010/main" val="14395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5500" y="189970"/>
            <a:ext cx="11117684" cy="847195"/>
          </a:xfrm>
        </p:spPr>
        <p:txBody>
          <a:bodyPr/>
          <a:lstStyle>
            <a:lvl1pPr>
              <a:defRPr>
                <a:latin typeface="Montserrat" pitchFamily="2" charset="77"/>
                <a:cs typeface="Arial"/>
              </a:defRPr>
            </a:lvl1pPr>
          </a:lstStyle>
          <a:p>
            <a:r>
              <a:rPr lang="en-US" dirty="0"/>
              <a:t>Click to edit Master title style</a:t>
            </a:r>
          </a:p>
        </p:txBody>
      </p:sp>
      <p:sp>
        <p:nvSpPr>
          <p:cNvPr id="3" name="Content Placeholder 2"/>
          <p:cNvSpPr>
            <a:spLocks noGrp="1"/>
          </p:cNvSpPr>
          <p:nvPr>
            <p:ph idx="1"/>
          </p:nvPr>
        </p:nvSpPr>
        <p:spPr>
          <a:xfrm>
            <a:off x="825500" y="1311948"/>
            <a:ext cx="11117684" cy="5387432"/>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CE Small Display.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5400000">
            <a:off x="-3124202" y="3124200"/>
            <a:ext cx="6858001" cy="609600"/>
          </a:xfrm>
          <a:prstGeom prst="rect">
            <a:avLst/>
          </a:prstGeom>
          <a:ln w="19050" cmpd="sng">
            <a:solidFill>
              <a:srgbClr val="9D1924"/>
            </a:solidFill>
          </a:ln>
        </p:spPr>
      </p:pic>
      <p:cxnSp>
        <p:nvCxnSpPr>
          <p:cNvPr id="8" name="Straight Connector 7"/>
          <p:cNvCxnSpPr/>
          <p:nvPr userDrawn="1"/>
        </p:nvCxnSpPr>
        <p:spPr>
          <a:xfrm>
            <a:off x="609600" y="1174556"/>
            <a:ext cx="11582400" cy="0"/>
          </a:xfrm>
          <a:prstGeom prst="line">
            <a:avLst/>
          </a:prstGeom>
          <a:ln w="38100" cmpd="sng">
            <a:solidFill>
              <a:srgbClr val="9D192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64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5274738"/>
            <a:ext cx="10363200" cy="1362075"/>
          </a:xfrm>
        </p:spPr>
        <p:txBody>
          <a:bodyPr anchor="t"/>
          <a:lstStyle>
            <a:lvl1pPr algn="l">
              <a:defRPr sz="4000" b="1" cap="all">
                <a:latin typeface="Arial"/>
                <a:cs typeface="Arial"/>
              </a:defRPr>
            </a:lvl1pPr>
          </a:lstStyle>
          <a:p>
            <a:r>
              <a:rPr lang="en-US" dirty="0"/>
              <a:t>Course Title</a:t>
            </a:r>
          </a:p>
        </p:txBody>
      </p:sp>
      <p:pic>
        <p:nvPicPr>
          <p:cNvPr id="4" name="Picture 3">
            <a:extLst>
              <a:ext uri="{FF2B5EF4-FFF2-40B4-BE49-F238E27FC236}">
                <a16:creationId xmlns:a16="http://schemas.microsoft.com/office/drawing/2014/main" id="{5C616089-CB41-D84F-8316-E194CA384B37}"/>
              </a:ext>
            </a:extLst>
          </p:cNvPr>
          <p:cNvPicPr>
            <a:picLocks noChangeAspect="1"/>
          </p:cNvPicPr>
          <p:nvPr userDrawn="1"/>
        </p:nvPicPr>
        <p:blipFill>
          <a:blip r:embed="rId2"/>
          <a:stretch>
            <a:fillRect/>
          </a:stretch>
        </p:blipFill>
        <p:spPr>
          <a:xfrm>
            <a:off x="0" y="0"/>
            <a:ext cx="12192000" cy="5286796"/>
          </a:xfrm>
          <a:prstGeom prst="rect">
            <a:avLst/>
          </a:prstGeom>
        </p:spPr>
      </p:pic>
    </p:spTree>
    <p:extLst>
      <p:ext uri="{BB962C8B-B14F-4D97-AF65-F5344CB8AC3E}">
        <p14:creationId xmlns:p14="http://schemas.microsoft.com/office/powerpoint/2010/main" val="229462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00102" y="147636"/>
            <a:ext cx="11119104" cy="899918"/>
          </a:xfrm>
        </p:spPr>
        <p:txBody>
          <a:bodyPr/>
          <a:lstStyle>
            <a:lvl1pPr>
              <a:defRPr>
                <a:latin typeface="Montserrat" pitchFamily="2" charset="77"/>
                <a:cs typeface="Arial"/>
              </a:defRPr>
            </a:lvl1pPr>
          </a:lstStyle>
          <a:p>
            <a:r>
              <a:rPr lang="en-US" dirty="0"/>
              <a:t>Click to edit Master title style</a:t>
            </a:r>
          </a:p>
        </p:txBody>
      </p:sp>
      <p:sp>
        <p:nvSpPr>
          <p:cNvPr id="3" name="Content Placeholder 2"/>
          <p:cNvSpPr>
            <a:spLocks noGrp="1"/>
          </p:cNvSpPr>
          <p:nvPr>
            <p:ph sz="half" idx="1"/>
          </p:nvPr>
        </p:nvSpPr>
        <p:spPr>
          <a:xfrm>
            <a:off x="806450" y="1301559"/>
            <a:ext cx="5532120" cy="5385816"/>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89117" y="1301559"/>
            <a:ext cx="5530089" cy="5385816"/>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ACE Small Display.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5400000">
            <a:off x="-3124202" y="3124200"/>
            <a:ext cx="6858001" cy="609600"/>
          </a:xfrm>
          <a:prstGeom prst="rect">
            <a:avLst/>
          </a:prstGeom>
          <a:ln w="19050" cmpd="sng">
            <a:solidFill>
              <a:srgbClr val="9D1924"/>
            </a:solidFill>
          </a:ln>
        </p:spPr>
      </p:pic>
      <p:cxnSp>
        <p:nvCxnSpPr>
          <p:cNvPr id="9" name="Straight Connector 8"/>
          <p:cNvCxnSpPr/>
          <p:nvPr userDrawn="1"/>
        </p:nvCxnSpPr>
        <p:spPr>
          <a:xfrm>
            <a:off x="609600" y="1174556"/>
            <a:ext cx="11582400" cy="0"/>
          </a:xfrm>
          <a:prstGeom prst="line">
            <a:avLst/>
          </a:prstGeom>
          <a:ln w="38100" cmpd="sng">
            <a:solidFill>
              <a:srgbClr val="9D192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08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21270" y="168803"/>
            <a:ext cx="10761130" cy="89991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21270" y="1535113"/>
            <a:ext cx="5386917" cy="639762"/>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21270" y="2174875"/>
            <a:ext cx="5386917" cy="3951288"/>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5040" y="1535113"/>
            <a:ext cx="5389033" cy="639762"/>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05040" y="2174875"/>
            <a:ext cx="5389033" cy="3951288"/>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ACE Small Display.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5400000">
            <a:off x="-3124202" y="3124200"/>
            <a:ext cx="6858001" cy="609600"/>
          </a:xfrm>
          <a:prstGeom prst="rect">
            <a:avLst/>
          </a:prstGeom>
          <a:ln w="19050" cmpd="sng">
            <a:solidFill>
              <a:srgbClr val="9D1924"/>
            </a:solidFill>
          </a:ln>
        </p:spPr>
      </p:pic>
      <p:cxnSp>
        <p:nvCxnSpPr>
          <p:cNvPr id="11" name="Straight Connector 10"/>
          <p:cNvCxnSpPr/>
          <p:nvPr userDrawn="1"/>
        </p:nvCxnSpPr>
        <p:spPr>
          <a:xfrm>
            <a:off x="609600" y="1174556"/>
            <a:ext cx="11582400" cy="0"/>
          </a:xfrm>
          <a:prstGeom prst="line">
            <a:avLst/>
          </a:prstGeom>
          <a:ln w="38100" cmpd="sng">
            <a:solidFill>
              <a:srgbClr val="9D192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227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ACE Small Display.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5400000">
            <a:off x="-3124202" y="3124200"/>
            <a:ext cx="6858001" cy="609600"/>
          </a:xfrm>
          <a:prstGeom prst="rect">
            <a:avLst/>
          </a:prstGeom>
          <a:ln w="19050" cmpd="sng">
            <a:solidFill>
              <a:srgbClr val="9D1924"/>
            </a:solidFill>
          </a:ln>
        </p:spPr>
      </p:pic>
      <p:cxnSp>
        <p:nvCxnSpPr>
          <p:cNvPr id="7" name="Straight Connector 6"/>
          <p:cNvCxnSpPr/>
          <p:nvPr userDrawn="1"/>
        </p:nvCxnSpPr>
        <p:spPr>
          <a:xfrm>
            <a:off x="609600" y="1174556"/>
            <a:ext cx="11582400" cy="0"/>
          </a:xfrm>
          <a:prstGeom prst="line">
            <a:avLst/>
          </a:prstGeom>
          <a:ln w="38100" cmpd="sng">
            <a:solidFill>
              <a:srgbClr val="9D1924"/>
            </a:solidFill>
          </a:ln>
        </p:spPr>
        <p:style>
          <a:lnRef idx="2">
            <a:schemeClr val="accent1"/>
          </a:lnRef>
          <a:fillRef idx="0">
            <a:schemeClr val="accent1"/>
          </a:fillRef>
          <a:effectRef idx="1">
            <a:schemeClr val="accent1"/>
          </a:effectRef>
          <a:fontRef idx="minor">
            <a:schemeClr val="tx1"/>
          </a:fontRef>
        </p:style>
      </p:cxnSp>
      <p:sp>
        <p:nvSpPr>
          <p:cNvPr id="5" name="Title 1">
            <a:extLst>
              <a:ext uri="{FF2B5EF4-FFF2-40B4-BE49-F238E27FC236}">
                <a16:creationId xmlns:a16="http://schemas.microsoft.com/office/drawing/2014/main" id="{6A539A66-0D8C-F841-831B-1A2C35520BBF}"/>
              </a:ext>
            </a:extLst>
          </p:cNvPr>
          <p:cNvSpPr>
            <a:spLocks noGrp="1"/>
          </p:cNvSpPr>
          <p:nvPr>
            <p:ph type="title"/>
          </p:nvPr>
        </p:nvSpPr>
        <p:spPr>
          <a:xfrm>
            <a:off x="825500" y="189970"/>
            <a:ext cx="11117684" cy="847195"/>
          </a:xfrm>
        </p:spPr>
        <p:txBody>
          <a:bodyPr/>
          <a:lstStyle>
            <a:lvl1pPr>
              <a:defRPr>
                <a:latin typeface="Montserrat" pitchFamily="2" charset="77"/>
                <a:cs typeface="Arial"/>
              </a:defRPr>
            </a:lvl1pPr>
          </a:lstStyle>
          <a:p>
            <a:r>
              <a:rPr lang="en-US" dirty="0"/>
              <a:t>Click to edit Master title style</a:t>
            </a:r>
          </a:p>
        </p:txBody>
      </p:sp>
    </p:spTree>
    <p:extLst>
      <p:ext uri="{BB962C8B-B14F-4D97-AF65-F5344CB8AC3E}">
        <p14:creationId xmlns:p14="http://schemas.microsoft.com/office/powerpoint/2010/main" val="3951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ACE Small Display.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5400000">
            <a:off x="-3124202" y="3124200"/>
            <a:ext cx="6858001" cy="609600"/>
          </a:xfrm>
          <a:prstGeom prst="rect">
            <a:avLst/>
          </a:prstGeom>
          <a:ln w="19050" cmpd="sng">
            <a:solidFill>
              <a:srgbClr val="9D1924"/>
            </a:solidFill>
          </a:ln>
        </p:spPr>
      </p:pic>
      <p:cxnSp>
        <p:nvCxnSpPr>
          <p:cNvPr id="6" name="Straight Connector 5"/>
          <p:cNvCxnSpPr/>
          <p:nvPr userDrawn="1"/>
        </p:nvCxnSpPr>
        <p:spPr>
          <a:xfrm>
            <a:off x="609600" y="1174556"/>
            <a:ext cx="11582400" cy="0"/>
          </a:xfrm>
          <a:prstGeom prst="line">
            <a:avLst/>
          </a:prstGeom>
          <a:ln w="38100" cmpd="sng">
            <a:solidFill>
              <a:srgbClr val="9D192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60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564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ACE Small Display.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rot="5400000">
            <a:off x="-3124202" y="3124200"/>
            <a:ext cx="6858001" cy="609600"/>
          </a:xfrm>
          <a:prstGeom prst="rect">
            <a:avLst/>
          </a:prstGeom>
          <a:ln w="19050" cmpd="sng">
            <a:solidFill>
              <a:srgbClr val="9D1924"/>
            </a:solidFill>
          </a:ln>
        </p:spPr>
      </p:pic>
      <p:cxnSp>
        <p:nvCxnSpPr>
          <p:cNvPr id="9" name="Straight Connector 8"/>
          <p:cNvCxnSpPr/>
          <p:nvPr userDrawn="1"/>
        </p:nvCxnSpPr>
        <p:spPr>
          <a:xfrm>
            <a:off x="609600" y="1174556"/>
            <a:ext cx="11582400" cy="0"/>
          </a:xfrm>
          <a:prstGeom prst="line">
            <a:avLst/>
          </a:prstGeom>
          <a:ln w="38100" cmpd="sng">
            <a:solidFill>
              <a:srgbClr val="9D192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8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6595A-1EE7-984C-9F40-E4FEE1B6EE9D}" type="datetime1">
              <a:rPr lang="en-US" smtClean="0"/>
              <a:t>8/21/18</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51D66-C80A-954B-A038-45CCFA327C41}" type="slidenum">
              <a:rPr lang="en-US" smtClean="0"/>
              <a:t>‹#›</a:t>
            </a:fld>
            <a:endParaRPr lang="en-US"/>
          </a:p>
        </p:txBody>
      </p:sp>
    </p:spTree>
    <p:extLst>
      <p:ext uri="{BB962C8B-B14F-4D97-AF65-F5344CB8AC3E}">
        <p14:creationId xmlns:p14="http://schemas.microsoft.com/office/powerpoint/2010/main" val="1103816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www.cs.cmu.edu/~pattis/15-1XX/common/handouts/ascii.html"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CE-GLOBAL-ANNOUNCE@list.nih.go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mailto:poorani.subramanian@nih.gov"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yhwu/idem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bioinformatics.babraham.ac.uk/projects/fastqc/"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multiqc.info/"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utadapt.readthedocs.io/en/stable/guide.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jgi.doe.gov/data-and-tools/bbtools/bb-tools-user-guide/bbduk-guide/" TargetMode="External"/><Relationship Id="rId4" Type="http://schemas.openxmlformats.org/officeDocument/2006/relationships/hyperlink" Target="http://www.usadellab.org/cms/?page=trimmomatic"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owtie-bio.sourceforge.net/bowtie2/index.shtml" TargetMode="External"/><Relationship Id="rId7" Type="http://schemas.openxmlformats.org/officeDocument/2006/relationships/hyperlink" Target="https://github.com/lh3/minimap2"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github.com/alexdobin/STAR" TargetMode="External"/><Relationship Id="rId5" Type="http://schemas.openxmlformats.org/officeDocument/2006/relationships/hyperlink" Target="http://www.ccb.jhu.edu/software/hisat/manual.shtml" TargetMode="External"/><Relationship Id="rId4" Type="http://schemas.openxmlformats.org/officeDocument/2006/relationships/hyperlink" Target="http://bio-bwa.sourceforge.ne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bedtools.readthedocs.io/en/latest/content/general-usage.html?highlight=bed%20forma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371/journal.pone.013789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hyperlink" Target="https://broadinstitute.github.io/picard/explain-flags.html" TargetMode="Externa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hyperlink" Target="https://bedtools.readthedocs.io/en/latest/" TargetMode="External"/><Relationship Id="rId7" Type="http://schemas.openxmlformats.org/officeDocument/2006/relationships/hyperlink" Target="https://ics.hutton.ac.uk/tablet/" TargetMode="External"/><Relationship Id="rId2" Type="http://schemas.openxmlformats.org/officeDocument/2006/relationships/hyperlink" Target="http://www.htslib.org/" TargetMode="External"/><Relationship Id="rId1" Type="http://schemas.openxmlformats.org/officeDocument/2006/relationships/slideLayout" Target="../slideLayouts/slideLayout2.xml"/><Relationship Id="rId6" Type="http://schemas.openxmlformats.org/officeDocument/2006/relationships/hyperlink" Target="https://genome.ucsc.edu/index.html" TargetMode="External"/><Relationship Id="rId5" Type="http://schemas.openxmlformats.org/officeDocument/2006/relationships/hyperlink" Target="http://software.broadinstitute.org/software/igv/" TargetMode="External"/><Relationship Id="rId4" Type="http://schemas.openxmlformats.org/officeDocument/2006/relationships/hyperlink" Target="https://broadinstitute.github.io/picar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74669" y="5398020"/>
            <a:ext cx="10940224" cy="1225804"/>
          </a:xfrm>
        </p:spPr>
        <p:txBody>
          <a:bodyPr>
            <a:normAutofit/>
          </a:bodyPr>
          <a:lstStyle/>
          <a:p>
            <a:r>
              <a:rPr lang="en-US" b="1" dirty="0"/>
              <a:t>Basics of Next Generation Sequencing, QC, and Mapping</a:t>
            </a:r>
            <a:endParaRPr lang="en-US" b="1" dirty="0">
              <a:latin typeface="Arial"/>
              <a:cs typeface="Arial"/>
            </a:endParaRPr>
          </a:p>
        </p:txBody>
      </p:sp>
      <p:sp>
        <p:nvSpPr>
          <p:cNvPr id="2" name="Slide Number Placeholder 1"/>
          <p:cNvSpPr>
            <a:spLocks noGrp="1"/>
          </p:cNvSpPr>
          <p:nvPr>
            <p:ph type="sldNum" sz="quarter" idx="4294967295"/>
          </p:nvPr>
        </p:nvSpPr>
        <p:spPr>
          <a:xfrm>
            <a:off x="8737600" y="6356355"/>
            <a:ext cx="2844800" cy="365125"/>
          </a:xfrm>
        </p:spPr>
        <p:txBody>
          <a:bodyPr/>
          <a:lstStyle/>
          <a:p>
            <a:fld id="{96651D66-C80A-954B-A038-45CCFA327C41}" type="slidenum">
              <a:rPr lang="en-US" smtClean="0"/>
              <a:t>1</a:t>
            </a:fld>
            <a:endParaRPr lang="en-US"/>
          </a:p>
        </p:txBody>
      </p:sp>
    </p:spTree>
    <p:extLst>
      <p:ext uri="{BB962C8B-B14F-4D97-AF65-F5344CB8AC3E}">
        <p14:creationId xmlns:p14="http://schemas.microsoft.com/office/powerpoint/2010/main" val="348169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1CB0-E110-5742-9940-57AB1646C64E}"/>
              </a:ext>
            </a:extLst>
          </p:cNvPr>
          <p:cNvSpPr>
            <a:spLocks noGrp="1"/>
          </p:cNvSpPr>
          <p:nvPr>
            <p:ph type="title"/>
          </p:nvPr>
        </p:nvSpPr>
        <p:spPr/>
        <p:txBody>
          <a:bodyPr/>
          <a:lstStyle/>
          <a:p>
            <a:r>
              <a:rPr lang="en-US" dirty="0"/>
              <a:t>FASTA and/or QUAL</a:t>
            </a:r>
          </a:p>
        </p:txBody>
      </p:sp>
      <p:sp>
        <p:nvSpPr>
          <p:cNvPr id="3" name="Content Placeholder 2">
            <a:extLst>
              <a:ext uri="{FF2B5EF4-FFF2-40B4-BE49-F238E27FC236}">
                <a16:creationId xmlns:a16="http://schemas.microsoft.com/office/drawing/2014/main" id="{98F71ADC-C479-3944-A12F-5910091EEB4C}"/>
              </a:ext>
            </a:extLst>
          </p:cNvPr>
          <p:cNvSpPr>
            <a:spLocks noGrp="1"/>
          </p:cNvSpPr>
          <p:nvPr>
            <p:ph idx="1"/>
          </p:nvPr>
        </p:nvSpPr>
        <p:spPr/>
        <p:txBody>
          <a:bodyPr/>
          <a:lstStyle/>
          <a:p>
            <a:r>
              <a:rPr lang="en-US" dirty="0"/>
              <a:t>Sequence and quality scores are separate files – old data</a:t>
            </a:r>
          </a:p>
          <a:p>
            <a:r>
              <a:rPr lang="en-US" dirty="0"/>
              <a:t>Or FASTA only with no quality data available</a:t>
            </a:r>
          </a:p>
          <a:p>
            <a:pPr lvl="1"/>
            <a:r>
              <a:rPr lang="en-US" dirty="0"/>
              <a:t>Pre-processed in some way</a:t>
            </a:r>
          </a:p>
        </p:txBody>
      </p:sp>
      <p:pic>
        <p:nvPicPr>
          <p:cNvPr id="5" name="Picture 4">
            <a:extLst>
              <a:ext uri="{FF2B5EF4-FFF2-40B4-BE49-F238E27FC236}">
                <a16:creationId xmlns:a16="http://schemas.microsoft.com/office/drawing/2014/main" id="{E898969D-CDC7-2F43-9D13-263685C3024D}"/>
              </a:ext>
            </a:extLst>
          </p:cNvPr>
          <p:cNvPicPr>
            <a:picLocks noChangeAspect="1"/>
          </p:cNvPicPr>
          <p:nvPr/>
        </p:nvPicPr>
        <p:blipFill>
          <a:blip r:embed="rId3"/>
          <a:stretch>
            <a:fillRect/>
          </a:stretch>
        </p:blipFill>
        <p:spPr>
          <a:xfrm>
            <a:off x="825500" y="3024188"/>
            <a:ext cx="5880307" cy="3675192"/>
          </a:xfrm>
          <a:prstGeom prst="rect">
            <a:avLst/>
          </a:prstGeom>
        </p:spPr>
      </p:pic>
      <p:sp>
        <p:nvSpPr>
          <p:cNvPr id="4" name="Rounded Rectangle 3">
            <a:extLst>
              <a:ext uri="{FF2B5EF4-FFF2-40B4-BE49-F238E27FC236}">
                <a16:creationId xmlns:a16="http://schemas.microsoft.com/office/drawing/2014/main" id="{131F32DF-3351-ED4E-BA08-F3ED67BC78AD}"/>
              </a:ext>
            </a:extLst>
          </p:cNvPr>
          <p:cNvSpPr/>
          <p:nvPr/>
        </p:nvSpPr>
        <p:spPr>
          <a:xfrm>
            <a:off x="748545" y="2983777"/>
            <a:ext cx="428406" cy="162301"/>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0212F707-12C6-F14F-BEE9-B134782D89AE}"/>
              </a:ext>
            </a:extLst>
          </p:cNvPr>
          <p:cNvSpPr/>
          <p:nvPr/>
        </p:nvSpPr>
        <p:spPr>
          <a:xfrm>
            <a:off x="757600" y="3715599"/>
            <a:ext cx="428406" cy="162301"/>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EBAD288D-86BF-4645-BC13-DDBD8407B06F}"/>
              </a:ext>
            </a:extLst>
          </p:cNvPr>
          <p:cNvSpPr/>
          <p:nvPr/>
        </p:nvSpPr>
        <p:spPr>
          <a:xfrm>
            <a:off x="784761" y="4447421"/>
            <a:ext cx="428406" cy="162301"/>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9F5B800-F914-7A4E-941D-A8F4E034B661}"/>
              </a:ext>
            </a:extLst>
          </p:cNvPr>
          <p:cNvSpPr/>
          <p:nvPr/>
        </p:nvSpPr>
        <p:spPr>
          <a:xfrm>
            <a:off x="784761" y="5179243"/>
            <a:ext cx="428406" cy="162301"/>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0BF7A58-7F5A-8544-93F6-73BA702DB56A}"/>
              </a:ext>
            </a:extLst>
          </p:cNvPr>
          <p:cNvSpPr/>
          <p:nvPr/>
        </p:nvSpPr>
        <p:spPr>
          <a:xfrm>
            <a:off x="784761" y="5939311"/>
            <a:ext cx="428406" cy="162301"/>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491C560-0F2A-E04C-9216-D782BC01286C}"/>
              </a:ext>
            </a:extLst>
          </p:cNvPr>
          <p:cNvSpPr txBox="1"/>
          <p:nvPr/>
        </p:nvSpPr>
        <p:spPr>
          <a:xfrm>
            <a:off x="7010880" y="2834094"/>
            <a:ext cx="4932304" cy="3865286"/>
          </a:xfrm>
          <a:prstGeom prst="rect">
            <a:avLst/>
          </a:prstGeom>
          <a:noFill/>
        </p:spPr>
        <p:txBody>
          <a:bodyPr wrap="square" rtlCol="0">
            <a:norm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Header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Sequence</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All on one line</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Or it will be truncated – 80-120 characters</a:t>
            </a:r>
          </a:p>
        </p:txBody>
      </p:sp>
    </p:spTree>
    <p:extLst>
      <p:ext uri="{BB962C8B-B14F-4D97-AF65-F5344CB8AC3E}">
        <p14:creationId xmlns:p14="http://schemas.microsoft.com/office/powerpoint/2010/main" val="89601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1682-428A-1F4F-AED7-38528480FFBD}"/>
              </a:ext>
            </a:extLst>
          </p:cNvPr>
          <p:cNvSpPr>
            <a:spLocks noGrp="1"/>
          </p:cNvSpPr>
          <p:nvPr>
            <p:ph type="title"/>
          </p:nvPr>
        </p:nvSpPr>
        <p:spPr/>
        <p:txBody>
          <a:bodyPr/>
          <a:lstStyle/>
          <a:p>
            <a:r>
              <a:rPr lang="en-US" dirty="0"/>
              <a:t>FASTQ</a:t>
            </a:r>
          </a:p>
        </p:txBody>
      </p:sp>
      <p:sp>
        <p:nvSpPr>
          <p:cNvPr id="3" name="Content Placeholder 2">
            <a:extLst>
              <a:ext uri="{FF2B5EF4-FFF2-40B4-BE49-F238E27FC236}">
                <a16:creationId xmlns:a16="http://schemas.microsoft.com/office/drawing/2014/main" id="{B79D3639-47EA-544C-B5DF-D2EC84C8CFF9}"/>
              </a:ext>
            </a:extLst>
          </p:cNvPr>
          <p:cNvSpPr>
            <a:spLocks noGrp="1"/>
          </p:cNvSpPr>
          <p:nvPr>
            <p:ph idx="1"/>
          </p:nvPr>
        </p:nvSpPr>
        <p:spPr/>
        <p:txBody>
          <a:bodyPr/>
          <a:lstStyle/>
          <a:p>
            <a:r>
              <a:rPr lang="en-US" dirty="0"/>
              <a:t>Sequence and quality in single file</a:t>
            </a:r>
          </a:p>
          <a:p>
            <a:endParaRPr lang="en-US" dirty="0"/>
          </a:p>
        </p:txBody>
      </p:sp>
      <p:grpSp>
        <p:nvGrpSpPr>
          <p:cNvPr id="6" name="Group 5">
            <a:extLst>
              <a:ext uri="{FF2B5EF4-FFF2-40B4-BE49-F238E27FC236}">
                <a16:creationId xmlns:a16="http://schemas.microsoft.com/office/drawing/2014/main" id="{2948A3CD-6A1E-6A41-AB11-6C2BAD288510}"/>
              </a:ext>
            </a:extLst>
          </p:cNvPr>
          <p:cNvGrpSpPr/>
          <p:nvPr/>
        </p:nvGrpSpPr>
        <p:grpSpPr>
          <a:xfrm>
            <a:off x="1126541" y="2419587"/>
            <a:ext cx="10321043" cy="1586077"/>
            <a:chOff x="1126541" y="1983600"/>
            <a:chExt cx="10321043" cy="1586077"/>
          </a:xfrm>
        </p:grpSpPr>
        <p:sp>
          <p:nvSpPr>
            <p:cNvPr id="4" name="TextBox 3">
              <a:extLst>
                <a:ext uri="{FF2B5EF4-FFF2-40B4-BE49-F238E27FC236}">
                  <a16:creationId xmlns:a16="http://schemas.microsoft.com/office/drawing/2014/main" id="{36F19BD5-57AC-5B4D-A815-1554E7E95489}"/>
                </a:ext>
              </a:extLst>
            </p:cNvPr>
            <p:cNvSpPr txBox="1"/>
            <p:nvPr/>
          </p:nvSpPr>
          <p:spPr>
            <a:xfrm>
              <a:off x="1126541" y="1983600"/>
              <a:ext cx="10321043" cy="1586077"/>
            </a:xfrm>
            <a:prstGeom prst="rect">
              <a:avLst/>
            </a:prstGeom>
            <a:noFill/>
          </p:spPr>
          <p:txBody>
            <a:bodyPr wrap="square" rtlCol="0">
              <a:normAutofit/>
            </a:bodyPr>
            <a:lstStyle/>
            <a:p>
              <a:r>
                <a:rPr lang="en-US" dirty="0">
                  <a:latin typeface="Andale Mono" panose="020B0509000000000004" pitchFamily="49" charset="0"/>
                </a:rPr>
                <a:t>@M03213:59:000000000-AWR6D:1:1101:12406:1145 1:N:0:NCCTGAGC+NTATTAAG</a:t>
              </a:r>
            </a:p>
            <a:p>
              <a:r>
                <a:rPr lang="en-US" dirty="0">
                  <a:latin typeface="Andale Mono" panose="020B0509000000000004" pitchFamily="49" charset="0"/>
                </a:rPr>
                <a:t>GTGCCAGCAGCCGCGGTAATACGGAGGGTGCGAGCGTTAATCGGAATAACTGGGCGTAAAGGGCACGCAGGCGGATTTTTAAGTGAGGTNTGAAAGCCCCGGGCTTAACCTGGGAATTGCATTTCAGACTGGGAATCTAGAGTACTTTAGGGAGGGGTAGAATTCCACGTGTAGCGGTGAAATGCGTAGAGATGTGGAGGAATACCGAAGGCGAAGGCAGCCCCTTGGGAATGTACTGNCGCTCATGGTCGAACGCGTGGG</a:t>
              </a:r>
            </a:p>
          </p:txBody>
        </p:sp>
        <p:sp>
          <p:nvSpPr>
            <p:cNvPr id="5" name="Rounded Rectangle 4">
              <a:extLst>
                <a:ext uri="{FF2B5EF4-FFF2-40B4-BE49-F238E27FC236}">
                  <a16:creationId xmlns:a16="http://schemas.microsoft.com/office/drawing/2014/main" id="{2AD7AE30-F4D3-6848-B8D7-697361F762A8}"/>
                </a:ext>
              </a:extLst>
            </p:cNvPr>
            <p:cNvSpPr/>
            <p:nvPr/>
          </p:nvSpPr>
          <p:spPr>
            <a:xfrm>
              <a:off x="1126541" y="1983600"/>
              <a:ext cx="6188659" cy="337569"/>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1919AC72-DDDF-5641-9436-832C891D29F8}"/>
              </a:ext>
            </a:extLst>
          </p:cNvPr>
          <p:cNvSpPr txBox="1"/>
          <p:nvPr/>
        </p:nvSpPr>
        <p:spPr>
          <a:xfrm>
            <a:off x="1126541" y="1957922"/>
            <a:ext cx="2172390" cy="461665"/>
          </a:xfrm>
          <a:prstGeom prst="rect">
            <a:avLst/>
          </a:prstGeom>
          <a:noFill/>
        </p:spPr>
        <p:txBody>
          <a:bodyPr wrap="none" rtlCol="0">
            <a:spAutoFit/>
          </a:bodyPr>
          <a:lstStyle/>
          <a:p>
            <a:r>
              <a:rPr lang="en-US" sz="2400" dirty="0">
                <a:solidFill>
                  <a:srgbClr val="0070C0"/>
                </a:solidFill>
                <a:latin typeface="Arial" panose="020B0604020202020204" pitchFamily="34" charset="0"/>
                <a:cs typeface="Arial" panose="020B0604020202020204" pitchFamily="34" charset="0"/>
              </a:rPr>
              <a:t>Read identifier</a:t>
            </a:r>
          </a:p>
        </p:txBody>
      </p:sp>
      <p:sp>
        <p:nvSpPr>
          <p:cNvPr id="8" name="TextBox 7">
            <a:extLst>
              <a:ext uri="{FF2B5EF4-FFF2-40B4-BE49-F238E27FC236}">
                <a16:creationId xmlns:a16="http://schemas.microsoft.com/office/drawing/2014/main" id="{55276E28-DBF0-6A44-B217-E97490193D92}"/>
              </a:ext>
            </a:extLst>
          </p:cNvPr>
          <p:cNvSpPr txBox="1"/>
          <p:nvPr/>
        </p:nvSpPr>
        <p:spPr>
          <a:xfrm>
            <a:off x="1242646" y="4372708"/>
            <a:ext cx="10204938" cy="740595"/>
          </a:xfrm>
          <a:prstGeom prst="rect">
            <a:avLst/>
          </a:prstGeom>
          <a:noFill/>
        </p:spPr>
        <p:txBody>
          <a:bodyPr wrap="square" rtlCol="0">
            <a:normAutofit/>
          </a:bodyPr>
          <a:lstStyle/>
          <a:p>
            <a:r>
              <a:rPr lang="en-US" dirty="0">
                <a:latin typeface="Andale Mono" panose="020B0509000000000004" pitchFamily="49" charset="0"/>
                <a:cs typeface="Arial" panose="020B0604020202020204" pitchFamily="34" charset="0"/>
              </a:rPr>
              <a:t>@&lt;instrument&gt;:&lt;run number&gt;:&lt;</a:t>
            </a:r>
            <a:r>
              <a:rPr lang="en-US" dirty="0" err="1">
                <a:latin typeface="Andale Mono" panose="020B0509000000000004" pitchFamily="49" charset="0"/>
                <a:cs typeface="Arial" panose="020B0604020202020204" pitchFamily="34" charset="0"/>
              </a:rPr>
              <a:t>flowcell</a:t>
            </a:r>
            <a:r>
              <a:rPr lang="en-US" dirty="0">
                <a:latin typeface="Andale Mono" panose="020B0509000000000004" pitchFamily="49" charset="0"/>
                <a:cs typeface="Arial" panose="020B0604020202020204" pitchFamily="34" charset="0"/>
              </a:rPr>
              <a:t> ID&gt;:&lt;lane&gt;:&lt;tile&gt;:&lt;x-</a:t>
            </a:r>
            <a:r>
              <a:rPr lang="en-US" dirty="0" err="1">
                <a:latin typeface="Andale Mono" panose="020B0509000000000004" pitchFamily="49" charset="0"/>
                <a:cs typeface="Arial" panose="020B0604020202020204" pitchFamily="34" charset="0"/>
              </a:rPr>
              <a:t>pos</a:t>
            </a:r>
            <a:r>
              <a:rPr lang="en-US" dirty="0">
                <a:latin typeface="Andale Mono" panose="020B0509000000000004" pitchFamily="49" charset="0"/>
                <a:cs typeface="Arial" panose="020B0604020202020204" pitchFamily="34" charset="0"/>
              </a:rPr>
              <a:t>&gt;:&lt;y-</a:t>
            </a:r>
            <a:r>
              <a:rPr lang="en-US" dirty="0" err="1">
                <a:latin typeface="Andale Mono" panose="020B0509000000000004" pitchFamily="49" charset="0"/>
                <a:cs typeface="Arial" panose="020B0604020202020204" pitchFamily="34" charset="0"/>
              </a:rPr>
              <a:t>pos</a:t>
            </a:r>
            <a:r>
              <a:rPr lang="en-US" dirty="0">
                <a:latin typeface="Andale Mono" panose="020B0509000000000004" pitchFamily="49" charset="0"/>
                <a:cs typeface="Arial" panose="020B0604020202020204" pitchFamily="34" charset="0"/>
              </a:rPr>
              <a:t>&gt; &lt;read&gt;:&lt;is filtered&gt;:&lt;control number&gt;:&lt;sample number&gt;</a:t>
            </a:r>
          </a:p>
          <a:p>
            <a:endParaRPr lang="en-US" dirty="0">
              <a:latin typeface="Andale Mono" panose="020B0509000000000004" pitchFamily="49" charset="0"/>
              <a:cs typeface="Arial" panose="020B0604020202020204" pitchFamily="34" charset="0"/>
            </a:endParaRPr>
          </a:p>
        </p:txBody>
      </p:sp>
      <p:sp>
        <p:nvSpPr>
          <p:cNvPr id="9" name="Rounded Rectangle 8">
            <a:extLst>
              <a:ext uri="{FF2B5EF4-FFF2-40B4-BE49-F238E27FC236}">
                <a16:creationId xmlns:a16="http://schemas.microsoft.com/office/drawing/2014/main" id="{9638CFED-F9F7-3749-897B-752C6CE01DEA}"/>
              </a:ext>
            </a:extLst>
          </p:cNvPr>
          <p:cNvSpPr/>
          <p:nvPr/>
        </p:nvSpPr>
        <p:spPr>
          <a:xfrm>
            <a:off x="1325833" y="4372708"/>
            <a:ext cx="9646967" cy="337569"/>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820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1682-428A-1F4F-AED7-38528480FFBD}"/>
              </a:ext>
            </a:extLst>
          </p:cNvPr>
          <p:cNvSpPr>
            <a:spLocks noGrp="1"/>
          </p:cNvSpPr>
          <p:nvPr>
            <p:ph type="title"/>
          </p:nvPr>
        </p:nvSpPr>
        <p:spPr/>
        <p:txBody>
          <a:bodyPr/>
          <a:lstStyle/>
          <a:p>
            <a:r>
              <a:rPr lang="en-US" dirty="0"/>
              <a:t>FASTQ</a:t>
            </a:r>
          </a:p>
        </p:txBody>
      </p:sp>
      <p:sp>
        <p:nvSpPr>
          <p:cNvPr id="3" name="Content Placeholder 2">
            <a:extLst>
              <a:ext uri="{FF2B5EF4-FFF2-40B4-BE49-F238E27FC236}">
                <a16:creationId xmlns:a16="http://schemas.microsoft.com/office/drawing/2014/main" id="{B79D3639-47EA-544C-B5DF-D2EC84C8CFF9}"/>
              </a:ext>
            </a:extLst>
          </p:cNvPr>
          <p:cNvSpPr>
            <a:spLocks noGrp="1"/>
          </p:cNvSpPr>
          <p:nvPr>
            <p:ph idx="1"/>
          </p:nvPr>
        </p:nvSpPr>
        <p:spPr/>
        <p:txBody>
          <a:bodyPr/>
          <a:lstStyle/>
          <a:p>
            <a:r>
              <a:rPr lang="en-US" dirty="0"/>
              <a:t>Sequence and quality in single file</a:t>
            </a:r>
          </a:p>
          <a:p>
            <a:endParaRPr lang="en-US" dirty="0"/>
          </a:p>
        </p:txBody>
      </p:sp>
      <p:sp>
        <p:nvSpPr>
          <p:cNvPr id="4" name="TextBox 3">
            <a:extLst>
              <a:ext uri="{FF2B5EF4-FFF2-40B4-BE49-F238E27FC236}">
                <a16:creationId xmlns:a16="http://schemas.microsoft.com/office/drawing/2014/main" id="{36F19BD5-57AC-5B4D-A815-1554E7E95489}"/>
              </a:ext>
            </a:extLst>
          </p:cNvPr>
          <p:cNvSpPr txBox="1"/>
          <p:nvPr/>
        </p:nvSpPr>
        <p:spPr>
          <a:xfrm>
            <a:off x="1126541" y="2419587"/>
            <a:ext cx="10321043" cy="1586077"/>
          </a:xfrm>
          <a:prstGeom prst="rect">
            <a:avLst/>
          </a:prstGeom>
          <a:noFill/>
        </p:spPr>
        <p:txBody>
          <a:bodyPr wrap="square" rtlCol="0">
            <a:normAutofit/>
          </a:bodyPr>
          <a:lstStyle/>
          <a:p>
            <a:r>
              <a:rPr lang="en-US" dirty="0">
                <a:latin typeface="Andale Mono" panose="020B0509000000000004" pitchFamily="49" charset="0"/>
              </a:rPr>
              <a:t>@M03213:59:000000000-AWR6D:1:1101:12406:1145 1:N:0:NCCTGAGC+NTATTAAG</a:t>
            </a:r>
          </a:p>
          <a:p>
            <a:r>
              <a:rPr lang="en-US" dirty="0">
                <a:latin typeface="Andale Mono" panose="020B0509000000000004" pitchFamily="49" charset="0"/>
              </a:rPr>
              <a:t>GTGCCAGCAGCCGCGGTAATACGGAGGGTGCGAGCGTTAATCGGAATAACTGGGCGTAAAGGGCACGCAGGCGG+</a:t>
            </a:r>
          </a:p>
          <a:p>
            <a:r>
              <a:rPr lang="en-US" dirty="0">
                <a:latin typeface="Andale Mono" panose="020B0509000000000004" pitchFamily="49" charset="0"/>
              </a:rPr>
              <a:t>-6,ACGGAEFGGG&lt;&lt;FFG?FC@EF8AFCFGEGGCCCBGGGGGGDGGGGGEEFA&lt;FGCE,EFDCFFFGGGGCCDG</a:t>
            </a:r>
          </a:p>
        </p:txBody>
      </p:sp>
      <p:sp>
        <p:nvSpPr>
          <p:cNvPr id="5" name="Rounded Rectangle 4">
            <a:extLst>
              <a:ext uri="{FF2B5EF4-FFF2-40B4-BE49-F238E27FC236}">
                <a16:creationId xmlns:a16="http://schemas.microsoft.com/office/drawing/2014/main" id="{2AD7AE30-F4D3-6848-B8D7-697361F762A8}"/>
              </a:ext>
            </a:extLst>
          </p:cNvPr>
          <p:cNvSpPr/>
          <p:nvPr/>
        </p:nvSpPr>
        <p:spPr>
          <a:xfrm>
            <a:off x="7292879" y="2419587"/>
            <a:ext cx="3269613" cy="337569"/>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19AC72-DDDF-5641-9436-832C891D29F8}"/>
              </a:ext>
            </a:extLst>
          </p:cNvPr>
          <p:cNvSpPr txBox="1"/>
          <p:nvPr/>
        </p:nvSpPr>
        <p:spPr>
          <a:xfrm>
            <a:off x="1126541" y="1957922"/>
            <a:ext cx="3749744" cy="461665"/>
          </a:xfrm>
          <a:prstGeom prst="rect">
            <a:avLst/>
          </a:prstGeom>
          <a:noFill/>
        </p:spPr>
        <p:txBody>
          <a:bodyPr wrap="none" rtlCol="0">
            <a:spAutoFit/>
          </a:bodyPr>
          <a:lstStyle/>
          <a:p>
            <a:r>
              <a:rPr lang="en-US" sz="2400" dirty="0">
                <a:solidFill>
                  <a:srgbClr val="0070C0"/>
                </a:solidFill>
                <a:latin typeface="Arial" panose="020B0604020202020204" pitchFamily="34" charset="0"/>
                <a:cs typeface="Arial" panose="020B0604020202020204" pitchFamily="34" charset="0"/>
              </a:rPr>
              <a:t>Demultiplexing/paired end</a:t>
            </a:r>
          </a:p>
        </p:txBody>
      </p:sp>
      <p:sp>
        <p:nvSpPr>
          <p:cNvPr id="8" name="TextBox 7">
            <a:extLst>
              <a:ext uri="{FF2B5EF4-FFF2-40B4-BE49-F238E27FC236}">
                <a16:creationId xmlns:a16="http://schemas.microsoft.com/office/drawing/2014/main" id="{55276E28-DBF0-6A44-B217-E97490193D92}"/>
              </a:ext>
            </a:extLst>
          </p:cNvPr>
          <p:cNvSpPr txBox="1"/>
          <p:nvPr/>
        </p:nvSpPr>
        <p:spPr>
          <a:xfrm>
            <a:off x="1242646" y="4372708"/>
            <a:ext cx="10204938" cy="740595"/>
          </a:xfrm>
          <a:prstGeom prst="rect">
            <a:avLst/>
          </a:prstGeom>
          <a:noFill/>
        </p:spPr>
        <p:txBody>
          <a:bodyPr wrap="square" rtlCol="0">
            <a:normAutofit/>
          </a:bodyPr>
          <a:lstStyle/>
          <a:p>
            <a:r>
              <a:rPr lang="en-US" dirty="0">
                <a:latin typeface="Andale Mono" panose="020B0509000000000004" pitchFamily="49" charset="0"/>
                <a:cs typeface="Arial" panose="020B0604020202020204" pitchFamily="34" charset="0"/>
              </a:rPr>
              <a:t>@&lt;instrument&gt;:&lt;run number&gt;:&lt;</a:t>
            </a:r>
            <a:r>
              <a:rPr lang="en-US" dirty="0" err="1">
                <a:latin typeface="Andale Mono" panose="020B0509000000000004" pitchFamily="49" charset="0"/>
                <a:cs typeface="Arial" panose="020B0604020202020204" pitchFamily="34" charset="0"/>
              </a:rPr>
              <a:t>flowcell</a:t>
            </a:r>
            <a:r>
              <a:rPr lang="en-US" dirty="0">
                <a:latin typeface="Andale Mono" panose="020B0509000000000004" pitchFamily="49" charset="0"/>
                <a:cs typeface="Arial" panose="020B0604020202020204" pitchFamily="34" charset="0"/>
              </a:rPr>
              <a:t> ID&gt;:&lt;lane&gt;:&lt;tile&gt;:&lt;x-</a:t>
            </a:r>
            <a:r>
              <a:rPr lang="en-US" dirty="0" err="1">
                <a:latin typeface="Andale Mono" panose="020B0509000000000004" pitchFamily="49" charset="0"/>
                <a:cs typeface="Arial" panose="020B0604020202020204" pitchFamily="34" charset="0"/>
              </a:rPr>
              <a:t>pos</a:t>
            </a:r>
            <a:r>
              <a:rPr lang="en-US" dirty="0">
                <a:latin typeface="Andale Mono" panose="020B0509000000000004" pitchFamily="49" charset="0"/>
                <a:cs typeface="Arial" panose="020B0604020202020204" pitchFamily="34" charset="0"/>
              </a:rPr>
              <a:t>&gt;:&lt;y-</a:t>
            </a:r>
            <a:r>
              <a:rPr lang="en-US" dirty="0" err="1">
                <a:latin typeface="Andale Mono" panose="020B0509000000000004" pitchFamily="49" charset="0"/>
                <a:cs typeface="Arial" panose="020B0604020202020204" pitchFamily="34" charset="0"/>
              </a:rPr>
              <a:t>pos</a:t>
            </a:r>
            <a:r>
              <a:rPr lang="en-US" dirty="0">
                <a:latin typeface="Andale Mono" panose="020B0509000000000004" pitchFamily="49" charset="0"/>
                <a:cs typeface="Arial" panose="020B0604020202020204" pitchFamily="34" charset="0"/>
              </a:rPr>
              <a:t>&gt; &lt;read&gt;:&lt;is filtered&gt;:&lt;control number&gt;:&lt;sample number&gt;</a:t>
            </a:r>
          </a:p>
          <a:p>
            <a:endParaRPr lang="en-US" dirty="0">
              <a:latin typeface="Andale Mono" panose="020B0509000000000004" pitchFamily="49" charset="0"/>
              <a:cs typeface="Arial" panose="020B0604020202020204" pitchFamily="34" charset="0"/>
            </a:endParaRPr>
          </a:p>
        </p:txBody>
      </p:sp>
      <p:sp>
        <p:nvSpPr>
          <p:cNvPr id="9" name="Rounded Rectangle 8">
            <a:extLst>
              <a:ext uri="{FF2B5EF4-FFF2-40B4-BE49-F238E27FC236}">
                <a16:creationId xmlns:a16="http://schemas.microsoft.com/office/drawing/2014/main" id="{9638CFED-F9F7-3749-897B-752C6CE01DEA}"/>
              </a:ext>
            </a:extLst>
          </p:cNvPr>
          <p:cNvSpPr/>
          <p:nvPr/>
        </p:nvSpPr>
        <p:spPr>
          <a:xfrm>
            <a:off x="1242646" y="4629918"/>
            <a:ext cx="7384414" cy="337569"/>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127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1682-428A-1F4F-AED7-38528480FFBD}"/>
              </a:ext>
            </a:extLst>
          </p:cNvPr>
          <p:cNvSpPr>
            <a:spLocks noGrp="1"/>
          </p:cNvSpPr>
          <p:nvPr>
            <p:ph type="title"/>
          </p:nvPr>
        </p:nvSpPr>
        <p:spPr/>
        <p:txBody>
          <a:bodyPr/>
          <a:lstStyle/>
          <a:p>
            <a:r>
              <a:rPr lang="en-US" dirty="0"/>
              <a:t>FASTQ</a:t>
            </a:r>
          </a:p>
        </p:txBody>
      </p:sp>
      <p:sp>
        <p:nvSpPr>
          <p:cNvPr id="3" name="Content Placeholder 2">
            <a:extLst>
              <a:ext uri="{FF2B5EF4-FFF2-40B4-BE49-F238E27FC236}">
                <a16:creationId xmlns:a16="http://schemas.microsoft.com/office/drawing/2014/main" id="{B79D3639-47EA-544C-B5DF-D2EC84C8CFF9}"/>
              </a:ext>
            </a:extLst>
          </p:cNvPr>
          <p:cNvSpPr>
            <a:spLocks noGrp="1"/>
          </p:cNvSpPr>
          <p:nvPr>
            <p:ph idx="1"/>
          </p:nvPr>
        </p:nvSpPr>
        <p:spPr/>
        <p:txBody>
          <a:bodyPr/>
          <a:lstStyle/>
          <a:p>
            <a:r>
              <a:rPr lang="en-US" dirty="0"/>
              <a:t>Sequence and quality in single file</a:t>
            </a:r>
          </a:p>
          <a:p>
            <a:endParaRPr lang="en-US" dirty="0"/>
          </a:p>
        </p:txBody>
      </p:sp>
      <p:sp>
        <p:nvSpPr>
          <p:cNvPr id="4" name="TextBox 3">
            <a:extLst>
              <a:ext uri="{FF2B5EF4-FFF2-40B4-BE49-F238E27FC236}">
                <a16:creationId xmlns:a16="http://schemas.microsoft.com/office/drawing/2014/main" id="{36F19BD5-57AC-5B4D-A815-1554E7E95489}"/>
              </a:ext>
            </a:extLst>
          </p:cNvPr>
          <p:cNvSpPr txBox="1"/>
          <p:nvPr/>
        </p:nvSpPr>
        <p:spPr>
          <a:xfrm>
            <a:off x="1126541" y="2419587"/>
            <a:ext cx="10321043" cy="1586077"/>
          </a:xfrm>
          <a:prstGeom prst="rect">
            <a:avLst/>
          </a:prstGeom>
          <a:noFill/>
        </p:spPr>
        <p:txBody>
          <a:bodyPr wrap="square" rtlCol="0">
            <a:normAutofit/>
          </a:bodyPr>
          <a:lstStyle/>
          <a:p>
            <a:r>
              <a:rPr lang="en-US" dirty="0">
                <a:latin typeface="Andale Mono" panose="020B0509000000000004" pitchFamily="49" charset="0"/>
              </a:rPr>
              <a:t>@M03213:59:000000000-AWR6D:1:1101:12406:1145 1:N:0:NCCTGAGC+NTATTAAG</a:t>
            </a:r>
          </a:p>
          <a:p>
            <a:r>
              <a:rPr lang="en-US" dirty="0">
                <a:latin typeface="Andale Mono" panose="020B0509000000000004" pitchFamily="49" charset="0"/>
              </a:rPr>
              <a:t>GTGCCAGCAGCCGCGGTAATACGGAGGGTGCGAGCGTTAATCGGAATAACTGGGCGTAAAGGGCACGCAGGCGG+</a:t>
            </a:r>
          </a:p>
          <a:p>
            <a:r>
              <a:rPr lang="en-US" dirty="0">
                <a:latin typeface="Andale Mono" panose="020B0509000000000004" pitchFamily="49" charset="0"/>
              </a:rPr>
              <a:t>-6,ACGGAEFGGG&lt;&lt;FFG?FC@EF8AFCFGEGGCCCBGGGGGGDGGGGGEEFA&lt;FGCE,EFDCFFFGGGGCCDG</a:t>
            </a:r>
          </a:p>
        </p:txBody>
      </p:sp>
      <p:sp>
        <p:nvSpPr>
          <p:cNvPr id="5" name="Rounded Rectangle 4">
            <a:extLst>
              <a:ext uri="{FF2B5EF4-FFF2-40B4-BE49-F238E27FC236}">
                <a16:creationId xmlns:a16="http://schemas.microsoft.com/office/drawing/2014/main" id="{2AD7AE30-F4D3-6848-B8D7-697361F762A8}"/>
              </a:ext>
            </a:extLst>
          </p:cNvPr>
          <p:cNvSpPr/>
          <p:nvPr/>
        </p:nvSpPr>
        <p:spPr>
          <a:xfrm>
            <a:off x="1126541" y="2694370"/>
            <a:ext cx="10321043" cy="337569"/>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19AC72-DDDF-5641-9436-832C891D29F8}"/>
              </a:ext>
            </a:extLst>
          </p:cNvPr>
          <p:cNvSpPr txBox="1"/>
          <p:nvPr/>
        </p:nvSpPr>
        <p:spPr>
          <a:xfrm>
            <a:off x="1126541" y="1957922"/>
            <a:ext cx="2274982" cy="461665"/>
          </a:xfrm>
          <a:prstGeom prst="rect">
            <a:avLst/>
          </a:prstGeom>
          <a:noFill/>
        </p:spPr>
        <p:txBody>
          <a:bodyPr wrap="none" rtlCol="0">
            <a:spAutoFit/>
          </a:bodyPr>
          <a:lstStyle/>
          <a:p>
            <a:r>
              <a:rPr lang="en-US" sz="2400" dirty="0">
                <a:solidFill>
                  <a:srgbClr val="0070C0"/>
                </a:solidFill>
                <a:latin typeface="Arial" panose="020B0604020202020204" pitchFamily="34" charset="0"/>
                <a:cs typeface="Arial" panose="020B0604020202020204" pitchFamily="34" charset="0"/>
              </a:rPr>
              <a:t>Raw Sequence</a:t>
            </a:r>
          </a:p>
        </p:txBody>
      </p:sp>
      <p:sp>
        <p:nvSpPr>
          <p:cNvPr id="8" name="TextBox 7">
            <a:extLst>
              <a:ext uri="{FF2B5EF4-FFF2-40B4-BE49-F238E27FC236}">
                <a16:creationId xmlns:a16="http://schemas.microsoft.com/office/drawing/2014/main" id="{55276E28-DBF0-6A44-B217-E97490193D92}"/>
              </a:ext>
            </a:extLst>
          </p:cNvPr>
          <p:cNvSpPr txBox="1"/>
          <p:nvPr/>
        </p:nvSpPr>
        <p:spPr>
          <a:xfrm>
            <a:off x="1126541" y="3751931"/>
            <a:ext cx="10204938" cy="740595"/>
          </a:xfrm>
          <a:prstGeom prst="rect">
            <a:avLst/>
          </a:prstGeom>
          <a:noFill/>
        </p:spPr>
        <p:txBody>
          <a:bodyPr wrap="square" rtlCol="0">
            <a:norm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All on one line – no spaces – DNA or RNA, should be one of the IUPAC characters</a:t>
            </a:r>
          </a:p>
        </p:txBody>
      </p:sp>
    </p:spTree>
    <p:extLst>
      <p:ext uri="{BB962C8B-B14F-4D97-AF65-F5344CB8AC3E}">
        <p14:creationId xmlns:p14="http://schemas.microsoft.com/office/powerpoint/2010/main" val="266533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1682-428A-1F4F-AED7-38528480FFBD}"/>
              </a:ext>
            </a:extLst>
          </p:cNvPr>
          <p:cNvSpPr>
            <a:spLocks noGrp="1"/>
          </p:cNvSpPr>
          <p:nvPr>
            <p:ph type="title"/>
          </p:nvPr>
        </p:nvSpPr>
        <p:spPr/>
        <p:txBody>
          <a:bodyPr/>
          <a:lstStyle/>
          <a:p>
            <a:r>
              <a:rPr lang="en-US" dirty="0"/>
              <a:t>FASTQ</a:t>
            </a:r>
          </a:p>
        </p:txBody>
      </p:sp>
      <p:sp>
        <p:nvSpPr>
          <p:cNvPr id="3" name="Content Placeholder 2">
            <a:extLst>
              <a:ext uri="{FF2B5EF4-FFF2-40B4-BE49-F238E27FC236}">
                <a16:creationId xmlns:a16="http://schemas.microsoft.com/office/drawing/2014/main" id="{B79D3639-47EA-544C-B5DF-D2EC84C8CFF9}"/>
              </a:ext>
            </a:extLst>
          </p:cNvPr>
          <p:cNvSpPr>
            <a:spLocks noGrp="1"/>
          </p:cNvSpPr>
          <p:nvPr>
            <p:ph idx="1"/>
          </p:nvPr>
        </p:nvSpPr>
        <p:spPr/>
        <p:txBody>
          <a:bodyPr/>
          <a:lstStyle/>
          <a:p>
            <a:r>
              <a:rPr lang="en-US" dirty="0"/>
              <a:t>Sequence and quality in single file</a:t>
            </a:r>
          </a:p>
          <a:p>
            <a:endParaRPr lang="en-US" dirty="0"/>
          </a:p>
        </p:txBody>
      </p:sp>
      <p:sp>
        <p:nvSpPr>
          <p:cNvPr id="4" name="TextBox 3">
            <a:extLst>
              <a:ext uri="{FF2B5EF4-FFF2-40B4-BE49-F238E27FC236}">
                <a16:creationId xmlns:a16="http://schemas.microsoft.com/office/drawing/2014/main" id="{36F19BD5-57AC-5B4D-A815-1554E7E95489}"/>
              </a:ext>
            </a:extLst>
          </p:cNvPr>
          <p:cNvSpPr txBox="1"/>
          <p:nvPr/>
        </p:nvSpPr>
        <p:spPr>
          <a:xfrm>
            <a:off x="1126541" y="2419587"/>
            <a:ext cx="10321043" cy="1586077"/>
          </a:xfrm>
          <a:prstGeom prst="rect">
            <a:avLst/>
          </a:prstGeom>
          <a:noFill/>
        </p:spPr>
        <p:txBody>
          <a:bodyPr wrap="square" rtlCol="0">
            <a:normAutofit/>
          </a:bodyPr>
          <a:lstStyle/>
          <a:p>
            <a:r>
              <a:rPr lang="en-US" dirty="0">
                <a:latin typeface="Andale Mono" panose="020B0509000000000004" pitchFamily="49" charset="0"/>
              </a:rPr>
              <a:t>@M03213:59:000000000-AWR6D:1:1101:12406:1145 1:N:0:NCCTGAGC+NTATTAAG</a:t>
            </a:r>
          </a:p>
          <a:p>
            <a:r>
              <a:rPr lang="en-US" dirty="0">
                <a:latin typeface="Andale Mono" panose="020B0509000000000004" pitchFamily="49" charset="0"/>
              </a:rPr>
              <a:t>GTGCCAGCAGCCGCGGTAATACGGAGGGTGCGAGCGTTAATCGGAATAACTGGGCGTAAAGGGCACGCAGGCGG+</a:t>
            </a:r>
          </a:p>
          <a:p>
            <a:r>
              <a:rPr lang="en-US" dirty="0">
                <a:latin typeface="Andale Mono" panose="020B0509000000000004" pitchFamily="49" charset="0"/>
              </a:rPr>
              <a:t>-6,ACGGAEFGGG&lt;&lt;FFG?FC@EF8AFCFGEGGCCCBGGGGGGDGGGGGEEFA&lt;FGCE,EFDCFFFGGGGCCDG</a:t>
            </a:r>
          </a:p>
        </p:txBody>
      </p:sp>
      <p:sp>
        <p:nvSpPr>
          <p:cNvPr id="5" name="Rounded Rectangle 4">
            <a:extLst>
              <a:ext uri="{FF2B5EF4-FFF2-40B4-BE49-F238E27FC236}">
                <a16:creationId xmlns:a16="http://schemas.microsoft.com/office/drawing/2014/main" id="{2AD7AE30-F4D3-6848-B8D7-697361F762A8}"/>
              </a:ext>
            </a:extLst>
          </p:cNvPr>
          <p:cNvSpPr/>
          <p:nvPr/>
        </p:nvSpPr>
        <p:spPr>
          <a:xfrm>
            <a:off x="1126540" y="3276970"/>
            <a:ext cx="10321043" cy="337569"/>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19AC72-DDDF-5641-9436-832C891D29F8}"/>
              </a:ext>
            </a:extLst>
          </p:cNvPr>
          <p:cNvSpPr txBox="1"/>
          <p:nvPr/>
        </p:nvSpPr>
        <p:spPr>
          <a:xfrm>
            <a:off x="1126541" y="1957922"/>
            <a:ext cx="2186817" cy="461665"/>
          </a:xfrm>
          <a:prstGeom prst="rect">
            <a:avLst/>
          </a:prstGeom>
          <a:noFill/>
        </p:spPr>
        <p:txBody>
          <a:bodyPr wrap="none" rtlCol="0">
            <a:spAutoFit/>
          </a:bodyPr>
          <a:lstStyle/>
          <a:p>
            <a:r>
              <a:rPr lang="en-US" sz="2400" dirty="0">
                <a:solidFill>
                  <a:srgbClr val="0070C0"/>
                </a:solidFill>
                <a:latin typeface="Arial" panose="020B0604020202020204" pitchFamily="34" charset="0"/>
                <a:cs typeface="Arial" panose="020B0604020202020204" pitchFamily="34" charset="0"/>
              </a:rPr>
              <a:t>Quality Scores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5276E28-DBF0-6A44-B217-E97490193D92}"/>
                  </a:ext>
                </a:extLst>
              </p:cNvPr>
              <p:cNvSpPr txBox="1"/>
              <p:nvPr/>
            </p:nvSpPr>
            <p:spPr>
              <a:xfrm>
                <a:off x="1126541" y="3751932"/>
                <a:ext cx="8603613" cy="715398"/>
              </a:xfrm>
              <a:prstGeom prst="rect">
                <a:avLst/>
              </a:prstGeom>
              <a:noFill/>
            </p:spPr>
            <p:txBody>
              <a:bodyPr wrap="square" rtlCol="0">
                <a:normAutofit/>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Phred</a:t>
                </a:r>
                <a:r>
                  <a:rPr lang="en-US" dirty="0">
                    <a:latin typeface="Arial" panose="020B0604020202020204" pitchFamily="34" charset="0"/>
                    <a:cs typeface="Arial" panose="020B0604020202020204" pitchFamily="34" charset="0"/>
                  </a:rPr>
                  <a:t> quality scores:  Let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be the the probability that the corresponding base call is incorrect, then </a:t>
                </a:r>
                <a14:m>
                  <m:oMath xmlns:m="http://schemas.openxmlformats.org/officeDocument/2006/math">
                    <m:r>
                      <a:rPr lang="en-US" b="0" i="1" smtClean="0">
                        <a:latin typeface="Cambria Math" panose="02040503050406030204" pitchFamily="18" charset="0"/>
                        <a:cs typeface="Arial" panose="020B0604020202020204" pitchFamily="34" charset="0"/>
                      </a:rPr>
                      <m:t>𝑄</m:t>
                    </m:r>
                    <m:r>
                      <a:rPr lang="en-US" b="0" i="1" smtClean="0">
                        <a:latin typeface="Cambria Math" panose="02040503050406030204" pitchFamily="18" charset="0"/>
                        <a:cs typeface="Arial" panose="020B0604020202020204" pitchFamily="34" charset="0"/>
                      </a:rPr>
                      <m:t>=−10</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𝑙𝑜𝑔</m:t>
                        </m:r>
                      </m:e>
                      <m:sub>
                        <m:r>
                          <a:rPr lang="en-US" b="0" i="1" smtClean="0">
                            <a:latin typeface="Cambria Math" panose="02040503050406030204" pitchFamily="18" charset="0"/>
                            <a:cs typeface="Arial" panose="020B0604020202020204" pitchFamily="34" charset="0"/>
                          </a:rPr>
                          <m:t>10</m:t>
                        </m:r>
                      </m:sub>
                    </m:sSub>
                    <m:r>
                      <a:rPr lang="en-US" b="0" i="1" smtClean="0">
                        <a:latin typeface="Cambria Math" panose="02040503050406030204" pitchFamily="18" charset="0"/>
                        <a:cs typeface="Arial" panose="020B0604020202020204" pitchFamily="34" charset="0"/>
                      </a:rPr>
                      <m:t>𝑝</m:t>
                    </m:r>
                  </m:oMath>
                </a14:m>
                <a:endParaRPr lang="en-US"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55276E28-DBF0-6A44-B217-E97490193D92}"/>
                  </a:ext>
                </a:extLst>
              </p:cNvPr>
              <p:cNvSpPr txBox="1">
                <a:spLocks noRot="1" noChangeAspect="1" noMove="1" noResize="1" noEditPoints="1" noAdjustHandles="1" noChangeArrowheads="1" noChangeShapeType="1" noTextEdit="1"/>
              </p:cNvSpPr>
              <p:nvPr/>
            </p:nvSpPr>
            <p:spPr>
              <a:xfrm>
                <a:off x="1126541" y="3751932"/>
                <a:ext cx="8603613" cy="715398"/>
              </a:xfrm>
              <a:prstGeom prst="rect">
                <a:avLst/>
              </a:prstGeom>
              <a:blipFill>
                <a:blip r:embed="rId3"/>
                <a:stretch>
                  <a:fillRect l="-442" t="-1724" b="-172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D3E35BF-B5F7-504C-B218-0C0784687D2C}"/>
              </a:ext>
            </a:extLst>
          </p:cNvPr>
          <p:cNvPicPr>
            <a:picLocks noChangeAspect="1"/>
          </p:cNvPicPr>
          <p:nvPr/>
        </p:nvPicPr>
        <p:blipFill>
          <a:blip r:embed="rId4"/>
          <a:stretch>
            <a:fillRect/>
          </a:stretch>
        </p:blipFill>
        <p:spPr>
          <a:xfrm>
            <a:off x="825500" y="4629918"/>
            <a:ext cx="5254624" cy="2138158"/>
          </a:xfrm>
          <a:prstGeom prst="rect">
            <a:avLst/>
          </a:prstGeom>
        </p:spPr>
      </p:pic>
      <p:sp>
        <p:nvSpPr>
          <p:cNvPr id="10" name="TextBox 9">
            <a:extLst>
              <a:ext uri="{FF2B5EF4-FFF2-40B4-BE49-F238E27FC236}">
                <a16:creationId xmlns:a16="http://schemas.microsoft.com/office/drawing/2014/main" id="{B4FA355D-4973-A141-946E-78FF6880AD7B}"/>
              </a:ext>
            </a:extLst>
          </p:cNvPr>
          <p:cNvSpPr txBox="1"/>
          <p:nvPr/>
        </p:nvSpPr>
        <p:spPr>
          <a:xfrm>
            <a:off x="6080124" y="4280446"/>
            <a:ext cx="4015040" cy="2614495"/>
          </a:xfrm>
          <a:prstGeom prst="rect">
            <a:avLst/>
          </a:prstGeom>
          <a:noFill/>
        </p:spPr>
        <p:txBody>
          <a:bodyPr wrap="square" rtlCol="0">
            <a:norm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Additive constant - Q+C – encoded in </a:t>
            </a:r>
            <a:r>
              <a:rPr lang="en-US" dirty="0">
                <a:latin typeface="Arial" panose="020B0604020202020204" pitchFamily="34" charset="0"/>
                <a:cs typeface="Arial" panose="020B0604020202020204" pitchFamily="34" charset="0"/>
                <a:hlinkClick r:id="rId5"/>
              </a:rPr>
              <a:t>ASCII</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Usually, constant is 33 – Phred+33</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40 is usually highest score – very, very rarely up to 60</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Illumina &gt; 1.8 ~2011</a:t>
            </a:r>
          </a:p>
        </p:txBody>
      </p:sp>
      <p:pic>
        <p:nvPicPr>
          <p:cNvPr id="12" name="Picture 11">
            <a:extLst>
              <a:ext uri="{FF2B5EF4-FFF2-40B4-BE49-F238E27FC236}">
                <a16:creationId xmlns:a16="http://schemas.microsoft.com/office/drawing/2014/main" id="{B2AD79C2-F5C2-E340-8135-4051651128B3}"/>
              </a:ext>
            </a:extLst>
          </p:cNvPr>
          <p:cNvPicPr>
            <a:picLocks noChangeAspect="1"/>
          </p:cNvPicPr>
          <p:nvPr/>
        </p:nvPicPr>
        <p:blipFill>
          <a:blip r:embed="rId6"/>
          <a:stretch>
            <a:fillRect/>
          </a:stretch>
        </p:blipFill>
        <p:spPr>
          <a:xfrm>
            <a:off x="10095164" y="3715724"/>
            <a:ext cx="2095820" cy="3214489"/>
          </a:xfrm>
          <a:prstGeom prst="rect">
            <a:avLst/>
          </a:prstGeom>
        </p:spPr>
      </p:pic>
    </p:spTree>
    <p:extLst>
      <p:ext uri="{BB962C8B-B14F-4D97-AF65-F5344CB8AC3E}">
        <p14:creationId xmlns:p14="http://schemas.microsoft.com/office/powerpoint/2010/main" val="147095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A0F8-DE24-BB4A-903F-AA71D0CEB784}"/>
              </a:ext>
            </a:extLst>
          </p:cNvPr>
          <p:cNvSpPr>
            <a:spLocks noGrp="1"/>
          </p:cNvSpPr>
          <p:nvPr>
            <p:ph type="title"/>
          </p:nvPr>
        </p:nvSpPr>
        <p:spPr/>
        <p:txBody>
          <a:bodyPr/>
          <a:lstStyle/>
          <a:p>
            <a:r>
              <a:rPr lang="en-US" dirty="0"/>
              <a:t>Convert from FASTQ to FASTA</a:t>
            </a:r>
          </a:p>
        </p:txBody>
      </p:sp>
      <p:sp>
        <p:nvSpPr>
          <p:cNvPr id="3" name="Content Placeholder 2">
            <a:extLst>
              <a:ext uri="{FF2B5EF4-FFF2-40B4-BE49-F238E27FC236}">
                <a16:creationId xmlns:a16="http://schemas.microsoft.com/office/drawing/2014/main" id="{5CEA9D7F-47E9-6748-8FBB-618EE66870A9}"/>
              </a:ext>
            </a:extLst>
          </p:cNvPr>
          <p:cNvSpPr>
            <a:spLocks noGrp="1"/>
          </p:cNvSpPr>
          <p:nvPr>
            <p:ph idx="1"/>
          </p:nvPr>
        </p:nvSpPr>
        <p:spPr/>
        <p:txBody>
          <a:bodyPr/>
          <a:lstStyle/>
          <a:p>
            <a:r>
              <a:rPr lang="en-US" dirty="0"/>
              <a:t>FASTX-Toolkit</a:t>
            </a:r>
          </a:p>
          <a:p>
            <a:r>
              <a:rPr lang="en-US" dirty="0"/>
              <a:t>SRA-toolkit – download data and automatically convert</a:t>
            </a:r>
          </a:p>
        </p:txBody>
      </p:sp>
    </p:spTree>
    <p:extLst>
      <p:ext uri="{BB962C8B-B14F-4D97-AF65-F5344CB8AC3E}">
        <p14:creationId xmlns:p14="http://schemas.microsoft.com/office/powerpoint/2010/main" val="397463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CFB3-31C9-F046-96B6-96443C7C6B8A}"/>
              </a:ext>
            </a:extLst>
          </p:cNvPr>
          <p:cNvSpPr>
            <a:spLocks noGrp="1"/>
          </p:cNvSpPr>
          <p:nvPr>
            <p:ph type="title"/>
          </p:nvPr>
        </p:nvSpPr>
        <p:spPr/>
        <p:txBody>
          <a:bodyPr/>
          <a:lstStyle/>
          <a:p>
            <a:pPr algn="ctr"/>
            <a:r>
              <a:rPr lang="en-US" dirty="0"/>
              <a:t>QC</a:t>
            </a:r>
          </a:p>
        </p:txBody>
      </p:sp>
    </p:spTree>
    <p:extLst>
      <p:ext uri="{BB962C8B-B14F-4D97-AF65-F5344CB8AC3E}">
        <p14:creationId xmlns:p14="http://schemas.microsoft.com/office/powerpoint/2010/main" val="363078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AB92-2671-264C-9307-EB86FD36B1C8}"/>
              </a:ext>
            </a:extLst>
          </p:cNvPr>
          <p:cNvSpPr>
            <a:spLocks noGrp="1"/>
          </p:cNvSpPr>
          <p:nvPr>
            <p:ph type="title"/>
          </p:nvPr>
        </p:nvSpPr>
        <p:spPr/>
        <p:txBody>
          <a:bodyPr/>
          <a:lstStyle/>
          <a:p>
            <a:r>
              <a:rPr lang="en-US" dirty="0"/>
              <a:t>Adapters, Primers, Indexes</a:t>
            </a:r>
          </a:p>
        </p:txBody>
      </p:sp>
      <p:pic>
        <p:nvPicPr>
          <p:cNvPr id="5" name="Content Placeholder 4">
            <a:extLst>
              <a:ext uri="{FF2B5EF4-FFF2-40B4-BE49-F238E27FC236}">
                <a16:creationId xmlns:a16="http://schemas.microsoft.com/office/drawing/2014/main" id="{B6971AF0-E790-154F-850D-904BC0DDA9C0}"/>
              </a:ext>
            </a:extLst>
          </p:cNvPr>
          <p:cNvPicPr>
            <a:picLocks noGrp="1" noChangeAspect="1"/>
          </p:cNvPicPr>
          <p:nvPr>
            <p:ph idx="1"/>
          </p:nvPr>
        </p:nvPicPr>
        <p:blipFill>
          <a:blip r:embed="rId2"/>
          <a:stretch>
            <a:fillRect/>
          </a:stretch>
        </p:blipFill>
        <p:spPr>
          <a:xfrm>
            <a:off x="6499756" y="1629507"/>
            <a:ext cx="5618998" cy="4202881"/>
          </a:xfrm>
        </p:spPr>
      </p:pic>
      <p:sp>
        <p:nvSpPr>
          <p:cNvPr id="6" name="TextBox 5">
            <a:extLst>
              <a:ext uri="{FF2B5EF4-FFF2-40B4-BE49-F238E27FC236}">
                <a16:creationId xmlns:a16="http://schemas.microsoft.com/office/drawing/2014/main" id="{220420B2-CC77-F640-939D-5B39FDBFF488}"/>
              </a:ext>
            </a:extLst>
          </p:cNvPr>
          <p:cNvSpPr txBox="1"/>
          <p:nvPr/>
        </p:nvSpPr>
        <p:spPr>
          <a:xfrm>
            <a:off x="1172308" y="1770184"/>
            <a:ext cx="5756030" cy="4677507"/>
          </a:xfrm>
          <a:prstGeom prst="rect">
            <a:avLst/>
          </a:prstGeom>
          <a:noFill/>
        </p:spPr>
        <p:txBody>
          <a:bodyPr wrap="square" rtlCol="0">
            <a:norm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Reads from a sequencer may have extra sequences on either end that we should remember are there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Indexes are used by the sequencer to separate data into separate sample files – </a:t>
            </a:r>
            <a:r>
              <a:rPr lang="en-US" sz="2400" b="1" dirty="0">
                <a:latin typeface="Arial" panose="020B0604020202020204" pitchFamily="34" charset="0"/>
                <a:cs typeface="Arial" panose="020B0604020202020204" pitchFamily="34" charset="0"/>
              </a:rPr>
              <a:t>demultiplex</a:t>
            </a:r>
          </a:p>
          <a:p>
            <a:pPr marL="342900" indent="-342900">
              <a:buFont typeface="Arial" panose="020B0604020202020204" pitchFamily="34" charset="0"/>
              <a:buChar char="•"/>
            </a:pP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6408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8DA4-FF85-9643-BC04-438AA85EB523}"/>
              </a:ext>
            </a:extLst>
          </p:cNvPr>
          <p:cNvSpPr>
            <a:spLocks noGrp="1"/>
          </p:cNvSpPr>
          <p:nvPr>
            <p:ph type="title"/>
          </p:nvPr>
        </p:nvSpPr>
        <p:spPr/>
        <p:txBody>
          <a:bodyPr/>
          <a:lstStyle/>
          <a:p>
            <a:r>
              <a:rPr lang="en-US" dirty="0"/>
              <a:t>Anatomy of an </a:t>
            </a:r>
            <a:r>
              <a:rPr lang="en-US"/>
              <a:t>Illumina Run</a:t>
            </a:r>
          </a:p>
        </p:txBody>
      </p:sp>
      <p:pic>
        <p:nvPicPr>
          <p:cNvPr id="5" name="Content Placeholder 4">
            <a:extLst>
              <a:ext uri="{FF2B5EF4-FFF2-40B4-BE49-F238E27FC236}">
                <a16:creationId xmlns:a16="http://schemas.microsoft.com/office/drawing/2014/main" id="{A8C19901-E668-BA48-BD4C-67EBD4A271C8}"/>
              </a:ext>
            </a:extLst>
          </p:cNvPr>
          <p:cNvPicPr>
            <a:picLocks noGrp="1" noChangeAspect="1"/>
          </p:cNvPicPr>
          <p:nvPr>
            <p:ph idx="1"/>
          </p:nvPr>
        </p:nvPicPr>
        <p:blipFill>
          <a:blip r:embed="rId3"/>
          <a:stretch>
            <a:fillRect/>
          </a:stretch>
        </p:blipFill>
        <p:spPr>
          <a:xfrm>
            <a:off x="870933" y="1687086"/>
            <a:ext cx="11275575" cy="3556427"/>
          </a:xfrm>
        </p:spPr>
      </p:pic>
      <p:sp>
        <p:nvSpPr>
          <p:cNvPr id="6" name="TextBox 5">
            <a:extLst>
              <a:ext uri="{FF2B5EF4-FFF2-40B4-BE49-F238E27FC236}">
                <a16:creationId xmlns:a16="http://schemas.microsoft.com/office/drawing/2014/main" id="{11301749-4997-0B49-94CC-4FC7BED0513E}"/>
              </a:ext>
            </a:extLst>
          </p:cNvPr>
          <p:cNvSpPr txBox="1"/>
          <p:nvPr/>
        </p:nvSpPr>
        <p:spPr>
          <a:xfrm>
            <a:off x="825500" y="1271588"/>
            <a:ext cx="5304657" cy="830997"/>
          </a:xfrm>
          <a:prstGeom prst="rect">
            <a:avLst/>
          </a:prstGeom>
          <a:noFill/>
        </p:spPr>
        <p:txBody>
          <a:bodyPr wrap="non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What comes out of the sequencer?</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2003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8DA4-FF85-9643-BC04-438AA85EB523}"/>
              </a:ext>
            </a:extLst>
          </p:cNvPr>
          <p:cNvSpPr>
            <a:spLocks noGrp="1"/>
          </p:cNvSpPr>
          <p:nvPr>
            <p:ph type="title"/>
          </p:nvPr>
        </p:nvSpPr>
        <p:spPr/>
        <p:txBody>
          <a:bodyPr/>
          <a:lstStyle/>
          <a:p>
            <a:r>
              <a:rPr lang="en-US" dirty="0"/>
              <a:t>Anatomy of an </a:t>
            </a:r>
            <a:r>
              <a:rPr lang="en-US"/>
              <a:t>Illumina Run</a:t>
            </a:r>
          </a:p>
        </p:txBody>
      </p:sp>
      <p:pic>
        <p:nvPicPr>
          <p:cNvPr id="5" name="Content Placeholder 4">
            <a:extLst>
              <a:ext uri="{FF2B5EF4-FFF2-40B4-BE49-F238E27FC236}">
                <a16:creationId xmlns:a16="http://schemas.microsoft.com/office/drawing/2014/main" id="{A8C19901-E668-BA48-BD4C-67EBD4A271C8}"/>
              </a:ext>
            </a:extLst>
          </p:cNvPr>
          <p:cNvPicPr>
            <a:picLocks noGrp="1" noChangeAspect="1"/>
          </p:cNvPicPr>
          <p:nvPr>
            <p:ph idx="1"/>
          </p:nvPr>
        </p:nvPicPr>
        <p:blipFill>
          <a:blip r:embed="rId3"/>
          <a:stretch>
            <a:fillRect/>
          </a:stretch>
        </p:blipFill>
        <p:spPr>
          <a:xfrm>
            <a:off x="870933" y="1687086"/>
            <a:ext cx="11275575" cy="3556427"/>
          </a:xfrm>
        </p:spPr>
      </p:pic>
      <p:sp>
        <p:nvSpPr>
          <p:cNvPr id="6" name="TextBox 5">
            <a:extLst>
              <a:ext uri="{FF2B5EF4-FFF2-40B4-BE49-F238E27FC236}">
                <a16:creationId xmlns:a16="http://schemas.microsoft.com/office/drawing/2014/main" id="{11301749-4997-0B49-94CC-4FC7BED0513E}"/>
              </a:ext>
            </a:extLst>
          </p:cNvPr>
          <p:cNvSpPr txBox="1"/>
          <p:nvPr/>
        </p:nvSpPr>
        <p:spPr>
          <a:xfrm>
            <a:off x="825500" y="1271588"/>
            <a:ext cx="5304657" cy="830997"/>
          </a:xfrm>
          <a:prstGeom prst="rect">
            <a:avLst/>
          </a:prstGeom>
          <a:noFill/>
        </p:spPr>
        <p:txBody>
          <a:bodyPr wrap="non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What comes out of the sequencer?</a:t>
            </a:r>
          </a:p>
          <a:p>
            <a:endParaRPr lang="en-US" sz="2400" dirty="0">
              <a:latin typeface="Arial" panose="020B0604020202020204" pitchFamily="34" charset="0"/>
              <a:cs typeface="Arial" panose="020B0604020202020204" pitchFamily="34" charset="0"/>
            </a:endParaRPr>
          </a:p>
        </p:txBody>
      </p:sp>
      <p:sp>
        <p:nvSpPr>
          <p:cNvPr id="3" name="Rounded Rectangle 2">
            <a:extLst>
              <a:ext uri="{FF2B5EF4-FFF2-40B4-BE49-F238E27FC236}">
                <a16:creationId xmlns:a16="http://schemas.microsoft.com/office/drawing/2014/main" id="{3A510CBC-3B42-6845-9DBE-FF27E6E0975D}"/>
              </a:ext>
            </a:extLst>
          </p:cNvPr>
          <p:cNvSpPr/>
          <p:nvPr/>
        </p:nvSpPr>
        <p:spPr>
          <a:xfrm>
            <a:off x="9186863" y="1571625"/>
            <a:ext cx="1085850" cy="3857625"/>
          </a:xfrm>
          <a:prstGeom prst="round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1F5E4AC-6EBE-6A49-8CB1-14EB850F20A0}"/>
              </a:ext>
            </a:extLst>
          </p:cNvPr>
          <p:cNvSpPr txBox="1"/>
          <p:nvPr/>
        </p:nvSpPr>
        <p:spPr>
          <a:xfrm>
            <a:off x="870933" y="5477935"/>
            <a:ext cx="10801955" cy="138499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Nowadays, the sequencer converts the </a:t>
            </a:r>
            <a:r>
              <a:rPr lang="en-US" sz="2000" dirty="0" err="1">
                <a:latin typeface="Arial" panose="020B0604020202020204" pitchFamily="34" charset="0"/>
                <a:cs typeface="Arial" panose="020B0604020202020204" pitchFamily="34" charset="0"/>
              </a:rPr>
              <a:t>basecalls</a:t>
            </a:r>
            <a:r>
              <a:rPr lang="en-US" sz="2000" dirty="0">
                <a:latin typeface="Arial" panose="020B0604020202020204" pitchFamily="34" charset="0"/>
                <a:cs typeface="Arial" panose="020B0604020202020204" pitchFamily="34" charset="0"/>
              </a:rPr>
              <a:t> to FASTQ, but can also use bcl2fastq https://</a:t>
            </a:r>
            <a:r>
              <a:rPr lang="en-US" sz="2000" dirty="0" err="1">
                <a:latin typeface="Arial" panose="020B0604020202020204" pitchFamily="34" charset="0"/>
                <a:cs typeface="Arial" panose="020B0604020202020204" pitchFamily="34" charset="0"/>
              </a:rPr>
              <a:t>support.illumina.com</a:t>
            </a:r>
            <a:r>
              <a:rPr lang="en-US" sz="2000" dirty="0">
                <a:latin typeface="Arial" panose="020B0604020202020204" pitchFamily="34" charset="0"/>
                <a:cs typeface="Arial" panose="020B0604020202020204" pitchFamily="34" charset="0"/>
              </a:rPr>
              <a:t>/sequencing/</a:t>
            </a:r>
            <a:r>
              <a:rPr lang="en-US" sz="2000" dirty="0" err="1">
                <a:latin typeface="Arial" panose="020B0604020202020204" pitchFamily="34" charset="0"/>
                <a:cs typeface="Arial" panose="020B0604020202020204" pitchFamily="34" charset="0"/>
              </a:rPr>
              <a:t>sequencing_software</a:t>
            </a:r>
            <a:r>
              <a:rPr lang="en-US" sz="2000" dirty="0">
                <a:latin typeface="Arial" panose="020B0604020202020204" pitchFamily="34" charset="0"/>
                <a:cs typeface="Arial" panose="020B0604020202020204" pitchFamily="34" charset="0"/>
              </a:rPr>
              <a:t>/bcl2fastq-conversion-software.html </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507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4667"/>
            <a:ext cx="11582400" cy="962887"/>
          </a:xfrm>
        </p:spPr>
        <p:txBody>
          <a:bodyPr/>
          <a:lstStyle/>
          <a:p>
            <a:r>
              <a:rPr lang="en-US" dirty="0">
                <a:latin typeface="Montserrat" pitchFamily="2" charset="77"/>
              </a:rPr>
              <a:t>Today’s Instructor</a:t>
            </a:r>
          </a:p>
        </p:txBody>
      </p:sp>
      <p:sp>
        <p:nvSpPr>
          <p:cNvPr id="3" name="Content Placeholder 2"/>
          <p:cNvSpPr>
            <a:spLocks noGrp="1"/>
          </p:cNvSpPr>
          <p:nvPr>
            <p:ph idx="1"/>
          </p:nvPr>
        </p:nvSpPr>
        <p:spPr>
          <a:xfrm>
            <a:off x="3915834" y="1600205"/>
            <a:ext cx="7928708" cy="4525963"/>
          </a:xfrm>
        </p:spPr>
        <p:txBody>
          <a:bodyPr>
            <a:normAutofit/>
          </a:bodyPr>
          <a:lstStyle/>
          <a:p>
            <a:r>
              <a:rPr lang="en-US" dirty="0"/>
              <a:t>Bioinformatics and Computational Biosciences Branch (BCBB), NIAID</a:t>
            </a:r>
          </a:p>
          <a:p>
            <a:r>
              <a:rPr lang="en-US" dirty="0"/>
              <a:t>National Institutes of Health, Bethesda, MD USA.</a:t>
            </a:r>
          </a:p>
          <a:p>
            <a:r>
              <a:rPr lang="en-US" dirty="0"/>
              <a:t>Contact our team via email:</a:t>
            </a:r>
          </a:p>
          <a:p>
            <a:pPr lvl="1"/>
            <a:r>
              <a:rPr lang="en-US" dirty="0"/>
              <a:t>Listserv:  </a:t>
            </a:r>
            <a:r>
              <a:rPr lang="en-US" u="sng" dirty="0">
                <a:hlinkClick r:id="rId3"/>
              </a:rPr>
              <a:t>ACE-GLOBAL-ANNOUNCE@list.nih.gov</a:t>
            </a:r>
            <a:endParaRPr lang="en-US" dirty="0"/>
          </a:p>
          <a:p>
            <a:pPr lvl="1"/>
            <a:r>
              <a:rPr lang="en-US" dirty="0"/>
              <a:t>Instructor: </a:t>
            </a:r>
            <a:r>
              <a:rPr lang="en-US" dirty="0" err="1">
                <a:hlinkClick r:id="rId4"/>
              </a:rPr>
              <a:t>poorani.subramanian@nih.gov</a:t>
            </a:r>
            <a:endParaRPr lang="en-US" dirty="0"/>
          </a:p>
        </p:txBody>
      </p:sp>
      <p:pic>
        <p:nvPicPr>
          <p:cNvPr id="8" name="Picture 7"/>
          <p:cNvPicPr>
            <a:picLocks noChangeAspect="1"/>
          </p:cNvPicPr>
          <p:nvPr/>
        </p:nvPicPr>
        <p:blipFill>
          <a:blip r:embed="rId5"/>
          <a:stretch>
            <a:fillRect/>
          </a:stretch>
        </p:blipFill>
        <p:spPr>
          <a:xfrm>
            <a:off x="1145193" y="1417638"/>
            <a:ext cx="1960256" cy="24579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p:cNvSpPr txBox="1"/>
          <p:nvPr/>
        </p:nvSpPr>
        <p:spPr>
          <a:xfrm>
            <a:off x="867044" y="4039468"/>
            <a:ext cx="3419206" cy="2585323"/>
          </a:xfrm>
          <a:prstGeom prst="rect">
            <a:avLst/>
          </a:prstGeom>
          <a:noFill/>
        </p:spPr>
        <p:txBody>
          <a:bodyPr wrap="square" rtlCol="0">
            <a:spAutoFit/>
          </a:bodyPr>
          <a:lstStyle/>
          <a:p>
            <a:r>
              <a:rPr lang="en-US" b="1" dirty="0">
                <a:latin typeface="Arial"/>
                <a:cs typeface="Arial"/>
              </a:rPr>
              <a:t>Dr. Poorani Subramanian</a:t>
            </a:r>
            <a:r>
              <a:rPr lang="en-US" dirty="0">
                <a:latin typeface="Arial"/>
                <a:cs typeface="Arial"/>
              </a:rPr>
              <a:t>, </a:t>
            </a:r>
          </a:p>
          <a:p>
            <a:r>
              <a:rPr lang="en-US" dirty="0">
                <a:latin typeface="Arial"/>
                <a:cs typeface="Arial"/>
              </a:rPr>
              <a:t>Ph.D. in Applied Mathematics</a:t>
            </a:r>
          </a:p>
          <a:p>
            <a:endParaRPr lang="en-US" dirty="0">
              <a:latin typeface="Arial"/>
              <a:cs typeface="Arial"/>
            </a:endParaRPr>
          </a:p>
          <a:p>
            <a:r>
              <a:rPr lang="en-US" dirty="0">
                <a:latin typeface="Arial"/>
                <a:cs typeface="Arial"/>
              </a:rPr>
              <a:t>Ongoing Computational Biology projects:</a:t>
            </a:r>
          </a:p>
          <a:p>
            <a:pPr marL="285750" indent="-285750">
              <a:buFont typeface="Arial"/>
              <a:buChar char="•"/>
            </a:pPr>
            <a:r>
              <a:rPr lang="en-US" dirty="0">
                <a:latin typeface="Arial"/>
                <a:cs typeface="Arial"/>
              </a:rPr>
              <a:t>Amplicon &amp; metagenomics microbiome</a:t>
            </a:r>
          </a:p>
          <a:p>
            <a:pPr marL="285750" indent="-285750">
              <a:buFont typeface="Arial"/>
              <a:buChar char="•"/>
            </a:pPr>
            <a:r>
              <a:rPr lang="en-US" dirty="0">
                <a:latin typeface="Arial"/>
                <a:cs typeface="Arial"/>
              </a:rPr>
              <a:t>Eukaryote microbial gene annotation</a:t>
            </a:r>
          </a:p>
        </p:txBody>
      </p:sp>
      <p:sp>
        <p:nvSpPr>
          <p:cNvPr id="17" name="Slide Number Placeholder 16"/>
          <p:cNvSpPr>
            <a:spLocks noGrp="1"/>
          </p:cNvSpPr>
          <p:nvPr>
            <p:ph type="sldNum" sz="quarter" idx="4294967295"/>
          </p:nvPr>
        </p:nvSpPr>
        <p:spPr>
          <a:xfrm>
            <a:off x="8737600" y="6356355"/>
            <a:ext cx="2844800" cy="365125"/>
          </a:xfrm>
        </p:spPr>
        <p:txBody>
          <a:bodyPr/>
          <a:lstStyle/>
          <a:p>
            <a:fld id="{96651D66-C80A-954B-A038-45CCFA327C41}" type="slidenum">
              <a:rPr lang="en-US" smtClean="0"/>
              <a:t>2</a:t>
            </a:fld>
            <a:endParaRPr lang="en-US"/>
          </a:p>
        </p:txBody>
      </p:sp>
    </p:spTree>
    <p:extLst>
      <p:ext uri="{BB962C8B-B14F-4D97-AF65-F5344CB8AC3E}">
        <p14:creationId xmlns:p14="http://schemas.microsoft.com/office/powerpoint/2010/main" val="725626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3C3D-BB89-2C44-9EBB-8D4F9923980E}"/>
              </a:ext>
            </a:extLst>
          </p:cNvPr>
          <p:cNvSpPr>
            <a:spLocks noGrp="1"/>
          </p:cNvSpPr>
          <p:nvPr>
            <p:ph type="title"/>
          </p:nvPr>
        </p:nvSpPr>
        <p:spPr/>
        <p:txBody>
          <a:bodyPr/>
          <a:lstStyle/>
          <a:p>
            <a:r>
              <a:rPr lang="en-US" dirty="0"/>
              <a:t>Demultiplexing</a:t>
            </a:r>
          </a:p>
        </p:txBody>
      </p:sp>
      <p:sp>
        <p:nvSpPr>
          <p:cNvPr id="3" name="Content Placeholder 2">
            <a:extLst>
              <a:ext uri="{FF2B5EF4-FFF2-40B4-BE49-F238E27FC236}">
                <a16:creationId xmlns:a16="http://schemas.microsoft.com/office/drawing/2014/main" id="{1501692C-C672-9240-BFE0-C4647A01F8FA}"/>
              </a:ext>
            </a:extLst>
          </p:cNvPr>
          <p:cNvSpPr>
            <a:spLocks noGrp="1"/>
          </p:cNvSpPr>
          <p:nvPr>
            <p:ph idx="1"/>
          </p:nvPr>
        </p:nvSpPr>
        <p:spPr/>
        <p:txBody>
          <a:bodyPr/>
          <a:lstStyle/>
          <a:p>
            <a:r>
              <a:rPr lang="en-US" dirty="0"/>
              <a:t>bcl2fastq</a:t>
            </a:r>
          </a:p>
          <a:p>
            <a:pPr marL="514350" indent="-514350">
              <a:buFont typeface="+mj-lt"/>
              <a:buAutoNum type="arabicPeriod"/>
            </a:pPr>
            <a:r>
              <a:rPr lang="en-US" dirty="0"/>
              <a:t>Converts </a:t>
            </a:r>
            <a:r>
              <a:rPr lang="en-US" dirty="0" err="1"/>
              <a:t>BaseCalls</a:t>
            </a:r>
            <a:r>
              <a:rPr lang="en-US" dirty="0"/>
              <a:t> to FASTQ</a:t>
            </a:r>
          </a:p>
          <a:p>
            <a:pPr marL="514350" indent="-514350">
              <a:buFont typeface="+mj-lt"/>
              <a:buAutoNum type="arabicPeriod"/>
            </a:pPr>
            <a:r>
              <a:rPr lang="en-US" dirty="0"/>
              <a:t>Demultiplexes the data</a:t>
            </a:r>
          </a:p>
          <a:p>
            <a:pPr marL="914400" lvl="1" indent="-514350"/>
            <a:r>
              <a:rPr lang="en-US" dirty="0"/>
              <a:t>Data that it can't figure out goes into files called "Undetermined"</a:t>
            </a:r>
          </a:p>
          <a:p>
            <a:pPr marL="914400" lvl="1" indent="-514350"/>
            <a:r>
              <a:rPr lang="en-US" dirty="0"/>
              <a:t>Should check if the Undetermined files are unreasonably Large</a:t>
            </a:r>
          </a:p>
          <a:p>
            <a:pPr marL="914400" lvl="1" indent="-514350"/>
            <a:r>
              <a:rPr lang="en-US" dirty="0"/>
              <a:t>Uses </a:t>
            </a:r>
            <a:r>
              <a:rPr lang="en-US" dirty="0" err="1"/>
              <a:t>SampleSheet.csv</a:t>
            </a:r>
            <a:r>
              <a:rPr lang="en-US" dirty="0"/>
              <a:t> to map barcodes to samples</a:t>
            </a:r>
          </a:p>
          <a:p>
            <a:pPr marL="514350" indent="-514350"/>
            <a:r>
              <a:rPr lang="en-US" dirty="0"/>
              <a:t>Other tools</a:t>
            </a:r>
          </a:p>
          <a:p>
            <a:pPr marL="914400" lvl="1" indent="-514350"/>
            <a:r>
              <a:rPr lang="en-US" dirty="0" err="1"/>
              <a:t>Idemp</a:t>
            </a:r>
            <a:r>
              <a:rPr lang="en-US" dirty="0"/>
              <a:t> - </a:t>
            </a:r>
            <a:r>
              <a:rPr lang="en-US" dirty="0">
                <a:hlinkClick r:id="rId3"/>
              </a:rPr>
              <a:t>https://github.com/yhwu/idemp</a:t>
            </a:r>
            <a:r>
              <a:rPr lang="en-US" dirty="0"/>
              <a:t>, </a:t>
            </a:r>
            <a:r>
              <a:rPr lang="en-US" dirty="0" err="1"/>
              <a:t>fastq</a:t>
            </a:r>
            <a:r>
              <a:rPr lang="en-US" dirty="0"/>
              <a:t>-pair https://</a:t>
            </a:r>
            <a:r>
              <a:rPr lang="en-US" dirty="0" err="1"/>
              <a:t>github.com</a:t>
            </a:r>
            <a:r>
              <a:rPr lang="en-US" dirty="0"/>
              <a:t>/</a:t>
            </a:r>
            <a:r>
              <a:rPr lang="en-US" dirty="0" err="1"/>
              <a:t>linsalrob</a:t>
            </a:r>
            <a:r>
              <a:rPr lang="en-US" dirty="0"/>
              <a:t>/</a:t>
            </a:r>
            <a:r>
              <a:rPr lang="en-US" dirty="0" err="1"/>
              <a:t>fastq</a:t>
            </a:r>
            <a:r>
              <a:rPr lang="en-US" dirty="0"/>
              <a:t>-pair</a:t>
            </a:r>
          </a:p>
        </p:txBody>
      </p:sp>
    </p:spTree>
    <p:extLst>
      <p:ext uri="{BB962C8B-B14F-4D97-AF65-F5344CB8AC3E}">
        <p14:creationId xmlns:p14="http://schemas.microsoft.com/office/powerpoint/2010/main" val="2328219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59ED-D01D-174A-9C1D-402204D18728}"/>
              </a:ext>
            </a:extLst>
          </p:cNvPr>
          <p:cNvSpPr>
            <a:spLocks noGrp="1"/>
          </p:cNvSpPr>
          <p:nvPr>
            <p:ph type="title"/>
          </p:nvPr>
        </p:nvSpPr>
        <p:spPr/>
        <p:txBody>
          <a:bodyPr/>
          <a:lstStyle/>
          <a:p>
            <a:r>
              <a:rPr lang="en-US" dirty="0"/>
              <a:t>How to assess data quality?</a:t>
            </a:r>
          </a:p>
        </p:txBody>
      </p:sp>
      <p:sp>
        <p:nvSpPr>
          <p:cNvPr id="3" name="Content Placeholder 2">
            <a:extLst>
              <a:ext uri="{FF2B5EF4-FFF2-40B4-BE49-F238E27FC236}">
                <a16:creationId xmlns:a16="http://schemas.microsoft.com/office/drawing/2014/main" id="{B738698D-689B-F54A-AA3B-97037D0BC182}"/>
              </a:ext>
            </a:extLst>
          </p:cNvPr>
          <p:cNvSpPr>
            <a:spLocks noGrp="1"/>
          </p:cNvSpPr>
          <p:nvPr>
            <p:ph idx="1"/>
          </p:nvPr>
        </p:nvSpPr>
        <p:spPr/>
        <p:txBody>
          <a:bodyPr>
            <a:normAutofit fontScale="70000" lnSpcReduction="20000"/>
          </a:bodyPr>
          <a:lstStyle/>
          <a:p>
            <a:r>
              <a:rPr lang="en-US" dirty="0"/>
              <a:t>The sequencing lab runs quality-control tests to ensure that the actual run was successful.</a:t>
            </a:r>
          </a:p>
          <a:p>
            <a:endParaRPr lang="en-US" dirty="0"/>
          </a:p>
          <a:p>
            <a:r>
              <a:rPr lang="en-US" dirty="0"/>
              <a:t>We should run our own QC prior to analysis</a:t>
            </a:r>
          </a:p>
          <a:p>
            <a:pPr lvl="1"/>
            <a:r>
              <a:rPr lang="en-US" dirty="0">
                <a:solidFill>
                  <a:srgbClr val="0070C0"/>
                </a:solidFill>
              </a:rPr>
              <a:t>We should all be skeptics! </a:t>
            </a:r>
            <a:r>
              <a:rPr lang="en-US" dirty="0"/>
              <a:t>To avoid misinterpretation of the data due to unexpected bias </a:t>
            </a:r>
          </a:p>
          <a:p>
            <a:pPr marL="457200" lvl="1" indent="0">
              <a:buNone/>
            </a:pPr>
            <a:endParaRPr lang="en-US" dirty="0"/>
          </a:p>
          <a:p>
            <a:r>
              <a:rPr lang="en-US" dirty="0"/>
              <a:t>QC measurements can report the following:</a:t>
            </a:r>
          </a:p>
          <a:p>
            <a:pPr lvl="1"/>
            <a:r>
              <a:rPr lang="en-US" dirty="0"/>
              <a:t>Percent GC in sample reads</a:t>
            </a:r>
          </a:p>
          <a:p>
            <a:pPr lvl="1"/>
            <a:r>
              <a:rPr lang="en-US" dirty="0"/>
              <a:t>Presence of overrepresented </a:t>
            </a:r>
            <a:r>
              <a:rPr lang="en-US" dirty="0" err="1"/>
              <a:t>kmers</a:t>
            </a:r>
            <a:r>
              <a:rPr lang="en-US" dirty="0"/>
              <a:t> and sequences such as adapters</a:t>
            </a:r>
          </a:p>
          <a:p>
            <a:pPr lvl="1"/>
            <a:r>
              <a:rPr lang="en-US" dirty="0"/>
              <a:t>Per base quality score</a:t>
            </a:r>
          </a:p>
          <a:p>
            <a:pPr lvl="1"/>
            <a:r>
              <a:rPr lang="en-US" dirty="0"/>
              <a:t>Distribution of nucleotide bases </a:t>
            </a:r>
          </a:p>
          <a:p>
            <a:endParaRPr lang="en-US" dirty="0"/>
          </a:p>
          <a:p>
            <a:r>
              <a:rPr lang="en-US" dirty="0"/>
              <a:t>After mapping reads to a genome, additional test could be run to determine: </a:t>
            </a:r>
          </a:p>
          <a:p>
            <a:pPr lvl="1"/>
            <a:r>
              <a:rPr lang="en-US" dirty="0"/>
              <a:t>Mapping error rate</a:t>
            </a:r>
          </a:p>
          <a:p>
            <a:pPr lvl="1"/>
            <a:r>
              <a:rPr lang="en-US" dirty="0"/>
              <a:t>Percent of possible PCR duplicates (reads with same start and end position in reference genome)</a:t>
            </a:r>
          </a:p>
          <a:p>
            <a:pPr lvl="1"/>
            <a:r>
              <a:rPr lang="en-US" dirty="0"/>
              <a:t>Distribution of insert size (pair ends) </a:t>
            </a:r>
          </a:p>
        </p:txBody>
      </p:sp>
    </p:spTree>
    <p:extLst>
      <p:ext uri="{BB962C8B-B14F-4D97-AF65-F5344CB8AC3E}">
        <p14:creationId xmlns:p14="http://schemas.microsoft.com/office/powerpoint/2010/main" val="415755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EF28-E3A1-F542-A8AB-DDC13FACF4D2}"/>
              </a:ext>
            </a:extLst>
          </p:cNvPr>
          <p:cNvSpPr>
            <a:spLocks noGrp="1"/>
          </p:cNvSpPr>
          <p:nvPr>
            <p:ph type="title"/>
          </p:nvPr>
        </p:nvSpPr>
        <p:spPr/>
        <p:txBody>
          <a:bodyPr/>
          <a:lstStyle/>
          <a:p>
            <a:r>
              <a:rPr lang="en-US" dirty="0" err="1"/>
              <a:t>FastQC</a:t>
            </a:r>
            <a:r>
              <a:rPr lang="en-US" dirty="0"/>
              <a:t> Tutorial</a:t>
            </a:r>
          </a:p>
        </p:txBody>
      </p:sp>
      <p:sp>
        <p:nvSpPr>
          <p:cNvPr id="3" name="Content Placeholder 2">
            <a:extLst>
              <a:ext uri="{FF2B5EF4-FFF2-40B4-BE49-F238E27FC236}">
                <a16:creationId xmlns:a16="http://schemas.microsoft.com/office/drawing/2014/main" id="{4C5B6D17-FC9E-7348-AE3A-3F122B2BF1BC}"/>
              </a:ext>
            </a:extLst>
          </p:cNvPr>
          <p:cNvSpPr>
            <a:spLocks noGrp="1"/>
          </p:cNvSpPr>
          <p:nvPr>
            <p:ph idx="1"/>
          </p:nvPr>
        </p:nvSpPr>
        <p:spPr/>
        <p:txBody>
          <a:bodyPr/>
          <a:lstStyle/>
          <a:p>
            <a:r>
              <a:rPr lang="en-US" dirty="0" err="1"/>
              <a:t>map_ngs_basics.sh</a:t>
            </a:r>
            <a:endParaRPr lang="en-US" dirty="0"/>
          </a:p>
          <a:p>
            <a:r>
              <a:rPr lang="en-US" dirty="0"/>
              <a:t>SRR2057563_1.fastq</a:t>
            </a:r>
          </a:p>
          <a:p>
            <a:r>
              <a:rPr lang="en-US" dirty="0"/>
              <a:t>SRR2057563_2.fastq</a:t>
            </a:r>
          </a:p>
          <a:p>
            <a:r>
              <a:rPr lang="en-US" dirty="0">
                <a:hlinkClick r:id="rId3"/>
              </a:rPr>
              <a:t>https://</a:t>
            </a:r>
            <a:r>
              <a:rPr lang="en-US" dirty="0" err="1">
                <a:hlinkClick r:id="rId3"/>
              </a:rPr>
              <a:t>www.bioinformatics.babraham.ac.uk</a:t>
            </a:r>
            <a:r>
              <a:rPr lang="en-US" dirty="0">
                <a:hlinkClick r:id="rId3"/>
              </a:rPr>
              <a:t>/projects/</a:t>
            </a:r>
            <a:r>
              <a:rPr lang="en-US" dirty="0" err="1">
                <a:hlinkClick r:id="rId3"/>
              </a:rPr>
              <a:t>fastqc</a:t>
            </a:r>
            <a:r>
              <a:rPr lang="en-US" dirty="0">
                <a:hlinkClick r:id="rId3"/>
              </a:rPr>
              <a:t>/</a:t>
            </a:r>
            <a:endParaRPr lang="en-US" dirty="0"/>
          </a:p>
          <a:p>
            <a:r>
              <a:rPr lang="en-US" dirty="0">
                <a:hlinkClick r:id="rId4"/>
              </a:rPr>
              <a:t>http://multiqc.info/</a:t>
            </a:r>
            <a:endParaRPr lang="en-US" dirty="0"/>
          </a:p>
          <a:p>
            <a:r>
              <a:rPr lang="en-US" dirty="0"/>
              <a:t>https://</a:t>
            </a:r>
            <a:r>
              <a:rPr lang="en-US" dirty="0" err="1"/>
              <a:t>blog.horizondiscovery.com</a:t>
            </a:r>
            <a:r>
              <a:rPr lang="en-US" dirty="0"/>
              <a:t>/diagnostics/the-5-ngs-qc-metrics-you-should-know</a:t>
            </a:r>
          </a:p>
        </p:txBody>
      </p:sp>
    </p:spTree>
    <p:extLst>
      <p:ext uri="{BB962C8B-B14F-4D97-AF65-F5344CB8AC3E}">
        <p14:creationId xmlns:p14="http://schemas.microsoft.com/office/powerpoint/2010/main" val="185499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F74A-42A7-E441-8C5C-11412D5C7CDD}"/>
              </a:ext>
            </a:extLst>
          </p:cNvPr>
          <p:cNvSpPr>
            <a:spLocks noGrp="1"/>
          </p:cNvSpPr>
          <p:nvPr>
            <p:ph type="title"/>
          </p:nvPr>
        </p:nvSpPr>
        <p:spPr/>
        <p:txBody>
          <a:bodyPr/>
          <a:lstStyle/>
          <a:p>
            <a:r>
              <a:rPr lang="en-US" dirty="0"/>
              <a:t>Trimming</a:t>
            </a:r>
          </a:p>
        </p:txBody>
      </p:sp>
      <p:sp>
        <p:nvSpPr>
          <p:cNvPr id="3" name="Content Placeholder 2">
            <a:extLst>
              <a:ext uri="{FF2B5EF4-FFF2-40B4-BE49-F238E27FC236}">
                <a16:creationId xmlns:a16="http://schemas.microsoft.com/office/drawing/2014/main" id="{F9A08B36-6C9B-0744-B183-DF9922640315}"/>
              </a:ext>
            </a:extLst>
          </p:cNvPr>
          <p:cNvSpPr>
            <a:spLocks noGrp="1"/>
          </p:cNvSpPr>
          <p:nvPr>
            <p:ph idx="1"/>
          </p:nvPr>
        </p:nvSpPr>
        <p:spPr/>
        <p:txBody>
          <a:bodyPr/>
          <a:lstStyle/>
          <a:p>
            <a:r>
              <a:rPr lang="en-US" dirty="0"/>
              <a:t>Adapter/primer trimming</a:t>
            </a:r>
          </a:p>
          <a:p>
            <a:pPr lvl="1"/>
            <a:r>
              <a:rPr lang="en-US" dirty="0"/>
              <a:t>Remove these sequences from the ends of reads</a:t>
            </a:r>
          </a:p>
          <a:p>
            <a:pPr lvl="1"/>
            <a:r>
              <a:rPr lang="en-US" dirty="0"/>
              <a:t>Useful for assembly, amplicon and metagenome analyses</a:t>
            </a:r>
          </a:p>
          <a:p>
            <a:r>
              <a:rPr lang="en-US" dirty="0"/>
              <a:t>Quality Trimming</a:t>
            </a:r>
          </a:p>
          <a:p>
            <a:pPr lvl="1"/>
            <a:r>
              <a:rPr lang="en-US" dirty="0"/>
              <a:t>Remove poor quality sequence from ends of reads</a:t>
            </a:r>
          </a:p>
          <a:p>
            <a:pPr lvl="1"/>
            <a:r>
              <a:rPr lang="en-US" dirty="0"/>
              <a:t>Filter out poor quality reads</a:t>
            </a:r>
          </a:p>
        </p:txBody>
      </p:sp>
    </p:spTree>
    <p:extLst>
      <p:ext uri="{BB962C8B-B14F-4D97-AF65-F5344CB8AC3E}">
        <p14:creationId xmlns:p14="http://schemas.microsoft.com/office/powerpoint/2010/main" val="1919413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B1C7-DB17-A143-ACD0-B53492B6DC65}"/>
              </a:ext>
            </a:extLst>
          </p:cNvPr>
          <p:cNvSpPr>
            <a:spLocks noGrp="1"/>
          </p:cNvSpPr>
          <p:nvPr>
            <p:ph type="title"/>
          </p:nvPr>
        </p:nvSpPr>
        <p:spPr/>
        <p:txBody>
          <a:bodyPr/>
          <a:lstStyle/>
          <a:p>
            <a:r>
              <a:rPr lang="en-US" dirty="0"/>
              <a:t>Trimming Tutorial</a:t>
            </a:r>
          </a:p>
        </p:txBody>
      </p:sp>
      <p:sp>
        <p:nvSpPr>
          <p:cNvPr id="3" name="Content Placeholder 2">
            <a:extLst>
              <a:ext uri="{FF2B5EF4-FFF2-40B4-BE49-F238E27FC236}">
                <a16:creationId xmlns:a16="http://schemas.microsoft.com/office/drawing/2014/main" id="{7D52953D-4343-B749-AAF7-64DCD85BAFB6}"/>
              </a:ext>
            </a:extLst>
          </p:cNvPr>
          <p:cNvSpPr>
            <a:spLocks noGrp="1"/>
          </p:cNvSpPr>
          <p:nvPr>
            <p:ph idx="1"/>
          </p:nvPr>
        </p:nvSpPr>
        <p:spPr/>
        <p:txBody>
          <a:bodyPr/>
          <a:lstStyle/>
          <a:p>
            <a:r>
              <a:rPr lang="en-US" dirty="0" err="1"/>
              <a:t>Cutadapt</a:t>
            </a:r>
            <a:r>
              <a:rPr lang="en-US" dirty="0"/>
              <a:t> - </a:t>
            </a:r>
            <a:r>
              <a:rPr lang="en-US" dirty="0">
                <a:hlinkClick r:id="rId3"/>
              </a:rPr>
              <a:t>https://</a:t>
            </a:r>
            <a:r>
              <a:rPr lang="en-US" dirty="0" err="1">
                <a:hlinkClick r:id="rId3"/>
              </a:rPr>
              <a:t>cutadapt.readthedocs.io</a:t>
            </a:r>
            <a:r>
              <a:rPr lang="en-US" dirty="0">
                <a:hlinkClick r:id="rId3"/>
              </a:rPr>
              <a:t>/</a:t>
            </a:r>
            <a:r>
              <a:rPr lang="en-US" dirty="0" err="1">
                <a:hlinkClick r:id="rId3"/>
              </a:rPr>
              <a:t>en</a:t>
            </a:r>
            <a:r>
              <a:rPr lang="en-US" dirty="0">
                <a:hlinkClick r:id="rId3"/>
              </a:rPr>
              <a:t>/stable/</a:t>
            </a:r>
            <a:r>
              <a:rPr lang="en-US" dirty="0" err="1">
                <a:hlinkClick r:id="rId3"/>
              </a:rPr>
              <a:t>guide.html</a:t>
            </a:r>
            <a:endParaRPr lang="en-US" dirty="0"/>
          </a:p>
          <a:p>
            <a:r>
              <a:rPr lang="en-US" dirty="0" err="1"/>
              <a:t>Trimmomatic</a:t>
            </a:r>
            <a:r>
              <a:rPr lang="en-US" dirty="0"/>
              <a:t> - </a:t>
            </a:r>
            <a:r>
              <a:rPr lang="en-US" dirty="0">
                <a:hlinkClick r:id="rId4"/>
              </a:rPr>
              <a:t>http://</a:t>
            </a:r>
            <a:r>
              <a:rPr lang="en-US" dirty="0" err="1">
                <a:hlinkClick r:id="rId4"/>
              </a:rPr>
              <a:t>www.usadellab.org</a:t>
            </a:r>
            <a:r>
              <a:rPr lang="en-US" dirty="0">
                <a:hlinkClick r:id="rId4"/>
              </a:rPr>
              <a:t>/</a:t>
            </a:r>
            <a:r>
              <a:rPr lang="en-US" dirty="0" err="1">
                <a:hlinkClick r:id="rId4"/>
              </a:rPr>
              <a:t>cms</a:t>
            </a:r>
            <a:r>
              <a:rPr lang="en-US" dirty="0">
                <a:hlinkClick r:id="rId4"/>
              </a:rPr>
              <a:t>/?page=</a:t>
            </a:r>
            <a:r>
              <a:rPr lang="en-US" dirty="0" err="1">
                <a:hlinkClick r:id="rId4"/>
              </a:rPr>
              <a:t>trimmomatic</a:t>
            </a:r>
            <a:endParaRPr lang="en-US" dirty="0"/>
          </a:p>
          <a:p>
            <a:r>
              <a:rPr lang="en-US" dirty="0" err="1"/>
              <a:t>BBDuk</a:t>
            </a:r>
            <a:r>
              <a:rPr lang="en-US" dirty="0"/>
              <a:t> - </a:t>
            </a:r>
            <a:r>
              <a:rPr lang="en-US" dirty="0">
                <a:hlinkClick r:id="rId5"/>
              </a:rPr>
              <a:t>https://jgi.doe.gov/data-and-tools/bbtools/bb-tools-user-guide/bbduk-guide/</a:t>
            </a:r>
            <a:endParaRPr lang="en-US" dirty="0"/>
          </a:p>
          <a:p>
            <a:r>
              <a:rPr lang="en-US" dirty="0" err="1"/>
              <a:t>trim_ngs_basics.sh</a:t>
            </a:r>
            <a:endParaRPr lang="en-US" dirty="0"/>
          </a:p>
        </p:txBody>
      </p:sp>
    </p:spTree>
    <p:extLst>
      <p:ext uri="{BB962C8B-B14F-4D97-AF65-F5344CB8AC3E}">
        <p14:creationId xmlns:p14="http://schemas.microsoft.com/office/powerpoint/2010/main" val="403810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62F6-BA28-2E4F-8DAA-2FB908B83B97}"/>
              </a:ext>
            </a:extLst>
          </p:cNvPr>
          <p:cNvSpPr>
            <a:spLocks noGrp="1"/>
          </p:cNvSpPr>
          <p:nvPr>
            <p:ph type="title"/>
          </p:nvPr>
        </p:nvSpPr>
        <p:spPr/>
        <p:txBody>
          <a:bodyPr/>
          <a:lstStyle/>
          <a:p>
            <a:pPr algn="ctr"/>
            <a:r>
              <a:rPr lang="en-US" dirty="0"/>
              <a:t>MAPPING</a:t>
            </a:r>
          </a:p>
        </p:txBody>
      </p:sp>
    </p:spTree>
    <p:extLst>
      <p:ext uri="{BB962C8B-B14F-4D97-AF65-F5344CB8AC3E}">
        <p14:creationId xmlns:p14="http://schemas.microsoft.com/office/powerpoint/2010/main" val="256650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142B-6559-5748-9CE7-B781DAE40D18}"/>
              </a:ext>
            </a:extLst>
          </p:cNvPr>
          <p:cNvSpPr>
            <a:spLocks noGrp="1"/>
          </p:cNvSpPr>
          <p:nvPr>
            <p:ph type="title"/>
          </p:nvPr>
        </p:nvSpPr>
        <p:spPr/>
        <p:txBody>
          <a:bodyPr/>
          <a:lstStyle/>
          <a:p>
            <a:r>
              <a:rPr lang="en-US" dirty="0"/>
              <a:t>Why do you map reads to a reference?</a:t>
            </a:r>
          </a:p>
        </p:txBody>
      </p:sp>
      <p:sp>
        <p:nvSpPr>
          <p:cNvPr id="3" name="Content Placeholder 2">
            <a:extLst>
              <a:ext uri="{FF2B5EF4-FFF2-40B4-BE49-F238E27FC236}">
                <a16:creationId xmlns:a16="http://schemas.microsoft.com/office/drawing/2014/main" id="{CC4FD95E-0F98-8A43-A7C3-F196343AB2BD}"/>
              </a:ext>
            </a:extLst>
          </p:cNvPr>
          <p:cNvSpPr>
            <a:spLocks noGrp="1"/>
          </p:cNvSpPr>
          <p:nvPr>
            <p:ph idx="1"/>
          </p:nvPr>
        </p:nvSpPr>
        <p:spPr/>
        <p:txBody>
          <a:bodyPr/>
          <a:lstStyle/>
          <a:p>
            <a:r>
              <a:rPr lang="en-US" dirty="0"/>
              <a:t>Reference guided assembly</a:t>
            </a:r>
          </a:p>
          <a:p>
            <a:pPr lvl="1"/>
            <a:r>
              <a:rPr lang="en-US" dirty="0"/>
              <a:t>DNA-</a:t>
            </a:r>
            <a:r>
              <a:rPr lang="en-US" dirty="0" err="1"/>
              <a:t>seq</a:t>
            </a:r>
            <a:r>
              <a:rPr lang="en-US" dirty="0"/>
              <a:t> – genome assembly</a:t>
            </a:r>
          </a:p>
          <a:p>
            <a:pPr lvl="1"/>
            <a:r>
              <a:rPr lang="en-US" dirty="0"/>
              <a:t>RNA-</a:t>
            </a:r>
            <a:r>
              <a:rPr lang="en-US" dirty="0" err="1"/>
              <a:t>seq</a:t>
            </a:r>
            <a:r>
              <a:rPr lang="en-US" dirty="0"/>
              <a:t> – transcriptome assembly</a:t>
            </a:r>
          </a:p>
          <a:p>
            <a:r>
              <a:rPr lang="en-US" dirty="0"/>
              <a:t>Variant calling</a:t>
            </a:r>
          </a:p>
          <a:p>
            <a:r>
              <a:rPr lang="en-US" dirty="0"/>
              <a:t>Removing host background/contaminants</a:t>
            </a:r>
          </a:p>
          <a:p>
            <a:r>
              <a:rPr lang="en-US" dirty="0"/>
              <a:t>RNA-</a:t>
            </a:r>
            <a:r>
              <a:rPr lang="en-US" dirty="0" err="1"/>
              <a:t>seq</a:t>
            </a:r>
            <a:r>
              <a:rPr lang="en-US" dirty="0"/>
              <a:t> gene expression</a:t>
            </a:r>
          </a:p>
        </p:txBody>
      </p:sp>
    </p:spTree>
    <p:extLst>
      <p:ext uri="{BB962C8B-B14F-4D97-AF65-F5344CB8AC3E}">
        <p14:creationId xmlns:p14="http://schemas.microsoft.com/office/powerpoint/2010/main" val="376892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Genomes</a:t>
            </a:r>
          </a:p>
        </p:txBody>
      </p:sp>
      <p:sp>
        <p:nvSpPr>
          <p:cNvPr id="3" name="Content Placeholder 2"/>
          <p:cNvSpPr>
            <a:spLocks noGrp="1"/>
          </p:cNvSpPr>
          <p:nvPr>
            <p:ph idx="1"/>
          </p:nvPr>
        </p:nvSpPr>
        <p:spPr/>
        <p:txBody>
          <a:bodyPr/>
          <a:lstStyle/>
          <a:p>
            <a:r>
              <a:rPr lang="en-US" dirty="0"/>
              <a:t>Where to get them?</a:t>
            </a:r>
          </a:p>
          <a:p>
            <a:pPr lvl="1"/>
            <a:r>
              <a:rPr lang="en-US" dirty="0"/>
              <a:t>Assemble it yourself</a:t>
            </a:r>
          </a:p>
          <a:p>
            <a:pPr lvl="1"/>
            <a:r>
              <a:rPr lang="en-US" dirty="0"/>
              <a:t>Download it from NCBI – either by searching or by citation</a:t>
            </a:r>
          </a:p>
          <a:p>
            <a:r>
              <a:rPr lang="en-US" dirty="0"/>
              <a:t>Assess their quality</a:t>
            </a:r>
          </a:p>
          <a:p>
            <a:pPr lvl="1"/>
            <a:r>
              <a:rPr lang="en-US" dirty="0">
                <a:solidFill>
                  <a:srgbClr val="0070C0"/>
                </a:solidFill>
              </a:rPr>
              <a:t>Very few genomes are assembled with care and finished!  We need to keep our skepticism!</a:t>
            </a:r>
          </a:p>
          <a:p>
            <a:pPr lvl="1"/>
            <a:r>
              <a:rPr lang="en-US" dirty="0"/>
              <a:t>Number of contigs vs number of chromosomes</a:t>
            </a:r>
          </a:p>
          <a:p>
            <a:pPr lvl="1"/>
            <a:r>
              <a:rPr lang="en-US" dirty="0"/>
              <a:t>Contig lengths </a:t>
            </a:r>
          </a:p>
          <a:p>
            <a:pPr lvl="1"/>
            <a:r>
              <a:rPr lang="en-US" dirty="0"/>
              <a:t>especially at then end of the genome </a:t>
            </a:r>
            <a:r>
              <a:rPr lang="en-US" dirty="0" err="1"/>
              <a:t>fasta</a:t>
            </a:r>
            <a:r>
              <a:rPr lang="en-US" dirty="0"/>
              <a:t> file</a:t>
            </a:r>
          </a:p>
          <a:p>
            <a:pPr lvl="1"/>
            <a:endParaRPr lang="en-US" dirty="0"/>
          </a:p>
        </p:txBody>
      </p:sp>
    </p:spTree>
    <p:extLst>
      <p:ext uri="{BB962C8B-B14F-4D97-AF65-F5344CB8AC3E}">
        <p14:creationId xmlns:p14="http://schemas.microsoft.com/office/powerpoint/2010/main" val="790397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55D7-5B23-374D-9D72-C16B08FA3AD8}"/>
              </a:ext>
            </a:extLst>
          </p:cNvPr>
          <p:cNvSpPr>
            <a:spLocks noGrp="1"/>
          </p:cNvSpPr>
          <p:nvPr>
            <p:ph type="title"/>
          </p:nvPr>
        </p:nvSpPr>
        <p:spPr/>
        <p:txBody>
          <a:bodyPr/>
          <a:lstStyle/>
          <a:p>
            <a:r>
              <a:rPr lang="en-US" dirty="0"/>
              <a:t>Mapping Tutorial</a:t>
            </a:r>
          </a:p>
        </p:txBody>
      </p:sp>
      <p:sp>
        <p:nvSpPr>
          <p:cNvPr id="3" name="Content Placeholder 2">
            <a:extLst>
              <a:ext uri="{FF2B5EF4-FFF2-40B4-BE49-F238E27FC236}">
                <a16:creationId xmlns:a16="http://schemas.microsoft.com/office/drawing/2014/main" id="{26F771D0-ADD1-0C46-B7E4-7CF1740A4FA5}"/>
              </a:ext>
            </a:extLst>
          </p:cNvPr>
          <p:cNvSpPr>
            <a:spLocks noGrp="1"/>
          </p:cNvSpPr>
          <p:nvPr>
            <p:ph idx="1"/>
          </p:nvPr>
        </p:nvSpPr>
        <p:spPr/>
        <p:txBody>
          <a:bodyPr>
            <a:normAutofit fontScale="92500" lnSpcReduction="10000"/>
          </a:bodyPr>
          <a:lstStyle/>
          <a:p>
            <a:pPr marL="0" indent="0">
              <a:buNone/>
            </a:pPr>
            <a:r>
              <a:rPr lang="en-US" b="1" dirty="0">
                <a:solidFill>
                  <a:schemeClr val="accent2"/>
                </a:solidFill>
              </a:rPr>
              <a:t>Alignment tools for Short Read DNA-</a:t>
            </a:r>
            <a:r>
              <a:rPr lang="en-US" b="1" dirty="0" err="1">
                <a:solidFill>
                  <a:schemeClr val="accent2"/>
                </a:solidFill>
              </a:rPr>
              <a:t>seq</a:t>
            </a:r>
            <a:endParaRPr lang="en-US" b="1" dirty="0">
              <a:solidFill>
                <a:schemeClr val="accent2"/>
              </a:solidFill>
            </a:endParaRPr>
          </a:p>
          <a:p>
            <a:r>
              <a:rPr lang="en-US" b="1" dirty="0">
                <a:solidFill>
                  <a:schemeClr val="accent2"/>
                </a:solidFill>
              </a:rPr>
              <a:t>bowtie2</a:t>
            </a:r>
            <a:r>
              <a:rPr lang="en-US" dirty="0"/>
              <a:t> - </a:t>
            </a:r>
            <a:r>
              <a:rPr lang="en-US" dirty="0">
                <a:hlinkClick r:id="rId3"/>
              </a:rPr>
              <a:t>http://bowtie-bio.sourceforge.net/bowtie2/index.shtml</a:t>
            </a:r>
            <a:endParaRPr lang="en-US" dirty="0"/>
          </a:p>
          <a:p>
            <a:r>
              <a:rPr lang="en-US" dirty="0"/>
              <a:t>bwa - </a:t>
            </a:r>
            <a:r>
              <a:rPr lang="en-US" dirty="0">
                <a:hlinkClick r:id="rId4"/>
              </a:rPr>
              <a:t>http://bio-bwa.sourceforge.net/</a:t>
            </a:r>
            <a:endParaRPr lang="en-US" dirty="0"/>
          </a:p>
          <a:p>
            <a:r>
              <a:rPr lang="en-US" dirty="0" err="1"/>
              <a:t>map_ngs_basics.sh</a:t>
            </a:r>
            <a:endParaRPr lang="en-US" dirty="0"/>
          </a:p>
          <a:p>
            <a:pPr marL="0" indent="0">
              <a:buNone/>
            </a:pPr>
            <a:r>
              <a:rPr lang="en-US" b="1" dirty="0"/>
              <a:t>RNA-</a:t>
            </a:r>
            <a:r>
              <a:rPr lang="en-US" b="1" dirty="0" err="1"/>
              <a:t>seq</a:t>
            </a:r>
            <a:endParaRPr lang="en-US" b="1" dirty="0"/>
          </a:p>
          <a:p>
            <a:r>
              <a:rPr lang="en-US" dirty="0" err="1"/>
              <a:t>HiSAT</a:t>
            </a:r>
            <a:r>
              <a:rPr lang="en-US" dirty="0"/>
              <a:t> - </a:t>
            </a:r>
            <a:r>
              <a:rPr lang="en-US" dirty="0">
                <a:hlinkClick r:id="rId5"/>
              </a:rPr>
              <a:t>http://www.ccb.jhu.edu/software/hisat/manual.shtml</a:t>
            </a:r>
            <a:endParaRPr lang="en-US" dirty="0"/>
          </a:p>
          <a:p>
            <a:r>
              <a:rPr lang="en-US" dirty="0"/>
              <a:t>STAR - </a:t>
            </a:r>
            <a:r>
              <a:rPr lang="en-US" dirty="0">
                <a:hlinkClick r:id="rId6"/>
              </a:rPr>
              <a:t>https://github.com/alexdobin/STAR</a:t>
            </a:r>
            <a:endParaRPr lang="en-US" dirty="0"/>
          </a:p>
          <a:p>
            <a:pPr marL="0" indent="0">
              <a:buNone/>
            </a:pPr>
            <a:r>
              <a:rPr lang="en-US" b="1" dirty="0"/>
              <a:t>Long Reads</a:t>
            </a:r>
          </a:p>
          <a:p>
            <a:r>
              <a:rPr lang="en-US" dirty="0"/>
              <a:t>minimap2 - </a:t>
            </a:r>
            <a:r>
              <a:rPr lang="en-US" dirty="0">
                <a:hlinkClick r:id="rId7"/>
              </a:rPr>
              <a:t>https://</a:t>
            </a:r>
            <a:r>
              <a:rPr lang="en-US" dirty="0" err="1">
                <a:hlinkClick r:id="rId7"/>
              </a:rPr>
              <a:t>github.com</a:t>
            </a:r>
            <a:r>
              <a:rPr lang="en-US" dirty="0">
                <a:hlinkClick r:id="rId7"/>
              </a:rPr>
              <a:t>/lh3/minimap2</a:t>
            </a:r>
            <a:endParaRPr lang="en-US" dirty="0"/>
          </a:p>
        </p:txBody>
      </p:sp>
    </p:spTree>
    <p:extLst>
      <p:ext uri="{BB962C8B-B14F-4D97-AF65-F5344CB8AC3E}">
        <p14:creationId xmlns:p14="http://schemas.microsoft.com/office/powerpoint/2010/main" val="1505519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FBEA-0486-554E-8832-6EA251FF9A1C}"/>
              </a:ext>
            </a:extLst>
          </p:cNvPr>
          <p:cNvSpPr>
            <a:spLocks noGrp="1"/>
          </p:cNvSpPr>
          <p:nvPr>
            <p:ph type="title"/>
          </p:nvPr>
        </p:nvSpPr>
        <p:spPr/>
        <p:txBody>
          <a:bodyPr/>
          <a:lstStyle/>
          <a:p>
            <a:r>
              <a:rPr lang="en-US" dirty="0"/>
              <a:t>Alignment File Formats</a:t>
            </a:r>
          </a:p>
        </p:txBody>
      </p:sp>
      <p:sp>
        <p:nvSpPr>
          <p:cNvPr id="3" name="Content Placeholder 2">
            <a:extLst>
              <a:ext uri="{FF2B5EF4-FFF2-40B4-BE49-F238E27FC236}">
                <a16:creationId xmlns:a16="http://schemas.microsoft.com/office/drawing/2014/main" id="{10D1DDD5-0EE3-724C-8E98-B68DBBDFB9D5}"/>
              </a:ext>
            </a:extLst>
          </p:cNvPr>
          <p:cNvSpPr>
            <a:spLocks noGrp="1"/>
          </p:cNvSpPr>
          <p:nvPr>
            <p:ph idx="1"/>
          </p:nvPr>
        </p:nvSpPr>
        <p:spPr/>
        <p:txBody>
          <a:bodyPr/>
          <a:lstStyle/>
          <a:p>
            <a:r>
              <a:rPr lang="en-US" dirty="0"/>
              <a:t>SAM - Sequence Alignment/Map format</a:t>
            </a:r>
          </a:p>
          <a:p>
            <a:r>
              <a:rPr lang="en-US" dirty="0"/>
              <a:t>BAM – SAM file compressed using the BGZF </a:t>
            </a:r>
          </a:p>
          <a:p>
            <a:r>
              <a:rPr lang="en-US" dirty="0"/>
              <a:t>SAM/BAM specification - </a:t>
            </a:r>
            <a:r>
              <a:rPr lang="en-US" dirty="0">
                <a:hlinkClick r:id="rId3"/>
              </a:rPr>
              <a:t>https://samtools.github.io/hts-specs/SAMv1.pdf</a:t>
            </a:r>
            <a:endParaRPr lang="en-US" dirty="0"/>
          </a:p>
          <a:p>
            <a:r>
              <a:rPr lang="en-US" dirty="0"/>
              <a:t>BED - used to report features  - </a:t>
            </a:r>
            <a:r>
              <a:rPr lang="en-US" dirty="0">
                <a:hlinkClick r:id="rId4"/>
              </a:rPr>
              <a:t>https://bedtools.readthedocs.io/en/latest/content/general-usage.html?highlight=bed%20format</a:t>
            </a:r>
            <a:endParaRPr lang="en-US" dirty="0"/>
          </a:p>
          <a:p>
            <a:pPr lvl="1"/>
            <a:r>
              <a:rPr lang="en-US" dirty="0" err="1"/>
              <a:t>gff</a:t>
            </a:r>
            <a:r>
              <a:rPr lang="en-US" dirty="0"/>
              <a:t>, </a:t>
            </a:r>
            <a:r>
              <a:rPr lang="en-US" dirty="0" err="1"/>
              <a:t>gbk</a:t>
            </a:r>
            <a:r>
              <a:rPr lang="en-US" dirty="0"/>
              <a:t>, </a:t>
            </a:r>
            <a:r>
              <a:rPr lang="en-US" dirty="0" err="1"/>
              <a:t>gbff</a:t>
            </a:r>
            <a:r>
              <a:rPr lang="en-US" dirty="0"/>
              <a:t>, gff3</a:t>
            </a:r>
          </a:p>
          <a:p>
            <a:endParaRPr lang="en-US" dirty="0"/>
          </a:p>
        </p:txBody>
      </p:sp>
    </p:spTree>
    <p:extLst>
      <p:ext uri="{BB962C8B-B14F-4D97-AF65-F5344CB8AC3E}">
        <p14:creationId xmlns:p14="http://schemas.microsoft.com/office/powerpoint/2010/main" val="306889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Materials</a:t>
            </a:r>
          </a:p>
        </p:txBody>
      </p:sp>
      <p:sp>
        <p:nvSpPr>
          <p:cNvPr id="3" name="Content Placeholder 2"/>
          <p:cNvSpPr>
            <a:spLocks noGrp="1"/>
          </p:cNvSpPr>
          <p:nvPr>
            <p:ph idx="1"/>
          </p:nvPr>
        </p:nvSpPr>
        <p:spPr/>
        <p:txBody>
          <a:bodyPr>
            <a:normAutofit fontScale="92500" lnSpcReduction="10000"/>
          </a:bodyPr>
          <a:lstStyle/>
          <a:p>
            <a:r>
              <a:rPr lang="en-US" dirty="0"/>
              <a:t>Scripts </a:t>
            </a:r>
          </a:p>
          <a:p>
            <a:pPr lvl="1"/>
            <a:r>
              <a:rPr lang="en-US" dirty="0" err="1"/>
              <a:t>map_ngs_basics.sh</a:t>
            </a:r>
            <a:endParaRPr lang="en-US" dirty="0"/>
          </a:p>
          <a:p>
            <a:pPr lvl="1"/>
            <a:r>
              <a:rPr lang="en-US" dirty="0" err="1"/>
              <a:t>trim_ngs_basics.sh</a:t>
            </a:r>
            <a:endParaRPr lang="en-US" dirty="0"/>
          </a:p>
          <a:p>
            <a:r>
              <a:rPr lang="en-US" dirty="0"/>
              <a:t>Data</a:t>
            </a:r>
          </a:p>
          <a:p>
            <a:pPr lvl="1"/>
            <a:r>
              <a:rPr lang="en-US" dirty="0" err="1"/>
              <a:t>Tausch</a:t>
            </a:r>
            <a:r>
              <a:rPr lang="en-US" dirty="0"/>
              <a:t>, S. H., Renard, B. Y., </a:t>
            </a:r>
            <a:r>
              <a:rPr lang="en-US" dirty="0" err="1"/>
              <a:t>Nitsche</a:t>
            </a:r>
            <a:r>
              <a:rPr lang="en-US" dirty="0"/>
              <a:t>, A., &amp; </a:t>
            </a:r>
            <a:r>
              <a:rPr lang="en-US" dirty="0" err="1"/>
              <a:t>Dabrowski</a:t>
            </a:r>
            <a:r>
              <a:rPr lang="en-US" dirty="0"/>
              <a:t>, P. W. (2015). RAMBO-K: Rapid and Sensitive Removal of Background Sequences from Next Generation Sequencing Data. </a:t>
            </a:r>
            <a:r>
              <a:rPr lang="en-US" i="1" dirty="0"/>
              <a:t>PLOS ONE</a:t>
            </a:r>
            <a:r>
              <a:rPr lang="en-US" dirty="0"/>
              <a:t>, </a:t>
            </a:r>
            <a:r>
              <a:rPr lang="en-US" i="1" dirty="0"/>
              <a:t>10</a:t>
            </a:r>
            <a:r>
              <a:rPr lang="en-US" dirty="0"/>
              <a:t>(9), e0137896. doi:</a:t>
            </a:r>
            <a:r>
              <a:rPr lang="en-US" dirty="0">
                <a:hlinkClick r:id="rId3"/>
              </a:rPr>
              <a:t>10.1371/journal.pone.0137896</a:t>
            </a:r>
            <a:endParaRPr lang="en-US" dirty="0"/>
          </a:p>
          <a:p>
            <a:pPr lvl="1"/>
            <a:r>
              <a:rPr lang="en-US" dirty="0"/>
              <a:t>SRR2057563</a:t>
            </a:r>
          </a:p>
          <a:p>
            <a:pPr lvl="1"/>
            <a:r>
              <a:rPr lang="en-US" dirty="0"/>
              <a:t>GCA_000001405.15_GRCh38_no_alt_analysis_set.fna.bowtie_index</a:t>
            </a:r>
          </a:p>
          <a:p>
            <a:pPr lvl="1"/>
            <a:r>
              <a:rPr lang="en-US" dirty="0"/>
              <a:t>GCF_000298355.1_BosGru_v2.0_genomic</a:t>
            </a:r>
          </a:p>
          <a:p>
            <a:pPr lvl="1"/>
            <a:r>
              <a:rPr lang="en-US" dirty="0"/>
              <a:t>GCF_000839185.1_ViralProj14174_genomic</a:t>
            </a:r>
          </a:p>
        </p:txBody>
      </p:sp>
      <p:sp>
        <p:nvSpPr>
          <p:cNvPr id="4" name="Slide Number Placeholder 3"/>
          <p:cNvSpPr>
            <a:spLocks noGrp="1"/>
          </p:cNvSpPr>
          <p:nvPr>
            <p:ph type="sldNum" sz="quarter" idx="4294967295"/>
          </p:nvPr>
        </p:nvSpPr>
        <p:spPr>
          <a:xfrm>
            <a:off x="8737600" y="6356355"/>
            <a:ext cx="2844800" cy="365125"/>
          </a:xfrm>
        </p:spPr>
        <p:txBody>
          <a:bodyPr/>
          <a:lstStyle/>
          <a:p>
            <a:fld id="{96651D66-C80A-954B-A038-45CCFA327C41}" type="slidenum">
              <a:rPr lang="en-US" smtClean="0"/>
              <a:t>3</a:t>
            </a:fld>
            <a:endParaRPr lang="en-US"/>
          </a:p>
        </p:txBody>
      </p:sp>
    </p:spTree>
    <p:extLst>
      <p:ext uri="{BB962C8B-B14F-4D97-AF65-F5344CB8AC3E}">
        <p14:creationId xmlns:p14="http://schemas.microsoft.com/office/powerpoint/2010/main" val="1751682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E384-491C-7D49-9574-9821A00E2CAE}"/>
              </a:ext>
            </a:extLst>
          </p:cNvPr>
          <p:cNvSpPr>
            <a:spLocks noGrp="1"/>
          </p:cNvSpPr>
          <p:nvPr>
            <p:ph type="title"/>
          </p:nvPr>
        </p:nvSpPr>
        <p:spPr/>
        <p:txBody>
          <a:bodyPr/>
          <a:lstStyle/>
          <a:p>
            <a:r>
              <a:rPr lang="en-US" dirty="0"/>
              <a:t>SAM Format</a:t>
            </a:r>
          </a:p>
        </p:txBody>
      </p:sp>
      <p:pic>
        <p:nvPicPr>
          <p:cNvPr id="4" name="Picture 3">
            <a:extLst>
              <a:ext uri="{FF2B5EF4-FFF2-40B4-BE49-F238E27FC236}">
                <a16:creationId xmlns:a16="http://schemas.microsoft.com/office/drawing/2014/main" id="{EA453C20-A41B-2645-B88F-CCCEA2BCBC73}"/>
              </a:ext>
            </a:extLst>
          </p:cNvPr>
          <p:cNvPicPr>
            <a:picLocks noChangeAspect="1"/>
          </p:cNvPicPr>
          <p:nvPr/>
        </p:nvPicPr>
        <p:blipFill>
          <a:blip r:embed="rId3"/>
          <a:stretch>
            <a:fillRect/>
          </a:stretch>
        </p:blipFill>
        <p:spPr>
          <a:xfrm>
            <a:off x="0" y="1212362"/>
            <a:ext cx="6464300" cy="2527300"/>
          </a:xfrm>
          <a:prstGeom prst="rect">
            <a:avLst/>
          </a:prstGeom>
        </p:spPr>
      </p:pic>
      <p:pic>
        <p:nvPicPr>
          <p:cNvPr id="6" name="Picture 5">
            <a:extLst>
              <a:ext uri="{FF2B5EF4-FFF2-40B4-BE49-F238E27FC236}">
                <a16:creationId xmlns:a16="http://schemas.microsoft.com/office/drawing/2014/main" id="{89DB1BBF-F500-CC4B-9D60-D17F9FDD3EBA}"/>
              </a:ext>
            </a:extLst>
          </p:cNvPr>
          <p:cNvPicPr>
            <a:picLocks noChangeAspect="1"/>
          </p:cNvPicPr>
          <p:nvPr/>
        </p:nvPicPr>
        <p:blipFill>
          <a:blip r:embed="rId4"/>
          <a:stretch>
            <a:fillRect/>
          </a:stretch>
        </p:blipFill>
        <p:spPr>
          <a:xfrm>
            <a:off x="5772638" y="1364762"/>
            <a:ext cx="8686800" cy="2222500"/>
          </a:xfrm>
          <a:prstGeom prst="rect">
            <a:avLst/>
          </a:prstGeom>
        </p:spPr>
      </p:pic>
      <p:cxnSp>
        <p:nvCxnSpPr>
          <p:cNvPr id="8" name="Straight Connector 7">
            <a:extLst>
              <a:ext uri="{FF2B5EF4-FFF2-40B4-BE49-F238E27FC236}">
                <a16:creationId xmlns:a16="http://schemas.microsoft.com/office/drawing/2014/main" id="{9B700CE3-9648-0343-8EAD-7191B4DFE4D6}"/>
              </a:ext>
            </a:extLst>
          </p:cNvPr>
          <p:cNvCxnSpPr>
            <a:cxnSpLocks/>
          </p:cNvCxnSpPr>
          <p:nvPr/>
        </p:nvCxnSpPr>
        <p:spPr>
          <a:xfrm>
            <a:off x="5772638" y="1212362"/>
            <a:ext cx="0" cy="237490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A408587-7A63-F741-A1F0-C220545774F5}"/>
              </a:ext>
            </a:extLst>
          </p:cNvPr>
          <p:cNvSpPr txBox="1"/>
          <p:nvPr/>
        </p:nvSpPr>
        <p:spPr>
          <a:xfrm>
            <a:off x="0" y="3914858"/>
            <a:ext cx="4736123" cy="2943141"/>
          </a:xfrm>
          <a:prstGeom prst="rect">
            <a:avLst/>
          </a:prstGeom>
          <a:solidFill>
            <a:schemeClr val="bg1"/>
          </a:solidFill>
        </p:spPr>
        <p:txBody>
          <a:bodyPr wrap="square" rtlCol="0">
            <a:norm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 separated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Headers begin with "@"</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First line is always @HD</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Reference lines are @SQ</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FLAGS?? </a:t>
            </a:r>
            <a:r>
              <a:rPr lang="en-US" dirty="0">
                <a:latin typeface="Arial" panose="020B0604020202020204" pitchFamily="34" charset="0"/>
                <a:cs typeface="Arial" panose="020B0604020202020204" pitchFamily="34" charset="0"/>
                <a:hlinkClick r:id="rId5"/>
              </a:rPr>
              <a:t>https://</a:t>
            </a:r>
            <a:r>
              <a:rPr lang="en-US" dirty="0" err="1">
                <a:latin typeface="Arial" panose="020B0604020202020204" pitchFamily="34" charset="0"/>
                <a:cs typeface="Arial" panose="020B0604020202020204" pitchFamily="34" charset="0"/>
                <a:hlinkClick r:id="rId5"/>
              </a:rPr>
              <a:t>broadinstitute.github.io</a:t>
            </a:r>
            <a:r>
              <a:rPr lang="en-US" dirty="0">
                <a:latin typeface="Arial" panose="020B0604020202020204" pitchFamily="34" charset="0"/>
                <a:cs typeface="Arial" panose="020B0604020202020204" pitchFamily="34" charset="0"/>
                <a:hlinkClick r:id="rId5"/>
              </a:rPr>
              <a:t>/</a:t>
            </a:r>
            <a:r>
              <a:rPr lang="en-US" dirty="0" err="1">
                <a:latin typeface="Arial" panose="020B0604020202020204" pitchFamily="34" charset="0"/>
                <a:cs typeface="Arial" panose="020B0604020202020204" pitchFamily="34" charset="0"/>
                <a:hlinkClick r:id="rId5"/>
              </a:rPr>
              <a:t>picard</a:t>
            </a:r>
            <a:r>
              <a:rPr lang="en-US" dirty="0">
                <a:latin typeface="Arial" panose="020B0604020202020204" pitchFamily="34" charset="0"/>
                <a:cs typeface="Arial" panose="020B0604020202020204" pitchFamily="34" charset="0"/>
                <a:hlinkClick r:id="rId5"/>
              </a:rPr>
              <a:t>/explain-</a:t>
            </a:r>
            <a:r>
              <a:rPr lang="en-US" dirty="0" err="1">
                <a:latin typeface="Arial" panose="020B0604020202020204" pitchFamily="34" charset="0"/>
                <a:cs typeface="Arial" panose="020B0604020202020204" pitchFamily="34" charset="0"/>
                <a:hlinkClick r:id="rId5"/>
              </a:rPr>
              <a:t>flags.html</a:t>
            </a:r>
            <a:endParaRPr lang="en-US"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B1AA286B-7F48-9B4C-B02E-67BC9AF41100}"/>
              </a:ext>
            </a:extLst>
          </p:cNvPr>
          <p:cNvPicPr>
            <a:picLocks noChangeAspect="1"/>
          </p:cNvPicPr>
          <p:nvPr/>
        </p:nvPicPr>
        <p:blipFill>
          <a:blip r:embed="rId6"/>
          <a:stretch>
            <a:fillRect/>
          </a:stretch>
        </p:blipFill>
        <p:spPr>
          <a:xfrm>
            <a:off x="4592216" y="3762459"/>
            <a:ext cx="7599784" cy="2593241"/>
          </a:xfrm>
          <a:prstGeom prst="rect">
            <a:avLst/>
          </a:prstGeom>
        </p:spPr>
      </p:pic>
    </p:spTree>
    <p:extLst>
      <p:ext uri="{BB962C8B-B14F-4D97-AF65-F5344CB8AC3E}">
        <p14:creationId xmlns:p14="http://schemas.microsoft.com/office/powerpoint/2010/main" val="873813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80B3-D648-B641-A2B9-49D38F057CAF}"/>
              </a:ext>
            </a:extLst>
          </p:cNvPr>
          <p:cNvSpPr>
            <a:spLocks noGrp="1"/>
          </p:cNvSpPr>
          <p:nvPr>
            <p:ph type="title"/>
          </p:nvPr>
        </p:nvSpPr>
        <p:spPr/>
        <p:txBody>
          <a:bodyPr/>
          <a:lstStyle/>
          <a:p>
            <a:r>
              <a:rPr lang="en-US" dirty="0"/>
              <a:t>Alignment Viewing Tutorial</a:t>
            </a:r>
          </a:p>
        </p:txBody>
      </p:sp>
      <p:sp>
        <p:nvSpPr>
          <p:cNvPr id="3" name="Content Placeholder 2">
            <a:extLst>
              <a:ext uri="{FF2B5EF4-FFF2-40B4-BE49-F238E27FC236}">
                <a16:creationId xmlns:a16="http://schemas.microsoft.com/office/drawing/2014/main" id="{DB34C526-E8A1-6C4A-AE28-408668912111}"/>
              </a:ext>
            </a:extLst>
          </p:cNvPr>
          <p:cNvSpPr>
            <a:spLocks noGrp="1"/>
          </p:cNvSpPr>
          <p:nvPr>
            <p:ph idx="1"/>
          </p:nvPr>
        </p:nvSpPr>
        <p:spPr/>
        <p:txBody>
          <a:bodyPr/>
          <a:lstStyle/>
          <a:p>
            <a:r>
              <a:rPr lang="en-US" dirty="0" err="1"/>
              <a:t>map_ngs_basics.sh</a:t>
            </a:r>
            <a:endParaRPr lang="en-US" dirty="0"/>
          </a:p>
          <a:p>
            <a:r>
              <a:rPr lang="en-US" dirty="0" err="1"/>
              <a:t>samtools</a:t>
            </a:r>
            <a:r>
              <a:rPr lang="en-US" dirty="0"/>
              <a:t> - </a:t>
            </a:r>
            <a:r>
              <a:rPr lang="en-US" dirty="0">
                <a:hlinkClick r:id="rId2"/>
              </a:rPr>
              <a:t>http://www.htslib.org/</a:t>
            </a:r>
            <a:endParaRPr lang="en-US" dirty="0"/>
          </a:p>
          <a:p>
            <a:r>
              <a:rPr lang="en-US" dirty="0" err="1"/>
              <a:t>bedtools</a:t>
            </a:r>
            <a:r>
              <a:rPr lang="en-US" dirty="0"/>
              <a:t> - </a:t>
            </a:r>
            <a:r>
              <a:rPr lang="en-US" dirty="0">
                <a:hlinkClick r:id="rId3"/>
              </a:rPr>
              <a:t>https://bedtools.readthedocs.io/en/latest/</a:t>
            </a:r>
            <a:endParaRPr lang="en-US" dirty="0"/>
          </a:p>
          <a:p>
            <a:r>
              <a:rPr lang="en-US" dirty="0" err="1"/>
              <a:t>picard</a:t>
            </a:r>
            <a:r>
              <a:rPr lang="en-US" dirty="0"/>
              <a:t> - </a:t>
            </a:r>
            <a:r>
              <a:rPr lang="en-US" dirty="0">
                <a:hlinkClick r:id="rId4"/>
              </a:rPr>
              <a:t>https://broadinstitute.github.io/picard/</a:t>
            </a:r>
            <a:endParaRPr lang="en-US" dirty="0"/>
          </a:p>
          <a:p>
            <a:r>
              <a:rPr lang="en-US" dirty="0" err="1"/>
              <a:t>igv</a:t>
            </a:r>
            <a:r>
              <a:rPr lang="en-US" dirty="0"/>
              <a:t> - </a:t>
            </a:r>
            <a:r>
              <a:rPr lang="en-US" dirty="0">
                <a:hlinkClick r:id="rId5"/>
              </a:rPr>
              <a:t>http://software.broadinstitute.org/software/igv/</a:t>
            </a:r>
            <a:endParaRPr lang="en-US" dirty="0"/>
          </a:p>
          <a:p>
            <a:r>
              <a:rPr lang="en-US" dirty="0"/>
              <a:t>UCSC Genome Browser - </a:t>
            </a:r>
            <a:r>
              <a:rPr lang="en-US" dirty="0">
                <a:hlinkClick r:id="rId6"/>
              </a:rPr>
              <a:t>https://genome.ucsc.edu/index.html</a:t>
            </a:r>
            <a:endParaRPr lang="en-US" dirty="0"/>
          </a:p>
          <a:p>
            <a:r>
              <a:rPr lang="en-US" dirty="0"/>
              <a:t>Tablet - </a:t>
            </a:r>
            <a:r>
              <a:rPr lang="en-US" dirty="0">
                <a:hlinkClick r:id="rId7"/>
              </a:rPr>
              <a:t>https://</a:t>
            </a:r>
            <a:r>
              <a:rPr lang="en-US" dirty="0" err="1">
                <a:hlinkClick r:id="rId7"/>
              </a:rPr>
              <a:t>ics.hutton.ac.uk</a:t>
            </a:r>
            <a:r>
              <a:rPr lang="en-US" dirty="0">
                <a:hlinkClick r:id="rId7"/>
              </a:rPr>
              <a:t>/tablet/</a:t>
            </a:r>
            <a:endParaRPr lang="en-US" dirty="0"/>
          </a:p>
        </p:txBody>
      </p:sp>
    </p:spTree>
    <p:extLst>
      <p:ext uri="{BB962C8B-B14F-4D97-AF65-F5344CB8AC3E}">
        <p14:creationId xmlns:p14="http://schemas.microsoft.com/office/powerpoint/2010/main" val="272063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B12E-40C1-6843-9F29-FD5A5BD47B04}"/>
              </a:ext>
            </a:extLst>
          </p:cNvPr>
          <p:cNvSpPr>
            <a:spLocks noGrp="1"/>
          </p:cNvSpPr>
          <p:nvPr>
            <p:ph type="title"/>
          </p:nvPr>
        </p:nvSpPr>
        <p:spPr/>
        <p:txBody>
          <a:bodyPr/>
          <a:lstStyle/>
          <a:p>
            <a:r>
              <a:rPr lang="en-US" dirty="0"/>
              <a:t>A little DNA replication refresher</a:t>
            </a:r>
          </a:p>
        </p:txBody>
      </p:sp>
      <p:pic>
        <p:nvPicPr>
          <p:cNvPr id="4" name="Picture 3">
            <a:extLst>
              <a:ext uri="{FF2B5EF4-FFF2-40B4-BE49-F238E27FC236}">
                <a16:creationId xmlns:a16="http://schemas.microsoft.com/office/drawing/2014/main" id="{4CB2736E-DF87-C74D-A5B2-E14975F6F270}"/>
              </a:ext>
            </a:extLst>
          </p:cNvPr>
          <p:cNvPicPr>
            <a:picLocks noChangeAspect="1"/>
          </p:cNvPicPr>
          <p:nvPr/>
        </p:nvPicPr>
        <p:blipFill>
          <a:blip r:embed="rId3"/>
          <a:stretch>
            <a:fillRect/>
          </a:stretch>
        </p:blipFill>
        <p:spPr>
          <a:xfrm>
            <a:off x="1169987" y="1571625"/>
            <a:ext cx="6288088" cy="3361948"/>
          </a:xfrm>
          <a:prstGeom prst="rect">
            <a:avLst/>
          </a:prstGeom>
        </p:spPr>
      </p:pic>
    </p:spTree>
    <p:extLst>
      <p:ext uri="{BB962C8B-B14F-4D97-AF65-F5344CB8AC3E}">
        <p14:creationId xmlns:p14="http://schemas.microsoft.com/office/powerpoint/2010/main" val="271757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029D-90B4-CB48-8558-D2F61745B644}"/>
              </a:ext>
            </a:extLst>
          </p:cNvPr>
          <p:cNvSpPr>
            <a:spLocks noGrp="1"/>
          </p:cNvSpPr>
          <p:nvPr>
            <p:ph type="title"/>
          </p:nvPr>
        </p:nvSpPr>
        <p:spPr/>
        <p:txBody>
          <a:bodyPr/>
          <a:lstStyle/>
          <a:p>
            <a:r>
              <a:rPr lang="en-US" dirty="0"/>
              <a:t>Short History of Sequencing 1</a:t>
            </a:r>
          </a:p>
        </p:txBody>
      </p:sp>
      <p:sp>
        <p:nvSpPr>
          <p:cNvPr id="3" name="Content Placeholder 2">
            <a:extLst>
              <a:ext uri="{FF2B5EF4-FFF2-40B4-BE49-F238E27FC236}">
                <a16:creationId xmlns:a16="http://schemas.microsoft.com/office/drawing/2014/main" id="{989F58CB-311A-6647-B554-9E41A624D224}"/>
              </a:ext>
            </a:extLst>
          </p:cNvPr>
          <p:cNvSpPr>
            <a:spLocks noGrp="1"/>
          </p:cNvSpPr>
          <p:nvPr>
            <p:ph idx="1"/>
          </p:nvPr>
        </p:nvSpPr>
        <p:spPr>
          <a:xfrm>
            <a:off x="825500" y="1378226"/>
            <a:ext cx="7510780" cy="5274365"/>
          </a:xfrm>
        </p:spPr>
        <p:txBody>
          <a:bodyPr/>
          <a:lstStyle/>
          <a:p>
            <a:r>
              <a:rPr lang="en-US" dirty="0"/>
              <a:t>First generation </a:t>
            </a:r>
          </a:p>
          <a:p>
            <a:r>
              <a:rPr lang="en-US" dirty="0"/>
              <a:t>Coulson &amp; Sanger 'plus and minus' (1975) – first DNA genome sequenced </a:t>
            </a:r>
            <a:r>
              <a:rPr lang="el-GR" i="1" dirty="0" err="1"/>
              <a:t>ϕ</a:t>
            </a:r>
            <a:r>
              <a:rPr lang="en-US" dirty="0"/>
              <a:t>X174 bacteriophage</a:t>
            </a:r>
          </a:p>
          <a:p>
            <a:r>
              <a:rPr lang="en-US" dirty="0"/>
              <a:t>Maxam and Gilbert chemical cleavage (1977)</a:t>
            </a:r>
          </a:p>
          <a:p>
            <a:r>
              <a:rPr lang="en-US" dirty="0"/>
              <a:t>Sanger sequencing – chain-termination (1977)</a:t>
            </a:r>
          </a:p>
        </p:txBody>
      </p:sp>
      <p:pic>
        <p:nvPicPr>
          <p:cNvPr id="5" name="Picture 4">
            <a:extLst>
              <a:ext uri="{FF2B5EF4-FFF2-40B4-BE49-F238E27FC236}">
                <a16:creationId xmlns:a16="http://schemas.microsoft.com/office/drawing/2014/main" id="{EA3E7BF7-C33F-7E4D-B8C2-4C6D9534A80A}"/>
              </a:ext>
            </a:extLst>
          </p:cNvPr>
          <p:cNvPicPr>
            <a:picLocks noChangeAspect="1"/>
          </p:cNvPicPr>
          <p:nvPr/>
        </p:nvPicPr>
        <p:blipFill>
          <a:blip r:embed="rId3"/>
          <a:stretch>
            <a:fillRect/>
          </a:stretch>
        </p:blipFill>
        <p:spPr>
          <a:xfrm>
            <a:off x="7955281" y="1600205"/>
            <a:ext cx="4179604" cy="3568143"/>
          </a:xfrm>
          <a:prstGeom prst="rect">
            <a:avLst/>
          </a:prstGeom>
        </p:spPr>
      </p:pic>
    </p:spTree>
    <p:extLst>
      <p:ext uri="{BB962C8B-B14F-4D97-AF65-F5344CB8AC3E}">
        <p14:creationId xmlns:p14="http://schemas.microsoft.com/office/powerpoint/2010/main" val="26594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2492-43C2-5A44-9CBE-7CEAA820F8BC}"/>
              </a:ext>
            </a:extLst>
          </p:cNvPr>
          <p:cNvSpPr>
            <a:spLocks noGrp="1"/>
          </p:cNvSpPr>
          <p:nvPr>
            <p:ph type="title"/>
          </p:nvPr>
        </p:nvSpPr>
        <p:spPr/>
        <p:txBody>
          <a:bodyPr/>
          <a:lstStyle/>
          <a:p>
            <a:r>
              <a:rPr lang="en-US" dirty="0"/>
              <a:t>Short History of Sequencing 2</a:t>
            </a:r>
          </a:p>
        </p:txBody>
      </p:sp>
      <p:sp>
        <p:nvSpPr>
          <p:cNvPr id="3" name="Content Placeholder 2">
            <a:extLst>
              <a:ext uri="{FF2B5EF4-FFF2-40B4-BE49-F238E27FC236}">
                <a16:creationId xmlns:a16="http://schemas.microsoft.com/office/drawing/2014/main" id="{C25445A3-F424-5D41-9C8B-9DEC7C084994}"/>
              </a:ext>
            </a:extLst>
          </p:cNvPr>
          <p:cNvSpPr>
            <a:spLocks noGrp="1"/>
          </p:cNvSpPr>
          <p:nvPr>
            <p:ph idx="1"/>
          </p:nvPr>
        </p:nvSpPr>
        <p:spPr>
          <a:xfrm>
            <a:off x="825501" y="1311948"/>
            <a:ext cx="7035800" cy="5433409"/>
          </a:xfrm>
        </p:spPr>
        <p:txBody>
          <a:bodyPr>
            <a:normAutofit fontScale="92500" lnSpcReduction="20000"/>
          </a:bodyPr>
          <a:lstStyle/>
          <a:p>
            <a:pPr marL="0" indent="0">
              <a:buNone/>
            </a:pPr>
            <a:r>
              <a:rPr lang="en-US" b="1" dirty="0">
                <a:solidFill>
                  <a:schemeClr val="accent2"/>
                </a:solidFill>
              </a:rPr>
              <a:t>Next-generation (NGS) – short read</a:t>
            </a:r>
          </a:p>
          <a:p>
            <a:r>
              <a:rPr lang="en-US" dirty="0"/>
              <a:t>454 Life Sciences – pyrosequencing (now defunct) </a:t>
            </a:r>
          </a:p>
          <a:p>
            <a:pPr lvl="1"/>
            <a:r>
              <a:rPr lang="en-US" dirty="0"/>
              <a:t>Parallelization of the sequencing reactions</a:t>
            </a:r>
          </a:p>
          <a:p>
            <a:pPr lvl="1"/>
            <a:r>
              <a:rPr lang="en-US" dirty="0"/>
              <a:t>First high-throughput sequencing machine </a:t>
            </a:r>
          </a:p>
          <a:p>
            <a:r>
              <a:rPr lang="en-US" b="1" dirty="0" err="1">
                <a:solidFill>
                  <a:schemeClr val="accent2"/>
                </a:solidFill>
              </a:rPr>
              <a:t>Solexa</a:t>
            </a:r>
            <a:r>
              <a:rPr lang="en-US" b="1" dirty="0">
                <a:solidFill>
                  <a:schemeClr val="accent2"/>
                </a:solidFill>
              </a:rPr>
              <a:t>/Illumina </a:t>
            </a:r>
            <a:r>
              <a:rPr lang="en-US" dirty="0"/>
              <a:t>– SBS: sequencing by synthesis</a:t>
            </a:r>
          </a:p>
          <a:p>
            <a:pPr lvl="1"/>
            <a:r>
              <a:rPr lang="en-US" dirty="0"/>
              <a:t>Fluorescent reversible-terminator</a:t>
            </a:r>
          </a:p>
          <a:p>
            <a:pPr lvl="1"/>
            <a:r>
              <a:rPr lang="en-US" dirty="0"/>
              <a:t>Read length ~ 150-300bp</a:t>
            </a:r>
          </a:p>
          <a:p>
            <a:r>
              <a:rPr lang="en-US" dirty="0"/>
              <a:t>Other methods – ABI </a:t>
            </a:r>
            <a:r>
              <a:rPr lang="en-US" dirty="0" err="1"/>
              <a:t>SOLiD</a:t>
            </a:r>
            <a:r>
              <a:rPr lang="en-US" dirty="0"/>
              <a:t> (defunct) and Ion Torrent</a:t>
            </a:r>
          </a:p>
          <a:p>
            <a:pPr lvl="1"/>
            <a:endParaRPr lang="en-US" dirty="0"/>
          </a:p>
        </p:txBody>
      </p:sp>
      <p:pic>
        <p:nvPicPr>
          <p:cNvPr id="6" name="Picture 5">
            <a:extLst>
              <a:ext uri="{FF2B5EF4-FFF2-40B4-BE49-F238E27FC236}">
                <a16:creationId xmlns:a16="http://schemas.microsoft.com/office/drawing/2014/main" id="{11780428-467B-4E4A-A434-6B40AAB76790}"/>
              </a:ext>
            </a:extLst>
          </p:cNvPr>
          <p:cNvPicPr>
            <a:picLocks noChangeAspect="1"/>
          </p:cNvPicPr>
          <p:nvPr/>
        </p:nvPicPr>
        <p:blipFill>
          <a:blip r:embed="rId3"/>
          <a:stretch>
            <a:fillRect/>
          </a:stretch>
        </p:blipFill>
        <p:spPr>
          <a:xfrm>
            <a:off x="7861300" y="1261532"/>
            <a:ext cx="4330700" cy="4165600"/>
          </a:xfrm>
          <a:prstGeom prst="rect">
            <a:avLst/>
          </a:prstGeom>
        </p:spPr>
      </p:pic>
      <p:pic>
        <p:nvPicPr>
          <p:cNvPr id="5" name="Picture 4">
            <a:extLst>
              <a:ext uri="{FF2B5EF4-FFF2-40B4-BE49-F238E27FC236}">
                <a16:creationId xmlns:a16="http://schemas.microsoft.com/office/drawing/2014/main" id="{F922CC99-0EDD-9142-A288-CADA8A7A0163}"/>
              </a:ext>
            </a:extLst>
          </p:cNvPr>
          <p:cNvPicPr>
            <a:picLocks noChangeAspect="1"/>
          </p:cNvPicPr>
          <p:nvPr/>
        </p:nvPicPr>
        <p:blipFill>
          <a:blip r:embed="rId4"/>
          <a:stretch>
            <a:fillRect/>
          </a:stretch>
        </p:blipFill>
        <p:spPr>
          <a:xfrm>
            <a:off x="7747000" y="5651500"/>
            <a:ext cx="4445000" cy="1206500"/>
          </a:xfrm>
          <a:prstGeom prst="rect">
            <a:avLst/>
          </a:prstGeom>
        </p:spPr>
      </p:pic>
    </p:spTree>
    <p:extLst>
      <p:ext uri="{BB962C8B-B14F-4D97-AF65-F5344CB8AC3E}">
        <p14:creationId xmlns:p14="http://schemas.microsoft.com/office/powerpoint/2010/main" val="107948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957D-6003-554B-B9C9-18A3D361F5FA}"/>
              </a:ext>
            </a:extLst>
          </p:cNvPr>
          <p:cNvSpPr>
            <a:spLocks noGrp="1"/>
          </p:cNvSpPr>
          <p:nvPr>
            <p:ph type="title"/>
          </p:nvPr>
        </p:nvSpPr>
        <p:spPr/>
        <p:txBody>
          <a:bodyPr/>
          <a:lstStyle/>
          <a:p>
            <a:r>
              <a:rPr lang="en-US" dirty="0"/>
              <a:t>Short History of Sequencing 3</a:t>
            </a:r>
          </a:p>
        </p:txBody>
      </p:sp>
      <p:sp>
        <p:nvSpPr>
          <p:cNvPr id="3" name="Content Placeholder 2">
            <a:extLst>
              <a:ext uri="{FF2B5EF4-FFF2-40B4-BE49-F238E27FC236}">
                <a16:creationId xmlns:a16="http://schemas.microsoft.com/office/drawing/2014/main" id="{0D7A8F55-2059-8E47-AE54-A2FF895B1AAE}"/>
              </a:ext>
            </a:extLst>
          </p:cNvPr>
          <p:cNvSpPr>
            <a:spLocks noGrp="1"/>
          </p:cNvSpPr>
          <p:nvPr>
            <p:ph idx="1"/>
          </p:nvPr>
        </p:nvSpPr>
        <p:spPr/>
        <p:txBody>
          <a:bodyPr/>
          <a:lstStyle/>
          <a:p>
            <a:r>
              <a:rPr lang="en-US" dirty="0"/>
              <a:t>Third generation - long read</a:t>
            </a:r>
          </a:p>
          <a:p>
            <a:r>
              <a:rPr lang="en-US" dirty="0"/>
              <a:t>Sometimes characterized by not needing amplification – potentially sequencing entire single molecules (SMS)</a:t>
            </a:r>
          </a:p>
          <a:p>
            <a:r>
              <a:rPr lang="en-US" dirty="0"/>
              <a:t>PacBio – SMRT</a:t>
            </a:r>
          </a:p>
          <a:p>
            <a:pPr lvl="1"/>
            <a:r>
              <a:rPr lang="en-US" dirty="0"/>
              <a:t>Read length ~ 10kb</a:t>
            </a:r>
          </a:p>
          <a:p>
            <a:pPr lvl="1"/>
            <a:r>
              <a:rPr lang="en-US" dirty="0"/>
              <a:t>fast</a:t>
            </a:r>
          </a:p>
          <a:p>
            <a:r>
              <a:rPr lang="en-US" dirty="0"/>
              <a:t>Oxford Nanopore – ION</a:t>
            </a:r>
          </a:p>
          <a:p>
            <a:pPr lvl="1"/>
            <a:r>
              <a:rPr lang="en-US" dirty="0"/>
              <a:t>Faster and cheaper</a:t>
            </a:r>
          </a:p>
          <a:p>
            <a:pPr lvl="1"/>
            <a:r>
              <a:rPr lang="en-US" dirty="0"/>
              <a:t>Error rates are higher than for short reads</a:t>
            </a:r>
          </a:p>
        </p:txBody>
      </p:sp>
    </p:spTree>
    <p:extLst>
      <p:ext uri="{BB962C8B-B14F-4D97-AF65-F5344CB8AC3E}">
        <p14:creationId xmlns:p14="http://schemas.microsoft.com/office/powerpoint/2010/main" val="50205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2F87-E127-6844-8CFF-4E0DE89C05EA}"/>
              </a:ext>
            </a:extLst>
          </p:cNvPr>
          <p:cNvSpPr>
            <a:spLocks noGrp="1"/>
          </p:cNvSpPr>
          <p:nvPr>
            <p:ph type="title"/>
          </p:nvPr>
        </p:nvSpPr>
        <p:spPr/>
        <p:txBody>
          <a:bodyPr/>
          <a:lstStyle/>
          <a:p>
            <a:pPr algn="ctr"/>
            <a:r>
              <a:rPr lang="en-US" dirty="0"/>
              <a:t>FILE FORMATS</a:t>
            </a:r>
          </a:p>
        </p:txBody>
      </p:sp>
    </p:spTree>
    <p:extLst>
      <p:ext uri="{BB962C8B-B14F-4D97-AF65-F5344CB8AC3E}">
        <p14:creationId xmlns:p14="http://schemas.microsoft.com/office/powerpoint/2010/main" val="421199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11E5-DF27-2A42-99BE-AD1F9CE0BD67}"/>
              </a:ext>
            </a:extLst>
          </p:cNvPr>
          <p:cNvSpPr>
            <a:spLocks noGrp="1"/>
          </p:cNvSpPr>
          <p:nvPr>
            <p:ph type="title"/>
          </p:nvPr>
        </p:nvSpPr>
        <p:spPr/>
        <p:txBody>
          <a:bodyPr/>
          <a:lstStyle/>
          <a:p>
            <a:r>
              <a:rPr lang="en-US" dirty="0"/>
              <a:t>File Formats</a:t>
            </a:r>
          </a:p>
        </p:txBody>
      </p:sp>
      <p:sp>
        <p:nvSpPr>
          <p:cNvPr id="3" name="Content Placeholder 2">
            <a:extLst>
              <a:ext uri="{FF2B5EF4-FFF2-40B4-BE49-F238E27FC236}">
                <a16:creationId xmlns:a16="http://schemas.microsoft.com/office/drawing/2014/main" id="{832998BA-A9CA-AE44-A95C-9136B184530D}"/>
              </a:ext>
            </a:extLst>
          </p:cNvPr>
          <p:cNvSpPr>
            <a:spLocks noGrp="1"/>
          </p:cNvSpPr>
          <p:nvPr>
            <p:ph idx="1"/>
          </p:nvPr>
        </p:nvSpPr>
        <p:spPr/>
        <p:txBody>
          <a:bodyPr/>
          <a:lstStyle/>
          <a:p>
            <a:r>
              <a:rPr lang="en-US" dirty="0"/>
              <a:t>Sequence Data</a:t>
            </a:r>
          </a:p>
          <a:p>
            <a:pPr lvl="1"/>
            <a:r>
              <a:rPr lang="en-US" dirty="0"/>
              <a:t>FASTA/QUAL</a:t>
            </a:r>
          </a:p>
          <a:p>
            <a:pPr lvl="1"/>
            <a:r>
              <a:rPr lang="en-US" dirty="0"/>
              <a:t>FASTQ</a:t>
            </a:r>
          </a:p>
          <a:p>
            <a:pPr lvl="1"/>
            <a:r>
              <a:rPr lang="en-US" dirty="0"/>
              <a:t>FAST5 - nanopore</a:t>
            </a:r>
          </a:p>
          <a:p>
            <a:pPr lvl="1"/>
            <a:r>
              <a:rPr lang="en-US" dirty="0"/>
              <a:t>Older formats – </a:t>
            </a:r>
            <a:r>
              <a:rPr lang="en-US" dirty="0" err="1"/>
              <a:t>sff</a:t>
            </a:r>
            <a:endParaRPr lang="en-US" dirty="0"/>
          </a:p>
          <a:p>
            <a:r>
              <a:rPr lang="en-US" dirty="0"/>
              <a:t>Alignment Data</a:t>
            </a:r>
          </a:p>
          <a:p>
            <a:pPr lvl="1"/>
            <a:r>
              <a:rPr lang="en-US" dirty="0"/>
              <a:t>SAM</a:t>
            </a:r>
          </a:p>
          <a:p>
            <a:pPr lvl="1"/>
            <a:r>
              <a:rPr lang="en-US" dirty="0"/>
              <a:t>BAM</a:t>
            </a:r>
          </a:p>
          <a:p>
            <a:pPr lvl="1"/>
            <a:r>
              <a:rPr lang="en-US" dirty="0"/>
              <a:t>BED</a:t>
            </a:r>
          </a:p>
        </p:txBody>
      </p:sp>
    </p:spTree>
    <p:extLst>
      <p:ext uri="{BB962C8B-B14F-4D97-AF65-F5344CB8AC3E}">
        <p14:creationId xmlns:p14="http://schemas.microsoft.com/office/powerpoint/2010/main" val="144756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6b6a75c0-8068-4b07-98cd-ab24caf00bf2" xsi:nil="true"/>
    <Status xmlns="6b6a75c0-8068-4b07-98cd-ab24caf00bf2">Draft</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D97383875710458463EDA0E89A10EA" ma:contentTypeVersion="2" ma:contentTypeDescription="Create a new document." ma:contentTypeScope="" ma:versionID="2f960dcec338e100cd6466dab9018ec3">
  <xsd:schema xmlns:xsd="http://www.w3.org/2001/XMLSchema" xmlns:xs="http://www.w3.org/2001/XMLSchema" xmlns:p="http://schemas.microsoft.com/office/2006/metadata/properties" xmlns:ns2="6b6a75c0-8068-4b07-98cd-ab24caf00bf2" targetNamespace="http://schemas.microsoft.com/office/2006/metadata/properties" ma:root="true" ma:fieldsID="324511019646d6bfe3804cb9728f2e9d" ns2:_="">
    <xsd:import namespace="6b6a75c0-8068-4b07-98cd-ab24caf00bf2"/>
    <xsd:element name="properties">
      <xsd:complexType>
        <xsd:sequence>
          <xsd:element name="documentManagement">
            <xsd:complexType>
              <xsd:all>
                <xsd:element ref="ns2:Description0"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6a75c0-8068-4b07-98cd-ab24caf00bf2"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element name="Status" ma:index="9" nillable="true" ma:displayName="Status" ma:default="Draft" ma:format="Dropdown" ma:internalName="Status">
      <xsd:simpleType>
        <xsd:restriction base="dms:Choice">
          <xsd:enumeration value="Draft"/>
          <xsd:enumeration value="Submitted for Review"/>
          <xsd:enumeration value="Accepted"/>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5FC393-EF8D-4A21-970E-189614C3D44B}">
  <ds:schemaRefs>
    <ds:schemaRef ds:uri="6b6a75c0-8068-4b07-98cd-ab24caf00bf2"/>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5B66A8B3-772A-402D-8FE3-184E2FE2E1E7}">
  <ds:schemaRefs>
    <ds:schemaRef ds:uri="http://schemas.microsoft.com/sharepoint/v3/contenttype/forms"/>
  </ds:schemaRefs>
</ds:datastoreItem>
</file>

<file path=customXml/itemProps3.xml><?xml version="1.0" encoding="utf-8"?>
<ds:datastoreItem xmlns:ds="http://schemas.openxmlformats.org/officeDocument/2006/customXml" ds:itemID="{D3619761-5E5C-44E7-8C39-16880BF6C9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6a75c0-8068-4b07-98cd-ab24caf00b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3005</TotalTime>
  <Words>2004</Words>
  <Application>Microsoft Macintosh PowerPoint</Application>
  <PresentationFormat>Widescreen</PresentationFormat>
  <Paragraphs>267</Paragraphs>
  <Slides>31</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Andale Mono</vt:lpstr>
      <vt:lpstr>Arial</vt:lpstr>
      <vt:lpstr>Calibri</vt:lpstr>
      <vt:lpstr>Cambria Math</vt:lpstr>
      <vt:lpstr>Montserrat</vt:lpstr>
      <vt:lpstr>Office Theme</vt:lpstr>
      <vt:lpstr>PowerPoint Presentation</vt:lpstr>
      <vt:lpstr>Today’s Instructor</vt:lpstr>
      <vt:lpstr>Class Materials</vt:lpstr>
      <vt:lpstr>A little DNA replication refresher</vt:lpstr>
      <vt:lpstr>Short History of Sequencing 1</vt:lpstr>
      <vt:lpstr>Short History of Sequencing 2</vt:lpstr>
      <vt:lpstr>Short History of Sequencing 3</vt:lpstr>
      <vt:lpstr>FILE FORMATS</vt:lpstr>
      <vt:lpstr>File Formats</vt:lpstr>
      <vt:lpstr>FASTA and/or QUAL</vt:lpstr>
      <vt:lpstr>FASTQ</vt:lpstr>
      <vt:lpstr>FASTQ</vt:lpstr>
      <vt:lpstr>FASTQ</vt:lpstr>
      <vt:lpstr>FASTQ</vt:lpstr>
      <vt:lpstr>Convert from FASTQ to FASTA</vt:lpstr>
      <vt:lpstr>QC</vt:lpstr>
      <vt:lpstr>Adapters, Primers, Indexes</vt:lpstr>
      <vt:lpstr>Anatomy of an Illumina Run</vt:lpstr>
      <vt:lpstr>Anatomy of an Illumina Run</vt:lpstr>
      <vt:lpstr>Demultiplexing</vt:lpstr>
      <vt:lpstr>How to assess data quality?</vt:lpstr>
      <vt:lpstr>FastQC Tutorial</vt:lpstr>
      <vt:lpstr>Trimming</vt:lpstr>
      <vt:lpstr>Trimming Tutorial</vt:lpstr>
      <vt:lpstr>MAPPING</vt:lpstr>
      <vt:lpstr>Why do you map reads to a reference?</vt:lpstr>
      <vt:lpstr>Reference Genomes</vt:lpstr>
      <vt:lpstr>Mapping Tutorial</vt:lpstr>
      <vt:lpstr>Alignment File Formats</vt:lpstr>
      <vt:lpstr>SAM Format</vt:lpstr>
      <vt:lpstr>Alignment Viewing Tutorial</vt:lpstr>
    </vt:vector>
  </TitlesOfParts>
  <Company>NIH</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Karlynn Noble;meghan.coakley@nih.gov</dc:creator>
  <cp:lastModifiedBy>Subramanian, Poorani (NIH/NIAID) [C]</cp:lastModifiedBy>
  <cp:revision>430</cp:revision>
  <cp:lastPrinted>2018-08-21T02:30:35Z</cp:lastPrinted>
  <dcterms:created xsi:type="dcterms:W3CDTF">2015-04-15T14:43:01Z</dcterms:created>
  <dcterms:modified xsi:type="dcterms:W3CDTF">2018-08-21T05:02:45Z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0x0101001FD97383875710458463EDA0E89A10EA</vt:lpwstr>
  </property>
</Properties>
</file>