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89"/>
  </p:normalViewPr>
  <p:slideViewPr>
    <p:cSldViewPr snapToGrid="0" snapToObjects="1">
      <p:cViewPr varScale="1">
        <p:scale>
          <a:sx n="85" d="100"/>
          <a:sy n="85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8E89F27-B0BD-4D12-915E-DCEA79CBC18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C86B9DD-A8A2-45B5-A9C9-527DFD526E7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/>
          <p:nvPr/>
        </p:nvPicPr>
        <p:blipFill>
          <a:blip r:embed="rId14"/>
          <a:stretch/>
        </p:blipFill>
        <p:spPr>
          <a:xfrm>
            <a:off x="0" y="0"/>
            <a:ext cx="12191400" cy="52862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/>
          <p:cNvPicPr/>
          <p:nvPr/>
        </p:nvPicPr>
        <p:blipFill>
          <a:blip r:embed="rId14"/>
          <a:stretch/>
        </p:blipFill>
        <p:spPr>
          <a:xfrm rot="5400000">
            <a:off x="-3123000" y="3123720"/>
            <a:ext cx="6857280" cy="608760"/>
          </a:xfrm>
          <a:prstGeom prst="rect">
            <a:avLst/>
          </a:prstGeom>
          <a:ln w="19080">
            <a:solidFill>
              <a:srgbClr val="9D1924"/>
            </a:solidFill>
            <a:round/>
          </a:ln>
        </p:spPr>
      </p:pic>
      <p:sp>
        <p:nvSpPr>
          <p:cNvPr id="40" name="Line 1"/>
          <p:cNvSpPr/>
          <p:nvPr/>
        </p:nvSpPr>
        <p:spPr>
          <a:xfrm>
            <a:off x="609480" y="1174320"/>
            <a:ext cx="11582280" cy="360"/>
          </a:xfrm>
          <a:prstGeom prst="line">
            <a:avLst/>
          </a:prstGeom>
          <a:ln w="38160">
            <a:solidFill>
              <a:srgbClr val="9D1924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CE-MALI-ADMIN-L@LIST.NIH.GOV" TargetMode="External"/><Relationship Id="rId2" Type="http://schemas.openxmlformats.org/officeDocument/2006/relationships/hyperlink" Target="mailto:ace@icermali.org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74640" y="5398200"/>
            <a:ext cx="10939680" cy="122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COMPUTATIONAL BIOLOGY TRAINING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7802CB1-AD2E-47E7-9AC5-FFBD2647E5A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09480" y="84600"/>
            <a:ext cx="1158156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Today’s Instructor</a:t>
            </a:r>
          </a:p>
        </p:txBody>
      </p:sp>
      <p:sp>
        <p:nvSpPr>
          <p:cNvPr id="87" name="CustomShape 2"/>
          <p:cNvSpPr/>
          <p:nvPr/>
        </p:nvSpPr>
        <p:spPr>
          <a:xfrm>
            <a:off x="3915720" y="1600200"/>
            <a:ext cx="792792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Bioinformatics and Computational Biosciences Branch (BCBB), Rocky Mountain Laboratories (RML), NIAID,</a:t>
            </a: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NIH, Hamilton, MT USA.</a:t>
            </a: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Contact our team via email: </a:t>
            </a: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Email: </a:t>
            </a:r>
            <a:r>
              <a:rPr lang="en-US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ace@icermali.org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Listserv: </a:t>
            </a:r>
            <a:r>
              <a:rPr lang="en-US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ACE-MALI-L@LIST.NIH.GOV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Instructor: </a:t>
            </a:r>
            <a:r>
              <a:rPr lang="en-US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amitava.roy@nih.gov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89" name="CustomShape 3"/>
          <p:cNvSpPr/>
          <p:nvPr/>
        </p:nvSpPr>
        <p:spPr>
          <a:xfrm>
            <a:off x="866880" y="4039560"/>
            <a:ext cx="3179160" cy="22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Dr. Amitava Roy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Ph.D. in Physics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Ongoing Computational Biology projects: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Vaccine development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Structure determination of prion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6EA7408-7745-4C49-830F-40269CFE001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D5981-1A3E-0F43-9665-50403391E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80" y="1304144"/>
            <a:ext cx="2983567" cy="2719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25480" y="190080"/>
            <a:ext cx="10756080" cy="84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for Computational Biology</a:t>
            </a:r>
          </a:p>
        </p:txBody>
      </p:sp>
      <p:sp>
        <p:nvSpPr>
          <p:cNvPr id="92" name="CustomShape 2"/>
          <p:cNvSpPr/>
          <p:nvPr/>
        </p:nvSpPr>
        <p:spPr>
          <a:xfrm>
            <a:off x="1191240" y="1554480"/>
            <a:ext cx="5483520" cy="214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Computational biology requires putting together many several tools together to create a pipeline.</a:t>
            </a:r>
          </a:p>
        </p:txBody>
      </p:sp>
      <p:sp>
        <p:nvSpPr>
          <p:cNvPr id="93" name="CustomShape 3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E874BCE-E543-463E-BDD6-C0D312182BF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8503920" y="1737360"/>
            <a:ext cx="1645560" cy="914040"/>
          </a:xfrm>
          <a:custGeom>
            <a:avLst/>
            <a:gdLst/>
            <a:ahLst/>
            <a:cxnLst/>
            <a:rect l="l" t="t" r="r" b="b"/>
            <a:pathLst>
              <a:path w="4574" h="2542">
                <a:moveTo>
                  <a:pt x="0" y="635"/>
                </a:moveTo>
                <a:lnTo>
                  <a:pt x="3429" y="635"/>
                </a:lnTo>
                <a:lnTo>
                  <a:pt x="3429" y="0"/>
                </a:lnTo>
                <a:lnTo>
                  <a:pt x="4573" y="1270"/>
                </a:lnTo>
                <a:lnTo>
                  <a:pt x="3429" y="2541"/>
                </a:lnTo>
                <a:lnTo>
                  <a:pt x="3429" y="1905"/>
                </a:lnTo>
                <a:lnTo>
                  <a:pt x="0" y="1905"/>
                </a:lnTo>
                <a:lnTo>
                  <a:pt x="0" y="635"/>
                </a:lnTo>
              </a:path>
            </a:pathLst>
          </a:cu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17360" tIns="72360" rIns="117360" bIns="7236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Pipeline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7636320" y="2011680"/>
            <a:ext cx="99108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10228320" y="2011680"/>
            <a:ext cx="11098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7"/>
          <p:cNvSpPr/>
          <p:nvPr/>
        </p:nvSpPr>
        <p:spPr>
          <a:xfrm>
            <a:off x="5397480" y="3566160"/>
            <a:ext cx="5483520" cy="214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Fundamental design concept in Unix is like a 'workbench' of small tools, each of which only does one thing but does it very well. Unix allows easy integration of different tools in to a pipeline. Programs can run on background – do not need their own pop up window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578FB4-6562-C641-B753-44CB955D1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40" y="3200040"/>
            <a:ext cx="4401000" cy="352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25480" y="190080"/>
            <a:ext cx="10756080" cy="84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– Scripts</a:t>
            </a:r>
          </a:p>
        </p:txBody>
      </p:sp>
      <p:sp>
        <p:nvSpPr>
          <p:cNvPr id="101" name="CustomShape 3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7CE5192-7327-4D51-AD04-6C3ED5BFD74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648963-245E-1F4B-AA81-E2015CA955BA}"/>
              </a:ext>
            </a:extLst>
          </p:cNvPr>
          <p:cNvSpPr txBox="1"/>
          <p:nvPr/>
        </p:nvSpPr>
        <p:spPr>
          <a:xfrm>
            <a:off x="974361" y="1588958"/>
            <a:ext cx="1091283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Unix can also be used as a programming language just like Python. Depending </a:t>
            </a:r>
          </a:p>
          <a:p>
            <a:r>
              <a:rPr lang="en-US" sz="2400" dirty="0"/>
              <a:t>on what you want to do, a Unix script might solve all your problems and mean </a:t>
            </a:r>
          </a:p>
          <a:p>
            <a:r>
              <a:rPr lang="en-US" sz="2400" dirty="0"/>
              <a:t>that you don’t really need to learn Python at all.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 how do we make a Unix script (which are commonly called ‘shell scripts’)? </a:t>
            </a:r>
          </a:p>
          <a:p>
            <a:r>
              <a:rPr lang="en-US" sz="2400" dirty="0"/>
              <a:t>At the simplest level, we just write one or more Unix commands to a file and then treat that file as if it was any other Unix command or program.</a:t>
            </a:r>
          </a:p>
          <a:p>
            <a:endParaRPr lang="en-US" sz="2400" dirty="0"/>
          </a:p>
          <a:p>
            <a:r>
              <a:rPr lang="en-US" dirty="0"/>
              <a:t># my first Unix shell script</a:t>
            </a:r>
          </a:p>
          <a:p>
            <a:r>
              <a:rPr lang="en-US" dirty="0"/>
              <a:t>echo "Hello World"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25480" y="190080"/>
            <a:ext cx="10756080" cy="84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– Scripts</a:t>
            </a:r>
          </a:p>
        </p:txBody>
      </p:sp>
      <p:sp>
        <p:nvSpPr>
          <p:cNvPr id="101" name="CustomShape 3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7CE5192-7327-4D51-AD04-6C3ED5BFD74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648963-245E-1F4B-AA81-E2015CA955BA}"/>
              </a:ext>
            </a:extLst>
          </p:cNvPr>
          <p:cNvSpPr txBox="1"/>
          <p:nvPr/>
        </p:nvSpPr>
        <p:spPr>
          <a:xfrm>
            <a:off x="825480" y="1457861"/>
            <a:ext cx="1091283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Easy to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Quick start, and interactive debugging.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Time Saving.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Sys Admin task automation.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Shell scripts can execute without any additional effort on nearly any modern Unix/Linux/BSD/Mac OS X operating system as they are written an interpreted language.</a:t>
            </a:r>
          </a:p>
          <a:p>
            <a:endParaRPr lang="en-US" sz="2400" dirty="0"/>
          </a:p>
          <a:p>
            <a:r>
              <a:rPr lang="en-US" sz="2400" b="1" dirty="0"/>
              <a:t>Disadvantages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Compatibility problems between different platforms.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Slow execution speed.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new process launched for almost every shell command executed.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99996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25480" y="190080"/>
            <a:ext cx="10756080" cy="84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– Internal vs External commands</a:t>
            </a:r>
          </a:p>
        </p:txBody>
      </p:sp>
      <p:sp>
        <p:nvSpPr>
          <p:cNvPr id="101" name="CustomShape 3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7CE5192-7327-4D51-AD04-6C3ED5BFD74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648963-245E-1F4B-AA81-E2015CA955BA}"/>
              </a:ext>
            </a:extLst>
          </p:cNvPr>
          <p:cNvSpPr txBox="1"/>
          <p:nvPr/>
        </p:nvSpPr>
        <p:spPr>
          <a:xfrm>
            <a:off x="825480" y="1262991"/>
            <a:ext cx="109128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/>
              <a:t>Internal Commands :</a:t>
            </a:r>
            <a:r>
              <a:rPr lang="en-US" sz="2400" dirty="0"/>
              <a:t> Commands which are built into the shell. Fast execution as the shell doesn’t have to search the </a:t>
            </a:r>
            <a:r>
              <a:rPr lang="en-US" sz="2400" dirty="0" err="1"/>
              <a:t>excutable</a:t>
            </a:r>
            <a:r>
              <a:rPr lang="en-US" sz="2400" dirty="0"/>
              <a:t> and also no process needs to be spawned for executing it. Examples: source, cd etc. You can get a list of internal commands by typing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help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b="1" dirty="0"/>
              <a:t>External Commands :</a:t>
            </a:r>
            <a:r>
              <a:rPr lang="en-US" sz="2400" dirty="0"/>
              <a:t> Commands which aren’t built into the shell. Shell looks for the executable in directories in PATH variable and also a new process has to be spawned and the command gets executed. They are usually located in /bin or /</a:t>
            </a:r>
            <a:r>
              <a:rPr lang="en-US" sz="2400" dirty="0" err="1"/>
              <a:t>usr</a:t>
            </a:r>
            <a:r>
              <a:rPr lang="en-US" sz="2400" dirty="0"/>
              <a:t>/bin. Examples: ls, mv, </a:t>
            </a:r>
            <a:r>
              <a:rPr lang="en-US" sz="2400" dirty="0" err="1"/>
              <a:t>cp</a:t>
            </a:r>
            <a:r>
              <a:rPr lang="en-US" sz="2400" dirty="0"/>
              <a:t> etc. You can find out whether a specific command is internal or external by typing</a:t>
            </a:r>
          </a:p>
          <a:p>
            <a:pPr fontAlgn="base"/>
            <a:endParaRPr lang="en-US" sz="2400" dirty="0"/>
          </a:p>
          <a:p>
            <a:pPr fontAlgn="base"/>
            <a:r>
              <a:rPr lang="en-US" dirty="0"/>
              <a:t>type –a ls</a:t>
            </a:r>
          </a:p>
          <a:p>
            <a:pPr fontAlgn="base"/>
            <a:endParaRPr lang="en-US" dirty="0"/>
          </a:p>
          <a:p>
            <a:pPr fontAlgn="base"/>
            <a:r>
              <a:rPr lang="en-US" sz="2400" dirty="0"/>
              <a:t>Other than execution speed not much different to a user.</a:t>
            </a:r>
          </a:p>
        </p:txBody>
      </p:sp>
    </p:spTree>
    <p:extLst>
      <p:ext uri="{BB962C8B-B14F-4D97-AF65-F5344CB8AC3E}">
        <p14:creationId xmlns:p14="http://schemas.microsoft.com/office/powerpoint/2010/main" val="29889154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25480" y="190080"/>
            <a:ext cx="10756080" cy="84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– First script</a:t>
            </a:r>
          </a:p>
        </p:txBody>
      </p:sp>
      <p:sp>
        <p:nvSpPr>
          <p:cNvPr id="101" name="CustomShape 3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7CE5192-7327-4D51-AD04-6C3ED5BFD74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648963-245E-1F4B-AA81-E2015CA955BA}"/>
              </a:ext>
            </a:extLst>
          </p:cNvPr>
          <p:cNvSpPr txBox="1"/>
          <p:nvPr/>
        </p:nvSpPr>
        <p:spPr>
          <a:xfrm>
            <a:off x="825480" y="1262991"/>
            <a:ext cx="109128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/>
              <a:t>Let us write our first script.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When executing the script we will need to change permission of the script file using command </a:t>
            </a:r>
            <a:r>
              <a:rPr lang="en-US" sz="2400" b="1" dirty="0"/>
              <a:t>“</a:t>
            </a:r>
            <a:r>
              <a:rPr lang="en-US" sz="2400" b="1" dirty="0" err="1"/>
              <a:t>chmod</a:t>
            </a:r>
            <a:r>
              <a:rPr lang="en-US" sz="2400" b="1" dirty="0"/>
              <a:t>” </a:t>
            </a:r>
            <a:r>
              <a:rPr lang="en-US" sz="2400" dirty="0"/>
              <a:t>so that it can be executed. 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First hands on exercise - </a:t>
            </a:r>
            <a:r>
              <a:rPr lang="en-US" sz="2400"/>
              <a:t>handson_unix_II_1.</a:t>
            </a:r>
            <a:r>
              <a:rPr lang="en-US" sz="2400" dirty="0" err="1"/>
              <a:t>sh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15025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1901</TotalTime>
  <Words>405</Words>
  <Application>Microsoft Macintosh PowerPoint</Application>
  <PresentationFormat>Widescreen</PresentationFormat>
  <Paragraphs>67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NIH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Karlynn Noble;meghan.coakley@nih.gov</dc:creator>
  <dc:description/>
  <cp:lastModifiedBy>Roy, Amitava (NIH/NIAID) [C]</cp:lastModifiedBy>
  <cp:revision>164</cp:revision>
  <cp:lastPrinted>2015-05-28T13:25:58Z</cp:lastPrinted>
  <dcterms:created xsi:type="dcterms:W3CDTF">2015-04-15T14:43:01Z</dcterms:created>
  <dcterms:modified xsi:type="dcterms:W3CDTF">2018-08-19T01:37:35Z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16.0015</vt:lpwstr>
  </property>
  <property fmtid="{D5CDD505-2E9C-101B-9397-08002B2CF9AE}" pid="3" name="Company">
    <vt:lpwstr>NIH</vt:lpwstr>
  </property>
  <property fmtid="{D5CDD505-2E9C-101B-9397-08002B2CF9AE}" pid="4" name="ContentTypeId">
    <vt:lpwstr>0x0101001FD97383875710458463EDA0E89A10EA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4</vt:i4>
  </property>
</Properties>
</file>