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8" r:id="rId6"/>
    <p:sldId id="261" r:id="rId7"/>
    <p:sldId id="303" r:id="rId8"/>
    <p:sldId id="284" r:id="rId9"/>
    <p:sldId id="304" r:id="rId10"/>
    <p:sldId id="306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8" r:id="rId24"/>
    <p:sldId id="329" r:id="rId25"/>
    <p:sldId id="307" r:id="rId26"/>
    <p:sldId id="309" r:id="rId27"/>
    <p:sldId id="308" r:id="rId28"/>
    <p:sldId id="330" r:id="rId29"/>
    <p:sldId id="331" r:id="rId30"/>
    <p:sldId id="332" r:id="rId31"/>
    <p:sldId id="310" r:id="rId32"/>
    <p:sldId id="334" r:id="rId33"/>
    <p:sldId id="344" r:id="rId34"/>
    <p:sldId id="345" r:id="rId35"/>
    <p:sldId id="346" r:id="rId36"/>
    <p:sldId id="333" r:id="rId37"/>
    <p:sldId id="340" r:id="rId38"/>
    <p:sldId id="341" r:id="rId39"/>
    <p:sldId id="281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3C3C3"/>
    <a:srgbClr val="D9D9D9"/>
    <a:srgbClr val="FFECAF"/>
    <a:srgbClr val="FFE389"/>
    <a:srgbClr val="FFD961"/>
    <a:srgbClr val="F2F2F2"/>
    <a:srgbClr val="DF6734"/>
    <a:srgbClr val="BFBFBF"/>
    <a:srgbClr val="329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2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C3DFE-E589-455D-9717-9713F5A469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AC6B-72CA-407B-9811-2A53677DD8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BC39-C093-4F95-8F03-B846352483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D3C0C-5854-410D-8B67-19709DF918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tags" Target="../tags/tag20.xml"/><Relationship Id="rId2" Type="http://schemas.openxmlformats.org/officeDocument/2006/relationships/image" Target="../media/image4.png"/><Relationship Id="rId1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186041" y="2767279"/>
            <a:ext cx="40452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dirty="0">
                <a:solidFill>
                  <a:srgbClr val="DBDBD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Click here to</a:t>
            </a:r>
            <a:endParaRPr lang="en-US" altLang="zh-CN" sz="2000" dirty="0">
              <a:solidFill>
                <a:srgbClr val="DBDBD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r"/>
            <a:r>
              <a:rPr lang="en-US" altLang="zh-CN" sz="2000" dirty="0">
                <a:solidFill>
                  <a:srgbClr val="DBDBD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 input the replacement</a:t>
            </a:r>
            <a:endParaRPr lang="en-US" altLang="zh-CN" sz="2000" dirty="0">
              <a:solidFill>
                <a:srgbClr val="DBDBD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r"/>
            <a:r>
              <a:rPr lang="en-US" altLang="zh-CN" sz="2000" dirty="0">
                <a:solidFill>
                  <a:srgbClr val="DBDBD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 text and suggest</a:t>
            </a:r>
            <a:endParaRPr lang="en-US" altLang="zh-CN" sz="2000" dirty="0">
              <a:solidFill>
                <a:srgbClr val="DBDBD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r"/>
            <a:r>
              <a:rPr lang="en-US" altLang="zh-CN" sz="2000" dirty="0">
                <a:solidFill>
                  <a:srgbClr val="DBDBD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 replacing it with this speech</a:t>
            </a:r>
            <a:endParaRPr lang="zh-CN" altLang="en-US" sz="2000" dirty="0">
              <a:solidFill>
                <a:srgbClr val="DBDBD9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3" name="平行四边形 12"/>
          <p:cNvSpPr/>
          <p:nvPr/>
        </p:nvSpPr>
        <p:spPr>
          <a:xfrm rot="5400000">
            <a:off x="629336" y="2077622"/>
            <a:ext cx="2587451" cy="812654"/>
          </a:xfrm>
          <a:prstGeom prst="parallelogram">
            <a:avLst>
              <a:gd name="adj" fmla="val 68627"/>
            </a:avLst>
          </a:prstGeom>
          <a:solidFill>
            <a:srgbClr val="D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0663" y="857250"/>
            <a:ext cx="10270672" cy="5143499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0"/>
          <a:stretch>
            <a:fillRect/>
          </a:stretch>
        </p:blipFill>
        <p:spPr>
          <a:xfrm>
            <a:off x="5165794" y="1441291"/>
            <a:ext cx="6275615" cy="514349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23062" y="1740760"/>
            <a:ext cx="2087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</a:t>
            </a:r>
            <a:endParaRPr lang="en-US" sz="60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23062" y="3711162"/>
            <a:ext cx="14401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认识</a:t>
            </a:r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23061" y="4743113"/>
            <a:ext cx="15798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主讲：楚故</a:t>
            </a:r>
            <a:endParaRPr lang="zh-CN" altLang="en-US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4" name="平行四边形 13"/>
          <p:cNvSpPr/>
          <p:nvPr/>
        </p:nvSpPr>
        <p:spPr>
          <a:xfrm rot="5400000">
            <a:off x="5498603" y="4937158"/>
            <a:ext cx="930848" cy="263944"/>
          </a:xfrm>
          <a:prstGeom prst="parallelogram">
            <a:avLst>
              <a:gd name="adj" fmla="val 68627"/>
            </a:avLst>
          </a:prstGeom>
          <a:solidFill>
            <a:srgbClr val="DB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  <p:bldP spid="8" grpId="0" animBg="1"/>
      <p:bldP spid="9" grpId="0"/>
      <p:bldP spid="10" grpId="0"/>
      <p:bldP spid="11" grpId="0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mysql3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" y="1605280"/>
            <a:ext cx="5782945" cy="431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mysql4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1760855"/>
            <a:ext cx="5559425" cy="415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mysql5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1765935"/>
            <a:ext cx="5255260" cy="3924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mysql6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20" y="1926590"/>
            <a:ext cx="5229225" cy="3905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mysql7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35" y="1623060"/>
            <a:ext cx="5791835" cy="4325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mysql8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" y="1775460"/>
            <a:ext cx="550926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4174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 9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779905"/>
            <a:ext cx="5559425" cy="4152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700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 10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716405"/>
            <a:ext cx="5733415" cy="4281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376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  11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85" y="1697355"/>
            <a:ext cx="5692140" cy="425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832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  12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10" y="1882775"/>
            <a:ext cx="5410835" cy="4041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93" y="887644"/>
            <a:ext cx="4756141" cy="47561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62449" y="16621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E5623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目录</a:t>
            </a:r>
            <a:endParaRPr lang="zh-CN" altLang="en-US" sz="3600" dirty="0">
              <a:solidFill>
                <a:srgbClr val="E5623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菱形 1"/>
          <p:cNvSpPr/>
          <p:nvPr/>
        </p:nvSpPr>
        <p:spPr>
          <a:xfrm>
            <a:off x="6096000" y="2713489"/>
            <a:ext cx="261257" cy="261257"/>
          </a:xfrm>
          <a:prstGeom prst="diamond">
            <a:avLst/>
          </a:prstGeom>
          <a:noFill/>
          <a:ln>
            <a:solidFill>
              <a:srgbClr val="E5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 </a:t>
            </a:r>
            <a:endParaRPr lang="zh-CN" altLang="en-US" sz="19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4295" y="2659451"/>
            <a:ext cx="126873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00" dirty="0">
                <a:solidFill>
                  <a:srgbClr val="E5623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认识</a:t>
            </a:r>
            <a:r>
              <a:rPr lang="en-US" altLang="zh-CN" sz="1900" dirty="0">
                <a:solidFill>
                  <a:srgbClr val="E5623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</a:t>
            </a:r>
            <a:r>
              <a:rPr lang="en-US" altLang="zh-CN" sz="1900" dirty="0">
                <a:solidFill>
                  <a:srgbClr val="E5623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ysql</a:t>
            </a:r>
            <a:endParaRPr lang="en-US" altLang="zh-CN" sz="1900" dirty="0">
              <a:solidFill>
                <a:srgbClr val="E5623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6096000" y="3338353"/>
            <a:ext cx="261257" cy="261257"/>
          </a:xfrm>
          <a:prstGeom prst="diamond">
            <a:avLst/>
          </a:prstGeom>
          <a:noFill/>
          <a:ln>
            <a:solidFill>
              <a:srgbClr val="E5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 </a:t>
            </a:r>
            <a:endParaRPr lang="zh-CN" altLang="en-US" sz="19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4295" y="3284315"/>
            <a:ext cx="235458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900" dirty="0">
                <a:solidFill>
                  <a:srgbClr val="E5623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的安装与卸载</a:t>
            </a:r>
            <a:endParaRPr lang="zh-CN" altLang="en-US" sz="1900" dirty="0">
              <a:solidFill>
                <a:srgbClr val="E5623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096000" y="3963217"/>
            <a:ext cx="261257" cy="261257"/>
          </a:xfrm>
          <a:prstGeom prst="diamond">
            <a:avLst/>
          </a:prstGeom>
          <a:noFill/>
          <a:ln>
            <a:solidFill>
              <a:srgbClr val="E5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 </a:t>
            </a:r>
            <a:endParaRPr lang="zh-CN" altLang="en-US" sz="19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34295" y="3909179"/>
            <a:ext cx="235458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900" dirty="0">
                <a:solidFill>
                  <a:srgbClr val="E5623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的客户端工具</a:t>
            </a:r>
            <a:endParaRPr lang="zh-CN" altLang="en-US" sz="1900" dirty="0">
              <a:solidFill>
                <a:srgbClr val="E5623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6096000" y="4588081"/>
            <a:ext cx="261257" cy="261257"/>
          </a:xfrm>
          <a:prstGeom prst="diamond">
            <a:avLst/>
          </a:prstGeom>
          <a:noFill/>
          <a:ln>
            <a:solidFill>
              <a:srgbClr val="E56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0" dirty="0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 </a:t>
            </a:r>
            <a:endParaRPr lang="zh-CN" altLang="en-US" sz="1900" dirty="0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34295" y="4534043"/>
            <a:ext cx="1389380" cy="383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900" dirty="0">
                <a:solidFill>
                  <a:srgbClr val="E5623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操作 MySQL</a:t>
            </a:r>
            <a:endParaRPr lang="zh-CN" altLang="en-US" sz="1900" dirty="0">
              <a:solidFill>
                <a:srgbClr val="E5623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936717" y="2173716"/>
            <a:ext cx="2510565" cy="2510566"/>
            <a:chOff x="10996076" y="2471715"/>
            <a:chExt cx="2510565" cy="2510566"/>
          </a:xfrm>
        </p:grpSpPr>
        <p:sp>
          <p:nvSpPr>
            <p:cNvPr id="13" name="弧形 12"/>
            <p:cNvSpPr/>
            <p:nvPr/>
          </p:nvSpPr>
          <p:spPr>
            <a:xfrm rot="16200000">
              <a:off x="10996076" y="2471716"/>
              <a:ext cx="2510565" cy="2510565"/>
            </a:xfrm>
            <a:prstGeom prst="arc">
              <a:avLst>
                <a:gd name="adj1" fmla="val 21146599"/>
                <a:gd name="adj2" fmla="val 17044312"/>
              </a:avLst>
            </a:prstGeom>
            <a:ln w="28575">
              <a:solidFill>
                <a:srgbClr val="EE98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14" name="弧形 13"/>
            <p:cNvSpPr/>
            <p:nvPr/>
          </p:nvSpPr>
          <p:spPr>
            <a:xfrm rot="16200000">
              <a:off x="10996076" y="2471715"/>
              <a:ext cx="2510565" cy="2510565"/>
            </a:xfrm>
            <a:prstGeom prst="arc">
              <a:avLst>
                <a:gd name="adj1" fmla="val 16818569"/>
                <a:gd name="adj2" fmla="val 21217663"/>
              </a:avLst>
            </a:prstGeom>
            <a:ln w="28575">
              <a:solidFill>
                <a:srgbClr val="EE987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/>
      <p:bldP spid="2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51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  13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1710690"/>
            <a:ext cx="5569585" cy="418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34" y="161543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517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链接  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</a:t>
            </a:r>
            <a:endParaRPr lang="en-US" altLang="zh-CN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80" y="1719580"/>
            <a:ext cx="7821930" cy="418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7294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链接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 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：此方式为默认方式</a:t>
            </a:r>
            <a:endParaRPr lang="en-US" altLang="zh-CN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859280"/>
            <a:ext cx="6976745" cy="369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6395" y="66675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卸载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7870" y="1175385"/>
            <a:ext cx="107156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1》停止MySQL服务</a:t>
            </a:r>
            <a:r>
              <a:rPr lang="en-US" altLang="zh-CN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:</a:t>
            </a:r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开始-》所有应用-》Windows管理工具-》服务，将MySQL服务停止。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2》卸载mysql server</a:t>
            </a:r>
            <a:r>
              <a:rPr lang="en-US" altLang="zh-CN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:</a:t>
            </a:r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控制面板\所有控制面板项\程序和功能，将mysql server卸载掉。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3》将MySQL安装目录下的MySQL文件夹删除（我的安装目录是C:\Program Files (x86)\MySQL）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4》运行“regedit”文件，打开注册表。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删除HKEY_LOCAL_MACHINE\SYSTEM\ControlSet001\Services\Eventlog\Application\MySQL文件夹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删除HKEY_LOCAL_MACHINE\SYSTEM\ControlSet002\Services\Eventlog\Application\MySQL文件夹。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删除HKEY_LOCAL_MACHINE\SYSTEM\CurrentControlSet\Services\Eventlog\Application\MySQL的文件夹。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如果没有相应的文件夹，就不用删除了。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5》删除C盘下的“C:\ProgramData\MySQL ”文件夹，如果删除不了则用360粉碎掉即可，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该programData文件默认是隐藏的，设置显示后即可见，或者直接复制 C:\ProgramData 到地址栏回车即可进入！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将整个MySQL文件夹删除掉。。。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6》开始-》所有应用-》Windows管理工具-》服务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如果已经将MySQL卸载，但通过“开始-》所有应用-》Windows管理工具-》服务”查看到MySQL服务仍然残留在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系统服务里。又不想改服务名，改怎么办呢。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只要在CMD里输入一条命令就可以将服务删除：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sc delete mysql //这里的mysql是你要删除的服务名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这样一来服务就被删除了。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r>
              <a:rPr lang="zh-CN" altLang="en-US" sz="1600" b="1"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然后，就可以重装MySQL数据库了！！！</a:t>
            </a:r>
            <a:endParaRPr lang="zh-CN" altLang="en-US" sz="1600" b="1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l"/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46" y="666747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38" y="1382261"/>
            <a:ext cx="5205995" cy="4093472"/>
          </a:xfrm>
          <a:prstGeom prst="rect">
            <a:avLst/>
          </a:prstGeom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932418" y="857250"/>
            <a:ext cx="3336800" cy="5143499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</a:ln>
          <a:effectLst>
            <a:outerShdw blurRad="1016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894" y="3942069"/>
            <a:ext cx="4311961" cy="39878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navicat</a:t>
            </a:r>
            <a:r>
              <a:rPr lang="zh-CN" altLang="en-US" sz="2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的使用</a:t>
            </a:r>
            <a:endParaRPr lang="zh-CN" altLang="en-US" sz="2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8721" y="1832071"/>
            <a:ext cx="3370580" cy="1630045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安装客户端</a:t>
            </a:r>
            <a:endParaRPr lang="zh-CN" altLang="en-US" sz="5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zh-CN" altLang="en-US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工具</a:t>
            </a:r>
            <a:endParaRPr lang="en-US" altLang="zh-CN" sz="5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7" grpId="0" bldLvl="0" animBg="1"/>
      <p:bldP spid="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6830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Navicat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30" y="1814195"/>
            <a:ext cx="4791075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4787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Navicat  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" y="1704975"/>
            <a:ext cx="4791075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avicat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15" y="1509395"/>
            <a:ext cx="4166235" cy="4707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avicat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1842770"/>
            <a:ext cx="5807710" cy="404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46" y="666747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38" y="1382261"/>
            <a:ext cx="5205995" cy="4093472"/>
          </a:xfrm>
          <a:prstGeom prst="rect">
            <a:avLst/>
          </a:prstGeom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932418" y="857250"/>
            <a:ext cx="3336800" cy="5143499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</a:ln>
          <a:effectLst>
            <a:outerShdw blurRad="1016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894" y="3942069"/>
            <a:ext cx="4311961" cy="39878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字符类型</a:t>
            </a:r>
            <a:endParaRPr lang="zh-CN" altLang="en-US" sz="2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8721" y="1832071"/>
            <a:ext cx="3693160" cy="1630045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zh-CN" altLang="en-US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认识</a:t>
            </a:r>
            <a:r>
              <a:rPr lang="en-US" altLang="zh-CN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SQL</a:t>
            </a:r>
            <a:r>
              <a:rPr lang="zh-CN" altLang="en-US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中的</a:t>
            </a:r>
            <a:endParaRPr lang="zh-CN" altLang="en-US" sz="5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zh-CN" altLang="en-US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数据类型</a:t>
            </a:r>
            <a:endParaRPr lang="zh-CN" altLang="en-US" sz="5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7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46" y="666747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38" y="1382261"/>
            <a:ext cx="5205995" cy="4093472"/>
          </a:xfrm>
          <a:prstGeom prst="rect">
            <a:avLst/>
          </a:prstGeom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932418" y="857250"/>
            <a:ext cx="3336800" cy="5143499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</a:ln>
          <a:effectLst>
            <a:outerShdw blurRad="1016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969" y="3220709"/>
            <a:ext cx="4311961" cy="101473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</a:t>
            </a:r>
            <a:r>
              <a:rPr lang="en-US" altLang="zh-CN" sz="2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一、 MySQL 简介</a:t>
            </a:r>
            <a:endParaRPr lang="en-US" altLang="zh-CN" sz="2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	1 什么是 MySQL</a:t>
            </a:r>
            <a:endParaRPr lang="en-US" altLang="zh-CN" sz="2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416" y="1797781"/>
            <a:ext cx="3040380" cy="860425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zh-CN" sz="5000" dirty="0">
                <a:solidFill>
                  <a:srgbClr val="FFC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认识</a:t>
            </a:r>
            <a:r>
              <a:rPr lang="en-US" altLang="zh-CN" sz="50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</a:t>
            </a:r>
            <a:r>
              <a:rPr lang="en-US" altLang="zh-CN" sz="50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ysql</a:t>
            </a:r>
            <a:endParaRPr lang="en-US" altLang="zh-CN" sz="50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bldLvl="0" animBg="1"/>
      <p:bldP spid="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332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字符长度单位：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2670" y="1903095"/>
            <a:ext cx="10239375" cy="3488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332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浮点数据类型：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8375" y="2457450"/>
            <a:ext cx="10109200" cy="194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332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字符数据类型：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698625"/>
            <a:ext cx="8763000" cy="434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4" y="2432683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332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时间数据类型：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75" y="1928495"/>
            <a:ext cx="8753475" cy="3000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46" y="666747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38" y="1382261"/>
            <a:ext cx="5205995" cy="4093472"/>
          </a:xfrm>
          <a:prstGeom prst="rect">
            <a:avLst/>
          </a:prstGeom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932418" y="857250"/>
            <a:ext cx="3336800" cy="5143499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</a:ln>
          <a:effectLst>
            <a:outerShdw blurRad="1016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894" y="3942069"/>
            <a:ext cx="4311961" cy="39878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navicat</a:t>
            </a:r>
            <a:r>
              <a:rPr lang="zh-CN" altLang="en-US" sz="2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的使用</a:t>
            </a:r>
            <a:endParaRPr lang="zh-CN" altLang="en-US" sz="2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8721" y="1832071"/>
            <a:ext cx="4008120" cy="1630045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zh-CN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对数据库进行</a:t>
            </a:r>
            <a:endParaRPr lang="zh-CN" sz="5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zh-CN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增删改查</a:t>
            </a:r>
            <a:endParaRPr lang="zh-CN" sz="5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 bldLvl="0" animBg="1"/>
      <p:bldP spid="7" grpId="0" bldLvl="0" animBg="1"/>
      <p:bldP spid="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创建数据库：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469" y="2432683"/>
            <a:ext cx="4410076" cy="37587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1120" y="2335530"/>
            <a:ext cx="43224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创建一个</a:t>
            </a:r>
            <a:r>
              <a:rPr lang="en-US" altLang="zh-CN"/>
              <a:t>test</a:t>
            </a:r>
            <a:r>
              <a:rPr lang="zh-CN" altLang="en-US"/>
              <a:t>数据库，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查看该数据库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75" y="2989580"/>
            <a:ext cx="2505075" cy="223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3985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使用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navicat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创建数据库：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0150" y="1943100"/>
            <a:ext cx="240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本章后续详见操作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45" y="666747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209" y="2613390"/>
            <a:ext cx="4108443" cy="350165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52200" y="1095373"/>
            <a:ext cx="9087597" cy="4667249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</a:ln>
          <a:effectLst>
            <a:outerShdw blurRad="1016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95980" y="1752746"/>
            <a:ext cx="3600034" cy="646331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C3C3C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本 堂 </a:t>
            </a:r>
            <a:r>
              <a:rPr lang="zh-CN" altLang="en-US" sz="3600" dirty="0">
                <a:solidFill>
                  <a:srgbClr val="FFC000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总 结</a:t>
            </a:r>
            <a:endParaRPr lang="en-US" altLang="zh-CN" sz="3600" dirty="0">
              <a:solidFill>
                <a:srgbClr val="FFC000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40016" y="2535642"/>
            <a:ext cx="4311961" cy="163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CN" sz="2000" dirty="0">
              <a:solidFill>
                <a:srgbClr val="C3C3C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C3C3C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认识后端服务</a:t>
            </a:r>
            <a:endParaRPr lang="zh-CN" altLang="en-US" sz="2000" dirty="0">
              <a:solidFill>
                <a:srgbClr val="C3C3C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C3C3C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认识什么是数据库</a:t>
            </a:r>
            <a:endParaRPr lang="zh-CN" altLang="en-US" sz="2000" dirty="0">
              <a:solidFill>
                <a:srgbClr val="C3C3C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C3C3C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安装和删除数据库</a:t>
            </a:r>
            <a:endParaRPr lang="zh-CN" altLang="en-US" sz="2000" dirty="0">
              <a:solidFill>
                <a:srgbClr val="C3C3C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ctr"/>
            <a:r>
              <a:rPr lang="zh-CN" altLang="en-US" sz="2000" dirty="0">
                <a:solidFill>
                  <a:srgbClr val="C3C3C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编写</a:t>
            </a:r>
            <a:r>
              <a:rPr lang="en-US" altLang="zh-CN" sz="2000" dirty="0">
                <a:solidFill>
                  <a:srgbClr val="C3C3C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sql</a:t>
            </a:r>
            <a:r>
              <a:rPr lang="zh-CN" altLang="en-US" sz="2000" dirty="0">
                <a:solidFill>
                  <a:srgbClr val="C3C3C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语句</a:t>
            </a:r>
            <a:endParaRPr lang="zh-CN" altLang="en-US" sz="2000" dirty="0">
              <a:solidFill>
                <a:srgbClr val="C3C3C3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8375" y="1636887"/>
            <a:ext cx="6096000" cy="21228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是一个关系型数据库管理系统，由瑞典 MySQL AB 公司开发，目前属于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Oracle 公司。MySQL 是一种关系型数据库管理系统，关系型数据库将数据保存在不同的表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中，而不是将所有数据放在一个大仓库内，这样就增加了速度并提高了灵活性。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672" y="910981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</a:t>
            </a:r>
            <a:r>
              <a:rPr lang="zh-CN" altLang="en-US" sz="24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由来：</a:t>
            </a:r>
            <a:endParaRPr lang="zh-CN" altLang="en-US" sz="24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8375" y="1614027"/>
            <a:ext cx="6096000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是开源的，所以你不需要支付额外的费用。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支持大型系统的数据库。可以处理拥有上千万条记录的大型数据库。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使用标准的 SQL 数据语言形式。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可以运行于多个系统上，并且支持多种语言。这些编程语言包括 C、C++、Python、Java、Perl、PHP、Eiffel、Ruby 和 Tcl 等。MySQL 存储数据量较大，32 位系统表文件最大可支持 4GB，64 位系统支持最大的表文件为 8TB。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是可以定制的，采用了 GPL 协议，你可以修改源码来开发自己的 MySQL 系统。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412" y="1048776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2 MySQL 特点</a:t>
            </a:r>
            <a:endParaRPr lang="en-US" altLang="zh-CN" sz="24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46" y="666747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38" y="1382261"/>
            <a:ext cx="5205995" cy="4093472"/>
          </a:xfrm>
          <a:prstGeom prst="rect">
            <a:avLst/>
          </a:prstGeom>
          <a:effectLst>
            <a:outerShdw blurRad="101600" dist="76200" dir="2700000" algn="tl" rotWithShape="0">
              <a:schemeClr val="bg1">
                <a:lumMod val="50000"/>
                <a:alpha val="40000"/>
              </a:scheme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1932418" y="857250"/>
            <a:ext cx="3336800" cy="5143499"/>
          </a:xfrm>
          <a:prstGeom prst="rect">
            <a:avLst/>
          </a:prstGeom>
          <a:noFill/>
          <a:ln w="47625">
            <a:solidFill>
              <a:schemeClr val="bg1">
                <a:lumMod val="85000"/>
              </a:schemeClr>
            </a:solidFill>
          </a:ln>
          <a:effectLst>
            <a:outerShdw blurRad="101600" dist="508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894" y="3942069"/>
            <a:ext cx="4311961" cy="398780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1 MySQL 版本说明</a:t>
            </a:r>
            <a:endParaRPr lang="en-US" altLang="zh-CN" sz="2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416" y="1797781"/>
            <a:ext cx="3695700" cy="1630045"/>
          </a:xfrm>
          <a:prstGeom prst="rect">
            <a:avLst/>
          </a:prstGeom>
          <a:solidFill>
            <a:srgbClr val="F2F2F2"/>
          </a:solidFill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</a:t>
            </a:r>
            <a:r>
              <a:rPr lang="zh-CN" altLang="en-US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的安装</a:t>
            </a:r>
            <a:endParaRPr lang="zh-CN" altLang="en-US" sz="5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pPr algn="ctr"/>
            <a:r>
              <a:rPr lang="zh-CN" altLang="en-US" sz="50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与卸载</a:t>
            </a:r>
            <a:endParaRPr lang="zh-CN" altLang="en-US" sz="50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8375" y="2028682"/>
            <a:ext cx="6096000" cy="279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Community Server 社区版本，开源免费，但不提供官方技术支持。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Enterprise Edition 企业版本，需付费，可以试用 30 天。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Cluster 集群版，开源免费。可将几个 MySQL Server 封装成一个 Server。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 Cluster CGE 高级集群版，需付费。</a:t>
            </a:r>
            <a:endParaRPr lang="en-US" altLang="zh-CN" sz="22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版本说明</a:t>
            </a:r>
            <a:endParaRPr lang="zh-CN" altLang="en-US" sz="2400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mysql1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4175" y="2353310"/>
            <a:ext cx="3790950" cy="1438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6346" y="666748"/>
            <a:ext cx="11459307" cy="552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4" y="1371598"/>
            <a:ext cx="4410076" cy="37587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8375" y="1049020"/>
            <a:ext cx="2011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安装</a:t>
            </a:r>
            <a:r>
              <a:rPr lang="en-US" altLang="zh-CN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mysql2</a:t>
            </a:r>
            <a:r>
              <a:rPr lang="zh-CN" altLang="en-US" sz="2400" b="1" dirty="0">
                <a:solidFill>
                  <a:schemeClr val="tx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  <a:sym typeface="字魂59号-创粗黑" panose="00000500000000000000" pitchFamily="2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sym typeface="字魂59号-创粗黑" panose="000005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070" y="1908810"/>
            <a:ext cx="4855210" cy="362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0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1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2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3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4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5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6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7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18.xml><?xml version="1.0" encoding="utf-8"?>
<p:tagLst xmlns:p="http://schemas.openxmlformats.org/presentationml/2006/main">
  <p:tag name="KSO_WM_UNIT_PLACING_PICTURE_USER_VIEWPORT" val="{&quot;height&quot;:5493,&quot;width&quot;:16125}"/>
</p:tagLst>
</file>

<file path=ppt/tags/tag19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2.xml><?xml version="1.0" encoding="utf-8"?>
<p:tagLst xmlns:p="http://schemas.openxmlformats.org/presentationml/2006/main">
  <p:tag name="KSO_WM_UNIT_PLACING_PICTURE_USER_VIEWPORT" val="{&quot;height&quot;:2265,&quot;width&quot;:5970}"/>
</p:tagLst>
</file>

<file path=ppt/tags/tag20.xml><?xml version="1.0" encoding="utf-8"?>
<p:tagLst xmlns:p="http://schemas.openxmlformats.org/presentationml/2006/main">
  <p:tag name="KSO_WM_UNIT_PLACING_PICTURE_USER_VIEWPORT" val="{&quot;height&quot;:3060,&quot;width&quot;:17685}"/>
</p:tagLst>
</file>

<file path=ppt/tags/tag21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22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23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24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ags/tag3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4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5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6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7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8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ags/tag9.xml><?xml version="1.0" encoding="utf-8"?>
<p:tagLst xmlns:p="http://schemas.openxmlformats.org/presentationml/2006/main">
  <p:tag name="KSO_WM_UNIT_PLACING_PICTURE_USER_VIEWPORT" val="{&quot;height&quot;:5919.2787401574806,&quot;width&quot;:6945.001574803149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Calibri Light"/>
        <a:ea typeface="新蒂文征明简繁"/>
        <a:cs typeface=""/>
      </a:majorFont>
      <a:minorFont>
        <a:latin typeface="新蒂文征明简繁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1934</Words>
  <Application>WPS 演示</Application>
  <PresentationFormat>宽屏</PresentationFormat>
  <Paragraphs>163</Paragraphs>
  <Slides>37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字魂59号-创粗黑</vt:lpstr>
      <vt:lpstr>黑体</vt:lpstr>
      <vt:lpstr>微软雅黑</vt:lpstr>
      <vt:lpstr>Arial Unicode MS</vt:lpstr>
      <vt:lpstr>新蒂文征明简繁</vt:lpstr>
      <vt:lpstr>Segoe Print</vt:lpstr>
      <vt:lpstr>Calibri Light</vt:lpstr>
      <vt:lpstr>微软雅黑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.</dc:creator>
  <cp:lastModifiedBy>衡哥哥besos</cp:lastModifiedBy>
  <cp:revision>63</cp:revision>
  <dcterms:created xsi:type="dcterms:W3CDTF">2018-05-01T06:30:00Z</dcterms:created>
  <dcterms:modified xsi:type="dcterms:W3CDTF">2021-02-18T08:43:56Z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