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426" r:id="rId3"/>
    <p:sldId id="427" r:id="rId4"/>
    <p:sldId id="428" r:id="rId5"/>
    <p:sldId id="429" r:id="rId6"/>
    <p:sldId id="430" r:id="rId7"/>
    <p:sldId id="424" r:id="rId8"/>
    <p:sldId id="433" r:id="rId9"/>
    <p:sldId id="434" r:id="rId10"/>
    <p:sldId id="435" r:id="rId11"/>
    <p:sldId id="399" r:id="rId12"/>
    <p:sldId id="436" r:id="rId13"/>
    <p:sldId id="422" r:id="rId14"/>
    <p:sldId id="423" r:id="rId15"/>
    <p:sldId id="432" r:id="rId16"/>
    <p:sldId id="431" r:id="rId17"/>
    <p:sldId id="421" r:id="rId18"/>
    <p:sldId id="437" r:id="rId19"/>
    <p:sldId id="438" r:id="rId20"/>
    <p:sldId id="439" r:id="rId21"/>
    <p:sldId id="440" r:id="rId22"/>
    <p:sldId id="44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8AE4-88F4-7944-8294-75E2468D4476}" type="datetime1">
              <a:rPr lang="en-US" smtClean="0"/>
              <a:t>3/20/15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6419B-2834-0D45-9BAE-09209046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0132E-5449-D44E-A6E0-F885C6375788}" type="datetime1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EC348-5C75-BD4E-B4C9-04FC70EE0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39478"/>
            <a:ext cx="6400800" cy="1199322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8610600" cy="2057400"/>
          </a:xfrm>
        </p:spPr>
        <p:txBody>
          <a:bodyPr/>
          <a:lstStyle>
            <a:lvl1pPr algn="ctr">
              <a:defRPr sz="6000" b="0" i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23875" y="137274"/>
            <a:ext cx="819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FFFFFF"/>
                </a:solidFill>
                <a:latin typeface="Tahoma"/>
              </a:rPr>
              <a:t>Introduction to Data Science</a:t>
            </a:r>
          </a:p>
          <a:p>
            <a:pPr algn="ctr"/>
            <a:r>
              <a:rPr lang="en-US" b="0" dirty="0" smtClean="0">
                <a:solidFill>
                  <a:srgbClr val="FFFFFF"/>
                </a:solidFill>
                <a:latin typeface="Tahoma"/>
              </a:rPr>
              <a:t>March 2015</a:t>
            </a: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7924800" y="6400800"/>
            <a:ext cx="1219200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5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9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22514"/>
            <a:ext cx="2286000" cy="5776686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522514"/>
            <a:ext cx="6705600" cy="57766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9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535"/>
            <a:ext cx="8229600" cy="477138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6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2072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483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48380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9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0649"/>
            <a:ext cx="4040188" cy="826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57437"/>
            <a:ext cx="4040188" cy="4168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30649"/>
            <a:ext cx="4041775" cy="826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57437"/>
            <a:ext cx="4041775" cy="41687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0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75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571"/>
            <a:ext cx="3008313" cy="142965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80571"/>
            <a:ext cx="5111750" cy="5545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10230"/>
            <a:ext cx="3008313" cy="41159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993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4" y="471713"/>
            <a:ext cx="9144000" cy="914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244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794" y="6400800"/>
            <a:ext cx="9143206" cy="457200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3206" cy="91321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304"/>
            <a:ext cx="8229600" cy="477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Northwestern University Information Technology Home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93" b="20152"/>
          <a:stretch/>
        </p:blipFill>
        <p:spPr bwMode="auto">
          <a:xfrm>
            <a:off x="1456369" y="6401532"/>
            <a:ext cx="141776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0" y="6401532"/>
            <a:ext cx="1456369" cy="4572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67310" y="6457046"/>
            <a:ext cx="1389059" cy="338554"/>
            <a:chOff x="67310" y="6457046"/>
            <a:chExt cx="1389059" cy="338554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10" y="6469746"/>
              <a:ext cx="320040" cy="320040"/>
            </a:xfrm>
            <a:prstGeom prst="rect">
              <a:avLst/>
            </a:prstGeom>
            <a:noFill/>
          </p:spPr>
        </p:pic>
        <p:sp>
          <p:nvSpPr>
            <p:cNvPr id="4" name="TextBox 3"/>
            <p:cNvSpPr txBox="1"/>
            <p:nvPr userDrawn="1"/>
          </p:nvSpPr>
          <p:spPr>
            <a:xfrm>
              <a:off x="354016" y="6457046"/>
              <a:ext cx="1102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>
                  <a:solidFill>
                    <a:srgbClr val="FFFFFF"/>
                  </a:solidFill>
                  <a:latin typeface="Calibri Light" panose="020F0302020204030204" pitchFamily="34" charset="0"/>
                </a:rPr>
                <a:t>Amaral Lab</a:t>
              </a:r>
              <a:endParaRPr lang="en-US" sz="1600" b="0" dirty="0">
                <a:solidFill>
                  <a:srgbClr val="FFFFFF"/>
                </a:solidFill>
                <a:latin typeface="Calibri Light" panose="020F0302020204030204" pitchFamily="34" charset="0"/>
              </a:endParaRPr>
            </a:p>
          </p:txBody>
        </p:sp>
      </p:grpSp>
      <p:sp>
        <p:nvSpPr>
          <p:cNvPr id="15" name="TextBox 14"/>
          <p:cNvSpPr txBox="1"/>
          <p:nvPr userDrawn="1"/>
        </p:nvSpPr>
        <p:spPr>
          <a:xfrm>
            <a:off x="8278801" y="6477037"/>
            <a:ext cx="8375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fld id="{2932C3AE-89FB-4BA0-864E-151D0886B381}" type="slidenum">
              <a:rPr lang="en-US" b="0" i="1" smtClean="0">
                <a:solidFill>
                  <a:srgbClr val="FFFFFF"/>
                </a:solidFill>
                <a:latin typeface="Tahoma"/>
              </a:rPr>
              <a:pPr algn="r"/>
              <a:t>‹#›</a:t>
            </a:fld>
            <a:endParaRPr lang="en-US" b="0" i="1" dirty="0">
              <a:solidFill>
                <a:srgbClr val="FFFFFF"/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2944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00"/>
          </a:solidFill>
          <a:latin typeface="Tahoma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Ø"/>
        <a:defRPr sz="3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58838" indent="-401638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charset="2"/>
        <a:buChar char="ü"/>
        <a:defRPr sz="2800">
          <a:solidFill>
            <a:srgbClr val="262626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20000"/>
        <a:buFont typeface="Times" charset="0"/>
        <a:buChar char="•"/>
        <a:defRPr sz="2400">
          <a:solidFill>
            <a:srgbClr val="262626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262626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262626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11273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39478"/>
            <a:ext cx="6400800" cy="1199322"/>
          </a:xfrm>
        </p:spPr>
        <p:txBody>
          <a:bodyPr/>
          <a:lstStyle/>
          <a:p>
            <a:r>
              <a:rPr lang="en-US" dirty="0" smtClean="0"/>
              <a:t>Jackie Milhans</a:t>
            </a:r>
          </a:p>
          <a:p>
            <a:r>
              <a:rPr lang="en-US" dirty="0" smtClean="0"/>
              <a:t>NUIT Research Computing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solidFill>
                  <a:srgbClr val="800000"/>
                </a:solidFill>
              </a:rPr>
              <a:t>Introduction to the   Unix shell</a:t>
            </a: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67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and permissions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563" y="3192123"/>
            <a:ext cx="8746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Ownership</a:t>
            </a:r>
            <a:endParaRPr lang="en-US" sz="2400" dirty="0">
              <a:latin typeface="Tahoma"/>
              <a:cs typeface="Tahoma"/>
            </a:endParaRPr>
          </a:p>
          <a:p>
            <a:r>
              <a:rPr lang="en-US" sz="2400" b="0" dirty="0" smtClean="0">
                <a:latin typeface="Tahoma"/>
                <a:cs typeface="Tahoma"/>
              </a:rPr>
              <a:t>	owner 	group 		others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err="1" smtClean="0">
                <a:latin typeface="Tahoma"/>
                <a:cs typeface="Tahoma"/>
              </a:rPr>
              <a:t>amaral</a:t>
            </a:r>
            <a:r>
              <a:rPr lang="en-US" sz="2400" b="0" dirty="0" smtClean="0">
                <a:latin typeface="Tahoma"/>
                <a:cs typeface="Tahoma"/>
              </a:rPr>
              <a:t>		staff</a:t>
            </a:r>
          </a:p>
          <a:p>
            <a:endParaRPr lang="en-US" sz="2400" b="0" dirty="0">
              <a:latin typeface="Tahoma"/>
              <a:cs typeface="Tahoma"/>
            </a:endParaRPr>
          </a:p>
          <a:p>
            <a:r>
              <a:rPr lang="en-US" sz="2400" dirty="0" smtClean="0">
                <a:latin typeface="Tahoma"/>
                <a:cs typeface="Tahoma"/>
              </a:rPr>
              <a:t>Permissions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read		write		execute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4		2		1</a:t>
            </a:r>
            <a:endParaRPr lang="en-US" sz="2400" b="0" dirty="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66046"/>
          <a:stretch/>
        </p:blipFill>
        <p:spPr>
          <a:xfrm>
            <a:off x="0" y="1052507"/>
            <a:ext cx="9144000" cy="21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85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shell/command prompt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12452" y="2836958"/>
            <a:ext cx="6750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command </a:t>
            </a:r>
            <a:r>
              <a:rPr lang="en-US" sz="3600" b="0" dirty="0">
                <a:latin typeface="Consolas" panose="020B0609020204030204" pitchFamily="49" charset="0"/>
                <a:cs typeface="Consolas" panose="020B0609020204030204" pitchFamily="49" charset="0"/>
              </a:rPr>
              <a:t>–options </a:t>
            </a:r>
            <a:r>
              <a:rPr lang="en-US" sz="3600" b="0" i="1" dirty="0"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07699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Ownership and permissions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59086"/>
              </p:ext>
            </p:extLst>
          </p:nvPr>
        </p:nvGraphicFramePr>
        <p:xfrm>
          <a:off x="131784" y="1313129"/>
          <a:ext cx="884149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971"/>
                <a:gridCol w="3699613"/>
                <a:gridCol w="24919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owner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chown</a:t>
                      </a:r>
                      <a:r>
                        <a:rPr lang="en-US" b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owner </a:t>
                      </a:r>
                      <a:r>
                        <a:rPr lang="en-US" b="0" i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b="0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chgrp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group </a:t>
                      </a:r>
                      <a:r>
                        <a:rPr lang="en-US" b="0" i="1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i="1" baseline="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chmod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ugo+rwx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(access) mode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file</a:t>
                      </a:r>
                    </a:p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file access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touch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56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Wildcards and other speedups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032338"/>
              </p:ext>
            </p:extLst>
          </p:nvPr>
        </p:nvGraphicFramePr>
        <p:xfrm>
          <a:off x="457200" y="1292225"/>
          <a:ext cx="81407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606"/>
                <a:gridCol w="50950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lang="en-US" dirty="0" smtClean="0">
                          <a:latin typeface="+mj-lt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./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folder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 </a:t>
                      </a:r>
                      <a:r>
                        <a:rPr lang="en-US" dirty="0" smtClean="0">
                          <a:latin typeface="+mj-lt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../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Parent folder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 </a:t>
                      </a:r>
                      <a:r>
                        <a:rPr lang="en-US" dirty="0" smtClean="0">
                          <a:latin typeface="+mj-lt"/>
                          <a:cs typeface="Consolas" panose="020B0609020204030204" pitchFamily="49" charset="0"/>
                        </a:rPr>
                        <a:t>or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~/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User’s home folder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Arbitrary</a:t>
                      </a:r>
                      <a:r>
                        <a:rPr lang="en-US" baseline="0" dirty="0" smtClean="0"/>
                        <a:t> symbols in any order and any length</a:t>
                      </a:r>
                      <a:endParaRPr lang="en-US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single character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[0-3]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Single character</a:t>
                      </a:r>
                      <a:r>
                        <a:rPr lang="en-US" baseline="0" dirty="0" smtClean="0"/>
                        <a:t> in set [0, 1, 2, 3]</a:t>
                      </a:r>
                      <a:endParaRPr lang="en-US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input to command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output to file and rewrite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Direct</a:t>
                      </a:r>
                      <a:r>
                        <a:rPr lang="en-US" i="0" baseline="0" dirty="0" smtClean="0"/>
                        <a:t> output to file and append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|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Pipe output of one command into</a:t>
                      </a:r>
                      <a:r>
                        <a:rPr lang="en-US" i="0" baseline="0" dirty="0" smtClean="0"/>
                        <a:t> another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(tab)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/>
                        <a:t>Completes</a:t>
                      </a:r>
                      <a:r>
                        <a:rPr lang="en-US" b="0" i="0" baseline="0" dirty="0" smtClean="0"/>
                        <a:t> typing of command or path</a:t>
                      </a:r>
                      <a:endParaRPr lang="en-US" b="0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85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and editing the tree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47356"/>
              </p:ext>
            </p:extLst>
          </p:nvPr>
        </p:nvGraphicFramePr>
        <p:xfrm>
          <a:off x="457201" y="1292225"/>
          <a:ext cx="8254999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187"/>
                <a:gridCol w="2489661"/>
                <a:gridCol w="32911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where you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pwd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‘Print working directory’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 contents of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</a:t>
                      </a:r>
                      <a:r>
                        <a:rPr lang="en-US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–alt… </a:t>
                      </a:r>
                      <a:r>
                        <a:rPr lang="en-US" i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‘List’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-a</a:t>
                      </a:r>
                      <a:r>
                        <a:rPr lang="en-US" i="0" dirty="0" smtClean="0"/>
                        <a:t> all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-l</a:t>
                      </a:r>
                      <a:r>
                        <a:rPr lang="en-US" i="0" dirty="0" smtClean="0"/>
                        <a:t> long list format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-F</a:t>
                      </a:r>
                      <a:r>
                        <a:rPr lang="en-US" i="0" dirty="0" smtClean="0"/>
                        <a:t> classify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-G</a:t>
                      </a:r>
                      <a:r>
                        <a:rPr lang="en-US" i="0" dirty="0" smtClean="0"/>
                        <a:t> no-group info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-h</a:t>
                      </a:r>
                      <a:r>
                        <a:rPr lang="en-US" i="0" dirty="0" smtClean="0"/>
                        <a:t> human-readable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-t</a:t>
                      </a:r>
                      <a:r>
                        <a:rPr lang="en-US" i="0" dirty="0" smtClean="0"/>
                        <a:t> sort by modification date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Change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cd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  <a:endParaRPr lang="en-US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‘Change</a:t>
                      </a:r>
                      <a:r>
                        <a:rPr lang="en-US" baseline="0" dirty="0" smtClean="0"/>
                        <a:t> directory’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r>
                        <a:rPr lang="en-US" baseline="0" dirty="0" smtClean="0"/>
                        <a:t>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mkdir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folder_name</a:t>
                      </a:r>
                      <a:endParaRPr lang="en-US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‘Make</a:t>
                      </a:r>
                      <a:r>
                        <a:rPr lang="en-US" baseline="0" dirty="0" smtClean="0"/>
                        <a:t> directory’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  <a:r>
                        <a:rPr lang="en-US" baseline="0" dirty="0" smtClean="0"/>
                        <a:t> empty folder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rmdir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folder_name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‘Remove</a:t>
                      </a:r>
                      <a:r>
                        <a:rPr lang="en-US" baseline="0" dirty="0" smtClean="0"/>
                        <a:t> directory’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093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and editing the tree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497552"/>
              </p:ext>
            </p:extLst>
          </p:nvPr>
        </p:nvGraphicFramePr>
        <p:xfrm>
          <a:off x="457200" y="1292225"/>
          <a:ext cx="8229600" cy="375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298700"/>
                <a:gridCol w="3187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the beginning of a</a:t>
                      </a:r>
                      <a:r>
                        <a:rPr lang="en-US" baseline="0" dirty="0" smtClean="0"/>
                        <a:t>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head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Add -n3</a:t>
                      </a:r>
                      <a:r>
                        <a:rPr lang="en-US" baseline="0" dirty="0" smtClean="0"/>
                        <a:t> (change number as desired) to alter number of lines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the end of a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tail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 the entire text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View part of a text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less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 – quit</a:t>
                      </a:r>
                    </a:p>
                    <a:p>
                      <a:r>
                        <a:rPr lang="en-US" baseline="0" dirty="0" smtClean="0"/>
                        <a:t>(space) – move forward</a:t>
                      </a:r>
                    </a:p>
                    <a:p>
                      <a:r>
                        <a:rPr lang="en-US" baseline="0" dirty="0" smtClean="0"/>
                        <a:t>b – move backward</a:t>
                      </a:r>
                    </a:p>
                    <a:p>
                      <a:r>
                        <a:rPr lang="en-US" baseline="0" dirty="0" smtClean="0"/>
                        <a:t>g – go to end of file</a:t>
                      </a:r>
                    </a:p>
                    <a:p>
                      <a:r>
                        <a:rPr lang="en-US" baseline="0" dirty="0" smtClean="0"/>
                        <a:t>/</a:t>
                      </a:r>
                      <a:r>
                        <a:rPr lang="en-US" i="1" baseline="0" dirty="0" smtClean="0"/>
                        <a:t>string</a:t>
                      </a:r>
                      <a:r>
                        <a:rPr lang="en-US" baseline="0" dirty="0" smtClean="0"/>
                        <a:t> – search for </a:t>
                      </a:r>
                      <a:r>
                        <a:rPr lang="en-US" i="1" baseline="0" dirty="0" smtClean="0"/>
                        <a:t>string</a:t>
                      </a:r>
                      <a:endParaRPr lang="en-US" i="0" baseline="0" dirty="0" smtClean="0"/>
                    </a:p>
                    <a:p>
                      <a:r>
                        <a:rPr lang="en-US" i="0" baseline="0" dirty="0" smtClean="0"/>
                        <a:t>n – repeat search</a:t>
                      </a: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156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Navigating and editing the tree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06448"/>
              </p:ext>
            </p:extLst>
          </p:nvPr>
        </p:nvGraphicFramePr>
        <p:xfrm>
          <a:off x="457201" y="1292225"/>
          <a:ext cx="8267699" cy="440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899"/>
                <a:gridCol w="4300407"/>
                <a:gridCol w="22273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</a:t>
                      </a:r>
                      <a:r>
                        <a:rPr lang="en-US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</a:p>
                    <a:p>
                      <a:endParaRPr lang="en-US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i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i="0" dirty="0" smtClean="0"/>
                        <a:t> interactive</a:t>
                      </a:r>
                    </a:p>
                    <a:p>
                      <a:r>
                        <a:rPr lang="en-US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-f</a:t>
                      </a:r>
                      <a:r>
                        <a:rPr lang="en-US" i="0" dirty="0" smtClean="0"/>
                        <a:t> force</a:t>
                      </a:r>
                      <a:r>
                        <a:rPr lang="en-US" i="0" baseline="0" dirty="0" smtClean="0"/>
                        <a:t> action</a:t>
                      </a:r>
                    </a:p>
                    <a:p>
                      <a:r>
                        <a:rPr lang="en-US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-r</a:t>
                      </a:r>
                      <a:r>
                        <a:rPr lang="en-US" i="0" baseline="0" dirty="0" smtClean="0"/>
                        <a:t> recursively</a:t>
                      </a:r>
                      <a:endParaRPr lang="en-US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mv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name_origin</a:t>
                      </a:r>
                      <a:r>
                        <a:rPr lang="en-US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name_dest</a:t>
                      </a:r>
                      <a:endParaRPr lang="en-US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Copy stuff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cp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</a:t>
                      </a:r>
                      <a:r>
                        <a:rPr lang="en-US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ifR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name_origin</a:t>
                      </a:r>
                      <a:r>
                        <a:rPr lang="en-US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name_dest</a:t>
                      </a:r>
                      <a:endParaRPr lang="en-US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Copy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find</a:t>
                      </a:r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0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directory</a:t>
                      </a:r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–name </a:t>
                      </a:r>
                      <a:r>
                        <a:rPr lang="en-US" b="0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endParaRPr lang="en-US" b="0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b="0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/>
                        <a:t>Find all files in directory matching </a:t>
                      </a:r>
                      <a:r>
                        <a:rPr lang="en-US" b="0" i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r>
                        <a:rPr lang="en-US" b="0" i="0" baseline="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ile_name</a:t>
                      </a:r>
                      <a:r>
                        <a:rPr lang="en-US" b="0" i="0" baseline="0" dirty="0" smtClean="0"/>
                        <a:t> (wildcards can be used)</a:t>
                      </a:r>
                      <a:endParaRPr lang="en-US" b="0" i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Make symbolic links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ln</a:t>
                      </a: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b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–s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name_origin</a:t>
                      </a:r>
                      <a:r>
                        <a:rPr lang="en-US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name_dest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 names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68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help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578276"/>
              </p:ext>
            </p:extLst>
          </p:nvPr>
        </p:nvGraphicFramePr>
        <p:xfrm>
          <a:off x="615950" y="1292225"/>
          <a:ext cx="7912100" cy="276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082"/>
                <a:gridCol w="4952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</a:t>
                      </a:r>
                      <a:r>
                        <a:rPr lang="en-US" baseline="0" dirty="0" smtClean="0"/>
                        <a:t> file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file_name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for 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which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name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Check command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command_name</a:t>
                      </a:r>
                      <a:endParaRPr lang="en-US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 info on command </a:t>
                      </a:r>
                    </a:p>
                    <a:p>
                      <a:r>
                        <a:rPr lang="en-US" dirty="0" smtClean="0"/>
                        <a:t>(in bash)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help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-m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command_name</a:t>
                      </a:r>
                      <a:endParaRPr lang="en-US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</a:t>
                      </a:r>
                      <a:r>
                        <a:rPr lang="en-US" i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--help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</a:t>
                      </a:r>
                      <a:r>
                        <a:rPr lang="en-US" i="1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-h</a:t>
                      </a:r>
                      <a:endParaRPr lang="en-US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manual pages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</a:t>
                      </a:r>
                      <a:r>
                        <a:rPr lang="en-US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i="1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command_name</a:t>
                      </a:r>
                      <a:endParaRPr lang="en-US" i="1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44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</a:t>
            </a:r>
            <a:r>
              <a:rPr lang="en-US" dirty="0" smtClean="0"/>
              <a:t>in editors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4713" y="6418946"/>
            <a:ext cx="648493" cy="439054"/>
          </a:xfrm>
          <a:prstGeom prst="rect">
            <a:avLst/>
          </a:prstGeom>
        </p:spPr>
        <p:txBody>
          <a:bodyPr/>
          <a:lstStyle/>
          <a:p>
            <a:fld id="{40C894AB-A02C-6746-883C-96049A563C5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53712"/>
              </p:ext>
            </p:extLst>
          </p:nvPr>
        </p:nvGraphicFramePr>
        <p:xfrm>
          <a:off x="275548" y="1313129"/>
          <a:ext cx="85180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72"/>
                <a:gridCol w="5331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nano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vim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Edit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emacs</a:t>
                      </a:r>
                      <a:r>
                        <a:rPr lang="en-US" b="1" baseline="0" dirty="0" smtClean="0"/>
                        <a:t> (or) </a:t>
                      </a:r>
                      <a:r>
                        <a:rPr lang="en-US" b="1" baseline="0" dirty="0" err="1" smtClean="0"/>
                        <a:t>xemacs</a:t>
                      </a:r>
                      <a:r>
                        <a:rPr lang="en-US" dirty="0" smtClean="0"/>
                        <a:t> </a:t>
                      </a:r>
                      <a:r>
                        <a:rPr lang="en-US" i="1" dirty="0" err="1" smtClean="0"/>
                        <a:t>file_name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599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4713" y="6418946"/>
            <a:ext cx="648493" cy="439054"/>
          </a:xfrm>
          <a:prstGeom prst="rect">
            <a:avLst/>
          </a:prstGeom>
        </p:spPr>
        <p:txBody>
          <a:bodyPr/>
          <a:lstStyle/>
          <a:p>
            <a:fld id="{40C894AB-A02C-6746-883C-96049A563C5A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07443"/>
              </p:ext>
            </p:extLst>
          </p:nvPr>
        </p:nvGraphicFramePr>
        <p:xfrm>
          <a:off x="275548" y="1313129"/>
          <a:ext cx="8518026" cy="192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72"/>
                <a:gridCol w="5331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to: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Declare a variable </a:t>
                      </a:r>
                    </a:p>
                    <a:p>
                      <a:r>
                        <a:rPr lang="en-US" dirty="0" smtClean="0"/>
                        <a:t>Export</a:t>
                      </a:r>
                      <a:r>
                        <a:rPr lang="en-US" baseline="0" dirty="0" smtClean="0"/>
                        <a:t> the variable value to the system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var</a:t>
                      </a:r>
                      <a:r>
                        <a:rPr lang="en-US" b="1" baseline="0" dirty="0" smtClean="0"/>
                        <a:t>=value</a:t>
                      </a:r>
                    </a:p>
                    <a:p>
                      <a:r>
                        <a:rPr lang="en-US" b="1" baseline="0" dirty="0" smtClean="0"/>
                        <a:t>export </a:t>
                      </a:r>
                      <a:r>
                        <a:rPr lang="en-US" b="1" baseline="0" dirty="0" err="1" smtClean="0"/>
                        <a:t>var</a:t>
                      </a:r>
                      <a:r>
                        <a:rPr lang="en-US" b="1" baseline="0" dirty="0" smtClean="0"/>
                        <a:t>=value # bash shell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Print the variable value</a:t>
                      </a:r>
                    </a:p>
                    <a:p>
                      <a:r>
                        <a:rPr lang="en-US" dirty="0" smtClean="0"/>
                        <a:t>Reference the variable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echo</a:t>
                      </a:r>
                      <a:r>
                        <a:rPr lang="en-US" b="1" baseline="0" dirty="0" smtClean="0"/>
                        <a:t> $</a:t>
                      </a:r>
                      <a:r>
                        <a:rPr lang="en-US" b="1" baseline="0" dirty="0" err="1" smtClean="0"/>
                        <a:t>var</a:t>
                      </a:r>
                      <a:endParaRPr lang="en-US" b="1" baseline="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$</a:t>
                      </a:r>
                      <a:r>
                        <a:rPr lang="en-US" b="1" baseline="0" dirty="0" err="1" smtClean="0"/>
                        <a:t>var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75650"/>
              </p:ext>
            </p:extLst>
          </p:nvPr>
        </p:nvGraphicFramePr>
        <p:xfrm>
          <a:off x="275548" y="3492448"/>
          <a:ext cx="8518026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772"/>
                <a:gridCol w="53312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When</a:t>
                      </a:r>
                      <a:r>
                        <a:rPr lang="en-US" baseline="0" dirty="0" smtClean="0"/>
                        <a:t> are: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v</a:t>
                      </a:r>
                      <a:r>
                        <a:rPr lang="en-US" dirty="0" smtClean="0"/>
                        <a:t>ariables</a:t>
                      </a:r>
                      <a:r>
                        <a:rPr lang="en-US" baseline="0" dirty="0" smtClean="0"/>
                        <a:t> are not referenced by their values: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r>
                        <a:rPr lang="en-US" baseline="0" dirty="0" smtClean="0"/>
                        <a:t> is declared, unset or exported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</a:t>
                      </a:r>
                      <a:r>
                        <a:rPr lang="en-US" baseline="0" dirty="0" smtClean="0"/>
                        <a:t> an arithmetic expression ((..))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The ((..)) construct allows for a C-style variable manipulation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For example: </a:t>
                      </a:r>
                      <a:r>
                        <a:rPr lang="en-US" baseline="0" dirty="0" err="1" smtClean="0"/>
                        <a:t>var</a:t>
                      </a:r>
                      <a:r>
                        <a:rPr lang="en-US" baseline="0" dirty="0" smtClean="0"/>
                        <a:t>=$((5+3)) at prompt returns 8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19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Operating Systems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61" y="1237317"/>
            <a:ext cx="4764796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dirty="0" smtClean="0">
                <a:latin typeface="Tahoma"/>
                <a:cs typeface="Tahoma"/>
              </a:rPr>
              <a:t>Developed in the 60’s at Bell Labs</a:t>
            </a:r>
          </a:p>
          <a:p>
            <a:endParaRPr lang="en-US" sz="2400" b="0" i="1" dirty="0">
              <a:latin typeface="Tahoma"/>
              <a:cs typeface="Tahoma"/>
            </a:endParaRPr>
          </a:p>
          <a:p>
            <a:endParaRPr lang="en-US" sz="2400" b="0" i="1" dirty="0" smtClean="0">
              <a:latin typeface="Tahoma"/>
              <a:cs typeface="Tahoma"/>
            </a:endParaRPr>
          </a:p>
          <a:p>
            <a:endParaRPr lang="en-US" sz="2400" b="0" i="1" dirty="0">
              <a:latin typeface="Tahoma"/>
              <a:cs typeface="Tahoma"/>
            </a:endParaRPr>
          </a:p>
          <a:p>
            <a:endParaRPr lang="en-US" sz="2400" b="0" i="1" dirty="0" smtClean="0">
              <a:latin typeface="Tahoma"/>
              <a:cs typeface="Tahoma"/>
            </a:endParaRPr>
          </a:p>
          <a:p>
            <a:endParaRPr lang="en-US" sz="2400" b="0" i="1" dirty="0">
              <a:latin typeface="Tahoma"/>
              <a:cs typeface="Tahoma"/>
            </a:endParaRPr>
          </a:p>
          <a:p>
            <a:endParaRPr lang="en-US" sz="2400" b="0" i="1" dirty="0" smtClean="0">
              <a:latin typeface="Tahoma"/>
              <a:cs typeface="Tahoma"/>
            </a:endParaRPr>
          </a:p>
          <a:p>
            <a:r>
              <a:rPr lang="en-US" sz="2400" b="0" dirty="0" smtClean="0">
                <a:latin typeface="Tahoma"/>
                <a:cs typeface="Tahoma"/>
              </a:rPr>
              <a:t>Linux was first released in 1991</a:t>
            </a:r>
            <a:endParaRPr lang="en-US" sz="2400" b="0" dirty="0">
              <a:latin typeface="Tahoma"/>
              <a:cs typeface="Tahom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570" y="1237317"/>
            <a:ext cx="3181660" cy="20680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50123" y="3324715"/>
            <a:ext cx="3520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1" dirty="0" smtClean="0">
                <a:latin typeface="Tahoma"/>
                <a:cs typeface="Tahoma"/>
              </a:rPr>
              <a:t>Ken Thompson &amp; Dennis Ritchie</a:t>
            </a:r>
            <a:endParaRPr lang="en-US" b="0" i="1" dirty="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463" y="4471549"/>
            <a:ext cx="2321497" cy="15789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24247"/>
          <a:stretch/>
        </p:blipFill>
        <p:spPr>
          <a:xfrm>
            <a:off x="5634644" y="3815308"/>
            <a:ext cx="2751512" cy="22352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65282" y="6037534"/>
            <a:ext cx="1690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1" dirty="0" smtClean="0">
                <a:latin typeface="Tahoma"/>
                <a:cs typeface="Tahoma"/>
              </a:rPr>
              <a:t>Linus Torvalds</a:t>
            </a:r>
            <a:endParaRPr lang="en-US" b="0" i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120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defined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4713" y="6418946"/>
            <a:ext cx="648493" cy="439054"/>
          </a:xfrm>
          <a:prstGeom prst="rect">
            <a:avLst/>
          </a:prstGeom>
        </p:spPr>
        <p:txBody>
          <a:bodyPr/>
          <a:lstStyle/>
          <a:p>
            <a:fld id="{40C894AB-A02C-6746-883C-96049A563C5A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77614"/>
              </p:ext>
            </p:extLst>
          </p:nvPr>
        </p:nvGraphicFramePr>
        <p:xfrm>
          <a:off x="284480" y="998169"/>
          <a:ext cx="8402320" cy="539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484"/>
                <a:gridCol w="5258836"/>
              </a:tblGrid>
              <a:tr h="294646"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built-in</a:t>
                      </a:r>
                      <a:r>
                        <a:rPr lang="en-US" baseline="0" dirty="0" smtClean="0"/>
                        <a:t>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Refers</a:t>
                      </a:r>
                      <a:r>
                        <a:rPr lang="en-US" baseline="0" dirty="0" smtClean="0"/>
                        <a:t> to:</a:t>
                      </a:r>
                      <a:endParaRPr lang="en-US" dirty="0"/>
                    </a:p>
                  </a:txBody>
                  <a:tcPr/>
                </a:tc>
              </a:tr>
              <a:tr h="512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$BASH,</a:t>
                      </a:r>
                      <a:r>
                        <a:rPr lang="en-US" sz="1400" baseline="0" dirty="0" smtClean="0"/>
                        <a:t> $BASH_VERSION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</a:t>
                      </a:r>
                      <a:r>
                        <a:rPr lang="en-US" sz="1400" baseline="0" dirty="0" smtClean="0"/>
                        <a:t> location and version of the bash shell in your system</a:t>
                      </a:r>
                      <a:endParaRPr lang="en-US" sz="1400" dirty="0"/>
                    </a:p>
                  </a:txBody>
                  <a:tcPr/>
                </a:tc>
              </a:tr>
              <a:tr h="294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$EDITOR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the</a:t>
                      </a:r>
                      <a:r>
                        <a:rPr lang="en-US" sz="1400" b="0" baseline="0" dirty="0" smtClean="0"/>
                        <a:t> default editor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294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/>
                        <a:t>The</a:t>
                      </a:r>
                      <a:r>
                        <a:rPr lang="en-US" sz="1400" b="0" i="0" baseline="0" dirty="0" smtClean="0"/>
                        <a:t> home directory of the user</a:t>
                      </a:r>
                      <a:endParaRPr lang="en-US" sz="1400" b="0" i="1" dirty="0"/>
                    </a:p>
                  </a:txBody>
                  <a:tcPr/>
                </a:tc>
              </a:tr>
              <a:tr h="5125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$IFS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0" dirty="0" smtClean="0"/>
                        <a:t>Internal</a:t>
                      </a:r>
                      <a:r>
                        <a:rPr lang="en-US" sz="1400" i="0" baseline="0" dirty="0" smtClean="0"/>
                        <a:t> field separator. It determines how the shell recognizes fields. Default is whitespace</a:t>
                      </a:r>
                      <a:endParaRPr lang="en-US" sz="1400" i="0" dirty="0" smtClean="0"/>
                    </a:p>
                  </a:txBody>
                  <a:tcPr/>
                </a:tc>
              </a:tr>
              <a:tr h="1391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$PATH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Path</a:t>
                      </a:r>
                      <a:r>
                        <a:rPr lang="en-US" sz="1400" i="0" baseline="0" dirty="0" smtClean="0"/>
                        <a:t> to binaries (</a:t>
                      </a:r>
                      <a:r>
                        <a:rPr lang="en-US" sz="1400" i="0" baseline="0" dirty="0" err="1" smtClean="0"/>
                        <a:t>executables</a:t>
                      </a:r>
                      <a:r>
                        <a:rPr lang="en-US" sz="1400" i="0" baseline="0" dirty="0" smtClean="0"/>
                        <a:t>). System level binaries in /</a:t>
                      </a:r>
                      <a:r>
                        <a:rPr lang="en-US" sz="1400" i="0" baseline="0" dirty="0" err="1" smtClean="0"/>
                        <a:t>usr</a:t>
                      </a:r>
                      <a:r>
                        <a:rPr lang="en-US" sz="1400" i="0" baseline="0" dirty="0" smtClean="0"/>
                        <a:t>/bin, /bin and /</a:t>
                      </a:r>
                      <a:r>
                        <a:rPr lang="en-US" sz="1400" i="0" baseline="0" dirty="0" err="1" smtClean="0"/>
                        <a:t>usr</a:t>
                      </a:r>
                      <a:r>
                        <a:rPr lang="en-US" sz="1400" i="0" baseline="0" dirty="0" smtClean="0"/>
                        <a:t>/local/bin are accessible by the user by default. The path can be modified in a script or command prompt as:</a:t>
                      </a:r>
                      <a:br>
                        <a:rPr lang="en-US" sz="1400" i="0" baseline="0" dirty="0" smtClean="0"/>
                      </a:br>
                      <a:r>
                        <a:rPr lang="en-US" sz="1400" i="0" baseline="0" dirty="0" smtClean="0"/>
                        <a:t>export PATH=&lt;path&gt;:$PATH, which prepends &lt;path&gt; to the PATH variable</a:t>
                      </a:r>
                      <a:endParaRPr lang="en-US" sz="1400" i="0" dirty="0" smtClean="0"/>
                    </a:p>
                  </a:txBody>
                  <a:tcPr/>
                </a:tc>
              </a:tr>
              <a:tr h="294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$PWD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The</a:t>
                      </a:r>
                      <a:r>
                        <a:rPr lang="en-US" sz="1400" i="0" baseline="0" dirty="0" smtClean="0"/>
                        <a:t> working directory</a:t>
                      </a:r>
                      <a:endParaRPr lang="en-US" sz="1400" i="0" dirty="0" smtClean="0"/>
                    </a:p>
                  </a:txBody>
                  <a:tcPr/>
                </a:tc>
              </a:tr>
              <a:tr h="2946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$UID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The</a:t>
                      </a:r>
                      <a:r>
                        <a:rPr lang="en-US" sz="1400" i="0" baseline="0" dirty="0" smtClean="0"/>
                        <a:t> user ID number</a:t>
                      </a:r>
                      <a:endParaRPr lang="en-US" sz="1400" i="0" dirty="0" smtClean="0"/>
                    </a:p>
                  </a:txBody>
                  <a:tcPr/>
                </a:tc>
              </a:tr>
              <a:tr h="139119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$LD_LIBRARY_PATH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The path to</a:t>
                      </a:r>
                      <a:r>
                        <a:rPr lang="en-US" sz="1400" i="0" baseline="0" dirty="0" smtClean="0"/>
                        <a:t> libraries needed for application to link to. System libraries are /lib(64), /</a:t>
                      </a:r>
                      <a:r>
                        <a:rPr lang="en-US" sz="1400" i="0" baseline="0" dirty="0" err="1" smtClean="0"/>
                        <a:t>usr</a:t>
                      </a:r>
                      <a:r>
                        <a:rPr lang="en-US" sz="1400" i="0" baseline="0" dirty="0" smtClean="0"/>
                        <a:t>/lib(64) and /</a:t>
                      </a:r>
                      <a:r>
                        <a:rPr lang="en-US" sz="1400" i="0" baseline="0" dirty="0" err="1" smtClean="0"/>
                        <a:t>usr</a:t>
                      </a:r>
                      <a:r>
                        <a:rPr lang="en-US" sz="1400" i="0" baseline="0" dirty="0" smtClean="0"/>
                        <a:t>/local/lib(64) are available to the user by default. Add additional libraries in &lt;path&gt; as: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baseline="0" dirty="0" smtClean="0"/>
                        <a:t>export LD_LIBRARY_PATH=&lt;path&gt;:$LD_LIBRARY_PATH</a:t>
                      </a:r>
                      <a:endParaRPr lang="en-US" sz="1400" i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83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of a command – or multiple commands can be assigned to a variable in two different ways:</a:t>
            </a:r>
          </a:p>
          <a:p>
            <a:pPr lvl="1"/>
            <a:r>
              <a:rPr lang="en-US" dirty="0" err="1" smtClean="0"/>
              <a:t>Backquotes</a:t>
            </a:r>
            <a:r>
              <a:rPr lang="en-US" dirty="0"/>
              <a:t> </a:t>
            </a:r>
            <a:r>
              <a:rPr lang="en-US" dirty="0" smtClean="0"/>
              <a:t>` l` : a=`</a:t>
            </a:r>
            <a:r>
              <a:rPr lang="en-US" dirty="0" err="1" smtClean="0"/>
              <a:t>ls</a:t>
            </a:r>
            <a:r>
              <a:rPr lang="en-US" dirty="0" smtClean="0"/>
              <a:t> –l`. $a now contains the listing of the directory as entries</a:t>
            </a:r>
          </a:p>
          <a:p>
            <a:pPr lvl="1"/>
            <a:r>
              <a:rPr lang="en-US" dirty="0" smtClean="0"/>
              <a:t>$(..): a=$(</a:t>
            </a:r>
            <a:r>
              <a:rPr lang="en-US" dirty="0" err="1" smtClean="0"/>
              <a:t>ls</a:t>
            </a:r>
            <a:r>
              <a:rPr lang="en-US" dirty="0" smtClean="0"/>
              <a:t> –l)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94713" y="6418946"/>
            <a:ext cx="648493" cy="439054"/>
          </a:xfrm>
          <a:prstGeom prst="rect">
            <a:avLst/>
          </a:prstGeom>
        </p:spPr>
        <p:txBody>
          <a:bodyPr/>
          <a:lstStyle/>
          <a:p>
            <a:fld id="{40C894AB-A02C-6746-883C-96049A563C5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9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Jackie Milhans</a:t>
            </a:r>
          </a:p>
          <a:p>
            <a:pPr marL="0" indent="0" algn="ctr">
              <a:buNone/>
            </a:pPr>
            <a:r>
              <a:rPr lang="en-US" dirty="0" err="1" smtClean="0"/>
              <a:t>milhans@northwestern.edu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it.northwestern.edu</a:t>
            </a:r>
            <a:r>
              <a:rPr lang="en-US" dirty="0" smtClean="0"/>
              <a:t>/research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58" y="913211"/>
            <a:ext cx="8205575" cy="54730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76795" y="6403957"/>
            <a:ext cx="6055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Tahoma"/>
                <a:cs typeface="Tahoma"/>
              </a:rPr>
              <a:t>"Unix history-simple" by Eraserhead1, Infinity0, </a:t>
            </a:r>
            <a:r>
              <a:rPr lang="en-US" b="0" dirty="0" err="1" smtClean="0">
                <a:solidFill>
                  <a:schemeClr val="bg1"/>
                </a:solidFill>
                <a:latin typeface="Tahoma"/>
                <a:cs typeface="Tahoma"/>
              </a:rPr>
              <a:t>Sav_vas</a:t>
            </a:r>
            <a:endParaRPr lang="en-US" b="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33102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OS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68912" y="1591436"/>
            <a:ext cx="6814686" cy="35394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charset="2"/>
              <a:buChar char="Ø"/>
            </a:pPr>
            <a:r>
              <a:rPr lang="en-US" sz="2800" b="0" dirty="0" smtClean="0">
                <a:latin typeface="Tahoma"/>
                <a:cs typeface="Tahoma"/>
              </a:rPr>
              <a:t>Very stable (</a:t>
            </a:r>
            <a:r>
              <a:rPr lang="en-US" sz="2800" b="0" dirty="0">
                <a:latin typeface="Tahoma"/>
                <a:cs typeface="Tahoma"/>
              </a:rPr>
              <a:t>n</a:t>
            </a:r>
            <a:r>
              <a:rPr lang="en-US" sz="2800" b="0" dirty="0" smtClean="0">
                <a:latin typeface="Tahoma"/>
                <a:cs typeface="Tahoma"/>
              </a:rPr>
              <a:t>o “blue screen of death”)</a:t>
            </a:r>
          </a:p>
          <a:p>
            <a:pPr marL="457200" indent="-457200">
              <a:buFont typeface="Wingdings" charset="2"/>
              <a:buChar char="Ø"/>
            </a:pPr>
            <a:endParaRPr lang="en-US" sz="2800" b="0" dirty="0">
              <a:latin typeface="Tahoma"/>
              <a:cs typeface="Tahoma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b="0" dirty="0" smtClean="0">
                <a:latin typeface="Tahoma"/>
                <a:cs typeface="Tahoma"/>
              </a:rPr>
              <a:t>In continuous development</a:t>
            </a:r>
          </a:p>
          <a:p>
            <a:pPr marL="457200" indent="-457200">
              <a:buFont typeface="Wingdings" charset="2"/>
              <a:buChar char="Ø"/>
            </a:pPr>
            <a:endParaRPr lang="en-US" sz="2800" b="0" dirty="0">
              <a:latin typeface="Tahoma"/>
              <a:cs typeface="Tahoma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b="0" dirty="0" smtClean="0">
                <a:latin typeface="Tahoma"/>
                <a:cs typeface="Tahoma"/>
              </a:rPr>
              <a:t>Flexible</a:t>
            </a:r>
          </a:p>
          <a:p>
            <a:pPr marL="457200" indent="-457200">
              <a:buFont typeface="Wingdings" charset="2"/>
              <a:buChar char="Ø"/>
            </a:pPr>
            <a:endParaRPr lang="en-US" sz="2800" b="0" dirty="0" smtClean="0">
              <a:latin typeface="Tahoma"/>
              <a:cs typeface="Tahoma"/>
            </a:endParaRPr>
          </a:p>
          <a:p>
            <a:pPr marL="457200" indent="-457200">
              <a:buFont typeface="Wingdings" charset="2"/>
              <a:buChar char="Ø"/>
            </a:pPr>
            <a:r>
              <a:rPr lang="en-US" sz="2800" b="0" dirty="0" smtClean="0">
                <a:latin typeface="Tahoma"/>
                <a:cs typeface="Tahoma"/>
              </a:rPr>
              <a:t>Multi-user &amp; multi-tasking</a:t>
            </a:r>
            <a:endParaRPr lang="en-US" sz="2800" b="0" dirty="0">
              <a:latin typeface="Tahoma"/>
              <a:cs typeface="Tahoma"/>
            </a:endParaRPr>
          </a:p>
          <a:p>
            <a:endParaRPr lang="en-US" sz="2800" b="0" i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7001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 bwMode="auto">
          <a:xfrm>
            <a:off x="5084707" y="1858035"/>
            <a:ext cx="3754387" cy="31970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/>
          <a:srcRect b="86706"/>
          <a:stretch/>
        </p:blipFill>
        <p:spPr>
          <a:xfrm rot="10800000">
            <a:off x="7952516" y="4240774"/>
            <a:ext cx="385360" cy="5415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b="79695"/>
          <a:stretch/>
        </p:blipFill>
        <p:spPr>
          <a:xfrm>
            <a:off x="7458355" y="3075445"/>
            <a:ext cx="376573" cy="8066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952516" y="3095435"/>
            <a:ext cx="385360" cy="40740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1" y="3925681"/>
            <a:ext cx="376573" cy="39727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374302" y="3915544"/>
            <a:ext cx="385360" cy="40740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41" y="3065307"/>
            <a:ext cx="376573" cy="397271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374302" y="3055170"/>
            <a:ext cx="385360" cy="4074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004" y="1793213"/>
            <a:ext cx="376573" cy="3972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92" y="2612706"/>
            <a:ext cx="376573" cy="39727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92" y="3468333"/>
            <a:ext cx="376573" cy="3972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92" y="4323443"/>
            <a:ext cx="376573" cy="39727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97165" y="1783076"/>
            <a:ext cx="385360" cy="4074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2353" y="2602569"/>
            <a:ext cx="385360" cy="4074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2353" y="3458196"/>
            <a:ext cx="385360" cy="4074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2353" y="4313306"/>
            <a:ext cx="385360" cy="40740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92" y="5187448"/>
            <a:ext cx="376573" cy="3972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262353" y="5177311"/>
            <a:ext cx="385360" cy="4074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architecture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691925" y="2095515"/>
            <a:ext cx="3231260" cy="5425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05085" y="2097264"/>
            <a:ext cx="30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Applications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94878" y="3824139"/>
            <a:ext cx="3228307" cy="5425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038" y="3825888"/>
            <a:ext cx="302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Device Drivers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94878" y="4713897"/>
            <a:ext cx="3231259" cy="5425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038" y="4715646"/>
            <a:ext cx="303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System Software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4878" y="2966763"/>
            <a:ext cx="3247838" cy="5425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8038" y="2968512"/>
            <a:ext cx="3046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Operating System</a:t>
            </a: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65216" y="5559385"/>
            <a:ext cx="3643906" cy="756171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5803" y="5687453"/>
            <a:ext cx="345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Computer Hardware</a:t>
            </a:r>
            <a:endParaRPr lang="en-US"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5216" y="1061677"/>
            <a:ext cx="3643906" cy="756171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803" y="1189745"/>
            <a:ext cx="345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  <a:latin typeface="Tahoma"/>
                <a:cs typeface="Tahoma"/>
              </a:rPr>
              <a:t>User</a:t>
            </a:r>
            <a:endParaRPr lang="en-US" sz="2400" dirty="0">
              <a:solidFill>
                <a:srgbClr val="0000FF"/>
              </a:solidFill>
              <a:latin typeface="Tahoma"/>
              <a:cs typeface="Tahoma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306822" y="2552863"/>
            <a:ext cx="3231260" cy="5425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9982" y="2554612"/>
            <a:ext cx="30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Tahoma"/>
                <a:cs typeface="Tahoma"/>
              </a:rPr>
              <a:t>Utilities</a:t>
            </a:r>
            <a:endParaRPr lang="en-US" sz="240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09775" y="4281487"/>
            <a:ext cx="3228307" cy="542572"/>
          </a:xfrm>
          <a:prstGeom prst="rect">
            <a:avLst/>
          </a:prstGeom>
          <a:solidFill>
            <a:srgbClr val="A2727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22935" y="4283236"/>
            <a:ext cx="3027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Tahoma"/>
                <a:cs typeface="Tahoma"/>
              </a:rPr>
              <a:t>Kernel</a:t>
            </a:r>
            <a:endParaRPr lang="en-US" sz="240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309775" y="3424111"/>
            <a:ext cx="1952835" cy="542572"/>
          </a:xfrm>
          <a:prstGeom prst="rect">
            <a:avLst/>
          </a:prstGeom>
          <a:solidFill>
            <a:srgbClr val="A2727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22935" y="3425860"/>
            <a:ext cx="175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latin typeface="Tahoma"/>
                <a:cs typeface="Tahoma"/>
              </a:rPr>
              <a:t>Shell</a:t>
            </a:r>
            <a:endParaRPr lang="en-US" sz="240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355" y="3897662"/>
            <a:ext cx="376573" cy="397271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657461"/>
            <a:ext cx="376573" cy="4571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2516" y="3479983"/>
            <a:ext cx="385360" cy="45719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156110"/>
            <a:ext cx="376573" cy="4571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201829"/>
            <a:ext cx="376573" cy="4571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247548"/>
            <a:ext cx="376573" cy="4571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293267"/>
            <a:ext cx="376573" cy="4571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338986"/>
            <a:ext cx="376573" cy="4571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389703"/>
            <a:ext cx="376573" cy="45719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428623"/>
            <a:ext cx="376573" cy="4571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476334"/>
            <a:ext cx="376573" cy="4571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520304"/>
            <a:ext cx="376573" cy="45719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566023"/>
            <a:ext cx="376573" cy="45719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611742"/>
            <a:ext cx="376573" cy="4571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704072"/>
            <a:ext cx="376573" cy="4571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750612"/>
            <a:ext cx="376573" cy="4571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796331"/>
            <a:ext cx="376573" cy="4571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843125"/>
            <a:ext cx="376573" cy="45719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 rotWithShape="1">
          <a:blip r:embed="rId3"/>
          <a:srcRect t="8796" b="79695"/>
          <a:stretch/>
        </p:blipFill>
        <p:spPr>
          <a:xfrm>
            <a:off x="7458355" y="3885686"/>
            <a:ext cx="376573" cy="45719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2516" y="3517800"/>
            <a:ext cx="385360" cy="45719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2516" y="3563518"/>
            <a:ext cx="385360" cy="4571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2516" y="3609237"/>
            <a:ext cx="385360" cy="45719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2516" y="3654956"/>
            <a:ext cx="385360" cy="45719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700675"/>
            <a:ext cx="385360" cy="45719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746394"/>
            <a:ext cx="385360" cy="4571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773471"/>
            <a:ext cx="385360" cy="45719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806948"/>
            <a:ext cx="385360" cy="45719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851943"/>
            <a:ext cx="385360" cy="45719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890077"/>
            <a:ext cx="385360" cy="4571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931405"/>
            <a:ext cx="385360" cy="4571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3976155"/>
            <a:ext cx="385360" cy="4571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4011737"/>
            <a:ext cx="385360" cy="4571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4045505"/>
            <a:ext cx="385360" cy="45719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4091224"/>
            <a:ext cx="385360" cy="457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4135559"/>
            <a:ext cx="385360" cy="45719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0633" y="4181278"/>
            <a:ext cx="385360" cy="45719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2"/>
          <a:srcRect t="2072" b="86706"/>
          <a:stretch/>
        </p:blipFill>
        <p:spPr>
          <a:xfrm rot="10800000">
            <a:off x="7952516" y="4209834"/>
            <a:ext cx="385360" cy="45719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5236329" y="1959651"/>
            <a:ext cx="3477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ahoma"/>
                <a:cs typeface="Tahoma"/>
              </a:rPr>
              <a:t>Operating System</a:t>
            </a:r>
            <a:endParaRPr lang="en-US" sz="2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423333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6" y="913211"/>
            <a:ext cx="6879714" cy="474107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5678744" y="3699931"/>
            <a:ext cx="3465255" cy="27008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interface (CLI)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355" y="4329415"/>
            <a:ext cx="3057392" cy="19096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4494" y="3699931"/>
            <a:ext cx="1050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Tahoma"/>
                <a:cs typeface="Tahoma"/>
              </a:rPr>
              <a:t>GUI</a:t>
            </a:r>
            <a:endParaRPr lang="en-US" sz="2800" b="0" dirty="0">
              <a:latin typeface="Tahoma"/>
              <a:cs typeface="Tahom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0610" y="1901879"/>
            <a:ext cx="64603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ahoma"/>
                <a:cs typeface="Tahoma"/>
              </a:rPr>
              <a:t>To access the Unix shell:</a:t>
            </a:r>
          </a:p>
          <a:p>
            <a:pPr lvl="1"/>
            <a:r>
              <a:rPr lang="en-US" sz="2800" b="0" u="sng" dirty="0">
                <a:solidFill>
                  <a:srgbClr val="FFFFFF"/>
                </a:solidFill>
                <a:latin typeface="Tahoma"/>
                <a:cs typeface="Tahoma"/>
              </a:rPr>
              <a:t>Mac </a:t>
            </a:r>
            <a:r>
              <a:rPr lang="en-US" sz="2800" b="0" u="sng" dirty="0" smtClean="0">
                <a:solidFill>
                  <a:srgbClr val="FFFFFF"/>
                </a:solidFill>
                <a:latin typeface="Tahoma"/>
                <a:cs typeface="Tahoma"/>
              </a:rPr>
              <a:t>OS:</a:t>
            </a:r>
            <a:r>
              <a:rPr lang="en-US" sz="2800" b="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ahoma"/>
                <a:cs typeface="Tahoma"/>
              </a:rPr>
              <a:t>open </a:t>
            </a:r>
            <a:r>
              <a:rPr lang="en-US" sz="2800" b="0" dirty="0" smtClean="0">
                <a:solidFill>
                  <a:srgbClr val="FFFFFF"/>
                </a:solidFill>
                <a:latin typeface="Tahoma"/>
                <a:cs typeface="Tahoma"/>
              </a:rPr>
              <a:t>a terminal </a:t>
            </a:r>
            <a:r>
              <a:rPr lang="en-US" sz="2800" b="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</a:p>
          <a:p>
            <a:pPr lvl="1"/>
            <a:r>
              <a:rPr lang="en-US" sz="2800" b="0" u="sng" dirty="0" smtClean="0">
                <a:solidFill>
                  <a:srgbClr val="FFFFFF"/>
                </a:solidFill>
                <a:latin typeface="Tahoma"/>
                <a:cs typeface="Tahoma"/>
              </a:rPr>
              <a:t>Linux:</a:t>
            </a:r>
            <a:r>
              <a:rPr lang="en-US" sz="2800" b="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sz="2800" b="0" dirty="0">
                <a:solidFill>
                  <a:srgbClr val="FFFFFF"/>
                </a:solidFill>
                <a:latin typeface="Tahoma"/>
                <a:cs typeface="Tahoma"/>
              </a:rPr>
              <a:t>open a terminal</a:t>
            </a:r>
          </a:p>
          <a:p>
            <a:pPr lvl="1"/>
            <a:r>
              <a:rPr lang="en-US" sz="2800" b="0" u="sng" dirty="0" smtClean="0">
                <a:solidFill>
                  <a:srgbClr val="FFFFFF"/>
                </a:solidFill>
                <a:latin typeface="Tahoma"/>
                <a:cs typeface="Tahoma"/>
              </a:rPr>
              <a:t>Windows:</a:t>
            </a:r>
            <a:r>
              <a:rPr lang="en-US" sz="2800" b="0" dirty="0" smtClean="0">
                <a:solidFill>
                  <a:srgbClr val="FFFFFF"/>
                </a:solidFill>
                <a:latin typeface="Tahoma"/>
                <a:cs typeface="Tahoma"/>
              </a:rPr>
              <a:t> use </a:t>
            </a:r>
            <a:r>
              <a:rPr lang="en-US" sz="2800" b="0" dirty="0">
                <a:solidFill>
                  <a:srgbClr val="FFFFFF"/>
                </a:solidFill>
                <a:latin typeface="Tahoma"/>
                <a:cs typeface="Tahoma"/>
              </a:rPr>
              <a:t>Putty or X-Win32</a:t>
            </a:r>
          </a:p>
        </p:txBody>
      </p:sp>
    </p:spTree>
    <p:extLst>
      <p:ext uri="{BB962C8B-B14F-4D97-AF65-F5344CB8AC3E}">
        <p14:creationId xmlns:p14="http://schemas.microsoft.com/office/powerpoint/2010/main" val="3766927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910" y="1081408"/>
            <a:ext cx="4820183" cy="3011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paths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0562" y="3993296"/>
            <a:ext cx="85180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ahoma"/>
                <a:cs typeface="Tahoma"/>
              </a:rPr>
              <a:t>Relative Paths</a:t>
            </a:r>
            <a:r>
              <a:rPr lang="en-US" sz="2400" b="0" i="1" dirty="0" smtClean="0">
                <a:latin typeface="Tahoma"/>
                <a:cs typeface="Tahoma"/>
              </a:rPr>
              <a:t>: Getting to </a:t>
            </a:r>
            <a:r>
              <a:rPr lang="en-US" sz="2400" b="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jono</a:t>
            </a:r>
            <a:r>
              <a:rPr lang="en-US" sz="2400" b="0" i="1" dirty="0" smtClean="0">
                <a:latin typeface="Tahoma"/>
                <a:cs typeface="Tahoma"/>
              </a:rPr>
              <a:t> from…</a:t>
            </a:r>
          </a:p>
          <a:p>
            <a:pPr>
              <a:tabLst>
                <a:tab pos="3086100" algn="l"/>
                <a:tab pos="6172200" algn="l"/>
              </a:tabLst>
            </a:pPr>
            <a:r>
              <a:rPr lang="en-US" sz="2400" b="0" i="1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b="0" dirty="0" err="1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400" b="0" dirty="0" smtClean="0">
                <a:solidFill>
                  <a:srgbClr val="FF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</a:t>
            </a:r>
            <a:r>
              <a:rPr 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sz="2400" b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jono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pPr>
              <a:tabLst>
                <a:tab pos="3086100" algn="l"/>
                <a:tab pos="6172200" algn="l"/>
              </a:tabLst>
            </a:pPr>
            <a:r>
              <a:rPr 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/home/</a:t>
            </a:r>
            <a:r>
              <a:rPr lang="en-US" sz="2400" b="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jono</a:t>
            </a:r>
            <a:r>
              <a:rPr lang="en-US" sz="2400" b="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</a:p>
          <a:p>
            <a:pPr>
              <a:tabLst>
                <a:tab pos="3086100" algn="l"/>
                <a:tab pos="6172200" algn="l"/>
              </a:tabLst>
            </a:pPr>
            <a:r>
              <a:rPr lang="en-US" sz="2400" b="0" dirty="0" smtClean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/home/</a:t>
            </a:r>
            <a:r>
              <a:rPr lang="en-US" sz="2400" b="0" dirty="0" err="1" smtClean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cory</a:t>
            </a:r>
            <a:r>
              <a:rPr lang="en-US" sz="2400" b="0" dirty="0" smtClean="0">
                <a:solidFill>
                  <a:srgbClr val="33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../</a:t>
            </a:r>
            <a:r>
              <a:rPr lang="en-US" sz="2400" b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jono</a:t>
            </a:r>
            <a:r>
              <a:rPr 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3200" b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3086100" algn="l"/>
                <a:tab pos="6172200" algn="l"/>
              </a:tabLst>
            </a:pPr>
            <a:r>
              <a:rPr lang="en-US" sz="2400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/home/</a:t>
            </a:r>
            <a:r>
              <a:rPr lang="en-US" sz="2400" b="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jono</a:t>
            </a:r>
            <a:r>
              <a:rPr lang="en-US" sz="2400" b="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/work/</a:t>
            </a:r>
            <a:r>
              <a:rPr lang="en-US" sz="2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../</a:t>
            </a:r>
            <a:endParaRPr lang="en-US" sz="32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881633" y="3426753"/>
            <a:ext cx="754762" cy="371432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504252" y="2773021"/>
            <a:ext cx="754762" cy="371432"/>
          </a:xfrm>
          <a:prstGeom prst="rect">
            <a:avLst/>
          </a:prstGeom>
          <a:solidFill>
            <a:srgbClr val="0080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44048" y="2773021"/>
            <a:ext cx="754762" cy="371432"/>
          </a:xfrm>
          <a:prstGeom prst="rect">
            <a:avLst/>
          </a:prstGeom>
          <a:solidFill>
            <a:srgbClr val="3366FF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50" y="2773021"/>
            <a:ext cx="754762" cy="371432"/>
          </a:xfrm>
          <a:prstGeom prst="rect">
            <a:avLst/>
          </a:prstGeom>
          <a:solidFill>
            <a:srgbClr val="FF6600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562" y="2313456"/>
            <a:ext cx="3147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ahoma"/>
                <a:cs typeface="Tahoma"/>
              </a:rPr>
              <a:t>Absolute Path:  </a:t>
            </a:r>
            <a:endParaRPr lang="en-US" sz="2400" dirty="0" smtClean="0">
              <a:latin typeface="Tahoma"/>
              <a:cs typeface="Tahoma"/>
            </a:endParaRPr>
          </a:p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home/</a:t>
            </a:r>
            <a:r>
              <a:rPr lang="en-US" sz="2400" b="0" dirty="0" err="1">
                <a:latin typeface="Consolas" panose="020B0609020204030204" pitchFamily="49" charset="0"/>
                <a:cs typeface="Consolas" panose="020B0609020204030204" pitchFamily="49" charset="0"/>
              </a:rPr>
              <a:t>jono</a:t>
            </a:r>
            <a:r>
              <a:rPr lang="en-US" sz="2400" b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lang="en-US" sz="2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84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file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563" y="1187369"/>
            <a:ext cx="8746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>
                <a:latin typeface="Tahoma"/>
                <a:cs typeface="Tahoma"/>
              </a:rPr>
              <a:t>The file system specifies how data is stored and accessed in a computer storage device (such as a hard disk). </a:t>
            </a:r>
          </a:p>
          <a:p>
            <a:endParaRPr lang="en-US" sz="2400" b="0" dirty="0">
              <a:latin typeface="Tahoma"/>
              <a:cs typeface="Tahoma"/>
            </a:endParaRPr>
          </a:p>
          <a:p>
            <a:r>
              <a:rPr lang="en-US" sz="2400" b="0" dirty="0" smtClean="0">
                <a:latin typeface="Tahoma"/>
                <a:cs typeface="Tahoma"/>
              </a:rPr>
              <a:t>The file system has two classes of components: 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err="1" smtClean="0">
                <a:latin typeface="Tahoma"/>
                <a:cs typeface="Tahoma"/>
              </a:rPr>
              <a:t>inodes</a:t>
            </a:r>
            <a:r>
              <a:rPr lang="en-US" sz="2400" b="0" dirty="0" smtClean="0">
                <a:latin typeface="Tahoma"/>
                <a:cs typeface="Tahoma"/>
              </a:rPr>
              <a:t> (which contain file attributes)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data blocks (where data is actually stored)</a:t>
            </a:r>
          </a:p>
          <a:p>
            <a:endParaRPr lang="en-US" sz="2400" b="0" dirty="0">
              <a:latin typeface="Tahoma"/>
              <a:cs typeface="Tahoma"/>
            </a:endParaRPr>
          </a:p>
          <a:p>
            <a:r>
              <a:rPr lang="en-US" sz="2400" b="0" dirty="0" smtClean="0">
                <a:latin typeface="Tahoma"/>
                <a:cs typeface="Tahoma"/>
              </a:rPr>
              <a:t>Different file systems store different file attributes.</a:t>
            </a:r>
            <a:endParaRPr lang="en-US" sz="2400" b="0" dirty="0">
              <a:latin typeface="Tahoma"/>
              <a:cs typeface="Tahom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66046"/>
          <a:stretch/>
        </p:blipFill>
        <p:spPr>
          <a:xfrm>
            <a:off x="0" y="4234357"/>
            <a:ext cx="9144000" cy="213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89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7" t="1789" r="602" b="3421"/>
          <a:stretch/>
        </p:blipFill>
        <p:spPr>
          <a:xfrm>
            <a:off x="97366" y="4370575"/>
            <a:ext cx="9029701" cy="1579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file systems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0563" y="1091066"/>
            <a:ext cx="8746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 smtClean="0">
                <a:latin typeface="Tahoma"/>
                <a:cs typeface="Tahoma"/>
              </a:rPr>
              <a:t>Earlier file systems had significant restrictions on: 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length of file name, 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length of path name,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allowable characters in names,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file size, </a:t>
            </a:r>
          </a:p>
          <a:p>
            <a:r>
              <a:rPr lang="en-US" sz="2400" b="0" dirty="0">
                <a:latin typeface="Tahoma"/>
                <a:cs typeface="Tahoma"/>
              </a:rPr>
              <a:t>	</a:t>
            </a:r>
            <a:r>
              <a:rPr lang="en-US" sz="2400" b="0" dirty="0" smtClean="0">
                <a:latin typeface="Tahoma"/>
                <a:cs typeface="Tahoma"/>
              </a:rPr>
              <a:t>volume size. </a:t>
            </a:r>
            <a:endParaRPr lang="en-US" sz="2400" b="0" dirty="0">
              <a:latin typeface="Tahoma"/>
              <a:cs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47" r="602" b="5926"/>
          <a:stretch/>
        </p:blipFill>
        <p:spPr>
          <a:xfrm>
            <a:off x="114299" y="3388442"/>
            <a:ext cx="9029701" cy="982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47" t="7560" r="463" b="6884"/>
          <a:stretch/>
        </p:blipFill>
        <p:spPr>
          <a:xfrm>
            <a:off x="114299" y="5949609"/>
            <a:ext cx="9012767" cy="4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31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2010-Feb-red-gold">
  <a:themeElements>
    <a:clrScheme name="Custom 4">
      <a:dk1>
        <a:srgbClr val="000000"/>
      </a:dk1>
      <a:lt1>
        <a:srgbClr val="FFFFFF"/>
      </a:lt1>
      <a:dk2>
        <a:srgbClr val="9D0804"/>
      </a:dk2>
      <a:lt2>
        <a:srgbClr val="808080"/>
      </a:lt2>
      <a:accent1>
        <a:srgbClr val="9D0804"/>
      </a:accent1>
      <a:accent2>
        <a:srgbClr val="7D0906"/>
      </a:accent2>
      <a:accent3>
        <a:srgbClr val="C0C0C0"/>
      </a:accent3>
      <a:accent4>
        <a:srgbClr val="212121"/>
      </a:accent4>
      <a:accent5>
        <a:srgbClr val="C7AAAA"/>
      </a:accent5>
      <a:accent6>
        <a:srgbClr val="710705"/>
      </a:accent6>
      <a:hlink>
        <a:srgbClr val="009999"/>
      </a:hlink>
      <a:folHlink>
        <a:srgbClr val="99CC00"/>
      </a:folHlink>
    </a:clrScheme>
    <a:fontScheme name="Luis-NWU-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b="0" dirty="0" smtClean="0">
            <a:latin typeface="+mj-lt"/>
          </a:defRPr>
        </a:defPPr>
      </a:lstStyle>
    </a:txDef>
  </a:objectDefaults>
  <a:extraClrSchemeLst>
    <a:extraClrScheme>
      <a:clrScheme name="Luis-NWU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uis-NWU-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uis-NWU-design 13">
        <a:dk1>
          <a:srgbClr val="000000"/>
        </a:dk1>
        <a:lt1>
          <a:srgbClr val="FFFFFF"/>
        </a:lt1>
        <a:dk2>
          <a:srgbClr val="CD782F"/>
        </a:dk2>
        <a:lt2>
          <a:srgbClr val="808080"/>
        </a:lt2>
        <a:accent1>
          <a:srgbClr val="911115"/>
        </a:accent1>
        <a:accent2>
          <a:srgbClr val="7D0906"/>
        </a:accent2>
        <a:accent3>
          <a:srgbClr val="FFFFFF"/>
        </a:accent3>
        <a:accent4>
          <a:srgbClr val="000000"/>
        </a:accent4>
        <a:accent5>
          <a:srgbClr val="C7AAAA"/>
        </a:accent5>
        <a:accent6>
          <a:srgbClr val="71070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template-amarallab-nuit-mar2015.potx" id="{743DFA33-6448-4B8C-A384-D57E847132CD}" vid="{5AC0AFD3-00FF-484A-B34D-B5B0D828B7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15972</TotalTime>
  <Words>991</Words>
  <Application>Microsoft Macintosh PowerPoint</Application>
  <PresentationFormat>On-screen Show (4:3)</PresentationFormat>
  <Paragraphs>256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1_2010-Feb-red-gold</vt:lpstr>
      <vt:lpstr>Introduction to the   Unix shell</vt:lpstr>
      <vt:lpstr>Unix Operating Systems</vt:lpstr>
      <vt:lpstr>Unix OS</vt:lpstr>
      <vt:lpstr>Unix OS</vt:lpstr>
      <vt:lpstr>Unix architecture</vt:lpstr>
      <vt:lpstr>Command line interface (CLI)</vt:lpstr>
      <vt:lpstr>Understanding paths</vt:lpstr>
      <vt:lpstr>Understanding file systems</vt:lpstr>
      <vt:lpstr>Understanding file systems</vt:lpstr>
      <vt:lpstr>Ownership and permissions</vt:lpstr>
      <vt:lpstr>At the shell/command prompt</vt:lpstr>
      <vt:lpstr>Ownership and permissions</vt:lpstr>
      <vt:lpstr>Wildcards and other speedups</vt:lpstr>
      <vt:lpstr>Navigating and editing the tree</vt:lpstr>
      <vt:lpstr>Navigating and editing the tree</vt:lpstr>
      <vt:lpstr>Navigating and editing the tree</vt:lpstr>
      <vt:lpstr>Getting help</vt:lpstr>
      <vt:lpstr>Built-in editors</vt:lpstr>
      <vt:lpstr>Variables</vt:lpstr>
      <vt:lpstr>System defined variables</vt:lpstr>
      <vt:lpstr>Command Substitution</vt:lpstr>
      <vt:lpstr>Contact Us</vt:lpstr>
    </vt:vector>
  </TitlesOfParts>
  <Company>Northwestern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A. Nunes Amaral</dc:creator>
  <cp:lastModifiedBy>Adam Pah</cp:lastModifiedBy>
  <cp:revision>143</cp:revision>
  <cp:lastPrinted>2015-02-23T20:51:42Z</cp:lastPrinted>
  <dcterms:created xsi:type="dcterms:W3CDTF">2014-02-07T22:13:27Z</dcterms:created>
  <dcterms:modified xsi:type="dcterms:W3CDTF">2015-03-21T02:01:26Z</dcterms:modified>
</cp:coreProperties>
</file>