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59" r:id="rId5"/>
    <p:sldId id="261" r:id="rId6"/>
    <p:sldId id="260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3333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72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4272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8AE4-88F4-7944-8294-75E2468D4476}" type="datetime1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6419B-2834-0D45-9BAE-09209046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132E-5449-D44E-A6E0-F885C6375788}" type="datetime1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EC348-5C75-BD4E-B4C9-04FC70EE0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EC348-5C75-BD4E-B4C9-04FC70EE0F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39478"/>
            <a:ext cx="6400800" cy="1199322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8610600" cy="2057400"/>
          </a:xfrm>
        </p:spPr>
        <p:txBody>
          <a:bodyPr/>
          <a:lstStyle>
            <a:lvl1pPr algn="ctr">
              <a:defRPr sz="6000" b="0" i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23875" y="137274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+mn-lt"/>
              </a:rPr>
              <a:t>Introduction to Data Science</a:t>
            </a:r>
          </a:p>
          <a:p>
            <a:pPr algn="ctr"/>
            <a:r>
              <a:rPr lang="en-US" b="0" dirty="0" smtClean="0">
                <a:solidFill>
                  <a:schemeClr val="bg1"/>
                </a:solidFill>
                <a:latin typeface="+mn-lt"/>
              </a:rPr>
              <a:t>March 2015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7924800" y="6400800"/>
            <a:ext cx="1219200" cy="45720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22514"/>
            <a:ext cx="2286000" cy="5776686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522514"/>
            <a:ext cx="6705600" cy="57766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535"/>
            <a:ext cx="8229600" cy="477138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483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483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0649"/>
            <a:ext cx="4040188" cy="826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7437"/>
            <a:ext cx="4040188" cy="4168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30649"/>
            <a:ext cx="4041775" cy="826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7437"/>
            <a:ext cx="4041775" cy="4168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571"/>
            <a:ext cx="3008313" cy="1429658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80571"/>
            <a:ext cx="5111750" cy="5545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0230"/>
            <a:ext cx="3008313" cy="4115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794" y="6400800"/>
            <a:ext cx="9143206" cy="45720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3206" cy="91321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9304"/>
            <a:ext cx="8229600" cy="477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78801" y="6477037"/>
            <a:ext cx="83751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932C3AE-89FB-4BA0-864E-151D0886B381}" type="slidenum">
              <a:rPr lang="en-US" b="0" i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b="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4" y="6400800"/>
            <a:ext cx="145732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Wingdings" charset="2"/>
        <a:buChar char="Ø"/>
        <a:defRPr sz="3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858838" indent="-401638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Wingdings" charset="2"/>
        <a:buChar char="ü"/>
        <a:defRPr sz="2800">
          <a:solidFill>
            <a:srgbClr val="262626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Times" charset="0"/>
        <a:buChar char="•"/>
        <a:defRPr sz="2400">
          <a:solidFill>
            <a:srgbClr val="262626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62626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62626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Timkovich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8486" y="3345934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Don’t Repeat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Yourself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9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sz="2800" dirty="0" smtClean="0"/>
              <a:t>“Sketch” out the program in pseudo-code (comments work well)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Start from high-level language, talking about </a:t>
            </a:r>
            <a:r>
              <a:rPr lang="en-US" sz="2800" b="1" dirty="0" smtClean="0"/>
              <a:t>meaning</a:t>
            </a:r>
            <a:r>
              <a:rPr lang="en-US" sz="2800" dirty="0" smtClean="0"/>
              <a:t>, not types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Break the task down into conceptual steps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If the steps are still abstract or difficult to implement, break those down into sub-steps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69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IPython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Write less code</a:t>
            </a:r>
          </a:p>
          <a:p>
            <a:pPr lvl="1"/>
            <a:r>
              <a:rPr lang="en-US" dirty="0" smtClean="0"/>
              <a:t>Copy-paste is a warning sign. </a:t>
            </a:r>
          </a:p>
          <a:p>
            <a:pPr lvl="1"/>
            <a:r>
              <a:rPr lang="en-US" dirty="0" smtClean="0"/>
              <a:t>Try to keep DRY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" y="3314700"/>
            <a:ext cx="360387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[]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line in open('file1.txt'):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[]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for line in open(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'file2.txt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'):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for line in open(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'file3.txt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'):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    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3032" y="3314700"/>
            <a:ext cx="41120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(filename):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"""Load numbers from a file"""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data = []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line in open(filename):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data</a:t>
            </a:r>
          </a:p>
          <a:p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('file1.txt')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'file2.txt')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'file3.txt')</a:t>
            </a:r>
          </a:p>
        </p:txBody>
      </p:sp>
    </p:spTree>
    <p:extLst>
      <p:ext uri="{BB962C8B-B14F-4D97-AF65-F5344CB8AC3E}">
        <p14:creationId xmlns:p14="http://schemas.microsoft.com/office/powerpoint/2010/main" val="29079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more comprehensible code</a:t>
            </a:r>
          </a:p>
          <a:p>
            <a:pPr lvl="1"/>
            <a:r>
              <a:rPr lang="en-US" dirty="0"/>
              <a:t>Decomposing one large task into smaller tasks makes them easier to understand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8042" y="3938187"/>
            <a:ext cx="6250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('measurements_inches.txt')</a:t>
            </a:r>
            <a:endParaRPr 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convert_to_centimeters</a:t>
            </a:r>
            <a:r>
              <a:rPr 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r>
              <a:rPr lang="en-US" sz="20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plot_histogram</a:t>
            </a:r>
            <a:r>
              <a:rPr lang="en-US" sz="20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16475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more maintainable code</a:t>
            </a:r>
          </a:p>
          <a:p>
            <a:pPr lvl="1"/>
            <a:r>
              <a:rPr lang="en-US" dirty="0"/>
              <a:t>Changes, bug-fixes, and other improvements are easier with less code to </a:t>
            </a:r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" y="3314700"/>
            <a:ext cx="360387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[]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line in open('file1.txt'):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[]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for line in open(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'file2.txt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'):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for line in open(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'file3.txt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'):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    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3032" y="3314700"/>
            <a:ext cx="41120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(filename):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"""Load numbers from a file"""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data = []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line in open(filename):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data</a:t>
            </a:r>
          </a:p>
          <a:p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('file1.txt')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'file2.txt')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'file3.txt')</a:t>
            </a:r>
          </a:p>
        </p:txBody>
      </p:sp>
    </p:spTree>
    <p:extLst>
      <p:ext uri="{BB962C8B-B14F-4D97-AF65-F5344CB8AC3E}">
        <p14:creationId xmlns:p14="http://schemas.microsoft.com/office/powerpoint/2010/main" val="400353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more maintainable code</a:t>
            </a:r>
          </a:p>
          <a:p>
            <a:pPr lvl="1"/>
            <a:r>
              <a:rPr lang="en-US" dirty="0"/>
              <a:t>Changes, bug-fixes, and other improvements are easier with less code to </a:t>
            </a:r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" y="3314700"/>
            <a:ext cx="360387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[]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line in open('file1.txt'):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[]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for line in open(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'file2.txt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'):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for line in open(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'file3.txt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'):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    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3032" y="3314700"/>
            <a:ext cx="41120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(filename):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"""Load numbers from a file"""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data = []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line in open(filename):</a:t>
            </a:r>
          </a:p>
          <a:p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data.append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(line))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data</a:t>
            </a:r>
          </a:p>
          <a:p>
            <a:endParaRPr lang="en-US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('file1.txt')</a:t>
            </a:r>
            <a:endParaRPr lang="en-US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6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'file2.txt')</a:t>
            </a:r>
          </a:p>
          <a:p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load_file</a:t>
            </a:r>
            <a:r>
              <a:rPr lang="en-US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'file3.txt')</a:t>
            </a:r>
          </a:p>
        </p:txBody>
      </p:sp>
    </p:spTree>
    <p:extLst>
      <p:ext uri="{BB962C8B-B14F-4D97-AF65-F5344CB8AC3E}">
        <p14:creationId xmlns:p14="http://schemas.microsoft.com/office/powerpoint/2010/main" val="290805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good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Short (sometimes even one line)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Does one simple thing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…and is usable in more than one specific case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You can describe it in a phrase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“Reads the data from a file”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“Converts inches into centimeters”</a:t>
            </a:r>
          </a:p>
        </p:txBody>
      </p:sp>
    </p:spTree>
    <p:extLst>
      <p:ext uri="{BB962C8B-B14F-4D97-AF65-F5344CB8AC3E}">
        <p14:creationId xmlns:p14="http://schemas.microsoft.com/office/powerpoint/2010/main" val="6573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nqnW0-Bh6Nu0gWkHK2UF6wATQAQsVj6013ZLOoKeXG8EM5hRDfB5Qa6D-mCzYltirykLSeeafX4m_q3hIx3YH7Ug3qAgoZjNnr57Syt0-DtIIil6hXzcsz1iHPZA_H7G96W_eSfI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28765">
            <a:off x="5705678" y="3009677"/>
            <a:ext cx="2566670" cy="268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short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 too much means it’s difficult to use anywhere else: “</a:t>
            </a:r>
            <a:r>
              <a:rPr lang="en-US" b="1" dirty="0" err="1" smtClean="0"/>
              <a:t>Unitaskers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Waste space</a:t>
            </a:r>
          </a:p>
          <a:p>
            <a:pPr lvl="1"/>
            <a:r>
              <a:rPr lang="en-US" dirty="0" smtClean="0"/>
              <a:t>Hard to clean (fix, debug…)</a:t>
            </a:r>
            <a:endParaRPr lang="en-US" dirty="0"/>
          </a:p>
        </p:txBody>
      </p:sp>
      <p:pic>
        <p:nvPicPr>
          <p:cNvPr id="2051" name="Picture 3" descr="https://lh5.googleusercontent.com/dOnpMU_w27YmcNNKXkyqDfplacNCCe-nnVYIPI1uXkmJUwls0QSHH3eHaVcDZ3wojZ5lw55En9w8f1jNlNua-fpUjW6n7tHmtND049n-fA-QyvPVbjpvvKO3ZDPp6O11wwZm48Xs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93" y="3909230"/>
            <a:ext cx="2880995" cy="185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37648" y="5313493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Alton Brown</a:t>
            </a:r>
          </a:p>
          <a:p>
            <a:r>
              <a:rPr lang="en-US" sz="1200" b="0" dirty="0" smtClean="0"/>
              <a:t>Host of </a:t>
            </a:r>
            <a:r>
              <a:rPr lang="en-US" sz="1200" b="0" i="1" dirty="0" smtClean="0"/>
              <a:t>Good Eats</a:t>
            </a:r>
            <a:endParaRPr lang="en-US" sz="1200" b="0" i="1" dirty="0"/>
          </a:p>
        </p:txBody>
      </p:sp>
    </p:spTree>
    <p:extLst>
      <p:ext uri="{BB962C8B-B14F-4D97-AF65-F5344CB8AC3E}">
        <p14:creationId xmlns:p14="http://schemas.microsoft.com/office/powerpoint/2010/main" val="127263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short good?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84278"/>
            <a:ext cx="8229600" cy="33796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Computers don’t care how many variables are around (in </a:t>
            </a:r>
            <a:r>
              <a:rPr lang="en-US" b="1" i="1" dirty="0" smtClean="0"/>
              <a:t>scope</a:t>
            </a:r>
            <a:r>
              <a:rPr lang="en-US" dirty="0" smtClean="0"/>
              <a:t>) at any one time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Humans (i.e. future-you) do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By confining what’s going on in the program to sections, it’s easier to 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503" y="1229358"/>
            <a:ext cx="826700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sz="4400" dirty="0"/>
              <a:t>The </a:t>
            </a:r>
            <a:r>
              <a:rPr lang="en-US" sz="4400" dirty="0" smtClean="0"/>
              <a:t>magical number </a:t>
            </a:r>
            <a:r>
              <a:rPr lang="en-US" sz="4400" dirty="0"/>
              <a:t>7 ± </a:t>
            </a:r>
            <a:r>
              <a:rPr lang="en-US" sz="4400" dirty="0" smtClean="0"/>
              <a:t>2:</a:t>
            </a:r>
          </a:p>
          <a:p>
            <a:pPr marL="0" indent="0" algn="ctr">
              <a:buNone/>
            </a:pPr>
            <a:r>
              <a:rPr lang="en-US" sz="2400" dirty="0" smtClean="0"/>
              <a:t>Some limits on our capacity for processing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93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make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Arguments: Inputs</a:t>
            </a:r>
          </a:p>
          <a:p>
            <a:r>
              <a:rPr lang="en-US" dirty="0" smtClean="0"/>
              <a:t>Return values: Outputs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280" y="2240280"/>
            <a:ext cx="76434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3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3200" b="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3200" b="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3200" b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200" b="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'''Description of function'''</a:t>
            </a:r>
          </a:p>
          <a:p>
            <a:r>
              <a:rPr lang="en-US" sz="3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b="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code here</a:t>
            </a:r>
          </a:p>
          <a:p>
            <a:r>
              <a:rPr lang="en-US" sz="3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3200" b="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44882"/>
      </p:ext>
    </p:extLst>
  </p:cSld>
  <p:clrMapOvr>
    <a:masterClrMapping/>
  </p:clrMapOvr>
</p:sld>
</file>

<file path=ppt/theme/theme1.xml><?xml version="1.0" encoding="utf-8"?>
<a:theme xmlns:a="http://schemas.openxmlformats.org/drawingml/2006/main" name="2010-Feb-red-gold">
  <a:themeElements>
    <a:clrScheme name="Custom 4">
      <a:dk1>
        <a:srgbClr val="000000"/>
      </a:dk1>
      <a:lt1>
        <a:srgbClr val="FFFFFF"/>
      </a:lt1>
      <a:dk2>
        <a:srgbClr val="9D0804"/>
      </a:dk2>
      <a:lt2>
        <a:srgbClr val="808080"/>
      </a:lt2>
      <a:accent1>
        <a:srgbClr val="9D0804"/>
      </a:accent1>
      <a:accent2>
        <a:srgbClr val="7D0906"/>
      </a:accent2>
      <a:accent3>
        <a:srgbClr val="C0C0C0"/>
      </a:accent3>
      <a:accent4>
        <a:srgbClr val="212121"/>
      </a:accent4>
      <a:accent5>
        <a:srgbClr val="C7AAAA"/>
      </a:accent5>
      <a:accent6>
        <a:srgbClr val="710705"/>
      </a:accent6>
      <a:hlink>
        <a:srgbClr val="009999"/>
      </a:hlink>
      <a:folHlink>
        <a:srgbClr val="99CC00"/>
      </a:folHlink>
    </a:clrScheme>
    <a:fontScheme name="Luis-NWU-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uis-NWU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3">
        <a:dk1>
          <a:srgbClr val="000000"/>
        </a:dk1>
        <a:lt1>
          <a:srgbClr val="FFFFFF"/>
        </a:lt1>
        <a:dk2>
          <a:srgbClr val="CD782F"/>
        </a:dk2>
        <a:lt2>
          <a:srgbClr val="808080"/>
        </a:lt2>
        <a:accent1>
          <a:srgbClr val="911115"/>
        </a:accent1>
        <a:accent2>
          <a:srgbClr val="7D0906"/>
        </a:accent2>
        <a:accent3>
          <a:srgbClr val="FFFFFF"/>
        </a:accent3>
        <a:accent4>
          <a:srgbClr val="000000"/>
        </a:accent4>
        <a:accent5>
          <a:srgbClr val="C7AAAA"/>
        </a:accent5>
        <a:accent6>
          <a:srgbClr val="71070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amarallab-nuit-mar2015.potx" id="{43D8A8D4-5117-4CEB-9F41-19453CA1E61C}" vid="{7034FAE1-6953-4EF6-932A-2DA61821BA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template-amarallab-nuit-mar2015</Template>
  <TotalTime>147</TotalTime>
  <Words>581</Words>
  <Application>Microsoft Office PowerPoint</Application>
  <PresentationFormat>On-screen Show (4:3)</PresentationFormat>
  <Paragraphs>122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Consolas</vt:lpstr>
      <vt:lpstr>Tahoma</vt:lpstr>
      <vt:lpstr>Times</vt:lpstr>
      <vt:lpstr>Wingdings</vt:lpstr>
      <vt:lpstr>2010-Feb-red-gold</vt:lpstr>
      <vt:lpstr>Functions</vt:lpstr>
      <vt:lpstr>Why write functions?</vt:lpstr>
      <vt:lpstr>Why write functions?</vt:lpstr>
      <vt:lpstr>Why write functions?</vt:lpstr>
      <vt:lpstr>Why write functions?</vt:lpstr>
      <vt:lpstr>What’s a good function?</vt:lpstr>
      <vt:lpstr>Why is short good?</vt:lpstr>
      <vt:lpstr>Why is short good?</vt:lpstr>
      <vt:lpstr>How do I make a function?</vt:lpstr>
      <vt:lpstr>Top-down Design</vt:lpstr>
      <vt:lpstr>Interactive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Nick Timkovich</dc:creator>
  <cp:lastModifiedBy>Nick Timkovich</cp:lastModifiedBy>
  <cp:revision>17</cp:revision>
  <cp:lastPrinted>2015-02-23T20:51:42Z</cp:lastPrinted>
  <dcterms:created xsi:type="dcterms:W3CDTF">2015-03-13T21:37:17Z</dcterms:created>
  <dcterms:modified xsi:type="dcterms:W3CDTF">2015-03-23T15:22:54Z</dcterms:modified>
</cp:coreProperties>
</file>