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1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Slab" pitchFamily="2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78"/>
    <p:restoredTop sz="94623"/>
  </p:normalViewPr>
  <p:slideViewPr>
    <p:cSldViewPr snapToGrid="0">
      <p:cViewPr varScale="1">
        <p:scale>
          <a:sx n="202" d="100"/>
          <a:sy n="202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67e9607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167e9607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Meant to be covered in the first 10-15 minutes of the W1D2 morning lecture. With 13 slides that’s about 1m / slide average. Please be mindful of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slides can be sent out as part of lecture notes (Anyone can view).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6afce4e0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6afce4e0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Talk about designated  mentors (but others may do interviews still)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They can happen any time that week (Monday to Friday)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If you don’t get them by Friday of the specified week, let us know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6afce4e0_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6afce4e0_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(and should) retake if not perfect score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bcd5acb3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bcd5acb3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have any questions about assessment or anything else covered here, feel free to ask your Education Manager about this later.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c87afa78_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c87afa78_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5a686f594b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5a686f594b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FF are more independent days, and therefore have lighter mentor support (few mentors, and only until 6pm)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Not every week has a FF, but most do. </a:t>
            </a:r>
            <a:endParaRPr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FF serve as a great break from web app projects to remind us that what’s more important: practicing those fundamentals and solving problems with code! They are also great Career Success training!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Good prep for tech interviews / challenges when looking for work</a:t>
            </a:r>
            <a:endParaRPr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Good CV building time (you can publish some blog posts, perhaps?)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5bef9a5d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5bef9a5d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goal of the first two weeks is to get you comfortable with writing code and solving small problems with JS and Node.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always, not everything that’s introduced is expected to be fully mastered (Eg: Promises and cOOP). That said, comfort with FOCAL and async control flow (with callbacks) are key!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cOOP: Class-based Object-Oriented Programming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c87afa78_0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5c87afa78_0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872d97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872d97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5bef9a5d3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5bef9a5d3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bef9a5d3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bef9a5d3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6afce4e0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6afce4e0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how they are evaluated and why we have them.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Learning through projects means knowledge and topics are more grounded (WHY am I learning this? How does X work with concepts A B and C?)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fun and interesting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room for creativity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portfolio pieces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inspiration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More real world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c87afa78_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c87afa78_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get this out of the way, before we talk about each week in detail.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focus on fundamental concepts (FOCAL) and not on frameworks. It’s really about showing that you can handle control flow, functions, and data management/manipulation.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HOUSE LABS White lo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 descr="lhl-logo_white_lr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47375" y="4317150"/>
            <a:ext cx="2762624" cy="58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logo - photo" type="titleOnly">
  <p:cSld name="TITLE_ONLY">
    <p:bg>
      <p:bgPr>
        <a:noFill/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2" descr="lhl-logo_white_lr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background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3"/>
          <p:cNvSpPr txBox="1">
            <a:spLocks noGrp="1"/>
          </p:cNvSpPr>
          <p:nvPr>
            <p:ph type="body" idx="1"/>
          </p:nvPr>
        </p:nvSpPr>
        <p:spPr>
          <a:xfrm>
            <a:off x="420525" y="1096469"/>
            <a:ext cx="8229600" cy="22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pic>
        <p:nvPicPr>
          <p:cNvPr id="37" name="Google Shape;37;p13" descr="lhl-logo_white-background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10288" y="4423034"/>
            <a:ext cx="2433175" cy="6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26" cy="3725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LOGO  blue background " type="title">
  <p:cSld name="TITLE">
    <p:bg>
      <p:bgPr>
        <a:solidFill>
          <a:srgbClr val="012D3D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Font typeface="Roboto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oboto Slab"/>
              <a:buNone/>
              <a:defRPr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9" descr="lhl-logo_white_lr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 background" type="tx">
  <p:cSld name="TITLE_AND_BODY">
    <p:bg>
      <p:bgPr>
        <a:solidFill>
          <a:srgbClr val="DA525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29" name="Google Shape;29;p10" descr="lhl-logo_white_lr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ght blue background " type="twoColTx">
  <p:cSld name="TITLE_AND_TWO_COLUMNS">
    <p:bg>
      <p:bgPr>
        <a:solidFill>
          <a:srgbClr val="0377A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11" descr="lhl-logo_white_lrg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81775" y="4404700"/>
            <a:ext cx="2488450" cy="5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Char char="●"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○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Slab"/>
              <a:buChar char="■"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■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●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○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Slab"/>
              <a:buChar char="■"/>
              <a:defRPr sz="1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77A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 txBox="1"/>
          <p:nvPr/>
        </p:nvSpPr>
        <p:spPr>
          <a:xfrm>
            <a:off x="806200" y="4022700"/>
            <a:ext cx="79413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The Curriculum.</a:t>
            </a:r>
            <a:endParaRPr sz="60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012D3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6000" b="1">
              <a:solidFill>
                <a:srgbClr val="012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44;p15"/>
          <p:cNvSpPr txBox="1"/>
          <p:nvPr/>
        </p:nvSpPr>
        <p:spPr>
          <a:xfrm>
            <a:off x="806200" y="3429025"/>
            <a:ext cx="7314900" cy="11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Web Flex Bootcamp</a:t>
            </a:r>
            <a:endParaRPr sz="3600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5"/>
          <p:cNvSpPr txBox="1"/>
          <p:nvPr/>
        </p:nvSpPr>
        <p:spPr>
          <a:xfrm>
            <a:off x="461425" y="2078700"/>
            <a:ext cx="7578900" cy="1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Two Tech Interviews.</a:t>
            </a:r>
            <a:b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/>
        </p:nvSpPr>
        <p:spPr>
          <a:xfrm>
            <a:off x="461425" y="2078700"/>
            <a:ext cx="6329400" cy="15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Quizzes </a:t>
            </a:r>
            <a:r>
              <a:rPr lang="en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(Multiple choice)</a:t>
            </a:r>
            <a:b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32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ctrTitle"/>
          </p:nvPr>
        </p:nvSpPr>
        <p:spPr>
          <a:xfrm>
            <a:off x="685800" y="1217250"/>
            <a:ext cx="7772400" cy="347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assessment = {</a:t>
            </a:r>
            <a:b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completion:    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codeReviews:   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techInterviews: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projectEvals:  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quizAnswers:   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b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testAnswers:    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3000">
              <a:solidFill>
                <a:srgbClr val="EAD1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300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assistances:</a:t>
            </a:r>
            <a:r>
              <a:rPr lang="en" sz="3000">
                <a:solidFill>
                  <a:srgbClr val="EAD1DC"/>
                </a:solidFill>
                <a:latin typeface="Courier New"/>
                <a:ea typeface="Courier New"/>
                <a:cs typeface="Courier New"/>
                <a:sym typeface="Courier New"/>
              </a:rPr>
              <a:t>		[]</a:t>
            </a:r>
            <a:endParaRPr sz="3000">
              <a:solidFill>
                <a:srgbClr val="EAD1D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30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 l="19558" t="-13032" r="46754"/>
          <a:stretch/>
        </p:blipFill>
        <p:spPr>
          <a:xfrm>
            <a:off x="3660750" y="714275"/>
            <a:ext cx="2059901" cy="31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8"/>
          <p:cNvSpPr txBox="1"/>
          <p:nvPr/>
        </p:nvSpPr>
        <p:spPr>
          <a:xfrm>
            <a:off x="485100" y="3822775"/>
            <a:ext cx="33966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12D3D"/>
                </a:solidFill>
                <a:latin typeface="Roboto"/>
                <a:ea typeface="Roboto"/>
                <a:cs typeface="Roboto"/>
                <a:sym typeface="Roboto"/>
              </a:rPr>
              <a:t>Thank you. </a:t>
            </a:r>
            <a:endParaRPr sz="4800" u="sng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D3D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6"/>
          <p:cNvSpPr txBox="1"/>
          <p:nvPr/>
        </p:nvSpPr>
        <p:spPr>
          <a:xfrm>
            <a:off x="601350" y="530475"/>
            <a:ext cx="7941300" cy="17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Fundamental</a:t>
            </a:r>
            <a:endParaRPr sz="3000" b="1" dirty="0">
              <a:solidFill>
                <a:srgbClr val="012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50;p16"/>
          <p:cNvSpPr txBox="1"/>
          <p:nvPr/>
        </p:nvSpPr>
        <p:spPr>
          <a:xfrm>
            <a:off x="2019475" y="2365800"/>
            <a:ext cx="6653400" cy="18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6867"/>
                </a:solidFill>
                <a:latin typeface="Roboto Slab"/>
                <a:ea typeface="Roboto Slab"/>
                <a:cs typeface="Roboto Slab"/>
                <a:sym typeface="Roboto Slab"/>
              </a:rPr>
              <a:t>→ Programming Tests</a:t>
            </a:r>
            <a:endParaRPr sz="3000">
              <a:solidFill>
                <a:srgbClr val="FF6867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6867"/>
                </a:solidFill>
                <a:latin typeface="Roboto Slab"/>
                <a:ea typeface="Roboto Slab"/>
                <a:cs typeface="Roboto Slab"/>
                <a:sym typeface="Roboto Slab"/>
              </a:rPr>
              <a:t>→ Computer Science Topics</a:t>
            </a:r>
            <a:endParaRPr sz="3000">
              <a:solidFill>
                <a:srgbClr val="FF6867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6867"/>
                </a:solidFill>
                <a:latin typeface="Roboto Slab"/>
                <a:ea typeface="Roboto Slab"/>
                <a:cs typeface="Roboto Slab"/>
                <a:sym typeface="Roboto Slab"/>
              </a:rPr>
              <a:t>→ Research, Reflect &amp; Write</a:t>
            </a:r>
            <a:endParaRPr sz="3000">
              <a:solidFill>
                <a:srgbClr val="FF6867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subTitle" idx="1"/>
          </p:nvPr>
        </p:nvSpPr>
        <p:spPr>
          <a:xfrm>
            <a:off x="490950" y="989125"/>
            <a:ext cx="85878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1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FOCAL:</a:t>
            </a:r>
            <a:r>
              <a:rPr lang="en" sz="1600" dirty="0">
                <a:solidFill>
                  <a:srgbClr val="FFFFFF"/>
                </a:solidFill>
              </a:rPr>
              <a:t> Functions, Objects, Conditionals, Arrays, Loops.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Dev Approach: Code Style &amp; Quality, Testing, Debugging, Problem Solving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600" dirty="0">
                <a:solidFill>
                  <a:srgbClr val="FFFFFF"/>
                </a:solidFill>
              </a:rPr>
            </a:br>
            <a:r>
              <a:rPr lang="en" sz="1600" b="1" dirty="0">
                <a:solidFill>
                  <a:srgbClr val="FFFFFF"/>
                </a:solidFill>
              </a:rPr>
              <a:t>FF:</a:t>
            </a:r>
            <a:r>
              <a:rPr lang="en" sz="1600" dirty="0">
                <a:solidFill>
                  <a:srgbClr val="FFFFFF"/>
                </a:solidFill>
              </a:rPr>
              <a:t>  Programming Test #1 (Mock) &amp;&amp; Recursion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68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Asynchronous Control Flow (Callbacks, Promises). Networking, HTTP &amp; APIs.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NPM and Packages. Unit Testing with Mocha &amp; Chai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</a:rPr>
              <a:t>FF:</a:t>
            </a:r>
            <a:r>
              <a:rPr lang="en" sz="1600" dirty="0">
                <a:solidFill>
                  <a:schemeClr val="lt1"/>
                </a:solidFill>
              </a:rPr>
              <a:t>  Programming Test #2 &amp;&amp; Object-Oriented Programming</a:t>
            </a: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56" name="Google Shape;56;p17"/>
          <p:cNvSpPr txBox="1"/>
          <p:nvPr/>
        </p:nvSpPr>
        <p:spPr>
          <a:xfrm>
            <a:off x="490950" y="151775"/>
            <a:ext cx="8587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Software Fundamentals</a:t>
            </a:r>
            <a:endParaRPr sz="4800" b="1" dirty="0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8"/>
          <p:cNvSpPr txBox="1"/>
          <p:nvPr/>
        </p:nvSpPr>
        <p:spPr>
          <a:xfrm>
            <a:off x="490950" y="151775"/>
            <a:ext cx="85878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Web App Fundamentals</a:t>
            </a:r>
            <a:endParaRPr sz="4800" b="1" dirty="0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8"/>
          <p:cNvSpPr txBox="1">
            <a:spLocks noGrp="1"/>
          </p:cNvSpPr>
          <p:nvPr>
            <p:ph type="subTitle" idx="1"/>
          </p:nvPr>
        </p:nvSpPr>
        <p:spPr>
          <a:xfrm>
            <a:off x="490950" y="989125"/>
            <a:ext cx="85878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2 and Module 3</a:t>
            </a:r>
            <a:endParaRPr sz="1600" dirty="0">
              <a:solidFill>
                <a:srgbClr val="012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</a:rPr>
              <a:t>Your First Web App -- HTTP Servers, </a:t>
            </a:r>
            <a:r>
              <a:rPr lang="en" sz="1600" dirty="0" err="1">
                <a:solidFill>
                  <a:srgbClr val="FFFFFF"/>
                </a:solidFill>
              </a:rPr>
              <a:t>Express.js</a:t>
            </a:r>
            <a:r>
              <a:rPr lang="en" sz="1600" dirty="0">
                <a:solidFill>
                  <a:srgbClr val="FFFFFF"/>
                </a:solidFill>
              </a:rPr>
              <a:t>, Cookies, Basic HTML &amp; Forms</a:t>
            </a:r>
            <a:endParaRPr sz="1600" b="1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</a:rPr>
              <a:t>FF:</a:t>
            </a:r>
            <a:r>
              <a:rPr lang="en" sz="1600" dirty="0">
                <a:solidFill>
                  <a:srgbClr val="FFFFFF"/>
                </a:solidFill>
              </a:rPr>
              <a:t> Programming Test #3 &amp;&amp; Data Structures (Mostly: Trees)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68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4</a:t>
            </a:r>
            <a:endParaRPr sz="1600" dirty="0">
              <a:solidFill>
                <a:srgbClr val="012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Front-end -- Client-side JS. Browsers. jQuery, HTML, CSS, Box Model. AJAX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</a:rPr>
              <a:t>FF:</a:t>
            </a:r>
            <a:r>
              <a:rPr lang="en" sz="1600" dirty="0">
                <a:solidFill>
                  <a:schemeClr val="lt1"/>
                </a:solidFill>
              </a:rPr>
              <a:t> Programming Test #4 &amp;&amp; Algorithm Complexity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b="1" dirty="0">
              <a:solidFill>
                <a:srgbClr val="FF68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5</a:t>
            </a:r>
            <a:endParaRPr sz="1600" dirty="0">
              <a:solidFill>
                <a:srgbClr val="012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Data -- Relational Databases, SQL, Data Design. Postgres.</a:t>
            </a:r>
            <a:endParaRPr sz="1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lt1"/>
                </a:solidFill>
              </a:rPr>
              <a:t>FF:</a:t>
            </a:r>
            <a:r>
              <a:rPr lang="en" sz="1600" dirty="0">
                <a:solidFill>
                  <a:schemeClr val="lt1"/>
                </a:solidFill>
              </a:rPr>
              <a:t> Programming Test #5 (SQL) &amp;&amp; Midterm Kickoff!</a:t>
            </a:r>
            <a:endParaRPr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/>
          <p:nvPr/>
        </p:nvSpPr>
        <p:spPr>
          <a:xfrm>
            <a:off x="490950" y="151775"/>
            <a:ext cx="7978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Web Frameworks</a:t>
            </a:r>
            <a:endParaRPr sz="4800" b="1" dirty="0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9"/>
          <p:cNvSpPr txBox="1">
            <a:spLocks noGrp="1"/>
          </p:cNvSpPr>
          <p:nvPr>
            <p:ph type="subTitle" idx="1"/>
          </p:nvPr>
        </p:nvSpPr>
        <p:spPr>
          <a:xfrm>
            <a:off x="490950" y="820312"/>
            <a:ext cx="85878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6</a:t>
            </a:r>
            <a:br>
              <a:rPr lang="en" sz="1600" b="1" dirty="0">
                <a:solidFill>
                  <a:schemeClr val="lt1"/>
                </a:solidFill>
              </a:rPr>
            </a:br>
            <a:r>
              <a:rPr lang="en" sz="1600" b="1" dirty="0">
                <a:solidFill>
                  <a:schemeClr val="lt1"/>
                </a:solidFill>
              </a:rPr>
              <a:t>Lots of time with Modern Web Stacks &amp; Frameworks!</a:t>
            </a:r>
            <a:endParaRPr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sz="1600" b="1" dirty="0">
              <a:solidFill>
                <a:srgbClr val="FF686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7</a:t>
            </a:r>
            <a:endParaRPr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</a:rPr>
              <a:t>Single Page Apps with React, Webpack, Babel, JSX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</a:rPr>
              <a:t>Real-time Apps with </a:t>
            </a:r>
            <a:r>
              <a:rPr lang="en" sz="1600" dirty="0" err="1">
                <a:solidFill>
                  <a:schemeClr val="lt1"/>
                </a:solidFill>
              </a:rPr>
              <a:t>WebSockets</a:t>
            </a:r>
            <a:endParaRPr sz="1600" dirty="0">
              <a:solidFill>
                <a:schemeClr val="lt1"/>
              </a:solidFill>
            </a:endParaRPr>
          </a:p>
          <a:p>
            <a:pPr marL="0" indent="0" algn="l">
              <a:spcBef>
                <a:spcPts val="600"/>
              </a:spcBef>
              <a:buClr>
                <a:schemeClr val="dk1"/>
              </a:buClr>
              <a:buSzPts val="1100"/>
            </a:pPr>
            <a:br>
              <a:rPr lang="en" sz="1600" dirty="0">
                <a:solidFill>
                  <a:schemeClr val="lt1"/>
                </a:solidFill>
              </a:rPr>
            </a:b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8</a:t>
            </a:r>
            <a:br>
              <a:rPr lang="en" sz="1600" dirty="0">
                <a:solidFill>
                  <a:schemeClr val="lt1"/>
                </a:solidFill>
              </a:rPr>
            </a:br>
            <a:r>
              <a:rPr lang="en" sz="1600" dirty="0">
                <a:solidFill>
                  <a:schemeClr val="lt1"/>
                </a:solidFill>
              </a:rPr>
              <a:t>Automated Testing For Web Applications … </a:t>
            </a:r>
            <a:r>
              <a:rPr lang="en" sz="1200" i="1" dirty="0">
                <a:solidFill>
                  <a:schemeClr val="lt1"/>
                </a:solidFill>
              </a:rPr>
              <a:t>Going beyond Unit Testing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lt1"/>
              </a:solidFill>
            </a:endParaRPr>
          </a:p>
          <a:p>
            <a:pPr marL="0" indent="0" algn="l">
              <a:spcBef>
                <a:spcPts val="600"/>
              </a:spcBef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9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lt1"/>
                </a:solidFill>
              </a:rPr>
              <a:t>Ruby on Rails</a:t>
            </a:r>
          </a:p>
          <a:p>
            <a:pPr marL="0" indent="0" algn="l">
              <a:spcBef>
                <a:spcPts val="600"/>
              </a:spcBef>
            </a:pPr>
            <a:r>
              <a:rPr lang="en" sz="1600" dirty="0">
                <a:solidFill>
                  <a:schemeClr val="lt1"/>
                </a:solidFill>
              </a:rPr>
              <a:t>Class-based / Classical OOP with Ruby</a:t>
            </a:r>
            <a:endParaRPr lang="en-US"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chemeClr val="lt1"/>
                </a:solidFill>
              </a:rPr>
              <a:t>Adopting Existing Code … </a:t>
            </a:r>
            <a:r>
              <a:rPr lang="en" sz="1200" i="1" dirty="0">
                <a:solidFill>
                  <a:schemeClr val="lt1"/>
                </a:solidFill>
              </a:rPr>
              <a:t>Mimic the real world / your first job(s)</a:t>
            </a:r>
            <a:endParaRPr sz="1200" i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subTitle" idx="1"/>
          </p:nvPr>
        </p:nvSpPr>
        <p:spPr>
          <a:xfrm>
            <a:off x="490950" y="989125"/>
            <a:ext cx="85878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Good Real World Prep!</a:t>
            </a:r>
            <a:endParaRPr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We define the teams, stack, and requirements (just like in the real world!)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Practice the fundamentals you’ve learned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Introduction to Project Management, Lifecycle and Collaboration (with Git)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No Lectures this week!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FF:</a:t>
            </a:r>
            <a:r>
              <a:rPr lang="en" sz="1600" dirty="0">
                <a:solidFill>
                  <a:schemeClr val="lt1"/>
                </a:solidFill>
              </a:rPr>
              <a:t> Demo To Peers on Friday (No Programming Test!) &amp;&amp; Career / Resume Prep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lt1"/>
                </a:solidFill>
              </a:rPr>
              <a:t>Pro tips and details about this week will be communicated </a:t>
            </a:r>
            <a:endParaRPr sz="160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74" name="Google Shape;74;p20"/>
          <p:cNvSpPr txBox="1"/>
          <p:nvPr/>
        </p:nvSpPr>
        <p:spPr>
          <a:xfrm>
            <a:off x="490950" y="151775"/>
            <a:ext cx="81249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Midterm Project </a:t>
            </a:r>
            <a:endParaRPr sz="4800" b="1" dirty="0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subTitle" idx="1"/>
          </p:nvPr>
        </p:nvSpPr>
        <p:spPr>
          <a:xfrm>
            <a:off x="490950" y="989125"/>
            <a:ext cx="8587800" cy="39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Bef>
                <a:spcPts val="600"/>
              </a:spcBef>
            </a:pPr>
            <a:r>
              <a:rPr lang="es-ES" sz="1600" b="1" dirty="0">
                <a:solidFill>
                  <a:srgbClr val="FF6867"/>
                </a:solidFill>
                <a:latin typeface="Roboto"/>
                <a:ea typeface="Roboto"/>
                <a:cs typeface="Roboto"/>
                <a:sym typeface="Roboto"/>
              </a:rPr>
              <a:t>Module 10</a:t>
            </a:r>
            <a:endParaRPr lang="en"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Get Creative, Explore, and Build Your CV!</a:t>
            </a:r>
            <a:endParaRPr sz="16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This time, YOU define the teams, stack, and requirements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Bring everything you’ve learned together (while going beyond)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More Practice with Project Management, Lifecycle and Collaboration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</a:rPr>
              <a:t>No Lectures, but some advanced topic lectures!</a:t>
            </a: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FF:</a:t>
            </a:r>
            <a:r>
              <a:rPr lang="en" sz="1600" dirty="0">
                <a:solidFill>
                  <a:schemeClr val="lt1"/>
                </a:solidFill>
              </a:rPr>
              <a:t> None</a:t>
            </a:r>
            <a:endParaRPr sz="160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 i="1" dirty="0">
                <a:solidFill>
                  <a:schemeClr val="lt1"/>
                </a:solidFill>
              </a:rPr>
              <a:t>Pro tips and further details about this project will be communicated beforehand.</a:t>
            </a:r>
            <a:endParaRPr sz="1600" i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FFFFFF"/>
              </a:solidFill>
            </a:endParaRPr>
          </a:p>
        </p:txBody>
      </p:sp>
      <p:sp>
        <p:nvSpPr>
          <p:cNvPr id="80" name="Google Shape;80;p21"/>
          <p:cNvSpPr txBox="1"/>
          <p:nvPr/>
        </p:nvSpPr>
        <p:spPr>
          <a:xfrm>
            <a:off x="490950" y="151775"/>
            <a:ext cx="81249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Final Project</a:t>
            </a:r>
            <a:endParaRPr sz="4800" b="1" dirty="0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90950" y="1137875"/>
            <a:ext cx="8157600" cy="3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 err="1">
                <a:solidFill>
                  <a:srgbClr val="FFFFFF"/>
                </a:solidFill>
              </a:rPr>
              <a:t>TinyApp</a:t>
            </a:r>
            <a:r>
              <a:rPr lang="en" sz="2600" dirty="0">
                <a:solidFill>
                  <a:srgbClr val="FFFFFF"/>
                </a:solidFill>
              </a:rPr>
              <a:t> - URL Shortener (</a:t>
            </a:r>
            <a:r>
              <a:rPr lang="en" sz="2600" dirty="0" err="1">
                <a:solidFill>
                  <a:srgbClr val="FFFFFF"/>
                </a:solidFill>
              </a:rPr>
              <a:t>Bit.ly</a:t>
            </a:r>
            <a:r>
              <a:rPr lang="en" sz="2600" dirty="0">
                <a:solidFill>
                  <a:srgbClr val="FFFFFF"/>
                </a:solidFill>
              </a:rPr>
              <a:t> Clone)</a:t>
            </a:r>
            <a:endParaRPr sz="2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Tweeter (Twitter Clone)</a:t>
            </a: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 err="1">
                <a:solidFill>
                  <a:schemeClr val="lt1"/>
                </a:solidFill>
              </a:rPr>
              <a:t>PhotoLabs</a:t>
            </a:r>
            <a:r>
              <a:rPr lang="en" sz="2600" dirty="0">
                <a:solidFill>
                  <a:schemeClr val="lt1"/>
                </a:solidFill>
              </a:rPr>
              <a:t> (React)</a:t>
            </a: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</a:rPr>
              <a:t>Jungle (Rails; not evaluated) </a:t>
            </a: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600" dirty="0">
              <a:solidFill>
                <a:srgbClr val="FFFFFF"/>
              </a:solidFill>
            </a:endParaRPr>
          </a:p>
        </p:txBody>
      </p:sp>
      <p:sp>
        <p:nvSpPr>
          <p:cNvPr id="92" name="Google Shape;92;p23"/>
          <p:cNvSpPr txBox="1"/>
          <p:nvPr/>
        </p:nvSpPr>
        <p:spPr>
          <a:xfrm>
            <a:off x="490950" y="151775"/>
            <a:ext cx="77445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DA5251"/>
                </a:solidFill>
                <a:latin typeface="Roboto"/>
                <a:ea typeface="Roboto"/>
                <a:cs typeface="Roboto"/>
                <a:sym typeface="Roboto"/>
              </a:rPr>
              <a:t>Four Major Solo Projects</a:t>
            </a:r>
            <a:endParaRPr sz="4800" b="1">
              <a:solidFill>
                <a:srgbClr val="DA52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867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/>
        </p:nvSpPr>
        <p:spPr>
          <a:xfrm>
            <a:off x="685800" y="448400"/>
            <a:ext cx="7772400" cy="36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PROGRAMMING TESTS</a:t>
            </a:r>
            <a:br>
              <a:rPr lang="en" sz="4800" b="1" u="sng" dirty="0">
                <a:solidFill>
                  <a:srgbClr val="FFFFFF"/>
                </a:solidFill>
              </a:rPr>
            </a:br>
            <a:r>
              <a:rPr lang="en" sz="3300" b="1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6 in total.</a:t>
            </a: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Focused on FOCAL not building apps.</a:t>
            </a: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 b="1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Just as important as the projects. </a:t>
            </a: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No more. No less.</a:t>
            </a: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1" dirty="0">
                <a:solidFill>
                  <a:srgbClr val="012D3D"/>
                </a:solidFill>
                <a:latin typeface="Roboto Slab"/>
                <a:ea typeface="Roboto Slab"/>
                <a:cs typeface="Roboto Slab"/>
                <a:sym typeface="Roboto Slab"/>
              </a:rPr>
              <a:t>Mock test.</a:t>
            </a:r>
            <a:endParaRPr sz="2000" b="1" i="1" u="sng" dirty="0">
              <a:solidFill>
                <a:srgbClr val="012D3D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898</Words>
  <Application>Microsoft Macintosh PowerPoint</Application>
  <PresentationFormat>On-screen Show (16:9)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Roboto</vt:lpstr>
      <vt:lpstr>Roboto Slab</vt:lpstr>
      <vt:lpstr>Courier New</vt:lpstr>
      <vt:lpstr>Arial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assessment = {   completion:     [],   codeReviews:    [],   techInterviews: [],    projectEvals:   [],   quizAnswers:    [],   testAnswers:    [],  assistances:  [] };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Alfredo Salazar</cp:lastModifiedBy>
  <cp:revision>1</cp:revision>
  <dcterms:modified xsi:type="dcterms:W3CDTF">2025-07-08T01:54:49Z</dcterms:modified>
</cp:coreProperties>
</file>