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7"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
      <p:font typeface="Proxima Nova" panose="02000506030000020004"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Slab" pitchFamily="2"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iOAfu7zGep0Y9Fief1fhenPt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65" d="100"/>
          <a:sy n="165"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900" b="1">
                <a:solidFill>
                  <a:schemeClr val="dk1"/>
                </a:solidFill>
              </a:rPr>
              <a:t>HTML &amp; CSS</a:t>
            </a:r>
            <a:endParaRPr sz="900" b="1">
              <a:solidFill>
                <a:schemeClr val="dk1"/>
              </a:solidFill>
            </a:endParaRPr>
          </a:p>
          <a:p>
            <a:pPr marL="457200" lvl="0" indent="-228600" algn="l" rtl="0">
              <a:lnSpc>
                <a:spcPct val="115000"/>
              </a:lnSpc>
              <a:spcBef>
                <a:spcPts val="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well-structured, easily maintained, accessible HTML code.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well-structured, easily maintained, CSS code to present HTML pages in various ways.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Manipulate the layout of HTML elements using margin, padding and floats.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modify, and read HTML data attributes using JavaScript and jQuery.</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techniques of responsive web design, including media queries.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the basic features of SASS.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900" b="1">
                <a:solidFill>
                  <a:schemeClr val="dk1"/>
                </a:solidFill>
              </a:rPr>
              <a:t>Client Side JavaScript </a:t>
            </a:r>
            <a:endParaRPr sz="900" b="1">
              <a:solidFill>
                <a:schemeClr val="dk1"/>
              </a:solidFill>
            </a:endParaRPr>
          </a:p>
          <a:p>
            <a:pPr marL="457200" lvl="0" indent="-228600" algn="l" rtl="0">
              <a:lnSpc>
                <a:spcPct val="115000"/>
              </a:lnSpc>
              <a:spcBef>
                <a:spcPts val="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basic client-side JS to add dynamic content to pages.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jQuery to bind event handlers and to generate DOM elements. </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jQuery to manipulate CSS.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AJAX to send and fetch information from a server, and display it on the web page.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JavaScript to validate form data.</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Analyze and compare complexity and performance of algorithms using big-O notation.</a:t>
            </a:r>
            <a:endParaRPr>
              <a:solidFill>
                <a:schemeClr val="dk1"/>
              </a:solidFill>
            </a:endParaRPr>
          </a:p>
          <a:p>
            <a:pPr marL="0" lvl="0" indent="0" algn="l" rtl="0">
              <a:lnSpc>
                <a:spcPct val="100000"/>
              </a:lnSpc>
              <a:spcBef>
                <a:spcPts val="0"/>
              </a:spcBef>
              <a:spcAft>
                <a:spcPts val="0"/>
              </a:spcAft>
              <a:buSzPts val="1400"/>
              <a:buNone/>
            </a:pPr>
            <a:endParaRPr sz="1200">
              <a:solidFill>
                <a:srgbClr val="333333"/>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Utilize SELECT statements to solve common data query questions involving GROUP BY, WHERE, LIMIT, ORDER.</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importance and application of SQL/relational databases for web applications.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Describe the key components that make up a relational database.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Correctly use primary and foreign keys when designing database tables.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Determine if a data model should use one-to-many or many-to-many relationships when designing relational databases.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asynchronous (promise-based) postgres JS libraries to query data from Node applications.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psql CLI to interact with and explore a database.</a:t>
            </a:r>
            <a:endParaRPr>
              <a:solidFill>
                <a:schemeClr val="dk1"/>
              </a:solidFill>
            </a:endParaRPr>
          </a:p>
          <a:p>
            <a:pPr marL="0" lvl="0" indent="0" algn="l" rtl="0">
              <a:lnSpc>
                <a:spcPct val="100000"/>
              </a:lnSpc>
              <a:spcBef>
                <a:spcPts val="0"/>
              </a:spcBef>
              <a:spcAft>
                <a:spcPts val="0"/>
              </a:spcAft>
              <a:buSzPts val="1400"/>
              <a:buNone/>
            </a:pPr>
            <a:r>
              <a:rPr lang="en">
                <a:solidFill>
                  <a:schemeClr val="dk1"/>
                </a:solidFill>
              </a:rPr>
              <a:t>Research database queries through documentation and other references.</a:t>
            </a:r>
            <a:endParaRPr sz="1200">
              <a:solidFill>
                <a:srgbClr val="333333"/>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midterm project gets learners to step away from the track-based (fully defined) projects, apply their learning from M1 through to M5 into a project-based learning opportunity. In doing so, they also learn how to collaborate with fellow developers on a project, setting them up for success on the job, and for the final project of the program.</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Learners do not get to choose the tech stack, because it is about practicing and applying the technical skills that they’ve acquired in previous modules (pull-through / transfer), and will form the basis of a Summative Evaluation (mid-way program checkpoint).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git best practices (sans rebase) when working on a project with multiple members (branching, merging, and doing those often) as well as the github workflow (pull requests).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major steps of software development to execute the project; user stories, wireframes, ERD, Routes, etc.</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Collaborate with team members to decide how to break out the work, set good team structure, and dynamic.</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Prepare and plan how to tailor communication and presentation approach for a technical and non-technical audience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Present a web development project to a technical and non-technical audience</a:t>
            </a:r>
            <a:endParaRPr>
              <a:solidFill>
                <a:schemeClr val="dk1"/>
              </a:solidFill>
            </a:endParaRPr>
          </a:p>
          <a:p>
            <a:pPr marL="0" lvl="0" indent="0" algn="l" rtl="0">
              <a:lnSpc>
                <a:spcPct val="100000"/>
              </a:lnSpc>
              <a:spcBef>
                <a:spcPts val="0"/>
              </a:spcBef>
              <a:spcAft>
                <a:spcPts val="0"/>
              </a:spcAft>
              <a:buSzPts val="1400"/>
              <a:buNone/>
            </a:pPr>
            <a:endParaRPr sz="1200">
              <a:solidFill>
                <a:srgbClr val="333333"/>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advantages that component based UI development provides.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Recognize React warnings and errors, and use them to prevent or narrow down bugs.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well composed components from HTML and behaviour specification.</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React library and associated tooling (Webpack,  Babel, Create-React-App) to build typical single page web application features, especially where there is an existing backend API for data.</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‘new’ React; Functional Components, Hooks, useState, useEffect, Contexts, etc., and classical class-based components with applicable lifecycle methods.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modern AJAX libraries to Axios with React, to make asynchronous requests in appropriate/idiomatic ways.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React dev tools and Storybook for component development and inspection.</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common functional programming methods (map, reduce, filter, etc) and other ES6 practices for data manipulation and JSX component rendering.</a:t>
            </a:r>
            <a:endParaRPr>
              <a:solidFill>
                <a:schemeClr val="dk1"/>
              </a:solidFill>
            </a:endParaRPr>
          </a:p>
          <a:p>
            <a:pPr marL="0" lvl="0" indent="0" algn="l" rtl="0">
              <a:lnSpc>
                <a:spcPct val="100000"/>
              </a:lnSpc>
              <a:spcBef>
                <a:spcPts val="0"/>
              </a:spcBef>
              <a:spcAft>
                <a:spcPts val="0"/>
              </a:spcAft>
              <a:buSzPts val="1400"/>
              <a:buNone/>
            </a:pPr>
            <a:endParaRPr sz="1200">
              <a:solidFill>
                <a:srgbClr val="333333"/>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unit tests for components using Jest.</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e2e tests for React applications using Cypress.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difference between different automated testing strategies, and their respective benefits and drawbacks.</a:t>
            </a: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module will prepare learners for the real world (on the job) where they have to learn a new language, framework and web app codebase, MVC and Rails, while maintaining productivity.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Identify and use strategies for simultaneously learning a new programming language, ecosystem, framework, and codebase, all while being productive.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features and improvements to an existing project.</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core components and benefits of MVC architecture.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rationale and benefits of an ORM (ActiveRecord).</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benefits of using database migrations to incrementally modify a relational database schema.</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class-based OOP to solve programming problems (inheritance, classes, objects, methods).</a:t>
            </a: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final project gets learners to step away from the track-based (fully defined) projects, apply their learning from the entire program into a project-based learning opportunity. In doing so, they also learn how to collaborate with fellow developers on a project, setting them up for success on the job, and adding another project to their CV/interview.</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Learners get to define the project and choose the tech stack, because it is about practicing and applying the technical skills that they’ve acquired in previous modules (pull-through / transfer), and will form the basis of the final Summative Evaluation (final program checkpoint).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coding, collaboration and problem solving skills to successfully complete and showcase a working web application of their choosing.</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source code management best practices using Git and Github.</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Collaborate with team members to decide how to break out the work, set good team structure, and dynamic.</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Prepare and plan how to tailor communication and presentation approach for a technical and non-technical audience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Present a web development project to a technical and non-technical audience</a:t>
            </a: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Explain how they are evaluated and why we have them.</a:t>
            </a:r>
            <a:endParaRPr/>
          </a:p>
          <a:p>
            <a:pPr marL="457200" lvl="0" indent="-317500" algn="l" rtl="0">
              <a:lnSpc>
                <a:spcPct val="100000"/>
              </a:lnSpc>
              <a:spcBef>
                <a:spcPts val="0"/>
              </a:spcBef>
              <a:spcAft>
                <a:spcPts val="0"/>
              </a:spcAft>
              <a:buSzPts val="1400"/>
              <a:buChar char="-"/>
            </a:pPr>
            <a:r>
              <a:rPr lang="en"/>
              <a:t>Learning through projects means knowledge and topics are more grounded (WHY am I learning this? How does X work with concepts A B and C?)</a:t>
            </a:r>
            <a:endParaRPr/>
          </a:p>
          <a:p>
            <a:pPr marL="457200" lvl="0" indent="-317500" algn="l" rtl="0">
              <a:lnSpc>
                <a:spcPct val="100000"/>
              </a:lnSpc>
              <a:spcBef>
                <a:spcPts val="0"/>
              </a:spcBef>
              <a:spcAft>
                <a:spcPts val="0"/>
              </a:spcAft>
              <a:buSzPts val="1400"/>
              <a:buChar char="-"/>
            </a:pPr>
            <a:r>
              <a:rPr lang="en"/>
              <a:t>More fun and interesting</a:t>
            </a:r>
            <a:endParaRPr/>
          </a:p>
          <a:p>
            <a:pPr marL="457200" lvl="0" indent="-317500" algn="l" rtl="0">
              <a:lnSpc>
                <a:spcPct val="100000"/>
              </a:lnSpc>
              <a:spcBef>
                <a:spcPts val="0"/>
              </a:spcBef>
              <a:spcAft>
                <a:spcPts val="0"/>
              </a:spcAft>
              <a:buSzPts val="1400"/>
              <a:buChar char="-"/>
            </a:pPr>
            <a:r>
              <a:rPr lang="en"/>
              <a:t>More room for creativity</a:t>
            </a:r>
            <a:endParaRPr/>
          </a:p>
          <a:p>
            <a:pPr marL="457200" lvl="0" indent="-317500" algn="l" rtl="0">
              <a:lnSpc>
                <a:spcPct val="100000"/>
              </a:lnSpc>
              <a:spcBef>
                <a:spcPts val="0"/>
              </a:spcBef>
              <a:spcAft>
                <a:spcPts val="0"/>
              </a:spcAft>
              <a:buSzPts val="1400"/>
              <a:buChar char="-"/>
            </a:pPr>
            <a:r>
              <a:rPr lang="en"/>
              <a:t>More portfolio pieces </a:t>
            </a:r>
            <a:endParaRPr/>
          </a:p>
          <a:p>
            <a:pPr marL="457200" lvl="0" indent="-317500" algn="l" rtl="0">
              <a:lnSpc>
                <a:spcPct val="100000"/>
              </a:lnSpc>
              <a:spcBef>
                <a:spcPts val="0"/>
              </a:spcBef>
              <a:spcAft>
                <a:spcPts val="0"/>
              </a:spcAft>
              <a:buSzPts val="1400"/>
              <a:buChar char="-"/>
            </a:pPr>
            <a:r>
              <a:rPr lang="en"/>
              <a:t>More inspiration</a:t>
            </a:r>
            <a:endParaRPr/>
          </a:p>
          <a:p>
            <a:pPr marL="457200" lvl="0" indent="-317500" algn="l" rtl="0">
              <a:lnSpc>
                <a:spcPct val="100000"/>
              </a:lnSpc>
              <a:spcBef>
                <a:spcPts val="0"/>
              </a:spcBef>
              <a:spcAft>
                <a:spcPts val="0"/>
              </a:spcAft>
              <a:buSzPts val="1400"/>
              <a:buChar char="-"/>
            </a:pPr>
            <a:r>
              <a:rPr lang="en"/>
              <a:t>More real world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Let’s get this out of the way, before we talk about each week in detail.</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They focus on fundamental concepts (FOCAL) and not on frameworks. It’s really about showing that you can handle control flow, functions, and data management/manipulation.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n">
                <a:solidFill>
                  <a:schemeClr val="dk1"/>
                </a:solidFill>
              </a:rPr>
              <a:t>Talk about designated  mentors (but others may do interviews still)</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n">
                <a:solidFill>
                  <a:schemeClr val="dk1"/>
                </a:solidFill>
              </a:rPr>
              <a:t>They can happen any time that week (Monday to Friday)</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n">
                <a:solidFill>
                  <a:schemeClr val="dk1"/>
                </a:solidFill>
              </a:rPr>
              <a:t>If you don’t get them by Friday of the specified week, let us know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6ebe6f1ab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6ebe6f1ab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a:solidFill>
                <a:schemeClr val="dk1"/>
              </a:solidFill>
            </a:endParaRPr>
          </a:p>
          <a:p>
            <a:pPr marL="0" lvl="0" indent="0" algn="l" rtl="0">
              <a:lnSpc>
                <a:spcPct val="115000"/>
              </a:lnSpc>
              <a:spcBef>
                <a:spcPts val="0"/>
              </a:spcBef>
              <a:spcAft>
                <a:spcPts val="0"/>
              </a:spcAft>
              <a:buSzPts val="1400"/>
              <a:buNone/>
            </a:pP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Can (and should) retake if not perfect score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If you have any questions about assessment or anything else covered here, feel free to ask your Education Manager about this later.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6ebe6f1abf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16ebe6f1abf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6ebe6f1abf_0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16ebe6f1abf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6ebe6f1ab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16ebe6f1abf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solidFill>
                  <a:schemeClr val="dk1"/>
                </a:solidFill>
              </a:rPr>
              <a:t>Don’t worry about a question seeming silly, we’ve been asked everything before, and someone beside you has the same question!</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6ebe6f1abf_0_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16ebe6f1abf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solidFill>
                  <a:schemeClr val="dk1"/>
                </a:solidFill>
              </a:rPr>
              <a:t>Don’t worry about a question seeming silly, we’ve been asked everything before, and someone beside you has the same question!</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6ebe6f1abf_0_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16ebe6f1abf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6ebe6f1abf_0_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16ebe6f1abf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Think about your code, plan it, and try something!</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  * Writing line-by-line will help your typing speed</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  * Writing line-by-line helps you memorize common keywords and methods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  * Writing line-by-line gets you more familiar with the language's syntax</a:t>
            </a:r>
            <a:endParaRPr>
              <a:solidFill>
                <a:schemeClr val="dk1"/>
              </a:solidFill>
            </a:endParaRPr>
          </a:p>
          <a:p>
            <a:pPr marL="0" lvl="0" indent="0" algn="l" rtl="0">
              <a:lnSpc>
                <a:spcPct val="100000"/>
              </a:lnSpc>
              <a:spcBef>
                <a:spcPts val="0"/>
              </a:spcBef>
              <a:spcAft>
                <a:spcPts val="0"/>
              </a:spcAft>
              <a:buSzPts val="1400"/>
              <a:buNone/>
            </a:pPr>
            <a:r>
              <a:rPr lang="en">
                <a:solidFill>
                  <a:schemeClr val="dk1"/>
                </a:solidFill>
              </a:rPr>
              <a:t>  * Writing line-by-line builds habits and muscle memory</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6ebe6f1abf_0_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16ebe6f1abf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solidFill>
                  <a:schemeClr val="dk1"/>
                </a:solidFill>
              </a:rPr>
              <a:t>Writing clean, readable code, is key!</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6ebe6f1abf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16ebe6f1abf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6ebe6f1abf_0_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6ebe6f1abf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Failure is part of the process. No one reaches great success or learns anything without experiencing failure. It isn’t about getting knocked down, it is about getting back up and learning something each time!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It takes time. Come back to something later… and later again… and later again… sometimes it takes days, weeks, or months for something to click completely!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6ebe6f1ab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6ebe6f1abf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ebe6f1abf_0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6ebe6f1abf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Create git repos, add and commit code, and push to github.</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Explain and utilize first principles for writing maintainable and testable code.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Debug code by reading error messages.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FOCAL (any combination of functions, objects, callbacks, arrays, loops) to form a valid solution to a challenge/kata using JavaScript &amp; Node (and Google).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Google and various discussion forums to search for help while solving problems.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Employ a methodical process of writing code incrementally while leveraging errors and experiments (error driven development).</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Demonstrate a basic understanding of recursion, including how it is used in solving programming problems.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test files, assertions and common libraries (Mocha, Chai) to write unit tests for code.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Differentiate between primitive values and data structure, and how to use them together.</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Demonstrate an understanding of the Tree data structure and how recursion can be used to traverse them.</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Implement stylistic and organizational improvements to simple JavaScript/Node scripts.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Explain dependency management and utilize a package manager to import third-party JS libraries such as Mocha and Chai.</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Re-create and use higher order functions such as foreach, map, filter, reduce by using callbacks.</a:t>
            </a:r>
            <a:endParaRPr>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difference between Client and Server code/responsibilities.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TCP to create a simple client/server implementation in Node.</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Explain the two most important parts of an HTTP Request.</a:t>
            </a:r>
            <a:endParaRPr>
              <a:solidFill>
                <a:schemeClr val="dk1"/>
              </a:solidFill>
              <a:highlight>
                <a:srgbClr val="FFFF00"/>
              </a:highlight>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Explain and use GET and POST correctly.</a:t>
            </a:r>
            <a:endParaRPr>
              <a:solidFill>
                <a:schemeClr val="dk1"/>
              </a:solidFill>
              <a:highlight>
                <a:srgbClr val="FFFF00"/>
              </a:highlight>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Use command line HTTP clients such as cURL.</a:t>
            </a:r>
            <a:endParaRPr>
              <a:solidFill>
                <a:schemeClr val="dk1"/>
              </a:solidFill>
              <a:highlight>
                <a:srgbClr val="FFFF00"/>
              </a:highlight>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Define the workflow involving an HTTP redirect.</a:t>
            </a:r>
            <a:endParaRPr>
              <a:solidFill>
                <a:schemeClr val="dk1"/>
              </a:solidFill>
              <a:highlight>
                <a:srgbClr val="FFFF00"/>
              </a:highlight>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Interpret common HTTP status codes.</a:t>
            </a:r>
            <a:endParaRPr>
              <a:solidFill>
                <a:schemeClr val="dk1"/>
              </a:solidFill>
              <a:highlight>
                <a:srgbClr val="FFFF00"/>
              </a:highlight>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Retrieve data from HTTP APIs that utilize JSON.</a:t>
            </a:r>
            <a:endParaRPr>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1100"/>
              </a:spcBef>
              <a:spcAft>
                <a:spcPts val="0"/>
              </a:spcAft>
              <a:buClr>
                <a:schemeClr val="dk1"/>
              </a:buClr>
              <a:buSzPts val="1100"/>
              <a:buFont typeface="Arial"/>
              <a:buNone/>
            </a:pPr>
            <a:r>
              <a:rPr lang="en" sz="1000" b="1" u="sng">
                <a:solidFill>
                  <a:schemeClr val="dk1"/>
                </a:solidFill>
              </a:rPr>
              <a:t> </a:t>
            </a:r>
            <a:endParaRPr sz="1000" b="1" u="sng">
              <a:solidFill>
                <a:schemeClr val="dk1"/>
              </a:solidFill>
            </a:endParaRPr>
          </a:p>
          <a:p>
            <a:pPr marL="0" lvl="0" indent="0" algn="l" rtl="0">
              <a:lnSpc>
                <a:spcPct val="115000"/>
              </a:lnSpc>
              <a:spcBef>
                <a:spcPts val="2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two most important parts of an HTTP Request.</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and use GET and POST correctly.</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command line HTTP clients such as cURL.</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Define the workflow involving an HTTP redirect.</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Interpret common HTTP status codes.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Retrieve data from HTTP APIs that utilize JSON.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crud-like multi page web applications using Node and Express.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statelessness of HTTP and the major ways that it can be overcome (URLs and cookies).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cookies to persist state between requests.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user authentication using best practices, including (encrypted) cookies and (hashed) passwords.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middleware pattern utilized by web servers like Express.</a:t>
            </a:r>
            <a:endParaRPr>
              <a:solidFill>
                <a:schemeClr val="dk1"/>
              </a:solidFill>
            </a:endParaRPr>
          </a:p>
          <a:p>
            <a:pPr marL="457200" lvl="0" indent="-228600" algn="l" rtl="0">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RESTful web server endpoints.</a:t>
            </a:r>
            <a:endParaRPr>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IGHTHOUSE LABS White logo">
  <p:cSld name="TITLE_4">
    <p:spTree>
      <p:nvGrpSpPr>
        <p:cNvPr id="1" name="Shape 9"/>
        <p:cNvGrpSpPr/>
        <p:nvPr/>
      </p:nvGrpSpPr>
      <p:grpSpPr>
        <a:xfrm>
          <a:off x="0" y="0"/>
          <a:ext cx="0" cy="0"/>
          <a:chOff x="0" y="0"/>
          <a:chExt cx="0" cy="0"/>
        </a:xfrm>
      </p:grpSpPr>
      <p:pic>
        <p:nvPicPr>
          <p:cNvPr id="10" name="Google Shape;10;p19" descr="lhl-logo_white_lrg.png"/>
          <p:cNvPicPr preferRelativeResize="0"/>
          <p:nvPr/>
        </p:nvPicPr>
        <p:blipFill rotWithShape="1">
          <a:blip r:embed="rId2">
            <a:alphaModFix/>
          </a:blip>
          <a:srcRect/>
          <a:stretch/>
        </p:blipFill>
        <p:spPr>
          <a:xfrm>
            <a:off x="6147375" y="4317150"/>
            <a:ext cx="2762624" cy="583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 logo - photo">
  <p:cSld name="TITLE_ONLY_1">
    <p:bg>
      <p:bgPr>
        <a:noFill/>
        <a:effectLst/>
      </p:bgPr>
    </p:bg>
    <p:spTree>
      <p:nvGrpSpPr>
        <p:cNvPr id="1" name="Shape 52"/>
        <p:cNvGrpSpPr/>
        <p:nvPr/>
      </p:nvGrpSpPr>
      <p:grpSpPr>
        <a:xfrm>
          <a:off x="0" y="0"/>
          <a:ext cx="0" cy="0"/>
          <a:chOff x="0" y="0"/>
          <a:chExt cx="0" cy="0"/>
        </a:xfrm>
      </p:grpSpPr>
      <p:pic>
        <p:nvPicPr>
          <p:cNvPr id="53" name="Google Shape;53;p38"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White background">
  <p:cSld name="CAPTION_ONLY_1">
    <p:spTree>
      <p:nvGrpSpPr>
        <p:cNvPr id="1" name="Shape 54"/>
        <p:cNvGrpSpPr/>
        <p:nvPr/>
      </p:nvGrpSpPr>
      <p:grpSpPr>
        <a:xfrm>
          <a:off x="0" y="0"/>
          <a:ext cx="0" cy="0"/>
          <a:chOff x="0" y="0"/>
          <a:chExt cx="0" cy="0"/>
        </a:xfrm>
      </p:grpSpPr>
      <p:sp>
        <p:nvSpPr>
          <p:cNvPr id="55" name="Google Shape;55;p39"/>
          <p:cNvSpPr txBox="1">
            <a:spLocks noGrp="1"/>
          </p:cNvSpPr>
          <p:nvPr>
            <p:ph type="body" idx="1"/>
          </p:nvPr>
        </p:nvSpPr>
        <p:spPr>
          <a:xfrm>
            <a:off x="420525" y="1096469"/>
            <a:ext cx="8229600" cy="2240700"/>
          </a:xfrm>
          <a:prstGeom prst="rect">
            <a:avLst/>
          </a:prstGeom>
          <a:noFill/>
          <a:ln>
            <a:noFill/>
          </a:ln>
        </p:spPr>
        <p:txBody>
          <a:bodyPr spcFirstLastPara="1" wrap="square" lIns="91425" tIns="91425" rIns="91425" bIns="91425" anchor="t" anchorCtr="0">
            <a:noAutofit/>
          </a:bodyPr>
          <a:lstStyle>
            <a:lvl1pPr marL="457200" lvl="0" indent="-228600" algn="ctr">
              <a:lnSpc>
                <a:spcPct val="115000"/>
              </a:lnSpc>
              <a:spcBef>
                <a:spcPts val="360"/>
              </a:spcBef>
              <a:spcAft>
                <a:spcPts val="0"/>
              </a:spcAft>
              <a:buSzPts val="1800"/>
              <a:buNone/>
              <a:defRPr sz="1800"/>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pic>
        <p:nvPicPr>
          <p:cNvPr id="56" name="Google Shape;56;p39" descr="lhl-logo_white-background.jpg"/>
          <p:cNvPicPr preferRelativeResize="0"/>
          <p:nvPr/>
        </p:nvPicPr>
        <p:blipFill rotWithShape="1">
          <a:blip r:embed="rId2">
            <a:alphaModFix/>
          </a:blip>
          <a:srcRect/>
          <a:stretch/>
        </p:blipFill>
        <p:spPr>
          <a:xfrm>
            <a:off x="6510288" y="4423034"/>
            <a:ext cx="2433175" cy="6198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WHITE LOGO  blue background ">
  <p:cSld name="TITLE_1">
    <p:bg>
      <p:bgPr>
        <a:solidFill>
          <a:srgbClr val="012D3D"/>
        </a:solidFill>
        <a:effectLst/>
      </p:bgPr>
    </p:bg>
    <p:spTree>
      <p:nvGrpSpPr>
        <p:cNvPr id="1" name="Shape 57"/>
        <p:cNvGrpSpPr/>
        <p:nvPr/>
      </p:nvGrpSpPr>
      <p:grpSpPr>
        <a:xfrm>
          <a:off x="0" y="0"/>
          <a:ext cx="0" cy="0"/>
          <a:chOff x="0" y="0"/>
          <a:chExt cx="0" cy="0"/>
        </a:xfrm>
      </p:grpSpPr>
      <p:sp>
        <p:nvSpPr>
          <p:cNvPr id="58" name="Google Shape;58;p40"/>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59" name="Google Shape;59;p40"/>
          <p:cNvSpPr txBox="1">
            <a:spLocks noGrp="1"/>
          </p:cNvSpPr>
          <p:nvPr>
            <p:ph type="subTitle" idx="1"/>
          </p:nvPr>
        </p:nvSpPr>
        <p:spPr>
          <a:xfrm>
            <a:off x="685800" y="2840054"/>
            <a:ext cx="7772400" cy="784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A9DDE7"/>
              </a:buClr>
              <a:buSzPts val="1800"/>
              <a:buFont typeface="Lato"/>
              <a:buNone/>
              <a:defRPr>
                <a:solidFill>
                  <a:srgbClr val="A9DDE7"/>
                </a:solidFill>
                <a:latin typeface="Lato"/>
                <a:ea typeface="Lato"/>
                <a:cs typeface="Lato"/>
                <a:sym typeface="Lato"/>
              </a:defRPr>
            </a:lvl1pPr>
            <a:lvl2pPr lvl="1"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2pPr>
            <a:lvl3pPr lvl="2"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3pPr>
            <a:lvl4pPr lvl="3"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4pPr>
            <a:lvl5pPr lvl="4"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5pPr>
            <a:lvl6pPr lvl="5"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6pPr>
            <a:lvl7pPr lvl="6"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7pPr>
            <a:lvl8pPr lvl="7"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8pPr>
            <a:lvl9pPr lvl="8" algn="ctr">
              <a:lnSpc>
                <a:spcPct val="115000"/>
              </a:lnSpc>
              <a:spcBef>
                <a:spcPts val="1600"/>
              </a:spcBef>
              <a:spcAft>
                <a:spcPts val="1600"/>
              </a:spcAft>
              <a:buClr>
                <a:srgbClr val="3B94D9"/>
              </a:buClr>
              <a:buSzPts val="3000"/>
              <a:buFont typeface="Lato"/>
              <a:buNone/>
              <a:defRPr sz="3000">
                <a:solidFill>
                  <a:srgbClr val="3B94D9"/>
                </a:solidFill>
                <a:latin typeface="Lato"/>
                <a:ea typeface="Lato"/>
                <a:cs typeface="Lato"/>
                <a:sym typeface="Lato"/>
              </a:defRPr>
            </a:lvl9pPr>
          </a:lstStyle>
          <a:p>
            <a:endParaRPr/>
          </a:p>
        </p:txBody>
      </p:sp>
      <p:pic>
        <p:nvPicPr>
          <p:cNvPr id="60" name="Google Shape;60;p40"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WHITE LOGO  blue background  1">
  <p:cSld name="TITLE_3">
    <p:bg>
      <p:bgPr>
        <a:solidFill>
          <a:srgbClr val="012D3D"/>
        </a:solidFill>
        <a:effectLst/>
      </p:bgPr>
    </p:bg>
    <p:spTree>
      <p:nvGrpSpPr>
        <p:cNvPr id="1" name="Shape 61"/>
        <p:cNvGrpSpPr/>
        <p:nvPr/>
      </p:nvGrpSpPr>
      <p:grpSpPr>
        <a:xfrm>
          <a:off x="0" y="0"/>
          <a:ext cx="0" cy="0"/>
          <a:chOff x="0" y="0"/>
          <a:chExt cx="0" cy="0"/>
        </a:xfrm>
      </p:grpSpPr>
      <p:sp>
        <p:nvSpPr>
          <p:cNvPr id="62" name="Google Shape;62;p41"/>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Font typeface="Roboto"/>
              <a:buNone/>
              <a:defRPr sz="4800">
                <a:latin typeface="Roboto"/>
                <a:ea typeface="Roboto"/>
                <a:cs typeface="Roboto"/>
                <a:sym typeface="Robo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63" name="Google Shape;63;p41"/>
          <p:cNvSpPr txBox="1">
            <a:spLocks noGrp="1"/>
          </p:cNvSpPr>
          <p:nvPr>
            <p:ph type="subTitle" idx="1"/>
          </p:nvPr>
        </p:nvSpPr>
        <p:spPr>
          <a:xfrm>
            <a:off x="685800" y="2840054"/>
            <a:ext cx="7772400" cy="784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chemeClr val="dk2"/>
              </a:buClr>
              <a:buSzPts val="1800"/>
              <a:buFont typeface="Roboto Slab"/>
              <a:buNone/>
              <a:defRPr>
                <a:solidFill>
                  <a:schemeClr val="dk2"/>
                </a:solidFill>
                <a:latin typeface="Roboto Slab"/>
                <a:ea typeface="Roboto Slab"/>
                <a:cs typeface="Roboto Slab"/>
                <a:sym typeface="Roboto Slab"/>
              </a:defRPr>
            </a:lvl1pPr>
            <a:lvl2pPr lvl="1" algn="ctr">
              <a:lnSpc>
                <a:spcPct val="115000"/>
              </a:lnSpc>
              <a:spcBef>
                <a:spcPts val="1600"/>
              </a:spcBef>
              <a:spcAft>
                <a:spcPts val="0"/>
              </a:spcAft>
              <a:buClr>
                <a:schemeClr val="dk2"/>
              </a:buClr>
              <a:buSzPts val="3000"/>
              <a:buNone/>
              <a:defRPr sz="3000">
                <a:solidFill>
                  <a:schemeClr val="dk2"/>
                </a:solidFill>
              </a:defRPr>
            </a:lvl2pPr>
            <a:lvl3pPr lvl="2" algn="ctr">
              <a:lnSpc>
                <a:spcPct val="115000"/>
              </a:lnSpc>
              <a:spcBef>
                <a:spcPts val="1600"/>
              </a:spcBef>
              <a:spcAft>
                <a:spcPts val="0"/>
              </a:spcAft>
              <a:buClr>
                <a:schemeClr val="dk2"/>
              </a:buClr>
              <a:buSzPts val="3000"/>
              <a:buNone/>
              <a:defRPr sz="3000">
                <a:solidFill>
                  <a:schemeClr val="dk2"/>
                </a:solidFill>
              </a:defRPr>
            </a:lvl3pPr>
            <a:lvl4pPr lvl="3" algn="ctr">
              <a:lnSpc>
                <a:spcPct val="115000"/>
              </a:lnSpc>
              <a:spcBef>
                <a:spcPts val="1600"/>
              </a:spcBef>
              <a:spcAft>
                <a:spcPts val="0"/>
              </a:spcAft>
              <a:buClr>
                <a:schemeClr val="dk2"/>
              </a:buClr>
              <a:buSzPts val="3000"/>
              <a:buNone/>
              <a:defRPr sz="3000">
                <a:solidFill>
                  <a:schemeClr val="dk2"/>
                </a:solidFill>
              </a:defRPr>
            </a:lvl4pPr>
            <a:lvl5pPr lvl="4" algn="ctr">
              <a:lnSpc>
                <a:spcPct val="115000"/>
              </a:lnSpc>
              <a:spcBef>
                <a:spcPts val="1600"/>
              </a:spcBef>
              <a:spcAft>
                <a:spcPts val="0"/>
              </a:spcAft>
              <a:buClr>
                <a:schemeClr val="dk2"/>
              </a:buClr>
              <a:buSzPts val="3000"/>
              <a:buNone/>
              <a:defRPr sz="3000">
                <a:solidFill>
                  <a:schemeClr val="dk2"/>
                </a:solidFill>
              </a:defRPr>
            </a:lvl5pPr>
            <a:lvl6pPr lvl="5" algn="ctr">
              <a:lnSpc>
                <a:spcPct val="115000"/>
              </a:lnSpc>
              <a:spcBef>
                <a:spcPts val="1600"/>
              </a:spcBef>
              <a:spcAft>
                <a:spcPts val="0"/>
              </a:spcAft>
              <a:buClr>
                <a:schemeClr val="dk2"/>
              </a:buClr>
              <a:buSzPts val="3000"/>
              <a:buNone/>
              <a:defRPr sz="3000">
                <a:solidFill>
                  <a:schemeClr val="dk2"/>
                </a:solidFill>
              </a:defRPr>
            </a:lvl6pPr>
            <a:lvl7pPr lvl="6" algn="ctr">
              <a:lnSpc>
                <a:spcPct val="115000"/>
              </a:lnSpc>
              <a:spcBef>
                <a:spcPts val="1600"/>
              </a:spcBef>
              <a:spcAft>
                <a:spcPts val="0"/>
              </a:spcAft>
              <a:buClr>
                <a:schemeClr val="dk2"/>
              </a:buClr>
              <a:buSzPts val="3000"/>
              <a:buNone/>
              <a:defRPr sz="3000">
                <a:solidFill>
                  <a:schemeClr val="dk2"/>
                </a:solidFill>
              </a:defRPr>
            </a:lvl7pPr>
            <a:lvl8pPr lvl="7" algn="ctr">
              <a:lnSpc>
                <a:spcPct val="115000"/>
              </a:lnSpc>
              <a:spcBef>
                <a:spcPts val="1600"/>
              </a:spcBef>
              <a:spcAft>
                <a:spcPts val="0"/>
              </a:spcAft>
              <a:buClr>
                <a:schemeClr val="dk2"/>
              </a:buClr>
              <a:buSzPts val="3000"/>
              <a:buNone/>
              <a:defRPr sz="3000">
                <a:solidFill>
                  <a:schemeClr val="dk2"/>
                </a:solidFill>
              </a:defRPr>
            </a:lvl8pPr>
            <a:lvl9pPr lvl="8" algn="ctr">
              <a:lnSpc>
                <a:spcPct val="115000"/>
              </a:lnSpc>
              <a:spcBef>
                <a:spcPts val="1600"/>
              </a:spcBef>
              <a:spcAft>
                <a:spcPts val="1600"/>
              </a:spcAft>
              <a:buClr>
                <a:schemeClr val="dk2"/>
              </a:buClr>
              <a:buSzPts val="3000"/>
              <a:buNone/>
              <a:defRPr sz="3000">
                <a:solidFill>
                  <a:schemeClr val="dk2"/>
                </a:solidFill>
              </a:defRPr>
            </a:lvl9pPr>
          </a:lstStyle>
          <a:p>
            <a:endParaRPr/>
          </a:p>
        </p:txBody>
      </p:sp>
      <p:pic>
        <p:nvPicPr>
          <p:cNvPr id="64" name="Google Shape;64;p41"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IGHTHOUSE LABS White logo 1">
  <p:cSld name="TITLE_5">
    <p:spTree>
      <p:nvGrpSpPr>
        <p:cNvPr id="1" name="Shape 65"/>
        <p:cNvGrpSpPr/>
        <p:nvPr/>
      </p:nvGrpSpPr>
      <p:grpSpPr>
        <a:xfrm>
          <a:off x="0" y="0"/>
          <a:ext cx="0" cy="0"/>
          <a:chOff x="0" y="0"/>
          <a:chExt cx="0" cy="0"/>
        </a:xfrm>
      </p:grpSpPr>
      <p:pic>
        <p:nvPicPr>
          <p:cNvPr id="66" name="Google Shape;66;p42" descr="lhl-logo_white_lrg.png"/>
          <p:cNvPicPr preferRelativeResize="0"/>
          <p:nvPr/>
        </p:nvPicPr>
        <p:blipFill rotWithShape="1">
          <a:blip r:embed="rId2">
            <a:alphaModFix/>
          </a:blip>
          <a:srcRect/>
          <a:stretch/>
        </p:blipFill>
        <p:spPr>
          <a:xfrm>
            <a:off x="6147375" y="4317150"/>
            <a:ext cx="2762624" cy="5833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WHITE LOGO  blue background " type="title">
  <p:cSld name="TITLE">
    <p:bg>
      <p:bgPr>
        <a:solidFill>
          <a:srgbClr val="012D3D"/>
        </a:solidFill>
        <a:effectLst/>
      </p:bgPr>
    </p:bg>
    <p:spTree>
      <p:nvGrpSpPr>
        <p:cNvPr id="1" name="Shape 71"/>
        <p:cNvGrpSpPr/>
        <p:nvPr/>
      </p:nvGrpSpPr>
      <p:grpSpPr>
        <a:xfrm>
          <a:off x="0" y="0"/>
          <a:ext cx="0" cy="0"/>
          <a:chOff x="0" y="0"/>
          <a:chExt cx="0" cy="0"/>
        </a:xfrm>
      </p:grpSpPr>
      <p:sp>
        <p:nvSpPr>
          <p:cNvPr id="72" name="Google Shape;72;p21"/>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Font typeface="Roboto"/>
              <a:buNone/>
              <a:defRPr sz="4800">
                <a:latin typeface="Roboto"/>
                <a:ea typeface="Roboto"/>
                <a:cs typeface="Roboto"/>
                <a:sym typeface="Robo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73" name="Google Shape;73;p21"/>
          <p:cNvSpPr txBox="1">
            <a:spLocks noGrp="1"/>
          </p:cNvSpPr>
          <p:nvPr>
            <p:ph type="subTitle" idx="1"/>
          </p:nvPr>
        </p:nvSpPr>
        <p:spPr>
          <a:xfrm>
            <a:off x="685800" y="2840054"/>
            <a:ext cx="77724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3000"/>
              <a:buFont typeface="Roboto Slab"/>
              <a:buNone/>
              <a:defRPr>
                <a:solidFill>
                  <a:schemeClr val="dk2"/>
                </a:solidFill>
                <a:latin typeface="Roboto Slab"/>
                <a:ea typeface="Roboto Slab"/>
                <a:cs typeface="Roboto Slab"/>
                <a:sym typeface="Roboto Slab"/>
              </a:defRPr>
            </a:lvl1pPr>
            <a:lvl2pPr lvl="1" algn="ctr">
              <a:lnSpc>
                <a:spcPct val="100000"/>
              </a:lnSpc>
              <a:spcBef>
                <a:spcPts val="0"/>
              </a:spcBef>
              <a:spcAft>
                <a:spcPts val="0"/>
              </a:spcAft>
              <a:buClr>
                <a:schemeClr val="dk2"/>
              </a:buClr>
              <a:buSzPts val="3000"/>
              <a:buNone/>
              <a:defRPr sz="3000">
                <a:solidFill>
                  <a:schemeClr val="dk2"/>
                </a:solidFill>
              </a:defRPr>
            </a:lvl2pPr>
            <a:lvl3pPr lvl="2" algn="ctr">
              <a:lnSpc>
                <a:spcPct val="100000"/>
              </a:lnSpc>
              <a:spcBef>
                <a:spcPts val="0"/>
              </a:spcBef>
              <a:spcAft>
                <a:spcPts val="0"/>
              </a:spcAft>
              <a:buClr>
                <a:schemeClr val="dk2"/>
              </a:buClr>
              <a:buSzPts val="3000"/>
              <a:buNone/>
              <a:defRPr sz="3000">
                <a:solidFill>
                  <a:schemeClr val="dk2"/>
                </a:solidFill>
              </a:defRPr>
            </a:lvl3pPr>
            <a:lvl4pPr lvl="3" algn="ctr">
              <a:lnSpc>
                <a:spcPct val="100000"/>
              </a:lnSpc>
              <a:spcBef>
                <a:spcPts val="0"/>
              </a:spcBef>
              <a:spcAft>
                <a:spcPts val="0"/>
              </a:spcAft>
              <a:buClr>
                <a:schemeClr val="dk2"/>
              </a:buClr>
              <a:buSzPts val="3000"/>
              <a:buNone/>
              <a:defRPr sz="3000">
                <a:solidFill>
                  <a:schemeClr val="dk2"/>
                </a:solidFill>
              </a:defRPr>
            </a:lvl4pPr>
            <a:lvl5pPr lvl="4" algn="ctr">
              <a:lnSpc>
                <a:spcPct val="100000"/>
              </a:lnSpc>
              <a:spcBef>
                <a:spcPts val="0"/>
              </a:spcBef>
              <a:spcAft>
                <a:spcPts val="0"/>
              </a:spcAft>
              <a:buClr>
                <a:schemeClr val="dk2"/>
              </a:buClr>
              <a:buSzPts val="3000"/>
              <a:buNone/>
              <a:defRPr sz="3000">
                <a:solidFill>
                  <a:schemeClr val="dk2"/>
                </a:solidFill>
              </a:defRPr>
            </a:lvl5pPr>
            <a:lvl6pPr lvl="5" algn="ctr">
              <a:lnSpc>
                <a:spcPct val="100000"/>
              </a:lnSpc>
              <a:spcBef>
                <a:spcPts val="0"/>
              </a:spcBef>
              <a:spcAft>
                <a:spcPts val="0"/>
              </a:spcAft>
              <a:buClr>
                <a:schemeClr val="dk2"/>
              </a:buClr>
              <a:buSzPts val="3000"/>
              <a:buNone/>
              <a:defRPr sz="3000">
                <a:solidFill>
                  <a:schemeClr val="dk2"/>
                </a:solidFill>
              </a:defRPr>
            </a:lvl6pPr>
            <a:lvl7pPr lvl="6" algn="ctr">
              <a:lnSpc>
                <a:spcPct val="100000"/>
              </a:lnSpc>
              <a:spcBef>
                <a:spcPts val="0"/>
              </a:spcBef>
              <a:spcAft>
                <a:spcPts val="0"/>
              </a:spcAft>
              <a:buClr>
                <a:schemeClr val="dk2"/>
              </a:buClr>
              <a:buSzPts val="3000"/>
              <a:buNone/>
              <a:defRPr sz="3000">
                <a:solidFill>
                  <a:schemeClr val="dk2"/>
                </a:solidFill>
              </a:defRPr>
            </a:lvl7pPr>
            <a:lvl8pPr lvl="7" algn="ctr">
              <a:lnSpc>
                <a:spcPct val="100000"/>
              </a:lnSpc>
              <a:spcBef>
                <a:spcPts val="0"/>
              </a:spcBef>
              <a:spcAft>
                <a:spcPts val="0"/>
              </a:spcAft>
              <a:buClr>
                <a:schemeClr val="dk2"/>
              </a:buClr>
              <a:buSzPts val="3000"/>
              <a:buNone/>
              <a:defRPr sz="3000">
                <a:solidFill>
                  <a:schemeClr val="dk2"/>
                </a:solidFill>
              </a:defRPr>
            </a:lvl8pPr>
            <a:lvl9pPr lvl="8" algn="ctr">
              <a:lnSpc>
                <a:spcPct val="100000"/>
              </a:lnSpc>
              <a:spcBef>
                <a:spcPts val="0"/>
              </a:spcBef>
              <a:spcAft>
                <a:spcPts val="0"/>
              </a:spcAft>
              <a:buClr>
                <a:schemeClr val="dk2"/>
              </a:buClr>
              <a:buSzPts val="3000"/>
              <a:buNone/>
              <a:defRPr sz="3000">
                <a:solidFill>
                  <a:schemeClr val="dk2"/>
                </a:solidFill>
              </a:defRPr>
            </a:lvl9pPr>
          </a:lstStyle>
          <a:p>
            <a:endParaRPr/>
          </a:p>
        </p:txBody>
      </p:sp>
      <p:pic>
        <p:nvPicPr>
          <p:cNvPr id="74" name="Google Shape;74;p21"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ight blue background " type="twoColTx">
  <p:cSld name="TITLE_AND_TWO_COLUMNS">
    <p:bg>
      <p:bgPr>
        <a:solidFill>
          <a:srgbClr val="0377A1"/>
        </a:solidFill>
        <a:effectLst/>
      </p:bgPr>
    </p:bg>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pic>
        <p:nvPicPr>
          <p:cNvPr id="77" name="Google Shape;77;p22"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White background">
  <p:cSld name="CAPTION_ONLY">
    <p:spTree>
      <p:nvGrpSpPr>
        <p:cNvPr id="1" name="Shape 78"/>
        <p:cNvGrpSpPr/>
        <p:nvPr/>
      </p:nvGrpSpPr>
      <p:grpSpPr>
        <a:xfrm>
          <a:off x="0" y="0"/>
          <a:ext cx="0" cy="0"/>
          <a:chOff x="0" y="0"/>
          <a:chExt cx="0" cy="0"/>
        </a:xfrm>
      </p:grpSpPr>
      <p:sp>
        <p:nvSpPr>
          <p:cNvPr id="79" name="Google Shape;79;p23"/>
          <p:cNvSpPr txBox="1">
            <a:spLocks noGrp="1"/>
          </p:cNvSpPr>
          <p:nvPr>
            <p:ph type="body" idx="1"/>
          </p:nvPr>
        </p:nvSpPr>
        <p:spPr>
          <a:xfrm>
            <a:off x="420525" y="1096469"/>
            <a:ext cx="8229600" cy="2240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pic>
        <p:nvPicPr>
          <p:cNvPr id="80" name="Google Shape;80;p23" descr="lhl-logo_white-background.jpg"/>
          <p:cNvPicPr preferRelativeResize="0"/>
          <p:nvPr/>
        </p:nvPicPr>
        <p:blipFill rotWithShape="1">
          <a:blip r:embed="rId2">
            <a:alphaModFix/>
          </a:blip>
          <a:srcRect/>
          <a:stretch/>
        </p:blipFill>
        <p:spPr>
          <a:xfrm>
            <a:off x="6510288" y="4423034"/>
            <a:ext cx="2433175" cy="61984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Red background" type="tx">
  <p:cSld name="TITLE_AND_BODY">
    <p:bg>
      <p:bgPr>
        <a:solidFill>
          <a:srgbClr val="DA5251"/>
        </a:solidFill>
        <a:effectLst/>
      </p:bgPr>
    </p:bg>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pic>
        <p:nvPicPr>
          <p:cNvPr id="83" name="Google Shape;83;p24"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white logo - photo" type="titleOnly">
  <p:cSld name="TITLE_ONLY">
    <p:bg>
      <p:bgPr>
        <a:noFill/>
        <a:effectLst/>
      </p:bgPr>
    </p:bg>
    <p:spTree>
      <p:nvGrpSpPr>
        <p:cNvPr id="1" name="Shape 84"/>
        <p:cNvGrpSpPr/>
        <p:nvPr/>
      </p:nvGrpSpPr>
      <p:grpSpPr>
        <a:xfrm>
          <a:off x="0" y="0"/>
          <a:ext cx="0" cy="0"/>
          <a:chOff x="0" y="0"/>
          <a:chExt cx="0" cy="0"/>
        </a:xfrm>
      </p:grpSpPr>
      <p:pic>
        <p:nvPicPr>
          <p:cNvPr id="85" name="Google Shape;85;p25" descr="lhl-logo_white_lrg.png"/>
          <p:cNvPicPr preferRelativeResize="0"/>
          <p:nvPr/>
        </p:nvPicPr>
        <p:blipFill rotWithShape="1">
          <a:blip r:embed="rId2">
            <a:alphaModFix/>
          </a:blip>
          <a:srcRect/>
          <a:stretch/>
        </p:blipFill>
        <p:spPr>
          <a:xfrm>
            <a:off x="6381775" y="4404700"/>
            <a:ext cx="2488450" cy="5254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0" name="Google Shape;70;p2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dk1"/>
              </a:buClr>
              <a:buSzPts val="3000"/>
              <a:buFont typeface="Roboto Slab"/>
              <a:buChar char="●"/>
              <a:defRPr sz="3000" b="0" i="0" u="none" strike="noStrike" cap="none">
                <a:solidFill>
                  <a:schemeClr val="dk1"/>
                </a:solidFill>
                <a:latin typeface="Roboto Slab"/>
                <a:ea typeface="Roboto Slab"/>
                <a:cs typeface="Roboto Slab"/>
                <a:sym typeface="Roboto Slab"/>
              </a:defRPr>
            </a:lvl1pPr>
            <a:lvl2pPr marL="914400" marR="0" lvl="1" indent="-381000" algn="l" rtl="0">
              <a:lnSpc>
                <a:spcPct val="100000"/>
              </a:lnSpc>
              <a:spcBef>
                <a:spcPts val="0"/>
              </a:spcBef>
              <a:spcAft>
                <a:spcPts val="0"/>
              </a:spcAft>
              <a:buClr>
                <a:schemeClr val="dk1"/>
              </a:buClr>
              <a:buSzPts val="2400"/>
              <a:buFont typeface="Roboto Slab"/>
              <a:buChar char="○"/>
              <a:defRPr sz="2400" b="0" i="0" u="none" strike="noStrike" cap="none">
                <a:solidFill>
                  <a:schemeClr val="dk1"/>
                </a:solidFill>
                <a:latin typeface="Roboto Slab"/>
                <a:ea typeface="Roboto Slab"/>
                <a:cs typeface="Roboto Slab"/>
                <a:sym typeface="Roboto Slab"/>
              </a:defRPr>
            </a:lvl2pPr>
            <a:lvl3pPr marL="1371600" marR="0" lvl="2" indent="-381000" algn="l" rtl="0">
              <a:lnSpc>
                <a:spcPct val="100000"/>
              </a:lnSpc>
              <a:spcBef>
                <a:spcPts val="0"/>
              </a:spcBef>
              <a:spcAft>
                <a:spcPts val="0"/>
              </a:spcAft>
              <a:buClr>
                <a:schemeClr val="dk1"/>
              </a:buClr>
              <a:buSzPts val="2400"/>
              <a:buFont typeface="Roboto Slab"/>
              <a:buChar char="■"/>
              <a:defRPr sz="2400" b="0" i="0" u="none" strike="noStrike" cap="none">
                <a:solidFill>
                  <a:schemeClr val="dk1"/>
                </a:solidFill>
                <a:latin typeface="Roboto Slab"/>
                <a:ea typeface="Roboto Slab"/>
                <a:cs typeface="Roboto Slab"/>
                <a:sym typeface="Roboto Slab"/>
              </a:defRPr>
            </a:lvl3pPr>
            <a:lvl4pPr marL="1828800" marR="0" lvl="3"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4pPr>
            <a:lvl5pPr marL="2286000" marR="0" lvl="4"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5pPr>
            <a:lvl6pPr marL="2743200" marR="0" lvl="5"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6pPr>
            <a:lvl7pPr marL="3200400" marR="0" lvl="6"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7pPr>
            <a:lvl8pPr marL="3657600" marR="0" lvl="7"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8pPr>
            <a:lvl9pPr marL="4114800" marR="0" lvl="8" indent="-342900" algn="l" rtl="0">
              <a:lnSpc>
                <a:spcPct val="100000"/>
              </a:lnSpc>
              <a:spcBef>
                <a:spcPts val="0"/>
              </a:spcBef>
              <a:spcAft>
                <a:spcPts val="0"/>
              </a:spcAft>
              <a:buClr>
                <a:schemeClr val="dk1"/>
              </a:buClr>
              <a:buSzPts val="1800"/>
              <a:buFont typeface="Roboto Slab"/>
              <a:buChar char="■"/>
              <a:defRPr sz="1800" b="0" i="0" u="none" strike="noStrike" cap="none">
                <a:solidFill>
                  <a:schemeClr val="dk1"/>
                </a:solidFill>
                <a:latin typeface="Roboto Slab"/>
                <a:ea typeface="Roboto Slab"/>
                <a:cs typeface="Roboto Slab"/>
                <a:sym typeface="Roboto Slab"/>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hyperlink" Target="https://code.visualstudio.com/shortcuts/keyboard-shortcuts-windows.pdf" TargetMode="External"/><Relationship Id="rId5" Type="http://schemas.openxmlformats.org/officeDocument/2006/relationships/hyperlink" Target="https://code.visualstudio.com/shortcuts/keyboard-shortcuts-macos.pdf" TargetMode="External"/><Relationship Id="rId4" Type="http://schemas.openxmlformats.org/officeDocument/2006/relationships/hyperlink" Target="https://code.visualstudio.com/shortcuts/keyboard-shortcuts-linux.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features/copilot" TargetMode="External"/><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9.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2gua.rainbow-brackets" TargetMode="External"/><Relationship Id="rId4" Type="http://schemas.openxmlformats.org/officeDocument/2006/relationships/hyperlink" Target="https://marketplace.visualstudio.com/items?itemName=dbaeumer.vscode-eslin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2D3D"/>
        </a:solid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3">
            <a:alphaModFix/>
          </a:blip>
          <a:srcRect/>
          <a:stretch/>
        </p:blipFill>
        <p:spPr>
          <a:xfrm>
            <a:off x="2044413" y="2038059"/>
            <a:ext cx="5055175" cy="1067375"/>
          </a:xfrm>
          <a:prstGeom prst="rect">
            <a:avLst/>
          </a:prstGeom>
          <a:noFill/>
          <a:ln>
            <a:noFill/>
          </a:ln>
        </p:spPr>
      </p:pic>
      <p:sp>
        <p:nvSpPr>
          <p:cNvPr id="92" name="Google Shape;92;p1"/>
          <p:cNvSpPr/>
          <p:nvPr/>
        </p:nvSpPr>
        <p:spPr>
          <a:xfrm>
            <a:off x="5830850" y="4026650"/>
            <a:ext cx="3313200" cy="1116900"/>
          </a:xfrm>
          <a:prstGeom prst="rect">
            <a:avLst/>
          </a:prstGeom>
          <a:solidFill>
            <a:srgbClr val="012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txBox="1"/>
          <p:nvPr/>
        </p:nvSpPr>
        <p:spPr>
          <a:xfrm>
            <a:off x="278100" y="2171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Welcome to…</a:t>
            </a:r>
            <a:endParaRPr sz="4800" b="1" i="0" u="none" strike="noStrike" cap="none">
              <a:solidFill>
                <a:srgbClr val="DA525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4 (Weeks 8 - 11)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Intro to Front - End Development </a:t>
            </a:r>
            <a:endParaRPr sz="4500" b="1" i="0" u="none" strike="noStrike" cap="none">
              <a:solidFill>
                <a:srgbClr val="DA5251"/>
              </a:solidFill>
              <a:latin typeface="Proxima Nova"/>
              <a:ea typeface="Proxima Nova"/>
              <a:cs typeface="Proxima Nova"/>
              <a:sym typeface="Proxima Nova"/>
            </a:endParaRPr>
          </a:p>
        </p:txBody>
      </p:sp>
      <p:sp>
        <p:nvSpPr>
          <p:cNvPr id="163" name="Google Shape;163;p5"/>
          <p:cNvSpPr txBox="1"/>
          <p:nvPr/>
        </p:nvSpPr>
        <p:spPr>
          <a:xfrm>
            <a:off x="490950" y="2921875"/>
            <a:ext cx="79728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chemeClr val="dk1"/>
              </a:buClr>
              <a:buSzPts val="1100"/>
              <a:buFont typeface="Arial"/>
              <a:buNone/>
            </a:pPr>
            <a:r>
              <a:rPr lang="en" sz="1800" b="0" i="0" u="none" strike="noStrike" cap="none">
                <a:solidFill>
                  <a:schemeClr val="lt1"/>
                </a:solidFill>
                <a:latin typeface="Proxima Nova"/>
                <a:ea typeface="Proxima Nova"/>
                <a:cs typeface="Proxima Nova"/>
                <a:sym typeface="Proxima Nova"/>
              </a:rPr>
              <a:t>Front-end -- Client-side JS. Browsers. jQuery, HTML, CSS, Box Model. AJAX</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Slab"/>
              <a:ea typeface="Roboto Slab"/>
              <a:cs typeface="Roboto Slab"/>
              <a:sym typeface="Roboto Slab"/>
            </a:endParaRPr>
          </a:p>
        </p:txBody>
      </p:sp>
      <p:pic>
        <p:nvPicPr>
          <p:cNvPr id="164" name="Google Shape;164;p5"/>
          <p:cNvPicPr preferRelativeResize="0"/>
          <p:nvPr/>
        </p:nvPicPr>
        <p:blipFill rotWithShape="1">
          <a:blip r:embed="rId3">
            <a:alphaModFix/>
          </a:blip>
          <a:srcRect/>
          <a:stretch/>
        </p:blipFill>
        <p:spPr>
          <a:xfrm>
            <a:off x="207450" y="3837250"/>
            <a:ext cx="1115750" cy="111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5 (Weeks 12 - 13)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Relational Databases and SQL</a:t>
            </a:r>
            <a:r>
              <a:rPr lang="en" sz="4800" b="1" i="0" u="none" strike="noStrike" cap="none">
                <a:solidFill>
                  <a:srgbClr val="DA5251"/>
                </a:solidFill>
                <a:latin typeface="Roboto"/>
                <a:ea typeface="Roboto"/>
                <a:cs typeface="Roboto"/>
                <a:sym typeface="Roboto"/>
              </a:rPr>
              <a:t> </a:t>
            </a:r>
            <a:endParaRPr sz="4800" b="1" i="0" u="none" strike="noStrike" cap="none">
              <a:solidFill>
                <a:srgbClr val="DA525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sp>
        <p:nvSpPr>
          <p:cNvPr id="170" name="Google Shape;170;p6"/>
          <p:cNvSpPr txBox="1"/>
          <p:nvPr/>
        </p:nvSpPr>
        <p:spPr>
          <a:xfrm>
            <a:off x="719650" y="2529575"/>
            <a:ext cx="73578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chemeClr val="dk1"/>
              </a:buClr>
              <a:buSzPts val="1100"/>
              <a:buFont typeface="Arial"/>
              <a:buNone/>
            </a:pPr>
            <a:r>
              <a:rPr lang="en" sz="1800" b="0" i="0" u="none" strike="noStrike" cap="none">
                <a:solidFill>
                  <a:schemeClr val="lt1"/>
                </a:solidFill>
                <a:latin typeface="Proxima Nova"/>
                <a:ea typeface="Proxima Nova"/>
                <a:cs typeface="Proxima Nova"/>
                <a:sym typeface="Proxima Nova"/>
              </a:rPr>
              <a:t>Data -- Relational Databases, SQL, Data Design. Postgres.</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Slab"/>
              <a:ea typeface="Roboto Slab"/>
              <a:cs typeface="Roboto Slab"/>
              <a:sym typeface="Roboto Slab"/>
            </a:endParaRPr>
          </a:p>
        </p:txBody>
      </p:sp>
      <p:pic>
        <p:nvPicPr>
          <p:cNvPr id="171" name="Google Shape;171;p6"/>
          <p:cNvPicPr preferRelativeResize="0"/>
          <p:nvPr/>
        </p:nvPicPr>
        <p:blipFill rotWithShape="1">
          <a:blip r:embed="rId3">
            <a:alphaModFix/>
          </a:blip>
          <a:srcRect/>
          <a:stretch/>
        </p:blipFill>
        <p:spPr>
          <a:xfrm>
            <a:off x="239575" y="3917825"/>
            <a:ext cx="986100" cy="98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7"/>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6 (Weeks 14 - 15)</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Mid-Term Project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sp>
        <p:nvSpPr>
          <p:cNvPr id="177" name="Google Shape;177;p7"/>
          <p:cNvSpPr txBox="1"/>
          <p:nvPr/>
        </p:nvSpPr>
        <p:spPr>
          <a:xfrm>
            <a:off x="1090150" y="2573175"/>
            <a:ext cx="7357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Roboto Slab"/>
                <a:ea typeface="Roboto Slab"/>
                <a:cs typeface="Roboto Slab"/>
                <a:sym typeface="Roboto Slab"/>
              </a:rPr>
              <a:t>We choose the groups, you pick from a list of possible projects. </a:t>
            </a:r>
            <a:endParaRPr sz="1800" b="0" i="0" u="none" strike="noStrike" cap="none">
              <a:solidFill>
                <a:schemeClr val="lt1"/>
              </a:solidFill>
              <a:latin typeface="Roboto Slab"/>
              <a:ea typeface="Roboto Slab"/>
              <a:cs typeface="Roboto Slab"/>
              <a:sym typeface="Roboto Slab"/>
            </a:endParaRPr>
          </a:p>
        </p:txBody>
      </p:sp>
      <p:pic>
        <p:nvPicPr>
          <p:cNvPr id="178" name="Google Shape;178;p7"/>
          <p:cNvPicPr preferRelativeResize="0"/>
          <p:nvPr/>
        </p:nvPicPr>
        <p:blipFill rotWithShape="1">
          <a:blip r:embed="rId3">
            <a:alphaModFix/>
          </a:blip>
          <a:srcRect/>
          <a:stretch/>
        </p:blipFill>
        <p:spPr>
          <a:xfrm>
            <a:off x="152400" y="3682825"/>
            <a:ext cx="1308275" cy="130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7 (Weeks 16 - 19)</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React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pic>
        <p:nvPicPr>
          <p:cNvPr id="184" name="Google Shape;184;p8"/>
          <p:cNvPicPr preferRelativeResize="0"/>
          <p:nvPr/>
        </p:nvPicPr>
        <p:blipFill rotWithShape="1">
          <a:blip r:embed="rId3">
            <a:alphaModFix/>
          </a:blip>
          <a:srcRect/>
          <a:stretch/>
        </p:blipFill>
        <p:spPr>
          <a:xfrm>
            <a:off x="239575" y="3840250"/>
            <a:ext cx="1108550" cy="110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8 (Weeks 20 - 21)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Automated</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Testing in React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pic>
        <p:nvPicPr>
          <p:cNvPr id="190" name="Google Shape;190;p9"/>
          <p:cNvPicPr preferRelativeResize="0"/>
          <p:nvPr/>
        </p:nvPicPr>
        <p:blipFill rotWithShape="1">
          <a:blip r:embed="rId3">
            <a:alphaModFix/>
          </a:blip>
          <a:srcRect/>
          <a:stretch/>
        </p:blipFill>
        <p:spPr>
          <a:xfrm>
            <a:off x="239575" y="3840250"/>
            <a:ext cx="1108550" cy="110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9</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Ruby on Rails</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(Weeks 22 - 26 ) </a:t>
            </a:r>
            <a:endParaRPr sz="4500" b="1" i="0" u="none" strike="noStrike" cap="none">
              <a:solidFill>
                <a:srgbClr val="DA5251"/>
              </a:solidFill>
              <a:latin typeface="Proxima Nova"/>
              <a:ea typeface="Proxima Nova"/>
              <a:cs typeface="Proxima Nova"/>
              <a:sym typeface="Proxima Nova"/>
            </a:endParaRPr>
          </a:p>
        </p:txBody>
      </p:sp>
      <p:pic>
        <p:nvPicPr>
          <p:cNvPr id="196" name="Google Shape;196;p10"/>
          <p:cNvPicPr preferRelativeResize="0"/>
          <p:nvPr/>
        </p:nvPicPr>
        <p:blipFill rotWithShape="1">
          <a:blip r:embed="rId3">
            <a:alphaModFix/>
          </a:blip>
          <a:srcRect/>
          <a:stretch/>
        </p:blipFill>
        <p:spPr>
          <a:xfrm>
            <a:off x="152400" y="3728275"/>
            <a:ext cx="1262825" cy="126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1"/>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10 (Weeks 27 - 30 )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Final Projects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You choose the group, you choose the project!</a:t>
            </a:r>
            <a:endParaRPr sz="1800" b="0" i="0" u="none" strike="noStrike" cap="none">
              <a:solidFill>
                <a:schemeClr val="lt1"/>
              </a:solidFill>
              <a:latin typeface="Proxima Nova"/>
              <a:ea typeface="Proxima Nova"/>
              <a:cs typeface="Proxima Nova"/>
              <a:sym typeface="Proxima Nova"/>
            </a:endParaRPr>
          </a:p>
        </p:txBody>
      </p:sp>
      <p:pic>
        <p:nvPicPr>
          <p:cNvPr id="202" name="Google Shape;202;p11"/>
          <p:cNvPicPr preferRelativeResize="0"/>
          <p:nvPr/>
        </p:nvPicPr>
        <p:blipFill rotWithShape="1">
          <a:blip r:embed="rId3">
            <a:alphaModFix/>
          </a:blip>
          <a:srcRect/>
          <a:stretch/>
        </p:blipFill>
        <p:spPr>
          <a:xfrm>
            <a:off x="152400" y="3900775"/>
            <a:ext cx="1090325" cy="109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2"/>
          <p:cNvSpPr txBox="1">
            <a:spLocks noGrp="1"/>
          </p:cNvSpPr>
          <p:nvPr>
            <p:ph type="subTitle" idx="1"/>
          </p:nvPr>
        </p:nvSpPr>
        <p:spPr>
          <a:xfrm>
            <a:off x="490950" y="1137875"/>
            <a:ext cx="8157600" cy="3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800" b="1">
                <a:solidFill>
                  <a:srgbClr val="FF6867"/>
                </a:solidFill>
                <a:latin typeface="Roboto"/>
                <a:ea typeface="Roboto"/>
                <a:cs typeface="Roboto"/>
                <a:sym typeface="Roboto"/>
              </a:rPr>
              <a:t>1:</a:t>
            </a:r>
            <a:r>
              <a:rPr lang="en" sz="1800">
                <a:solidFill>
                  <a:srgbClr val="012D3D"/>
                </a:solidFill>
                <a:latin typeface="Roboto"/>
                <a:ea typeface="Roboto"/>
                <a:cs typeface="Roboto"/>
                <a:sym typeface="Roboto"/>
              </a:rPr>
              <a:t> </a:t>
            </a:r>
            <a:r>
              <a:rPr lang="en" sz="1800">
                <a:solidFill>
                  <a:schemeClr val="lt1"/>
                </a:solidFill>
              </a:rPr>
              <a:t>Due Week 4 - Lotide due</a:t>
            </a:r>
            <a:endParaRPr sz="1800">
              <a:solidFill>
                <a:schemeClr val="lt1"/>
              </a:solidFill>
            </a:endParaRPr>
          </a:p>
          <a:p>
            <a:pPr marL="0" lvl="0" indent="0" algn="l" rtl="0">
              <a:lnSpc>
                <a:spcPct val="100000"/>
              </a:lnSpc>
              <a:spcBef>
                <a:spcPts val="600"/>
              </a:spcBef>
              <a:spcAft>
                <a:spcPts val="0"/>
              </a:spcAft>
              <a:buSzPts val="3000"/>
              <a:buNone/>
            </a:pPr>
            <a:r>
              <a:rPr lang="en" sz="1800" b="1">
                <a:solidFill>
                  <a:srgbClr val="FF6867"/>
                </a:solidFill>
                <a:latin typeface="Roboto"/>
                <a:ea typeface="Roboto"/>
                <a:cs typeface="Roboto"/>
                <a:sym typeface="Roboto"/>
              </a:rPr>
              <a:t>2:</a:t>
            </a:r>
            <a:r>
              <a:rPr lang="en" sz="1800">
                <a:solidFill>
                  <a:srgbClr val="012D3D"/>
                </a:solidFill>
                <a:latin typeface="Roboto"/>
                <a:ea typeface="Roboto"/>
                <a:cs typeface="Roboto"/>
                <a:sym typeface="Roboto"/>
              </a:rPr>
              <a:t> </a:t>
            </a:r>
            <a:r>
              <a:rPr lang="en" sz="1800">
                <a:solidFill>
                  <a:schemeClr val="lt1"/>
                </a:solidFill>
              </a:rPr>
              <a:t>Due Week 5 - Snek due</a:t>
            </a:r>
            <a:endParaRPr sz="1800">
              <a:solidFill>
                <a:schemeClr val="lt1"/>
              </a:solidFill>
            </a:endParaRPr>
          </a:p>
          <a:p>
            <a:pPr marL="0" lvl="0" indent="0" algn="l" rtl="0">
              <a:lnSpc>
                <a:spcPct val="100000"/>
              </a:lnSpc>
              <a:spcBef>
                <a:spcPts val="600"/>
              </a:spcBef>
              <a:spcAft>
                <a:spcPts val="0"/>
              </a:spcAft>
              <a:buSzPts val="3000"/>
              <a:buNone/>
            </a:pPr>
            <a:r>
              <a:rPr lang="en" sz="1800" b="1">
                <a:solidFill>
                  <a:srgbClr val="FF6867"/>
                </a:solidFill>
                <a:latin typeface="Roboto"/>
                <a:ea typeface="Roboto"/>
                <a:cs typeface="Roboto"/>
                <a:sym typeface="Roboto"/>
              </a:rPr>
              <a:t>3:</a:t>
            </a:r>
            <a:r>
              <a:rPr lang="en" sz="1800">
                <a:solidFill>
                  <a:srgbClr val="012D3D"/>
                </a:solidFill>
                <a:latin typeface="Roboto"/>
                <a:ea typeface="Roboto"/>
                <a:cs typeface="Roboto"/>
                <a:sym typeface="Roboto"/>
              </a:rPr>
              <a:t> </a:t>
            </a:r>
            <a:r>
              <a:rPr lang="en" sz="1800">
                <a:solidFill>
                  <a:schemeClr val="lt1"/>
                </a:solidFill>
              </a:rPr>
              <a:t>Due Week 7 - TinyApp due</a:t>
            </a:r>
            <a:endParaRPr sz="1800">
              <a:solidFill>
                <a:schemeClr val="lt1"/>
              </a:solidFill>
            </a:endParaRPr>
          </a:p>
          <a:p>
            <a:pPr marL="0" lvl="0" indent="0" algn="l" rtl="0">
              <a:lnSpc>
                <a:spcPct val="100000"/>
              </a:lnSpc>
              <a:spcBef>
                <a:spcPts val="600"/>
              </a:spcBef>
              <a:spcAft>
                <a:spcPts val="0"/>
              </a:spcAft>
              <a:buSzPts val="3000"/>
              <a:buNone/>
            </a:pPr>
            <a:r>
              <a:rPr lang="en" sz="1800" b="1">
                <a:solidFill>
                  <a:srgbClr val="FF6867"/>
                </a:solidFill>
                <a:latin typeface="Roboto"/>
                <a:ea typeface="Roboto"/>
                <a:cs typeface="Roboto"/>
                <a:sym typeface="Roboto"/>
              </a:rPr>
              <a:t>4:</a:t>
            </a:r>
            <a:r>
              <a:rPr lang="en" sz="1800">
                <a:solidFill>
                  <a:srgbClr val="012D3D"/>
                </a:solidFill>
                <a:latin typeface="Roboto"/>
                <a:ea typeface="Roboto"/>
                <a:cs typeface="Roboto"/>
                <a:sym typeface="Roboto"/>
              </a:rPr>
              <a:t> </a:t>
            </a:r>
            <a:r>
              <a:rPr lang="en" sz="1800">
                <a:solidFill>
                  <a:schemeClr val="lt1"/>
                </a:solidFill>
              </a:rPr>
              <a:t>Due Week 10 - Tweeter due</a:t>
            </a:r>
            <a:endParaRPr sz="1800">
              <a:solidFill>
                <a:schemeClr val="lt1"/>
              </a:solidFill>
            </a:endParaRPr>
          </a:p>
          <a:p>
            <a:pPr marL="0" lvl="0" indent="0" algn="l" rtl="0">
              <a:lnSpc>
                <a:spcPct val="100000"/>
              </a:lnSpc>
              <a:spcBef>
                <a:spcPts val="600"/>
              </a:spcBef>
              <a:spcAft>
                <a:spcPts val="0"/>
              </a:spcAft>
              <a:buSzPts val="3000"/>
              <a:buNone/>
            </a:pPr>
            <a:r>
              <a:rPr lang="en" sz="1800" b="1">
                <a:solidFill>
                  <a:srgbClr val="FF6867"/>
                </a:solidFill>
                <a:latin typeface="Roboto"/>
                <a:ea typeface="Roboto"/>
                <a:cs typeface="Roboto"/>
                <a:sym typeface="Roboto"/>
              </a:rPr>
              <a:t>5:</a:t>
            </a:r>
            <a:r>
              <a:rPr lang="en" sz="1800">
                <a:solidFill>
                  <a:srgbClr val="012D3D"/>
                </a:solidFill>
                <a:latin typeface="Roboto"/>
                <a:ea typeface="Roboto"/>
                <a:cs typeface="Roboto"/>
                <a:sym typeface="Roboto"/>
              </a:rPr>
              <a:t> </a:t>
            </a:r>
            <a:r>
              <a:rPr lang="en" sz="1800">
                <a:solidFill>
                  <a:schemeClr val="lt1"/>
                </a:solidFill>
              </a:rPr>
              <a:t>Due Week 13 - LighthouseBnB due</a:t>
            </a:r>
            <a:br>
              <a:rPr lang="en" sz="1800">
                <a:solidFill>
                  <a:schemeClr val="lt1"/>
                </a:solidFill>
              </a:rPr>
            </a:br>
            <a:r>
              <a:rPr lang="en" sz="1800" b="1">
                <a:solidFill>
                  <a:srgbClr val="FF6867"/>
                </a:solidFill>
                <a:latin typeface="Roboto"/>
                <a:ea typeface="Roboto"/>
                <a:cs typeface="Roboto"/>
                <a:sym typeface="Roboto"/>
              </a:rPr>
              <a:t>6:</a:t>
            </a:r>
            <a:r>
              <a:rPr lang="en" sz="1800">
                <a:solidFill>
                  <a:srgbClr val="012D3D"/>
                </a:solidFill>
                <a:latin typeface="Roboto"/>
                <a:ea typeface="Roboto"/>
                <a:cs typeface="Roboto"/>
                <a:sym typeface="Roboto"/>
              </a:rPr>
              <a:t> </a:t>
            </a:r>
            <a:r>
              <a:rPr lang="en" sz="1800">
                <a:solidFill>
                  <a:schemeClr val="lt1"/>
                </a:solidFill>
              </a:rPr>
              <a:t>Due Week 19 - Scheduler due</a:t>
            </a:r>
            <a:endParaRPr sz="1800">
              <a:solidFill>
                <a:schemeClr val="lt1"/>
              </a:solidFill>
            </a:endParaRPr>
          </a:p>
          <a:p>
            <a:pPr marL="0" lvl="0" indent="0" algn="l" rtl="0">
              <a:lnSpc>
                <a:spcPct val="100000"/>
              </a:lnSpc>
              <a:spcBef>
                <a:spcPts val="600"/>
              </a:spcBef>
              <a:spcAft>
                <a:spcPts val="0"/>
              </a:spcAft>
              <a:buClr>
                <a:schemeClr val="dk1"/>
              </a:buClr>
              <a:buSzPts val="1100"/>
              <a:buFont typeface="Arial"/>
              <a:buNone/>
            </a:pPr>
            <a:endParaRPr sz="1800">
              <a:solidFill>
                <a:schemeClr val="lt1"/>
              </a:solidFill>
            </a:endParaRPr>
          </a:p>
          <a:p>
            <a:pPr marL="457200" lvl="0" indent="0" algn="l" rtl="0">
              <a:lnSpc>
                <a:spcPct val="115000"/>
              </a:lnSpc>
              <a:spcBef>
                <a:spcPts val="0"/>
              </a:spcBef>
              <a:spcAft>
                <a:spcPts val="0"/>
              </a:spcAft>
              <a:buSzPts val="3000"/>
              <a:buNone/>
            </a:pPr>
            <a:endParaRPr sz="1150">
              <a:solidFill>
                <a:srgbClr val="D1D2D3"/>
              </a:solidFill>
              <a:highlight>
                <a:srgbClr val="222529"/>
              </a:highlight>
              <a:latin typeface="Arial"/>
              <a:ea typeface="Arial"/>
              <a:cs typeface="Arial"/>
              <a:sym typeface="Arial"/>
            </a:endParaRPr>
          </a:p>
          <a:p>
            <a:pPr marL="0" lvl="0" indent="0" algn="l" rtl="0">
              <a:lnSpc>
                <a:spcPct val="100000"/>
              </a:lnSpc>
              <a:spcBef>
                <a:spcPts val="600"/>
              </a:spcBef>
              <a:spcAft>
                <a:spcPts val="0"/>
              </a:spcAft>
              <a:buSzPts val="3000"/>
              <a:buNone/>
            </a:pPr>
            <a:endParaRPr sz="2600">
              <a:solidFill>
                <a:schemeClr val="lt1"/>
              </a:solidFill>
            </a:endParaRPr>
          </a:p>
          <a:p>
            <a:pPr marL="0" lvl="0" indent="0" algn="l" rtl="0">
              <a:lnSpc>
                <a:spcPct val="100000"/>
              </a:lnSpc>
              <a:spcBef>
                <a:spcPts val="600"/>
              </a:spcBef>
              <a:spcAft>
                <a:spcPts val="0"/>
              </a:spcAft>
              <a:buSzPts val="3000"/>
              <a:buNone/>
            </a:pPr>
            <a:endParaRPr sz="2600">
              <a:solidFill>
                <a:schemeClr val="lt1"/>
              </a:solidFill>
            </a:endParaRPr>
          </a:p>
          <a:p>
            <a:pPr marL="0" lvl="0" indent="0" algn="l" rtl="0">
              <a:lnSpc>
                <a:spcPct val="100000"/>
              </a:lnSpc>
              <a:spcBef>
                <a:spcPts val="600"/>
              </a:spcBef>
              <a:spcAft>
                <a:spcPts val="0"/>
              </a:spcAft>
              <a:buSzPts val="3000"/>
              <a:buNone/>
            </a:pPr>
            <a:endParaRPr sz="2600">
              <a:solidFill>
                <a:srgbClr val="FFFFFF"/>
              </a:solidFill>
            </a:endParaRPr>
          </a:p>
        </p:txBody>
      </p:sp>
      <p:sp>
        <p:nvSpPr>
          <p:cNvPr id="208" name="Google Shape;208;p12"/>
          <p:cNvSpPr txBox="1"/>
          <p:nvPr/>
        </p:nvSpPr>
        <p:spPr>
          <a:xfrm>
            <a:off x="490950" y="151775"/>
            <a:ext cx="7744500" cy="98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Major Solo Projects</a:t>
            </a:r>
            <a:endParaRPr sz="4800" b="1" i="0" u="none" strike="noStrike" cap="none">
              <a:solidFill>
                <a:srgbClr val="DA5251"/>
              </a:solidFill>
              <a:latin typeface="Proxima Nova"/>
              <a:ea typeface="Proxima Nova"/>
              <a:cs typeface="Proxima Nova"/>
              <a:sym typeface="Proxima Nova"/>
            </a:endParaRPr>
          </a:p>
        </p:txBody>
      </p:sp>
      <p:pic>
        <p:nvPicPr>
          <p:cNvPr id="209" name="Google Shape;209;p12"/>
          <p:cNvPicPr preferRelativeResize="0"/>
          <p:nvPr/>
        </p:nvPicPr>
        <p:blipFill rotWithShape="1">
          <a:blip r:embed="rId3">
            <a:alphaModFix/>
          </a:blip>
          <a:srcRect/>
          <a:stretch/>
        </p:blipFill>
        <p:spPr>
          <a:xfrm>
            <a:off x="4259775" y="1590194"/>
            <a:ext cx="3293225" cy="164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213"/>
        <p:cNvGrpSpPr/>
        <p:nvPr/>
      </p:nvGrpSpPr>
      <p:grpSpPr>
        <a:xfrm>
          <a:off x="0" y="0"/>
          <a:ext cx="0" cy="0"/>
          <a:chOff x="0" y="0"/>
          <a:chExt cx="0" cy="0"/>
        </a:xfrm>
      </p:grpSpPr>
      <p:sp>
        <p:nvSpPr>
          <p:cNvPr id="214" name="Google Shape;214;p13"/>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PROGRAMMING TESTS</a:t>
            </a:r>
            <a:br>
              <a:rPr lang="en" sz="4800" b="1" i="0" u="sng" strike="noStrike" cap="none">
                <a:solidFill>
                  <a:srgbClr val="FFFFFF"/>
                </a:solidFill>
                <a:latin typeface="Proxima Nova"/>
                <a:ea typeface="Proxima Nova"/>
                <a:cs typeface="Proxima Nova"/>
                <a:sym typeface="Proxima Nova"/>
              </a:rPr>
            </a:br>
            <a:r>
              <a:rPr lang="en" sz="3300" b="1" i="0" u="none" strike="noStrike" cap="none">
                <a:solidFill>
                  <a:srgbClr val="012D3D"/>
                </a:solidFill>
                <a:latin typeface="Proxima Nova"/>
                <a:ea typeface="Proxima Nova"/>
                <a:cs typeface="Proxima Nova"/>
                <a:sym typeface="Proxima Nova"/>
              </a:rPr>
              <a:t>First one focused on FOCAL, not building apps.</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3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 sz="3300" b="1" i="0" u="none" strike="noStrike" cap="none">
                <a:solidFill>
                  <a:srgbClr val="012D3D"/>
                </a:solidFill>
                <a:latin typeface="Proxima Nova"/>
                <a:ea typeface="Proxima Nova"/>
                <a:cs typeface="Proxima Nova"/>
                <a:sym typeface="Proxima Nova"/>
              </a:rPr>
              <a:t>Just as important as the projects. </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300"/>
              <a:buFont typeface="Arial"/>
              <a:buNone/>
            </a:pPr>
            <a:r>
              <a:rPr lang="en" sz="3300" b="1" i="0" u="none" strike="noStrike" cap="none">
                <a:solidFill>
                  <a:srgbClr val="012D3D"/>
                </a:solidFill>
                <a:latin typeface="Proxima Nova"/>
                <a:ea typeface="Proxima Nova"/>
                <a:cs typeface="Proxima Nova"/>
                <a:sym typeface="Proxima Nova"/>
              </a:rPr>
              <a:t>No more. No less.</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3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r>
              <a:rPr lang="en" sz="2000" b="1" i="1" u="none" strike="noStrike" cap="none">
                <a:solidFill>
                  <a:srgbClr val="012D3D"/>
                </a:solidFill>
                <a:latin typeface="Proxima Nova"/>
                <a:ea typeface="Proxima Nova"/>
                <a:cs typeface="Proxima Nova"/>
                <a:sym typeface="Proxima Nova"/>
              </a:rPr>
              <a:t>Mock test first.</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p:nvPr/>
        </p:nvSpPr>
        <p:spPr>
          <a:xfrm>
            <a:off x="461425" y="2078700"/>
            <a:ext cx="7578900" cy="154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Tech Interviews.</a:t>
            </a:r>
            <a:br>
              <a:rPr lang="en" sz="4800" b="1" i="0" u="none" strike="noStrike" cap="none">
                <a:solidFill>
                  <a:srgbClr val="DA5251"/>
                </a:solidFill>
                <a:latin typeface="Proxima Nova"/>
                <a:ea typeface="Proxima Nova"/>
                <a:cs typeface="Proxima Nova"/>
                <a:sym typeface="Proxima Nova"/>
              </a:rPr>
            </a:br>
            <a:r>
              <a:rPr lang="en" sz="3600" b="1" i="0" u="none" strike="noStrike" cap="none">
                <a:solidFill>
                  <a:schemeClr val="lt1"/>
                </a:solidFill>
                <a:latin typeface="Proxima Nova"/>
                <a:ea typeface="Proxima Nova"/>
                <a:cs typeface="Proxima Nova"/>
                <a:sym typeface="Proxima Nova"/>
              </a:rPr>
              <a:t>Week 7, </a:t>
            </a:r>
            <a:endParaRPr sz="3600" b="1"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chemeClr val="lt1"/>
                </a:solidFill>
                <a:latin typeface="Proxima Nova"/>
                <a:ea typeface="Proxima Nova"/>
                <a:cs typeface="Proxima Nova"/>
                <a:sym typeface="Proxima Nova"/>
              </a:rPr>
              <a:t>Week 18 </a:t>
            </a:r>
            <a:endParaRPr sz="3600" b="1" i="0" u="none" strike="noStrike" cap="none">
              <a:solidFill>
                <a:schemeClr val="lt1"/>
              </a:solidFill>
              <a:latin typeface="Proxima Nova"/>
              <a:ea typeface="Proxima Nova"/>
              <a:cs typeface="Proxima Nova"/>
              <a:sym typeface="Proxima Nova"/>
            </a:endParaRPr>
          </a:p>
        </p:txBody>
      </p:sp>
      <p:pic>
        <p:nvPicPr>
          <p:cNvPr id="220" name="Google Shape;220;p14"/>
          <p:cNvPicPr preferRelativeResize="0"/>
          <p:nvPr/>
        </p:nvPicPr>
        <p:blipFill rotWithShape="1">
          <a:blip r:embed="rId3">
            <a:alphaModFix/>
          </a:blip>
          <a:srcRect/>
          <a:stretch/>
        </p:blipFill>
        <p:spPr>
          <a:xfrm>
            <a:off x="7264200" y="304800"/>
            <a:ext cx="1396600" cy="139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2D3D"/>
        </a:solidFill>
        <a:effectLst/>
      </p:bgPr>
    </p:bg>
    <p:spTree>
      <p:nvGrpSpPr>
        <p:cNvPr id="1" name="Shape 97"/>
        <p:cNvGrpSpPr/>
        <p:nvPr/>
      </p:nvGrpSpPr>
      <p:grpSpPr>
        <a:xfrm>
          <a:off x="0" y="0"/>
          <a:ext cx="0" cy="0"/>
          <a:chOff x="0" y="0"/>
          <a:chExt cx="0" cy="0"/>
        </a:xfrm>
      </p:grpSpPr>
      <p:pic>
        <p:nvPicPr>
          <p:cNvPr id="98" name="Google Shape;98;g16ebe6f1abf_0_0"/>
          <p:cNvPicPr preferRelativeResize="0"/>
          <p:nvPr/>
        </p:nvPicPr>
        <p:blipFill rotWithShape="1">
          <a:blip r:embed="rId3">
            <a:alphaModFix/>
          </a:blip>
          <a:srcRect/>
          <a:stretch/>
        </p:blipFill>
        <p:spPr>
          <a:xfrm>
            <a:off x="2823050" y="338875"/>
            <a:ext cx="3902850" cy="3902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p:nvPr/>
        </p:nvSpPr>
        <p:spPr>
          <a:xfrm>
            <a:off x="461425" y="2078700"/>
            <a:ext cx="6329400" cy="154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Quizzes </a:t>
            </a:r>
            <a:r>
              <a:rPr lang="en" sz="3200" b="1" i="0" u="none" strike="noStrike" cap="none">
                <a:solidFill>
                  <a:schemeClr val="lt1"/>
                </a:solidFill>
                <a:latin typeface="Proxima Nova"/>
                <a:ea typeface="Proxima Nova"/>
                <a:cs typeface="Proxima Nova"/>
                <a:sym typeface="Proxima Nova"/>
              </a:rPr>
              <a:t>(Multiple choice)</a:t>
            </a:r>
            <a:br>
              <a:rPr lang="en" sz="4800" b="1" i="0" u="none" strike="noStrike" cap="none">
                <a:solidFill>
                  <a:srgbClr val="DA5251"/>
                </a:solidFill>
                <a:latin typeface="Roboto"/>
                <a:ea typeface="Roboto"/>
                <a:cs typeface="Roboto"/>
                <a:sym typeface="Roboto"/>
              </a:rPr>
            </a:br>
            <a:endParaRPr sz="3200" b="1" i="0" u="none" strike="noStrike" cap="none">
              <a:solidFill>
                <a:schemeClr val="lt1"/>
              </a:solidFill>
              <a:latin typeface="Roboto"/>
              <a:ea typeface="Roboto"/>
              <a:cs typeface="Roboto"/>
              <a:sym typeface="Roboto"/>
            </a:endParaRPr>
          </a:p>
        </p:txBody>
      </p:sp>
      <p:pic>
        <p:nvPicPr>
          <p:cNvPr id="226" name="Google Shape;226;p15"/>
          <p:cNvPicPr preferRelativeResize="0"/>
          <p:nvPr/>
        </p:nvPicPr>
        <p:blipFill rotWithShape="1">
          <a:blip r:embed="rId3">
            <a:alphaModFix/>
          </a:blip>
          <a:srcRect/>
          <a:stretch/>
        </p:blipFill>
        <p:spPr>
          <a:xfrm>
            <a:off x="7139375" y="348550"/>
            <a:ext cx="1636175" cy="1636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ctrTitle"/>
          </p:nvPr>
        </p:nvSpPr>
        <p:spPr>
          <a:xfrm>
            <a:off x="685800" y="1217250"/>
            <a:ext cx="7772400" cy="3471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assessment = {</a:t>
            </a:r>
            <a:br>
              <a:rPr lang="en" sz="3000">
                <a:solidFill>
                  <a:schemeClr val="accent2"/>
                </a:solidFill>
                <a:latin typeface="Proxima Nova"/>
                <a:ea typeface="Proxima Nova"/>
                <a:cs typeface="Proxima Nova"/>
                <a:sym typeface="Proxima Nova"/>
              </a:rPr>
            </a:b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completion: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codeReviews: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techInterviews: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 </a:t>
            </a:r>
            <a:endParaRPr sz="30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projectEvals: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marL="0" lvl="0" indent="0" algn="l" rtl="0">
              <a:lnSpc>
                <a:spcPct val="100000"/>
              </a:lnSpc>
              <a:spcBef>
                <a:spcPts val="0"/>
              </a:spcBef>
              <a:spcAft>
                <a:spcPts val="0"/>
              </a:spcAft>
              <a:buClr>
                <a:schemeClr val="dk1"/>
              </a:buClr>
              <a:buSzPts val="1100"/>
              <a:buFont typeface="Arial"/>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quizAnswers: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br>
              <a:rPr lang="en" sz="3000">
                <a:solidFill>
                  <a:schemeClr val="accent2"/>
                </a:solidFill>
                <a:latin typeface="Proxima Nova"/>
                <a:ea typeface="Proxima Nova"/>
                <a:cs typeface="Proxima Nova"/>
                <a:sym typeface="Proxima Nova"/>
              </a:rPr>
            </a:b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testAnswers: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rgbClr val="EAD1DC"/>
              </a:solidFill>
              <a:latin typeface="Proxima Nova"/>
              <a:ea typeface="Proxima Nova"/>
              <a:cs typeface="Proxima Nova"/>
              <a:sym typeface="Proxima Nova"/>
            </a:endParaRPr>
          </a:p>
          <a:p>
            <a:pPr marL="0" lvl="0" indent="0" algn="l" rtl="0">
              <a:lnSpc>
                <a:spcPct val="100000"/>
              </a:lnSpc>
              <a:spcBef>
                <a:spcPts val="0"/>
              </a:spcBef>
              <a:spcAft>
                <a:spcPts val="0"/>
              </a:spcAft>
              <a:buClr>
                <a:schemeClr val="dk1"/>
              </a:buClr>
              <a:buSzPts val="1100"/>
              <a:buFont typeface="Arial"/>
              <a:buNone/>
            </a:pPr>
            <a:r>
              <a:rPr lang="en" sz="3000">
                <a:solidFill>
                  <a:srgbClr val="EAD1DC"/>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assistances:</a:t>
            </a:r>
            <a:r>
              <a:rPr lang="en" sz="3000">
                <a:solidFill>
                  <a:srgbClr val="EAD1DC"/>
                </a:solidFill>
                <a:latin typeface="Proxima Nova"/>
                <a:ea typeface="Proxima Nova"/>
                <a:cs typeface="Proxima Nova"/>
                <a:sym typeface="Proxima Nova"/>
              </a:rPr>
              <a:t>		[]</a:t>
            </a:r>
            <a:endParaRPr sz="3000">
              <a:solidFill>
                <a:srgbClr val="EAD1DC"/>
              </a:solidFill>
              <a:latin typeface="Proxima Nova"/>
              <a:ea typeface="Proxima Nova"/>
              <a:cs typeface="Proxima Nova"/>
              <a:sym typeface="Proxima Nova"/>
            </a:endParaRPr>
          </a:p>
          <a:p>
            <a:pPr marL="0" lvl="0" indent="0" algn="l" rtl="0">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235"/>
        <p:cNvGrpSpPr/>
        <p:nvPr/>
      </p:nvGrpSpPr>
      <p:grpSpPr>
        <a:xfrm>
          <a:off x="0" y="0"/>
          <a:ext cx="0" cy="0"/>
          <a:chOff x="0" y="0"/>
          <a:chExt cx="0" cy="0"/>
        </a:xfrm>
      </p:grpSpPr>
      <p:sp>
        <p:nvSpPr>
          <p:cNvPr id="236" name="Google Shape;236;g16ebe6f1abf_0_43"/>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LEARNING TO PROGRAM</a:t>
            </a:r>
            <a:br>
              <a:rPr lang="en" sz="4800" b="1" i="0" u="sng" strike="noStrike" cap="none">
                <a:solidFill>
                  <a:srgbClr val="FFFFFF"/>
                </a:solidFill>
                <a:latin typeface="Proxima Nova"/>
                <a:ea typeface="Proxima Nova"/>
                <a:cs typeface="Proxima Nova"/>
                <a:sym typeface="Proxima Nova"/>
              </a:rPr>
            </a:br>
            <a:r>
              <a:rPr lang="en" sz="3300" b="1" i="0" u="none" strike="noStrike" cap="none">
                <a:solidFill>
                  <a:srgbClr val="012D3D"/>
                </a:solidFill>
                <a:latin typeface="Proxima Nova"/>
                <a:ea typeface="Proxima Nova"/>
                <a:cs typeface="Proxima Nova"/>
                <a:sym typeface="Proxima Nova"/>
              </a:rPr>
              <a:t>Learning doesn’t happen without failure. Try stuff, break stuff, fix stuff.</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3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r>
              <a:rPr lang="en" sz="2000" b="1" i="1" u="none" strike="noStrike" cap="none">
                <a:solidFill>
                  <a:srgbClr val="012D3D"/>
                </a:solidFill>
                <a:latin typeface="Proxima Nova"/>
                <a:ea typeface="Proxima Nova"/>
                <a:cs typeface="Proxima Nova"/>
                <a:sym typeface="Proxima Nova"/>
              </a:rPr>
              <a:t>People don’t often enough speak on the fifty-six times they failed… they brag about the one time that worked!</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240"/>
        <p:cNvGrpSpPr/>
        <p:nvPr/>
      </p:nvGrpSpPr>
      <p:grpSpPr>
        <a:xfrm>
          <a:off x="0" y="0"/>
          <a:ext cx="0" cy="0"/>
          <a:chOff x="0" y="0"/>
          <a:chExt cx="0" cy="0"/>
        </a:xfrm>
      </p:grpSpPr>
      <p:sp>
        <p:nvSpPr>
          <p:cNvPr id="241" name="Google Shape;241;g16ebe6f1abf_0_51"/>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YOUR BIGGEST ENEMY?</a:t>
            </a:r>
            <a:br>
              <a:rPr lang="en" sz="4800" b="1" i="0" u="sng" strike="noStrike" cap="none">
                <a:solidFill>
                  <a:srgbClr val="FFFFFF"/>
                </a:solidFill>
                <a:latin typeface="Proxima Nova"/>
                <a:ea typeface="Proxima Nova"/>
                <a:cs typeface="Proxima Nova"/>
                <a:sym typeface="Proxima Nova"/>
              </a:rPr>
            </a:br>
            <a:r>
              <a:rPr lang="en" sz="3300" b="1" i="0" u="none" strike="noStrike" cap="none">
                <a:solidFill>
                  <a:srgbClr val="012D3D"/>
                </a:solidFill>
                <a:latin typeface="Proxima Nova"/>
                <a:ea typeface="Proxima Nova"/>
                <a:cs typeface="Proxima Nova"/>
                <a:sym typeface="Proxima Nova"/>
              </a:rPr>
              <a:t>Don’t freeze in the face of a problem. Break it into small pieces… write pseudo-code… and try something!</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33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r>
              <a:rPr lang="en" sz="2000" b="1" i="1" u="none" strike="noStrike" cap="none">
                <a:solidFill>
                  <a:srgbClr val="012D3D"/>
                </a:solidFill>
                <a:latin typeface="Proxima Nova"/>
                <a:ea typeface="Proxima Nova"/>
                <a:cs typeface="Proxima Nova"/>
                <a:sym typeface="Proxima Nova"/>
              </a:rPr>
              <a:t>Look at previous examples from class, or from your own experiments. There are often pieces you can carry to new challenges!</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6ebe6f1abf_0_38"/>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dirty="0">
                <a:solidFill>
                  <a:srgbClr val="DA5251"/>
                </a:solidFill>
                <a:latin typeface="Proxima Nova"/>
                <a:ea typeface="Proxima Nova"/>
                <a:cs typeface="Proxima Nova"/>
                <a:sym typeface="Proxima Nova"/>
              </a:rPr>
              <a:t>Approach to Lectures </a:t>
            </a:r>
            <a:endParaRPr sz="4500" b="1" i="0" u="none" strike="noStrike" cap="none" dirty="0">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DA5251"/>
              </a:solidFill>
              <a:latin typeface="Roboto"/>
              <a:ea typeface="Roboto"/>
              <a:cs typeface="Roboto"/>
              <a:sym typeface="Roboto"/>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Lectures are offered over Zoom; invites sent via Discord</a:t>
            </a:r>
            <a:endParaRPr sz="1800" b="0" i="0" u="none" strike="noStrike" cap="none" dirty="0">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Tuesday and Saturday @ 8:00 PM ET / </a:t>
            </a:r>
            <a:r>
              <a:rPr lang="en" sz="1800" dirty="0">
                <a:solidFill>
                  <a:schemeClr val="lt1"/>
                </a:solidFill>
                <a:latin typeface="Proxima Nova"/>
                <a:ea typeface="Proxima Nova"/>
                <a:cs typeface="Proxima Nova"/>
                <a:sym typeface="Proxima Nova"/>
              </a:rPr>
              <a:t>1</a:t>
            </a:r>
            <a:r>
              <a:rPr lang="en" sz="1800" b="0" i="0" u="none" strike="noStrike" cap="none" dirty="0">
                <a:solidFill>
                  <a:schemeClr val="lt1"/>
                </a:solidFill>
                <a:latin typeface="Proxima Nova"/>
                <a:ea typeface="Proxima Nova"/>
                <a:cs typeface="Proxima Nova"/>
                <a:sym typeface="Proxima Nova"/>
              </a:rPr>
              <a:t>:00 PM ET</a:t>
            </a:r>
            <a:endParaRPr sz="1800" b="0" i="0" u="none" strike="noStrike" cap="none" dirty="0">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Approximately 2 hours with a break near the middle</a:t>
            </a:r>
            <a:endParaRPr sz="1800" b="0" i="0" u="none" strike="noStrike" cap="none" dirty="0">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Keep your camera on so we can see and engage with each other</a:t>
            </a:r>
            <a:endParaRPr sz="1800" b="0" i="0" u="none" strike="noStrike" cap="none" dirty="0">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Ask questions (via chat, or put your hand up </a:t>
            </a:r>
            <a:r>
              <a:rPr lang="en" sz="1800" b="0" i="1" u="none" strike="noStrike" cap="none" dirty="0">
                <a:solidFill>
                  <a:schemeClr val="lt1"/>
                </a:solidFill>
                <a:latin typeface="Proxima Nova"/>
                <a:ea typeface="Proxima Nova"/>
                <a:cs typeface="Proxima Nova"/>
                <a:sym typeface="Proxima Nova"/>
              </a:rPr>
              <a:t>(ALT+Y)</a:t>
            </a:r>
            <a:r>
              <a:rPr lang="en" sz="1800" b="0" i="0" u="none" strike="noStrike" cap="none" dirty="0">
                <a:solidFill>
                  <a:schemeClr val="lt1"/>
                </a:solidFill>
                <a:latin typeface="Proxima Nova"/>
                <a:ea typeface="Proxima Nova"/>
                <a:cs typeface="Proxima Nova"/>
                <a:sym typeface="Proxima Nova"/>
              </a:rPr>
              <a:t>)</a:t>
            </a:r>
            <a:endParaRPr sz="1800" b="0" i="0" u="none" strike="noStrike" cap="none" dirty="0">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dirty="0">
                <a:solidFill>
                  <a:schemeClr val="lt1"/>
                </a:solidFill>
                <a:latin typeface="Proxima Nova"/>
                <a:ea typeface="Proxima Nova"/>
                <a:cs typeface="Proxima Nova"/>
                <a:sym typeface="Proxima Nova"/>
              </a:rPr>
              <a:t>Take notes (don’t code every line the instructor types)</a:t>
            </a:r>
            <a:endParaRPr sz="1800" b="0" i="0" u="none" strike="noStrike" cap="none" dirty="0">
              <a:solidFill>
                <a:schemeClr val="lt1"/>
              </a:solidFill>
              <a:latin typeface="Proxima Nova"/>
              <a:ea typeface="Proxima Nova"/>
              <a:cs typeface="Proxima Nova"/>
              <a:sym typeface="Proxima Nova"/>
            </a:endParaRPr>
          </a:p>
        </p:txBody>
      </p:sp>
      <p:pic>
        <p:nvPicPr>
          <p:cNvPr id="247" name="Google Shape;247;g16ebe6f1abf_0_38"/>
          <p:cNvPicPr preferRelativeResize="0"/>
          <p:nvPr/>
        </p:nvPicPr>
        <p:blipFill rotWithShape="1">
          <a:blip r:embed="rId3">
            <a:alphaModFix/>
          </a:blip>
          <a:srcRect/>
          <a:stretch/>
        </p:blipFill>
        <p:spPr>
          <a:xfrm>
            <a:off x="152400" y="4005000"/>
            <a:ext cx="986100" cy="98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6ebe6f1abf_0_56"/>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Lectures are Not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…time to work on your exercises—be present to make the most of each lecture!</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…code-along sessions.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Feel free to write small experiments!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Feel free to peruse the example using the provided GitHub link!</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Don’t fall into the trap of trying to type </a:t>
            </a:r>
            <a:r>
              <a:rPr lang="en" sz="1800" b="0" i="1" u="none" strike="noStrike" cap="none">
                <a:solidFill>
                  <a:schemeClr val="lt1"/>
                </a:solidFill>
                <a:latin typeface="Proxima Nova"/>
                <a:ea typeface="Proxima Nova"/>
                <a:cs typeface="Proxima Nova"/>
                <a:sym typeface="Proxima Nova"/>
              </a:rPr>
              <a:t>everything</a:t>
            </a:r>
            <a:r>
              <a:rPr lang="en" sz="1800" b="0" i="0" u="none" strike="noStrike" cap="none">
                <a:solidFill>
                  <a:schemeClr val="lt1"/>
                </a:solidFill>
                <a:latin typeface="Proxima Nova"/>
                <a:ea typeface="Proxima Nova"/>
                <a:cs typeface="Proxima Nova"/>
                <a:sym typeface="Proxima Nova"/>
              </a:rPr>
              <a:t> and not having time to build </a:t>
            </a:r>
            <a:r>
              <a:rPr lang="en" sz="1800" b="0" i="1" u="none" strike="noStrike" cap="none">
                <a:solidFill>
                  <a:schemeClr val="lt1"/>
                </a:solidFill>
                <a:latin typeface="Proxima Nova"/>
                <a:ea typeface="Proxima Nova"/>
                <a:cs typeface="Proxima Nova"/>
                <a:sym typeface="Proxima Nova"/>
              </a:rPr>
              <a:t>understanding</a:t>
            </a:r>
            <a:r>
              <a:rPr lang="en" sz="1800" b="0" i="0" u="none" strike="noStrike" cap="none">
                <a:solidFill>
                  <a:schemeClr val="lt1"/>
                </a:solidFill>
                <a:latin typeface="Proxima Nova"/>
                <a:ea typeface="Proxima Nova"/>
                <a:cs typeface="Proxima Nova"/>
                <a:sym typeface="Proxima Nova"/>
              </a:rPr>
              <a:t>.</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roxima Nova"/>
              <a:ea typeface="Proxima Nova"/>
              <a:cs typeface="Proxima Nova"/>
              <a:sym typeface="Proxima Nova"/>
            </a:endParaRPr>
          </a:p>
        </p:txBody>
      </p:sp>
      <p:pic>
        <p:nvPicPr>
          <p:cNvPr id="253" name="Google Shape;253;g16ebe6f1abf_0_56"/>
          <p:cNvPicPr preferRelativeResize="0"/>
          <p:nvPr/>
        </p:nvPicPr>
        <p:blipFill rotWithShape="1">
          <a:blip r:embed="rId3">
            <a:alphaModFix/>
          </a:blip>
          <a:srcRect/>
          <a:stretch/>
        </p:blipFill>
        <p:spPr>
          <a:xfrm>
            <a:off x="152400" y="4005000"/>
            <a:ext cx="986100" cy="98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6ebe6f1abf_0_61"/>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Visual Studio Code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We recommend using the free and powerful: </a:t>
            </a:r>
            <a:r>
              <a:rPr lang="en" sz="1800" b="0" i="0" u="sng" strike="noStrike" cap="none">
                <a:solidFill>
                  <a:schemeClr val="hlink"/>
                </a:solidFill>
                <a:latin typeface="Proxima Nova"/>
                <a:ea typeface="Proxima Nova"/>
                <a:cs typeface="Proxima Nova"/>
                <a:sym typeface="Proxima Nova"/>
                <a:hlinkClick r:id="rId3"/>
              </a:rPr>
              <a:t>Visual Studio Code</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Get familiar with the shortcuts, they save a </a:t>
            </a:r>
            <a:r>
              <a:rPr lang="en" sz="1800" b="0" i="1" u="none" strike="noStrike" cap="none">
                <a:solidFill>
                  <a:schemeClr val="lt1"/>
                </a:solidFill>
                <a:latin typeface="Proxima Nova"/>
                <a:ea typeface="Proxima Nova"/>
                <a:cs typeface="Proxima Nova"/>
                <a:sym typeface="Proxima Nova"/>
              </a:rPr>
              <a:t>lot</a:t>
            </a:r>
            <a:r>
              <a:rPr lang="en" sz="1800" b="0" i="0" u="none" strike="noStrike" cap="none">
                <a:solidFill>
                  <a:schemeClr val="lt1"/>
                </a:solidFill>
                <a:latin typeface="Proxima Nova"/>
                <a:ea typeface="Proxima Nova"/>
                <a:cs typeface="Proxima Nova"/>
                <a:sym typeface="Proxima Nova"/>
              </a:rPr>
              <a:t> of time!</a:t>
            </a:r>
            <a:br>
              <a:rPr lang="en" sz="1800" b="0" i="0" u="none" strike="noStrike" cap="none">
                <a:solidFill>
                  <a:schemeClr val="lt1"/>
                </a:solidFill>
                <a:latin typeface="Proxima Nova"/>
                <a:ea typeface="Proxima Nova"/>
                <a:cs typeface="Proxima Nova"/>
                <a:sym typeface="Proxima Nova"/>
              </a:rPr>
            </a:br>
            <a:r>
              <a:rPr lang="en" sz="1400" b="0" i="0" u="none" strike="noStrike" cap="none">
                <a:solidFill>
                  <a:schemeClr val="lt1"/>
                </a:solidFill>
                <a:latin typeface="Proxima Nova"/>
                <a:ea typeface="Proxima Nova"/>
                <a:cs typeface="Proxima Nova"/>
                <a:sym typeface="Proxima Nova"/>
              </a:rPr>
              <a:t>Go to </a:t>
            </a:r>
            <a:r>
              <a:rPr lang="en" sz="1400" b="1" i="0" u="none" strike="noStrike" cap="none">
                <a:solidFill>
                  <a:schemeClr val="lt1"/>
                </a:solidFill>
                <a:latin typeface="Proxima Nova"/>
                <a:ea typeface="Proxima Nova"/>
                <a:cs typeface="Proxima Nova"/>
                <a:sym typeface="Proxima Nova"/>
              </a:rPr>
              <a:t>Help→Keyboard Shortcuts Reference</a:t>
            </a:r>
            <a:r>
              <a:rPr lang="en" sz="1400" b="0" i="0" u="none" strike="noStrike" cap="none">
                <a:solidFill>
                  <a:schemeClr val="lt1"/>
                </a:solidFill>
                <a:latin typeface="Proxima Nova"/>
                <a:ea typeface="Proxima Nova"/>
                <a:cs typeface="Proxima Nova"/>
                <a:sym typeface="Proxima Nova"/>
              </a:rPr>
              <a:t> for your OS’ instructions.</a:t>
            </a:r>
            <a:endParaRPr sz="14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4"/>
              </a:rPr>
              <a:t>Linux</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5"/>
              </a:rPr>
              <a:t>MacOS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6"/>
              </a:rPr>
              <a:t>Windows</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roxima Nova"/>
              <a:ea typeface="Proxima Nova"/>
              <a:cs typeface="Proxima Nova"/>
              <a:sym typeface="Proxima Nova"/>
            </a:endParaRPr>
          </a:p>
        </p:txBody>
      </p:sp>
      <p:pic>
        <p:nvPicPr>
          <p:cNvPr id="259" name="Google Shape;259;g16ebe6f1abf_0_61"/>
          <p:cNvPicPr preferRelativeResize="0"/>
          <p:nvPr/>
        </p:nvPicPr>
        <p:blipFill rotWithShape="1">
          <a:blip r:embed="rId7">
            <a:alphaModFix/>
          </a:blip>
          <a:srcRect/>
          <a:stretch/>
        </p:blipFill>
        <p:spPr>
          <a:xfrm>
            <a:off x="152400" y="4005000"/>
            <a:ext cx="986100" cy="986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6ebe6f1abf_0_71"/>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VSCode Extensions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When getting started, avoid using tools that write a lot of code for you (like </a:t>
            </a:r>
            <a:r>
              <a:rPr lang="en" sz="1800" b="0" i="0" u="sng" strike="noStrike" cap="none">
                <a:solidFill>
                  <a:schemeClr val="hlink"/>
                </a:solidFill>
                <a:latin typeface="Proxima Nova"/>
                <a:ea typeface="Proxima Nova"/>
                <a:cs typeface="Proxima Nova"/>
                <a:sym typeface="Proxima Nova"/>
                <a:hlinkClick r:id="rId3"/>
              </a:rPr>
              <a:t>GitHub Copilot</a:t>
            </a:r>
            <a:r>
              <a:rPr lang="en" sz="1800" b="0" i="0" u="none" strike="noStrike" cap="none">
                <a:solidFill>
                  <a:schemeClr val="lt1"/>
                </a:solidFill>
                <a:latin typeface="Proxima Nova"/>
                <a:ea typeface="Proxima Nova"/>
                <a:cs typeface="Proxima Nova"/>
                <a:sym typeface="Proxima Nova"/>
              </a:rPr>
              <a:t>); while powerful, they often make it difficult for you to learn </a:t>
            </a:r>
            <a:r>
              <a:rPr lang="en" sz="1800" b="0" i="1" u="none" strike="noStrike" cap="none">
                <a:solidFill>
                  <a:schemeClr val="lt1"/>
                </a:solidFill>
                <a:latin typeface="Proxima Nova"/>
                <a:ea typeface="Proxima Nova"/>
                <a:cs typeface="Proxima Nova"/>
                <a:sym typeface="Proxima Nova"/>
              </a:rPr>
              <a:t>how</a:t>
            </a:r>
            <a:r>
              <a:rPr lang="en" sz="1800" b="0" i="0" u="none" strike="noStrike" cap="none">
                <a:solidFill>
                  <a:schemeClr val="lt1"/>
                </a:solidFill>
                <a:latin typeface="Proxima Nova"/>
                <a:ea typeface="Proxima Nova"/>
                <a:cs typeface="Proxima Nova"/>
                <a:sym typeface="Proxima Nova"/>
              </a:rPr>
              <a:t> your code works, and it discourages essential repetition when engaging with new concepts</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1" i="0" u="none" strike="noStrike" cap="none">
                <a:solidFill>
                  <a:schemeClr val="lt1"/>
                </a:solidFill>
                <a:latin typeface="Proxima Nova"/>
                <a:ea typeface="Proxima Nova"/>
                <a:cs typeface="Proxima Nova"/>
                <a:sym typeface="Proxima Nova"/>
              </a:rPr>
              <a:t>Do use</a:t>
            </a:r>
            <a:r>
              <a:rPr lang="en" sz="1800" b="0" i="0" u="none" strike="noStrike" cap="none">
                <a:solidFill>
                  <a:schemeClr val="lt1"/>
                </a:solidFill>
                <a:latin typeface="Proxima Nova"/>
                <a:ea typeface="Proxima Nova"/>
                <a:cs typeface="Proxima Nova"/>
                <a:sym typeface="Proxima Nova"/>
              </a:rPr>
              <a:t> extensions that make your code more readable, and help you maintain a high standard in your code formatting:</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4"/>
              </a:rPr>
              <a:t>ESLint</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5"/>
              </a:rPr>
              <a:t>Rainbow Brackets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Char char="○"/>
            </a:pPr>
            <a:r>
              <a:rPr lang="en" sz="1800" b="0" i="0" u="sng" strike="noStrike" cap="none">
                <a:solidFill>
                  <a:schemeClr val="hlink"/>
                </a:solidFill>
                <a:latin typeface="Proxima Nova"/>
                <a:ea typeface="Proxima Nova"/>
                <a:cs typeface="Proxima Nova"/>
                <a:sym typeface="Proxima Nova"/>
                <a:hlinkClick r:id="rId6"/>
              </a:rPr>
              <a:t>Prettier</a:t>
            </a:r>
            <a:r>
              <a:rPr lang="en" sz="1800" b="0" i="0" u="none" strike="noStrike" cap="none">
                <a:solidFill>
                  <a:schemeClr val="lt1"/>
                </a:solidFill>
                <a:latin typeface="Proxima Nova"/>
                <a:ea typeface="Proxima Nova"/>
                <a:cs typeface="Proxima Nova"/>
                <a:sym typeface="Proxima Nova"/>
              </a:rPr>
              <a:t> (wait a few weeks, then use this to save some time)</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roxima Nova"/>
              <a:ea typeface="Proxima Nova"/>
              <a:cs typeface="Proxima Nova"/>
              <a:sym typeface="Proxima Nova"/>
            </a:endParaRPr>
          </a:p>
        </p:txBody>
      </p:sp>
      <p:pic>
        <p:nvPicPr>
          <p:cNvPr id="265" name="Google Shape;265;g16ebe6f1abf_0_71"/>
          <p:cNvPicPr preferRelativeResize="0"/>
          <p:nvPr/>
        </p:nvPicPr>
        <p:blipFill rotWithShape="1">
          <a:blip r:embed="rId7">
            <a:alphaModFix/>
          </a:blip>
          <a:srcRect/>
          <a:stretch/>
        </p:blipFill>
        <p:spPr>
          <a:xfrm>
            <a:off x="152400" y="4005000"/>
            <a:ext cx="986100" cy="986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6ebe6f1abf_0_86"/>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Approaching Problems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How to approach problem solving?</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List the steps in order to solve a problem (don't think about syntax)</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Step-by-step process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AutoNum type="alphaLcPeriod"/>
            </a:pPr>
            <a:r>
              <a:rPr lang="en" sz="1800" b="0" i="0" u="none" strike="noStrike" cap="none">
                <a:solidFill>
                  <a:schemeClr val="lt1"/>
                </a:solidFill>
                <a:latin typeface="Proxima Nova"/>
                <a:ea typeface="Proxima Nova"/>
                <a:cs typeface="Proxima Nova"/>
                <a:sym typeface="Proxima Nova"/>
              </a:rPr>
              <a:t>State hypothesis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AutoNum type="alphaLcPeriod"/>
            </a:pPr>
            <a:r>
              <a:rPr lang="en" sz="1800" b="0" i="0" u="none" strike="noStrike" cap="none">
                <a:solidFill>
                  <a:schemeClr val="lt1"/>
                </a:solidFill>
                <a:latin typeface="Proxima Nova"/>
                <a:ea typeface="Proxima Nova"/>
                <a:cs typeface="Proxima Nova"/>
                <a:sym typeface="Proxima Nova"/>
              </a:rPr>
              <a:t>Verify the hypothesis</a:t>
            </a:r>
            <a:endParaRPr sz="1800" b="0" i="0" u="none" strike="noStrike" cap="none">
              <a:solidFill>
                <a:schemeClr val="lt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lt1"/>
              </a:buClr>
              <a:buSzPts val="1800"/>
              <a:buFont typeface="Proxima Nova"/>
              <a:buAutoNum type="alphaLcPeriod"/>
            </a:pPr>
            <a:r>
              <a:rPr lang="en" sz="1800" b="0" i="0" u="none" strike="noStrike" cap="none">
                <a:solidFill>
                  <a:schemeClr val="lt1"/>
                </a:solidFill>
                <a:latin typeface="Proxima Nova"/>
                <a:ea typeface="Proxima Nova"/>
                <a:cs typeface="Proxima Nova"/>
                <a:sym typeface="Proxima Nova"/>
              </a:rPr>
              <a:t>Make changes</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We express ourselves through code (like an author with a book)</a:t>
            </a:r>
            <a:endParaRPr sz="1800" b="0" i="0" u="none" strike="noStrike" cap="none">
              <a:solidFill>
                <a:schemeClr val="lt1"/>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chemeClr val="lt1"/>
              </a:buClr>
              <a:buSzPts val="1800"/>
              <a:buFont typeface="Proxima Nova"/>
              <a:buChar char="●"/>
            </a:pPr>
            <a:r>
              <a:rPr lang="en" sz="1800" b="0" i="0" u="none" strike="noStrike" cap="none">
                <a:solidFill>
                  <a:schemeClr val="lt1"/>
                </a:solidFill>
                <a:latin typeface="Proxima Nova"/>
                <a:ea typeface="Proxima Nova"/>
                <a:cs typeface="Proxima Nova"/>
                <a:sym typeface="Proxima Nova"/>
              </a:rPr>
              <a:t>Make sure your book can be understood!</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roxima Nova"/>
              <a:ea typeface="Proxima Nova"/>
              <a:cs typeface="Proxima Nova"/>
              <a:sym typeface="Proxima Nova"/>
            </a:endParaRPr>
          </a:p>
        </p:txBody>
      </p:sp>
      <p:pic>
        <p:nvPicPr>
          <p:cNvPr id="271" name="Google Shape;271;g16ebe6f1abf_0_86"/>
          <p:cNvPicPr preferRelativeResize="0"/>
          <p:nvPr/>
        </p:nvPicPr>
        <p:blipFill rotWithShape="1">
          <a:blip r:embed="rId3">
            <a:alphaModFix/>
          </a:blip>
          <a:srcRect/>
          <a:stretch/>
        </p:blipFill>
        <p:spPr>
          <a:xfrm>
            <a:off x="152400" y="4005000"/>
            <a:ext cx="986100" cy="986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17"/>
          <p:cNvPicPr preferRelativeResize="0"/>
          <p:nvPr/>
        </p:nvPicPr>
        <p:blipFill rotWithShape="1">
          <a:blip r:embed="rId3">
            <a:alphaModFix/>
          </a:blip>
          <a:srcRect l="19558" t="-13032" r="46754"/>
          <a:stretch/>
        </p:blipFill>
        <p:spPr>
          <a:xfrm>
            <a:off x="3660750" y="714275"/>
            <a:ext cx="2059901" cy="3108500"/>
          </a:xfrm>
          <a:prstGeom prst="rect">
            <a:avLst/>
          </a:prstGeom>
          <a:noFill/>
          <a:ln>
            <a:noFill/>
          </a:ln>
        </p:spPr>
      </p:pic>
      <p:sp>
        <p:nvSpPr>
          <p:cNvPr id="277" name="Google Shape;277;p17"/>
          <p:cNvSpPr txBox="1"/>
          <p:nvPr/>
        </p:nvSpPr>
        <p:spPr>
          <a:xfrm>
            <a:off x="485100" y="3822775"/>
            <a:ext cx="3396600" cy="164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012D3D"/>
                </a:solidFill>
                <a:latin typeface="Proxima Nova"/>
                <a:ea typeface="Proxima Nova"/>
                <a:cs typeface="Proxima Nova"/>
                <a:sym typeface="Proxima Nova"/>
              </a:rPr>
              <a:t>Thank you.</a:t>
            </a:r>
            <a:r>
              <a:rPr lang="en" sz="4800" b="1" i="0" u="none" strike="noStrike" cap="none">
                <a:solidFill>
                  <a:srgbClr val="012D3D"/>
                </a:solidFill>
                <a:latin typeface="Roboto"/>
                <a:ea typeface="Roboto"/>
                <a:cs typeface="Roboto"/>
                <a:sym typeface="Roboto"/>
              </a:rPr>
              <a:t> </a:t>
            </a:r>
            <a:endParaRPr sz="4800" b="0" i="0" u="sng" strike="noStrike" cap="none">
              <a:solidFill>
                <a:srgbClr val="012D3D"/>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278100" y="2171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800" b="1" i="0" u="none" strike="noStrike" cap="none" dirty="0">
                <a:solidFill>
                  <a:srgbClr val="DA5251"/>
                </a:solidFill>
                <a:latin typeface="Proxima Nova"/>
                <a:ea typeface="Proxima Nova"/>
                <a:cs typeface="Proxima Nova"/>
                <a:sym typeface="Proxima Nova"/>
              </a:rPr>
              <a:t>Our Team</a:t>
            </a:r>
            <a:r>
              <a:rPr lang="en" sz="4500" b="1" i="0" u="none" strike="noStrike" cap="none" dirty="0">
                <a:solidFill>
                  <a:srgbClr val="DA5251"/>
                </a:solidFill>
                <a:latin typeface="Proxima Nova"/>
                <a:ea typeface="Proxima Nova"/>
                <a:cs typeface="Proxima Nova"/>
                <a:sym typeface="Proxima Nova"/>
              </a:rPr>
              <a:t> </a:t>
            </a:r>
            <a:endParaRPr sz="4500" b="1" i="0" u="none" strike="noStrike" cap="none" dirty="0">
              <a:solidFill>
                <a:srgbClr val="DA5251"/>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800"/>
              <a:buFont typeface="Arial"/>
              <a:buNone/>
            </a:pPr>
            <a:endParaRPr sz="1800" b="1" i="0" u="none" strike="noStrike" cap="none" dirty="0">
              <a:solidFill>
                <a:schemeClr val="lt1"/>
              </a:solidFill>
              <a:latin typeface="Proxima Nova"/>
              <a:ea typeface="Proxima Nova"/>
              <a:cs typeface="Proxima Nova"/>
              <a:sym typeface="Proxima Nova"/>
            </a:endParaRPr>
          </a:p>
          <a:p>
            <a:pPr marL="0" marR="0" lvl="0" indent="0" algn="ctr" rtl="0">
              <a:lnSpc>
                <a:spcPct val="100000"/>
              </a:lnSpc>
              <a:spcBef>
                <a:spcPts val="600"/>
              </a:spcBef>
              <a:spcAft>
                <a:spcPts val="0"/>
              </a:spcAft>
              <a:buClr>
                <a:schemeClr val="dk1"/>
              </a:buClr>
              <a:buSzPts val="1100"/>
              <a:buFont typeface="Arial"/>
              <a:buNone/>
            </a:pPr>
            <a:r>
              <a:rPr lang="en" sz="1800" b="0" i="0" u="none" strike="noStrike" cap="none" dirty="0">
                <a:solidFill>
                  <a:schemeClr val="lt1"/>
                </a:solidFill>
                <a:latin typeface="Proxima Nova"/>
                <a:ea typeface="Proxima Nova"/>
                <a:cs typeface="Proxima Nova"/>
                <a:sym typeface="Proxima Nova"/>
              </a:rPr>
              <a:t>Here are some soon-to-be familiar faces!</a:t>
            </a:r>
            <a:endParaRPr sz="1800" b="0" i="0" u="none" strike="noStrike" cap="none" dirty="0">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br>
              <a:rPr lang="en" sz="1800" b="0" i="0" u="none" strike="noStrike" cap="none" dirty="0">
                <a:solidFill>
                  <a:schemeClr val="lt1"/>
                </a:solidFill>
                <a:latin typeface="Proxima Nova"/>
                <a:ea typeface="Proxima Nova"/>
                <a:cs typeface="Proxima Nova"/>
                <a:sym typeface="Proxima Nova"/>
              </a:rPr>
            </a:br>
            <a:endParaRPr sz="1800" b="0" i="0" u="none" strike="noStrike" cap="none" dirty="0">
              <a:solidFill>
                <a:schemeClr val="lt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DA5251"/>
              </a:solidFill>
              <a:latin typeface="Roboto"/>
              <a:ea typeface="Roboto"/>
              <a:cs typeface="Roboto"/>
              <a:sym typeface="Roboto"/>
            </a:endParaRPr>
          </a:p>
        </p:txBody>
      </p:sp>
      <p:pic>
        <p:nvPicPr>
          <p:cNvPr id="104" name="Google Shape;104;p2"/>
          <p:cNvPicPr preferRelativeResize="0"/>
          <p:nvPr/>
        </p:nvPicPr>
        <p:blipFill rotWithShape="1">
          <a:blip r:embed="rId3">
            <a:alphaModFix/>
          </a:blip>
          <a:srcRect/>
          <a:stretch/>
        </p:blipFill>
        <p:spPr>
          <a:xfrm>
            <a:off x="152400" y="4005000"/>
            <a:ext cx="986100" cy="986100"/>
          </a:xfrm>
          <a:prstGeom prst="rect">
            <a:avLst/>
          </a:prstGeom>
          <a:noFill/>
          <a:ln>
            <a:noFill/>
          </a:ln>
        </p:spPr>
      </p:pic>
      <p:pic>
        <p:nvPicPr>
          <p:cNvPr id="106" name="Google Shape;106;p2"/>
          <p:cNvPicPr preferRelativeResize="0"/>
          <p:nvPr/>
        </p:nvPicPr>
        <p:blipFill rotWithShape="1">
          <a:blip r:embed="rId4">
            <a:alphaModFix/>
          </a:blip>
          <a:srcRect/>
          <a:stretch/>
        </p:blipFill>
        <p:spPr>
          <a:xfrm>
            <a:off x="2793636" y="2000268"/>
            <a:ext cx="1143011" cy="1142961"/>
          </a:xfrm>
          <a:prstGeom prst="rect">
            <a:avLst/>
          </a:prstGeom>
          <a:noFill/>
          <a:ln>
            <a:noFill/>
          </a:ln>
        </p:spPr>
      </p:pic>
      <p:pic>
        <p:nvPicPr>
          <p:cNvPr id="107" name="Google Shape;107;p2"/>
          <p:cNvPicPr preferRelativeResize="0"/>
          <p:nvPr/>
        </p:nvPicPr>
        <p:blipFill rotWithShape="1">
          <a:blip r:embed="rId5">
            <a:alphaModFix/>
          </a:blip>
          <a:srcRect/>
          <a:stretch/>
        </p:blipFill>
        <p:spPr>
          <a:xfrm>
            <a:off x="4176881" y="2000277"/>
            <a:ext cx="1143011" cy="1142961"/>
          </a:xfrm>
          <a:prstGeom prst="rect">
            <a:avLst/>
          </a:prstGeom>
          <a:noFill/>
          <a:ln>
            <a:noFill/>
          </a:ln>
        </p:spPr>
      </p:pic>
      <p:pic>
        <p:nvPicPr>
          <p:cNvPr id="110" name="Google Shape;110;p2"/>
          <p:cNvPicPr preferRelativeResize="0"/>
          <p:nvPr/>
        </p:nvPicPr>
        <p:blipFill rotWithShape="1">
          <a:blip r:embed="rId6">
            <a:alphaModFix/>
          </a:blip>
          <a:srcRect/>
          <a:stretch/>
        </p:blipFill>
        <p:spPr>
          <a:xfrm>
            <a:off x="5583359" y="2000268"/>
            <a:ext cx="1143011" cy="1142961"/>
          </a:xfrm>
          <a:prstGeom prst="rect">
            <a:avLst/>
          </a:prstGeom>
          <a:noFill/>
          <a:ln>
            <a:noFill/>
          </a:ln>
        </p:spPr>
      </p:pic>
      <p:pic>
        <p:nvPicPr>
          <p:cNvPr id="111" name="Google Shape;111;p2"/>
          <p:cNvPicPr preferRelativeResize="0"/>
          <p:nvPr/>
        </p:nvPicPr>
        <p:blipFill rotWithShape="1">
          <a:blip r:embed="rId7">
            <a:alphaModFix/>
          </a:blip>
          <a:srcRect/>
          <a:stretch/>
        </p:blipFill>
        <p:spPr>
          <a:xfrm>
            <a:off x="6726364" y="2000265"/>
            <a:ext cx="1143011" cy="1142961"/>
          </a:xfrm>
          <a:prstGeom prst="rect">
            <a:avLst/>
          </a:prstGeom>
          <a:noFill/>
          <a:ln>
            <a:noFill/>
          </a:ln>
        </p:spPr>
      </p:pic>
      <p:sp>
        <p:nvSpPr>
          <p:cNvPr id="112" name="Google Shape;112;p2"/>
          <p:cNvSpPr txBox="1"/>
          <p:nvPr/>
        </p:nvSpPr>
        <p:spPr>
          <a:xfrm>
            <a:off x="1359974" y="3208397"/>
            <a:ext cx="1143000" cy="5385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dirty="0">
                <a:solidFill>
                  <a:schemeClr val="lt1"/>
                </a:solidFill>
                <a:latin typeface="Proxima Nova"/>
                <a:ea typeface="Proxima Nova"/>
                <a:cs typeface="Proxima Nova"/>
                <a:sym typeface="Proxima Nova"/>
              </a:rPr>
              <a:t>Bryan</a:t>
            </a:r>
            <a:endParaRPr sz="1400" b="0" i="0" u="none" strike="noStrike" cap="none" dirty="0">
              <a:solidFill>
                <a:srgbClr val="000000"/>
              </a:solidFill>
              <a:latin typeface="Arial"/>
              <a:ea typeface="Arial"/>
              <a:cs typeface="Arial"/>
              <a:sym typeface="Arial"/>
            </a:endParaRPr>
          </a:p>
        </p:txBody>
      </p:sp>
      <p:sp>
        <p:nvSpPr>
          <p:cNvPr id="113" name="Google Shape;113;p2"/>
          <p:cNvSpPr txBox="1"/>
          <p:nvPr/>
        </p:nvSpPr>
        <p:spPr>
          <a:xfrm>
            <a:off x="2793648" y="3185150"/>
            <a:ext cx="1143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dirty="0">
                <a:solidFill>
                  <a:schemeClr val="lt1"/>
                </a:solidFill>
                <a:latin typeface="Proxima Nova"/>
                <a:ea typeface="Proxima Nova"/>
                <a:cs typeface="Proxima Nova"/>
                <a:sym typeface="Proxima Nova"/>
              </a:rPr>
              <a:t>Warren</a:t>
            </a:r>
            <a:endParaRPr sz="1400" b="0" i="0" u="none" strike="noStrike" cap="none" dirty="0">
              <a:solidFill>
                <a:srgbClr val="000000"/>
              </a:solidFill>
              <a:latin typeface="Arial"/>
              <a:ea typeface="Arial"/>
              <a:cs typeface="Arial"/>
              <a:sym typeface="Arial"/>
            </a:endParaRPr>
          </a:p>
        </p:txBody>
      </p:sp>
      <p:sp>
        <p:nvSpPr>
          <p:cNvPr id="115" name="Google Shape;115;p2"/>
          <p:cNvSpPr txBox="1"/>
          <p:nvPr/>
        </p:nvSpPr>
        <p:spPr>
          <a:xfrm>
            <a:off x="249073" y="3208397"/>
            <a:ext cx="1106400" cy="5385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dirty="0">
                <a:solidFill>
                  <a:schemeClr val="lt1"/>
                </a:solidFill>
                <a:latin typeface="Proxima Nova"/>
                <a:ea typeface="Proxima Nova"/>
                <a:cs typeface="Proxima Nova"/>
                <a:sym typeface="Proxima Nova"/>
              </a:rPr>
              <a:t>Alfredo</a:t>
            </a:r>
            <a:endParaRPr sz="1400" b="0" i="0" u="none" strike="noStrike" cap="none" dirty="0">
              <a:solidFill>
                <a:srgbClr val="000000"/>
              </a:solidFill>
              <a:latin typeface="Arial"/>
              <a:ea typeface="Arial"/>
              <a:cs typeface="Arial"/>
              <a:sym typeface="Arial"/>
            </a:endParaRPr>
          </a:p>
        </p:txBody>
      </p:sp>
      <p:sp>
        <p:nvSpPr>
          <p:cNvPr id="116" name="Google Shape;116;p2"/>
          <p:cNvSpPr txBox="1"/>
          <p:nvPr/>
        </p:nvSpPr>
        <p:spPr>
          <a:xfrm>
            <a:off x="4176871" y="3185150"/>
            <a:ext cx="1143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Chetna</a:t>
            </a:r>
            <a:endParaRPr sz="1400" b="0" i="0" u="none" strike="noStrike" cap="none">
              <a:solidFill>
                <a:srgbClr val="000000"/>
              </a:solidFill>
              <a:latin typeface="Arial"/>
              <a:ea typeface="Arial"/>
              <a:cs typeface="Arial"/>
              <a:sym typeface="Arial"/>
            </a:endParaRPr>
          </a:p>
        </p:txBody>
      </p:sp>
      <p:sp>
        <p:nvSpPr>
          <p:cNvPr id="117" name="Google Shape;117;p2"/>
          <p:cNvSpPr txBox="1"/>
          <p:nvPr/>
        </p:nvSpPr>
        <p:spPr>
          <a:xfrm>
            <a:off x="5583342" y="3185150"/>
            <a:ext cx="1143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Hajrah</a:t>
            </a:r>
            <a:endParaRPr sz="1400" b="0" i="0" u="none" strike="noStrike" cap="none">
              <a:solidFill>
                <a:srgbClr val="000000"/>
              </a:solidFill>
              <a:latin typeface="Arial"/>
              <a:ea typeface="Arial"/>
              <a:cs typeface="Arial"/>
              <a:sym typeface="Arial"/>
            </a:endParaRPr>
          </a:p>
        </p:txBody>
      </p:sp>
      <p:sp>
        <p:nvSpPr>
          <p:cNvPr id="118" name="Google Shape;118;p2"/>
          <p:cNvSpPr txBox="1"/>
          <p:nvPr/>
        </p:nvSpPr>
        <p:spPr>
          <a:xfrm>
            <a:off x="6726342" y="3185150"/>
            <a:ext cx="1143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Kristen</a:t>
            </a:r>
            <a:endParaRPr sz="1400" b="0" i="0" u="none" strike="noStrike" cap="none">
              <a:solidFill>
                <a:srgbClr val="000000"/>
              </a:solidFill>
              <a:latin typeface="Arial"/>
              <a:ea typeface="Arial"/>
              <a:cs typeface="Arial"/>
              <a:sym typeface="Arial"/>
            </a:endParaRPr>
          </a:p>
        </p:txBody>
      </p:sp>
      <p:sp>
        <p:nvSpPr>
          <p:cNvPr id="119" name="Google Shape;119;p2"/>
          <p:cNvSpPr txBox="1"/>
          <p:nvPr/>
        </p:nvSpPr>
        <p:spPr>
          <a:xfrm>
            <a:off x="156086" y="3587195"/>
            <a:ext cx="2327598" cy="4770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400"/>
              <a:buFont typeface="Arial"/>
              <a:buNone/>
            </a:pPr>
            <a:r>
              <a:rPr lang="en" sz="1400" b="0" i="0" u="none" strike="noStrike" cap="none" dirty="0">
                <a:solidFill>
                  <a:srgbClr val="DA5251"/>
                </a:solidFill>
                <a:latin typeface="Proxima Nova"/>
                <a:ea typeface="Proxima Nova"/>
                <a:cs typeface="Proxima Nova"/>
                <a:sym typeface="Proxima Nova"/>
              </a:rPr>
              <a:t>Instructors</a:t>
            </a:r>
            <a:endParaRPr sz="1400" b="0" i="0" u="none" strike="noStrike" cap="none" dirty="0">
              <a:solidFill>
                <a:srgbClr val="DA5251"/>
              </a:solidFill>
              <a:latin typeface="Arial"/>
              <a:ea typeface="Arial"/>
              <a:cs typeface="Arial"/>
              <a:sym typeface="Arial"/>
            </a:endParaRPr>
          </a:p>
        </p:txBody>
      </p:sp>
      <p:sp>
        <p:nvSpPr>
          <p:cNvPr id="120" name="Google Shape;120;p2"/>
          <p:cNvSpPr txBox="1"/>
          <p:nvPr/>
        </p:nvSpPr>
        <p:spPr>
          <a:xfrm>
            <a:off x="4197068" y="3548450"/>
            <a:ext cx="1143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400"/>
              <a:buFont typeface="Arial"/>
              <a:buNone/>
            </a:pPr>
            <a:r>
              <a:rPr lang="en" sz="1400" b="0" i="0" u="none" strike="noStrike" cap="none">
                <a:solidFill>
                  <a:srgbClr val="DA5251"/>
                </a:solidFill>
                <a:latin typeface="Proxima Nova"/>
                <a:ea typeface="Proxima Nova"/>
                <a:cs typeface="Proxima Nova"/>
                <a:sym typeface="Proxima Nova"/>
              </a:rPr>
              <a:t>Education Manager</a:t>
            </a:r>
            <a:endParaRPr sz="1400" b="0" i="0" u="none" strike="noStrike" cap="none">
              <a:solidFill>
                <a:srgbClr val="DA5251"/>
              </a:solidFill>
              <a:latin typeface="Arial"/>
              <a:ea typeface="Arial"/>
              <a:cs typeface="Arial"/>
              <a:sym typeface="Arial"/>
            </a:endParaRPr>
          </a:p>
        </p:txBody>
      </p:sp>
      <p:sp>
        <p:nvSpPr>
          <p:cNvPr id="121" name="Google Shape;121;p2"/>
          <p:cNvSpPr txBox="1"/>
          <p:nvPr/>
        </p:nvSpPr>
        <p:spPr>
          <a:xfrm>
            <a:off x="5549867" y="3548450"/>
            <a:ext cx="346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400"/>
              <a:buFont typeface="Arial"/>
              <a:buNone/>
            </a:pPr>
            <a:r>
              <a:rPr lang="en" sz="1400" b="0" i="0" u="none" strike="noStrike" cap="none">
                <a:solidFill>
                  <a:srgbClr val="DA5251"/>
                </a:solidFill>
                <a:latin typeface="Proxima Nova"/>
                <a:ea typeface="Proxima Nova"/>
                <a:cs typeface="Proxima Nova"/>
                <a:sym typeface="Proxima Nova"/>
              </a:rPr>
              <a:t>Student Success Coordinators</a:t>
            </a:r>
            <a:endParaRPr sz="1400" b="0" i="0" u="none" strike="noStrike" cap="none">
              <a:solidFill>
                <a:srgbClr val="DA5251"/>
              </a:solidFill>
              <a:latin typeface="Arial"/>
              <a:ea typeface="Arial"/>
              <a:cs typeface="Arial"/>
              <a:sym typeface="Arial"/>
            </a:endParaRPr>
          </a:p>
        </p:txBody>
      </p:sp>
      <p:pic>
        <p:nvPicPr>
          <p:cNvPr id="122" name="Google Shape;122;p2"/>
          <p:cNvPicPr preferRelativeResize="0"/>
          <p:nvPr/>
        </p:nvPicPr>
        <p:blipFill>
          <a:blip r:embed="rId8">
            <a:alphaModFix/>
          </a:blip>
          <a:stretch>
            <a:fillRect/>
          </a:stretch>
        </p:blipFill>
        <p:spPr>
          <a:xfrm>
            <a:off x="7869375" y="2000363"/>
            <a:ext cx="1142892" cy="1142865"/>
          </a:xfrm>
          <a:prstGeom prst="rect">
            <a:avLst/>
          </a:prstGeom>
          <a:noFill/>
          <a:ln>
            <a:noFill/>
          </a:ln>
        </p:spPr>
      </p:pic>
      <p:sp>
        <p:nvSpPr>
          <p:cNvPr id="123" name="Google Shape;123;p2"/>
          <p:cNvSpPr txBox="1"/>
          <p:nvPr/>
        </p:nvSpPr>
        <p:spPr>
          <a:xfrm>
            <a:off x="7869342" y="3185150"/>
            <a:ext cx="1143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800"/>
              <a:buFont typeface="Arial"/>
              <a:buNone/>
            </a:pPr>
            <a:r>
              <a:rPr lang="en" sz="1800">
                <a:solidFill>
                  <a:schemeClr val="lt1"/>
                </a:solidFill>
                <a:latin typeface="Proxima Nova"/>
                <a:ea typeface="Proxima Nova"/>
                <a:cs typeface="Proxima Nova"/>
                <a:sym typeface="Proxima Nova"/>
              </a:rPr>
              <a:t>Olivia</a:t>
            </a:r>
            <a:endParaRPr sz="1400" b="0" i="0" u="none" strike="noStrike" cap="none">
              <a:solidFill>
                <a:srgbClr val="000000"/>
              </a:solidFill>
              <a:latin typeface="Arial"/>
              <a:ea typeface="Arial"/>
              <a:cs typeface="Arial"/>
              <a:sym typeface="Arial"/>
            </a:endParaRPr>
          </a:p>
        </p:txBody>
      </p:sp>
      <p:sp>
        <p:nvSpPr>
          <p:cNvPr id="124" name="Google Shape;124;p2"/>
          <p:cNvSpPr txBox="1"/>
          <p:nvPr/>
        </p:nvSpPr>
        <p:spPr>
          <a:xfrm>
            <a:off x="2813845" y="3548450"/>
            <a:ext cx="1143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600"/>
              </a:spcBef>
              <a:spcAft>
                <a:spcPts val="0"/>
              </a:spcAft>
              <a:buClr>
                <a:srgbClr val="000000"/>
              </a:buClr>
              <a:buSzPts val="1400"/>
              <a:buFont typeface="Arial"/>
              <a:buNone/>
            </a:pPr>
            <a:r>
              <a:rPr lang="en" dirty="0">
                <a:solidFill>
                  <a:srgbClr val="DA5251"/>
                </a:solidFill>
                <a:latin typeface="Proxima Nova"/>
                <a:ea typeface="Proxima Nova"/>
                <a:cs typeface="Proxima Nova"/>
                <a:sym typeface="Proxima Nova"/>
              </a:rPr>
              <a:t>Web Flex Lead</a:t>
            </a:r>
            <a:endParaRPr sz="1400" b="0" i="0" u="none" strike="noStrike" cap="none" dirty="0">
              <a:solidFill>
                <a:srgbClr val="DA5251"/>
              </a:solidFill>
              <a:latin typeface="Arial"/>
              <a:ea typeface="Arial"/>
              <a:cs typeface="Arial"/>
              <a:sym typeface="Arial"/>
            </a:endParaRPr>
          </a:p>
        </p:txBody>
      </p:sp>
      <p:pic>
        <p:nvPicPr>
          <p:cNvPr id="3" name="Picture 2">
            <a:extLst>
              <a:ext uri="{FF2B5EF4-FFF2-40B4-BE49-F238E27FC236}">
                <a16:creationId xmlns:a16="http://schemas.microsoft.com/office/drawing/2014/main" id="{90E94D35-8BF3-8BB8-5FD9-2EB77EA624A4}"/>
              </a:ext>
            </a:extLst>
          </p:cNvPr>
          <p:cNvPicPr>
            <a:picLocks noChangeAspect="1"/>
          </p:cNvPicPr>
          <p:nvPr/>
        </p:nvPicPr>
        <p:blipFill>
          <a:blip r:embed="rId9"/>
          <a:stretch>
            <a:fillRect/>
          </a:stretch>
        </p:blipFill>
        <p:spPr>
          <a:xfrm>
            <a:off x="183398" y="1996108"/>
            <a:ext cx="1166889" cy="1185863"/>
          </a:xfrm>
          <a:prstGeom prst="rect">
            <a:avLst/>
          </a:prstGeom>
        </p:spPr>
      </p:pic>
      <p:pic>
        <p:nvPicPr>
          <p:cNvPr id="5" name="Picture 4">
            <a:extLst>
              <a:ext uri="{FF2B5EF4-FFF2-40B4-BE49-F238E27FC236}">
                <a16:creationId xmlns:a16="http://schemas.microsoft.com/office/drawing/2014/main" id="{21B02FEF-4113-1DD9-2604-EBCA24C4026D}"/>
              </a:ext>
            </a:extLst>
          </p:cNvPr>
          <p:cNvPicPr>
            <a:picLocks noChangeAspect="1"/>
          </p:cNvPicPr>
          <p:nvPr/>
        </p:nvPicPr>
        <p:blipFill rotWithShape="1">
          <a:blip r:embed="rId10"/>
          <a:srcRect l="1423" t="3415"/>
          <a:stretch/>
        </p:blipFill>
        <p:spPr>
          <a:xfrm>
            <a:off x="1350287" y="1997950"/>
            <a:ext cx="1208433" cy="11840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128"/>
        <p:cNvGrpSpPr/>
        <p:nvPr/>
      </p:nvGrpSpPr>
      <p:grpSpPr>
        <a:xfrm>
          <a:off x="0" y="0"/>
          <a:ext cx="0" cy="0"/>
          <a:chOff x="0" y="0"/>
          <a:chExt cx="0" cy="0"/>
        </a:xfrm>
      </p:grpSpPr>
      <p:sp>
        <p:nvSpPr>
          <p:cNvPr id="129" name="Google Shape;129;g16ebe6f1abf_0_30"/>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BE NOT AFRAID</a:t>
            </a:r>
            <a:br>
              <a:rPr lang="en" sz="4800" b="1" i="0" u="sng" strike="noStrike" cap="none">
                <a:solidFill>
                  <a:srgbClr val="FFFFFF"/>
                </a:solidFill>
                <a:latin typeface="Proxima Nova"/>
                <a:ea typeface="Proxima Nova"/>
                <a:cs typeface="Proxima Nova"/>
                <a:sym typeface="Proxima Nova"/>
              </a:rPr>
            </a:br>
            <a:r>
              <a:rPr lang="en" sz="3300" b="1" i="0" u="none" strike="noStrike" cap="none">
                <a:solidFill>
                  <a:srgbClr val="012D3D"/>
                </a:solidFill>
                <a:latin typeface="Proxima Nova"/>
                <a:ea typeface="Proxima Nova"/>
                <a:cs typeface="Proxima Nova"/>
                <a:sym typeface="Proxima Nova"/>
              </a:rPr>
              <a:t>It is easy to freeze up when approaching a problem.</a:t>
            </a:r>
            <a:br>
              <a:rPr lang="en" sz="2000" b="1" i="1" u="none" strike="noStrike" cap="none">
                <a:solidFill>
                  <a:srgbClr val="012D3D"/>
                </a:solidFill>
                <a:latin typeface="Proxima Nova"/>
                <a:ea typeface="Proxima Nova"/>
                <a:cs typeface="Proxima Nova"/>
                <a:sym typeface="Proxima Nova"/>
              </a:rPr>
            </a:b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 sz="3300" b="1" i="0" u="none" strike="noStrike" cap="none">
                <a:solidFill>
                  <a:srgbClr val="012D3D"/>
                </a:solidFill>
                <a:latin typeface="Proxima Nova"/>
                <a:ea typeface="Proxima Nova"/>
                <a:cs typeface="Proxima Nova"/>
                <a:sym typeface="Proxima Nova"/>
              </a:rPr>
              <a:t>When it comes to programming, the most important part is </a:t>
            </a:r>
            <a:r>
              <a:rPr lang="en" sz="3300" b="1" i="1" u="none" strike="noStrike" cap="none">
                <a:solidFill>
                  <a:srgbClr val="012D3D"/>
                </a:solidFill>
                <a:latin typeface="Proxima Nova"/>
                <a:ea typeface="Proxima Nova"/>
                <a:cs typeface="Proxima Nova"/>
                <a:sym typeface="Proxima Nova"/>
              </a:rPr>
              <a:t>trying</a:t>
            </a:r>
            <a:r>
              <a:rPr lang="en" sz="3300" b="1" i="0" u="none" strike="noStrike" cap="none">
                <a:solidFill>
                  <a:srgbClr val="012D3D"/>
                </a:solidFill>
                <a:latin typeface="Proxima Nova"/>
                <a:ea typeface="Proxima Nova"/>
                <a:cs typeface="Proxima Nova"/>
                <a:sym typeface="Proxima Nova"/>
              </a:rPr>
              <a:t>.</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br>
              <a:rPr lang="en" sz="2000" b="1" i="1" u="none" strike="noStrike" cap="none">
                <a:solidFill>
                  <a:srgbClr val="012D3D"/>
                </a:solidFill>
                <a:latin typeface="Proxima Nova"/>
                <a:ea typeface="Proxima Nova"/>
                <a:cs typeface="Proxima Nova"/>
                <a:sym typeface="Proxima Nova"/>
              </a:rPr>
            </a:br>
            <a:r>
              <a:rPr lang="en" sz="2000" b="1" i="1" u="none" strike="noStrike" cap="none">
                <a:solidFill>
                  <a:srgbClr val="012D3D"/>
                </a:solidFill>
                <a:latin typeface="Proxima Nova"/>
                <a:ea typeface="Proxima Nova"/>
                <a:cs typeface="Proxima Nova"/>
                <a:sym typeface="Proxima Nova"/>
              </a:rPr>
              <a:t>Write some code. It might not work… but we can change it and try, try again! Experiment. Break stuff. Fix it again! Share what you learn!</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133"/>
        <p:cNvGrpSpPr/>
        <p:nvPr/>
      </p:nvGrpSpPr>
      <p:grpSpPr>
        <a:xfrm>
          <a:off x="0" y="0"/>
          <a:ext cx="0" cy="0"/>
          <a:chOff x="0" y="0"/>
          <a:chExt cx="0" cy="0"/>
        </a:xfrm>
      </p:grpSpPr>
      <p:sp>
        <p:nvSpPr>
          <p:cNvPr id="134" name="Google Shape;134;g16ebe6f1abf_0_34"/>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IS THERE ANYTHING…</a:t>
            </a:r>
            <a:endParaRPr sz="4800" b="1"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8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800"/>
              <a:buFont typeface="Arial"/>
              <a:buNone/>
            </a:pPr>
            <a:r>
              <a:rPr lang="en" sz="3300" b="1" i="0" u="none" strike="noStrike" cap="none">
                <a:solidFill>
                  <a:srgbClr val="012D3D"/>
                </a:solidFill>
                <a:latin typeface="Proxima Nova"/>
                <a:ea typeface="Proxima Nova"/>
                <a:cs typeface="Proxima Nova"/>
                <a:sym typeface="Proxima Nova"/>
              </a:rPr>
              <a:t>you’re </a:t>
            </a:r>
            <a:r>
              <a:rPr lang="en" sz="3300" b="1" i="1" u="none" strike="noStrike" cap="none">
                <a:solidFill>
                  <a:srgbClr val="012D3D"/>
                </a:solidFill>
                <a:latin typeface="Proxima Nova"/>
                <a:ea typeface="Proxima Nova"/>
                <a:cs typeface="Proxima Nova"/>
                <a:sym typeface="Proxima Nova"/>
              </a:rPr>
              <a:t>worried</a:t>
            </a:r>
            <a:r>
              <a:rPr lang="en" sz="3300" b="1" i="0" u="none" strike="noStrike" cap="none">
                <a:solidFill>
                  <a:srgbClr val="012D3D"/>
                </a:solidFill>
                <a:latin typeface="Proxima Nova"/>
                <a:ea typeface="Proxima Nova"/>
                <a:cs typeface="Proxima Nova"/>
                <a:sym typeface="Proxima Nova"/>
              </a:rPr>
              <a:t> about in your Lighthouse Labs adventure?</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r>
              <a:rPr lang="en" sz="2000" b="1" i="1" u="none" strike="noStrike" cap="none">
                <a:solidFill>
                  <a:srgbClr val="012D3D"/>
                </a:solidFill>
                <a:latin typeface="Proxima Nova"/>
                <a:ea typeface="Proxima Nova"/>
                <a:cs typeface="Proxima Nova"/>
                <a:sym typeface="Proxima Nova"/>
              </a:rPr>
              <a:t>We’re all in this together!</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6867"/>
        </a:solidFill>
        <a:effectLst/>
      </p:bgPr>
    </p:bg>
    <p:spTree>
      <p:nvGrpSpPr>
        <p:cNvPr id="1" name="Shape 138"/>
        <p:cNvGrpSpPr/>
        <p:nvPr/>
      </p:nvGrpSpPr>
      <p:grpSpPr>
        <a:xfrm>
          <a:off x="0" y="0"/>
          <a:ext cx="0" cy="0"/>
          <a:chOff x="0" y="0"/>
          <a:chExt cx="0" cy="0"/>
        </a:xfrm>
      </p:grpSpPr>
      <p:sp>
        <p:nvSpPr>
          <p:cNvPr id="139" name="Google Shape;139;g16ebe6f1abf_0_47"/>
          <p:cNvSpPr txBox="1"/>
          <p:nvPr/>
        </p:nvSpPr>
        <p:spPr>
          <a:xfrm>
            <a:off x="685800" y="448400"/>
            <a:ext cx="7772400" cy="369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rgbClr val="FFFFFF"/>
                </a:solidFill>
                <a:latin typeface="Proxima Nova"/>
                <a:ea typeface="Proxima Nova"/>
                <a:cs typeface="Proxima Nova"/>
                <a:sym typeface="Proxima Nova"/>
              </a:rPr>
              <a:t>THE LIGHTHOUSE LABS CURRICULUM</a:t>
            </a:r>
            <a:endParaRPr sz="4800" b="1"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8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800"/>
              <a:buFont typeface="Arial"/>
              <a:buNone/>
            </a:pPr>
            <a:r>
              <a:rPr lang="en" sz="3300" b="1" i="0" u="none" strike="noStrike" cap="none">
                <a:solidFill>
                  <a:srgbClr val="012D3D"/>
                </a:solidFill>
                <a:latin typeface="Proxima Nova"/>
                <a:ea typeface="Proxima Nova"/>
                <a:cs typeface="Proxima Nova"/>
                <a:sym typeface="Proxima Nova"/>
              </a:rPr>
              <a:t>Our curriculum is composed of 10 modules.</a:t>
            </a: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3300" b="1" i="0" u="none" strike="noStrike" cap="none">
              <a:solidFill>
                <a:srgbClr val="012D3D"/>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000"/>
              <a:buFont typeface="Arial"/>
              <a:buNone/>
            </a:pPr>
            <a:r>
              <a:rPr lang="en" sz="2000" b="1" i="1" u="none" strike="noStrike" cap="none">
                <a:solidFill>
                  <a:srgbClr val="012D3D"/>
                </a:solidFill>
                <a:latin typeface="Proxima Nova"/>
                <a:ea typeface="Proxima Nova"/>
                <a:cs typeface="Proxima Nova"/>
                <a:sym typeface="Proxima Nova"/>
              </a:rPr>
              <a:t>We explore essentials ranging from theory to practical, and from front-end to back-end!</a:t>
            </a:r>
            <a:endParaRPr sz="2000" b="1" i="1" u="sng" strike="noStrike" cap="none">
              <a:solidFill>
                <a:srgbClr val="012D3D"/>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6ebe6f1abf_0_7"/>
          <p:cNvSpPr txBox="1"/>
          <p:nvPr/>
        </p:nvSpPr>
        <p:spPr>
          <a:xfrm>
            <a:off x="278100" y="2171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MODULE 1 (Weeks 1 - 4) </a:t>
            </a:r>
            <a:endParaRPr sz="48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 </a:t>
            </a:r>
            <a:r>
              <a:rPr lang="en" sz="4500" b="1" i="0" u="none" strike="noStrike" cap="none">
                <a:solidFill>
                  <a:srgbClr val="DA5251"/>
                </a:solidFill>
                <a:latin typeface="Proxima Nova"/>
                <a:ea typeface="Proxima Nova"/>
                <a:cs typeface="Proxima Nova"/>
                <a:sym typeface="Proxima Nova"/>
              </a:rPr>
              <a:t>Programming Fundamentals</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with Javascript </a:t>
            </a:r>
            <a:endParaRPr sz="4500" b="1" i="0" u="none" strike="noStrike" cap="none">
              <a:solidFill>
                <a:srgbClr val="DA5251"/>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800"/>
              <a:buFont typeface="Arial"/>
              <a:buNone/>
            </a:pPr>
            <a:endParaRPr sz="1800" b="1"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r>
              <a:rPr lang="en" sz="1800" b="1" i="0" u="none" strike="noStrike" cap="none">
                <a:solidFill>
                  <a:schemeClr val="lt1"/>
                </a:solidFill>
                <a:latin typeface="Proxima Nova"/>
                <a:ea typeface="Proxima Nova"/>
                <a:cs typeface="Proxima Nova"/>
                <a:sym typeface="Proxima Nova"/>
              </a:rPr>
              <a:t>FOCAL:</a:t>
            </a:r>
            <a:r>
              <a:rPr lang="en" sz="1800" b="0" i="0" u="none" strike="noStrike" cap="none">
                <a:solidFill>
                  <a:schemeClr val="lt1"/>
                </a:solidFill>
                <a:latin typeface="Proxima Nova"/>
                <a:ea typeface="Proxima Nova"/>
                <a:cs typeface="Proxima Nova"/>
                <a:sym typeface="Proxima Nova"/>
              </a:rPr>
              <a:t> Functions, Objects, Conditionals, Arrays, Loops.</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r>
              <a:rPr lang="en" sz="1800" b="0" i="0" u="none" strike="noStrike" cap="none">
                <a:solidFill>
                  <a:schemeClr val="lt1"/>
                </a:solidFill>
                <a:latin typeface="Proxima Nova"/>
                <a:ea typeface="Proxima Nova"/>
                <a:cs typeface="Proxima Nova"/>
                <a:sym typeface="Proxima Nova"/>
              </a:rPr>
              <a:t>Dev Approach: Code Style &amp; Quality, Testing, Debugging, Problem Solving</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br>
              <a:rPr lang="en" sz="1800" b="0" i="0" u="none" strike="noStrike" cap="none">
                <a:solidFill>
                  <a:schemeClr val="lt1"/>
                </a:solidFill>
                <a:latin typeface="Proxima Nova"/>
                <a:ea typeface="Proxima Nova"/>
                <a:cs typeface="Proxima Nova"/>
                <a:sym typeface="Proxima Nova"/>
              </a:rPr>
            </a:br>
            <a:endParaRPr sz="1800" b="0" i="0" u="none" strike="noStrike" cap="none">
              <a:solidFill>
                <a:schemeClr val="lt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pic>
        <p:nvPicPr>
          <p:cNvPr id="145" name="Google Shape;145;g16ebe6f1abf_0_7"/>
          <p:cNvPicPr preferRelativeResize="0"/>
          <p:nvPr/>
        </p:nvPicPr>
        <p:blipFill rotWithShape="1">
          <a:blip r:embed="rId3">
            <a:alphaModFix/>
          </a:blip>
          <a:srcRect/>
          <a:stretch/>
        </p:blipFill>
        <p:spPr>
          <a:xfrm>
            <a:off x="152400" y="4005000"/>
            <a:ext cx="986100" cy="9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2 (Week 5)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Networking and HTTP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for Web Developers </a:t>
            </a:r>
            <a:endParaRPr sz="4500" b="1" i="0" u="none" strike="noStrike" cap="none">
              <a:solidFill>
                <a:srgbClr val="DA5251"/>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600"/>
              <a:buFont typeface="Arial"/>
              <a:buNone/>
            </a:pPr>
            <a:endParaRPr sz="16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r>
              <a:rPr lang="en" sz="1800" b="0" i="0" u="none" strike="noStrike" cap="none">
                <a:solidFill>
                  <a:schemeClr val="lt1"/>
                </a:solidFill>
                <a:latin typeface="Proxima Nova"/>
                <a:ea typeface="Proxima Nova"/>
                <a:cs typeface="Proxima Nova"/>
                <a:sym typeface="Proxima Nova"/>
              </a:rPr>
              <a:t>Asynchronous Control Flow (Callbacks, Promises). Networking, HTTP &amp; APIs.</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r>
              <a:rPr lang="en" sz="1800" b="0" i="0" u="none" strike="noStrike" cap="none">
                <a:solidFill>
                  <a:schemeClr val="lt1"/>
                </a:solidFill>
                <a:latin typeface="Proxima Nova"/>
                <a:ea typeface="Proxima Nova"/>
                <a:cs typeface="Proxima Nova"/>
                <a:sym typeface="Proxima Nova"/>
              </a:rPr>
              <a:t>NPM and Packages. Unit Testing with Mocha &amp; Chai</a:t>
            </a:r>
            <a:endParaRPr sz="1800" b="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600"/>
              </a:spcBef>
              <a:spcAft>
                <a:spcPts val="0"/>
              </a:spcAft>
              <a:buClr>
                <a:schemeClr val="dk1"/>
              </a:buClr>
              <a:buSzPts val="1100"/>
              <a:buFont typeface="Arial"/>
              <a:buNone/>
            </a:pPr>
            <a:endParaRPr sz="1600" b="0" i="0" u="none" strike="noStrike" cap="none">
              <a:solidFill>
                <a:schemeClr val="lt1"/>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a:solidFill>
                <a:srgbClr val="DA5251"/>
              </a:solidFill>
              <a:latin typeface="Roboto"/>
              <a:ea typeface="Roboto"/>
              <a:cs typeface="Roboto"/>
              <a:sym typeface="Roboto"/>
            </a:endParaRPr>
          </a:p>
        </p:txBody>
      </p:sp>
      <p:pic>
        <p:nvPicPr>
          <p:cNvPr id="151" name="Google Shape;151;p3"/>
          <p:cNvPicPr preferRelativeResize="0"/>
          <p:nvPr/>
        </p:nvPicPr>
        <p:blipFill rotWithShape="1">
          <a:blip r:embed="rId3">
            <a:alphaModFix/>
          </a:blip>
          <a:srcRect/>
          <a:stretch/>
        </p:blipFill>
        <p:spPr>
          <a:xfrm>
            <a:off x="283175" y="3818425"/>
            <a:ext cx="986100" cy="9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p:nvPr/>
        </p:nvSpPr>
        <p:spPr>
          <a:xfrm>
            <a:off x="490950" y="151775"/>
            <a:ext cx="8587800" cy="98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MODULE 3 (Week 6 - 7) </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rgbClr val="DA5251"/>
                </a:solidFill>
                <a:latin typeface="Proxima Nova"/>
                <a:ea typeface="Proxima Nova"/>
                <a:cs typeface="Proxima Nova"/>
                <a:sym typeface="Proxima Nova"/>
              </a:rPr>
              <a:t> Intro to Web Server Development with Node</a:t>
            </a:r>
            <a:endParaRPr sz="45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4800"/>
              <a:buFont typeface="Arial"/>
              <a:buNone/>
            </a:pPr>
            <a:r>
              <a:rPr lang="en" sz="4800" b="1" i="0" u="none" strike="noStrike" cap="none">
                <a:solidFill>
                  <a:srgbClr val="DA5251"/>
                </a:solidFill>
                <a:latin typeface="Proxima Nova"/>
                <a:ea typeface="Proxima Nova"/>
                <a:cs typeface="Proxima Nova"/>
                <a:sym typeface="Proxima Nova"/>
              </a:rPr>
              <a:t> </a:t>
            </a:r>
            <a:endParaRPr sz="4800" b="1" i="0" u="none" strike="noStrike" cap="none">
              <a:solidFill>
                <a:srgbClr val="DA525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Proxima Nova"/>
                <a:ea typeface="Proxima Nova"/>
                <a:cs typeface="Proxima Nova"/>
                <a:sym typeface="Proxima Nova"/>
              </a:rPr>
              <a:t>Your First Web App -- HTTP Servers, Express.js, Cookies, Basic HTML &amp; Forms</a:t>
            </a:r>
            <a:endParaRPr sz="1800" b="1" i="0" u="none" strike="noStrike" cap="none">
              <a:solidFill>
                <a:schemeClr val="lt1"/>
              </a:solidFill>
              <a:latin typeface="Proxima Nova"/>
              <a:ea typeface="Proxima Nova"/>
              <a:cs typeface="Proxima Nova"/>
              <a:sym typeface="Proxima Nova"/>
            </a:endParaRPr>
          </a:p>
          <a:p>
            <a:pPr marL="0" marR="0" lvl="0" indent="0" algn="ctr" rtl="0">
              <a:lnSpc>
                <a:spcPct val="100000"/>
              </a:lnSpc>
              <a:spcBef>
                <a:spcPts val="600"/>
              </a:spcBef>
              <a:spcAft>
                <a:spcPts val="0"/>
              </a:spcAft>
              <a:buClr>
                <a:schemeClr val="dk1"/>
              </a:buClr>
              <a:buSzPts val="1100"/>
              <a:buFont typeface="Arial"/>
              <a:buNone/>
            </a:pPr>
            <a:r>
              <a:rPr lang="en" sz="1800" b="0" i="0" u="none" strike="noStrike" cap="none">
                <a:solidFill>
                  <a:schemeClr val="lt1"/>
                </a:solidFill>
                <a:latin typeface="Proxima Nova"/>
                <a:ea typeface="Proxima Nova"/>
                <a:cs typeface="Proxima Nova"/>
                <a:sym typeface="Proxima Nova"/>
              </a:rPr>
              <a:t>Programming Test #3 &amp; Data Structures (Mostly: Trees)</a:t>
            </a:r>
            <a:endParaRPr sz="1800" b="0" i="0" u="none" strike="noStrike" cap="none">
              <a:solidFill>
                <a:schemeClr val="lt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DA5251"/>
              </a:solidFill>
              <a:latin typeface="Roboto"/>
              <a:ea typeface="Roboto"/>
              <a:cs typeface="Roboto"/>
              <a:sym typeface="Roboto"/>
            </a:endParaRPr>
          </a:p>
        </p:txBody>
      </p:sp>
      <p:pic>
        <p:nvPicPr>
          <p:cNvPr id="157" name="Google Shape;157;p4"/>
          <p:cNvPicPr preferRelativeResize="0"/>
          <p:nvPr/>
        </p:nvPicPr>
        <p:blipFill rotWithShape="1">
          <a:blip r:embed="rId3">
            <a:alphaModFix/>
          </a:blip>
          <a:srcRect/>
          <a:stretch/>
        </p:blipFill>
        <p:spPr>
          <a:xfrm>
            <a:off x="152400" y="3815450"/>
            <a:ext cx="1175650" cy="11756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2786</Words>
  <Application>Microsoft Macintosh PowerPoint</Application>
  <PresentationFormat>On-screen Show (16:9)</PresentationFormat>
  <Paragraphs>265</Paragraphs>
  <Slides>29</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Roboto</vt:lpstr>
      <vt:lpstr>Arial</vt:lpstr>
      <vt:lpstr>Times New Roman</vt:lpstr>
      <vt:lpstr>Lato</vt:lpstr>
      <vt:lpstr>Roboto Slab</vt:lpstr>
      <vt:lpstr>Proxima Nova</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assessment = {   completion:     [],   codeReviews:    [],   techInterviews: [],    projectEvals:   [],   quizAnswers:    [],   testAnswers:    [],  assistances: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Alfredo Salazar</cp:lastModifiedBy>
  <cp:revision>1</cp:revision>
  <dcterms:modified xsi:type="dcterms:W3CDTF">2023-06-16T23:14:35Z</dcterms:modified>
</cp:coreProperties>
</file>