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03" r:id="rId11"/>
    <p:sldId id="334" r:id="rId12"/>
    <p:sldId id="335" r:id="rId13"/>
    <p:sldId id="336" r:id="rId14"/>
    <p:sldId id="304" r:id="rId15"/>
    <p:sldId id="325" r:id="rId16"/>
    <p:sldId id="326" r:id="rId17"/>
    <p:sldId id="305" r:id="rId18"/>
    <p:sldId id="320" r:id="rId19"/>
    <p:sldId id="322" r:id="rId20"/>
    <p:sldId id="321" r:id="rId21"/>
    <p:sldId id="317" r:id="rId22"/>
    <p:sldId id="316" r:id="rId23"/>
    <p:sldId id="341" r:id="rId24"/>
    <p:sldId id="327" r:id="rId25"/>
    <p:sldId id="342" r:id="rId26"/>
    <p:sldId id="338" r:id="rId27"/>
    <p:sldId id="328" r:id="rId28"/>
    <p:sldId id="339" r:id="rId29"/>
    <p:sldId id="340" r:id="rId30"/>
    <p:sldId id="330" r:id="rId31"/>
    <p:sldId id="331" r:id="rId32"/>
    <p:sldId id="332" r:id="rId33"/>
    <p:sldId id="333"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66507" autoAdjust="0"/>
  </p:normalViewPr>
  <p:slideViewPr>
    <p:cSldViewPr snapToGrid="0">
      <p:cViewPr varScale="1">
        <p:scale>
          <a:sx n="84" d="100"/>
          <a:sy n="84" d="100"/>
        </p:scale>
        <p:origin x="903" y="4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12/31/2019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2019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6324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all internet based web traffic is routed to the Azure Firewall.  From there, it is then forwarded to the back-end web servers and applications.</a:t>
            </a:r>
          </a:p>
          <a:p>
            <a:endParaRPr lang="en-US" dirty="0"/>
          </a:p>
          <a:p>
            <a:r>
              <a:rPr lang="en-US" dirty="0"/>
              <a:t>Admin access is locked down via Just in Time (JIT) access to the PAW machine.</a:t>
            </a:r>
          </a:p>
          <a:p>
            <a:endParaRPr lang="en-US" dirty="0"/>
          </a:p>
          <a:p>
            <a:r>
              <a:rPr lang="en-US" dirty="0"/>
              <a:t>Virtual Networks and Network Security Groups limit traffic such that you can only gain access to the PAW machine before you can gain access to any other machines.</a:t>
            </a:r>
          </a:p>
          <a:p>
            <a:endParaRPr lang="en-US" dirty="0"/>
          </a:p>
          <a:p>
            <a:r>
              <a:rPr lang="en-US" dirty="0"/>
              <a:t>Admins can access the Azure Resource Group and resources via Site-to-Site, Point-to-Site and Azure ExpressRoute communications.</a:t>
            </a:r>
          </a:p>
          <a:p>
            <a:endParaRPr lang="en-US" dirty="0"/>
          </a:p>
          <a:p>
            <a:r>
              <a:rPr lang="en-US" dirty="0"/>
              <a:t>Key vault is used to hold all database connection strings and the Web server utilizes MSI identities tied to the virtual machine to gain access to the key vault.</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use of multiple virtual networks, a DNS server has been configured to help the various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71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admins that connect through the internet are required to use Privileged identity management (PIM) to elevate to admin permissions.</a:t>
            </a:r>
          </a:p>
          <a:p>
            <a:endParaRPr lang="en-US" dirty="0"/>
          </a:p>
          <a:p>
            <a:r>
              <a:rPr lang="en-US" dirty="0"/>
              <a:t>A Data Protection Officer (DPO) connects </a:t>
            </a:r>
            <a:r>
              <a:rPr lang="en-US"/>
              <a:t>through Power BI </a:t>
            </a:r>
            <a:r>
              <a:rPr lang="en-US" dirty="0"/>
              <a:t>reports to see pre-built reports based on queries built in Azure Sentinel and Log Analytics.</a:t>
            </a:r>
          </a:p>
          <a:p>
            <a:endParaRPr lang="en-US" dirty="0"/>
          </a:p>
          <a:p>
            <a:r>
              <a:rPr lang="en-US" dirty="0"/>
              <a:t>All Azure resources have Diagnostic logging enabled and pointed at a single Log Analytics workspace.</a:t>
            </a:r>
          </a:p>
          <a:p>
            <a:endParaRPr lang="en-US" dirty="0"/>
          </a:p>
          <a:p>
            <a:r>
              <a:rPr lang="en-US" dirty="0"/>
              <a:t>Alerts are also setup to monitor for security events and notify the appropriate admins.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1080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0" indent="0">
              <a:buNone/>
            </a:pPr>
            <a:endParaRPr lang="en-US" sz="3600" dirty="0">
              <a:solidFill>
                <a:schemeClr val="tx1"/>
              </a:solidFill>
              <a:latin typeface="Segoe UI Semilight" panose="020B0402040204020203" pitchFamily="34" charset="0"/>
              <a:cs typeface="Segoe UI Semilight" panose="020B0402040204020203" pitchFamily="34" charset="0"/>
            </a:endParaRPr>
          </a:p>
          <a:p>
            <a:pPr marL="457200" lvl="0" indent="-457200">
              <a:buFont typeface="Arial" panose="020B0604020202020204" pitchFamily="34" charset="0"/>
              <a:buChar char="•"/>
            </a:pPr>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457200" lvl="0" indent="-457200">
              <a:buFont typeface="Arial" panose="020B0604020202020204" pitchFamily="34" charset="0"/>
              <a:buChar char="•"/>
            </a:pPr>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84927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9986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533519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support the lift and shift of their web and database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it is the next logical step for many organizations in their cloud journey:  </a:t>
            </a:r>
          </a:p>
          <a:p>
            <a:pPr lvl="0"/>
            <a:r>
              <a:rPr lang="en-US" sz="1200" kern="1200" dirty="0">
                <a:solidFill>
                  <a:schemeClr val="tx1"/>
                </a:solidFill>
                <a:effectLst/>
                <a:latin typeface="+mn-lt"/>
                <a:ea typeface="+mn-ea"/>
                <a:cs typeface="+mn-cs"/>
              </a:rPr>
              <a:t>There are many programs that customers can take advantage of to help with the move Azure including</a:t>
            </a:r>
          </a:p>
          <a:p>
            <a:pPr lvl="1"/>
            <a:r>
              <a:rPr lang="en-US" sz="1200" u="sng" kern="1200" dirty="0">
                <a:solidFill>
                  <a:schemeClr val="tx1"/>
                </a:solidFill>
                <a:effectLst/>
                <a:latin typeface="+mn-lt"/>
                <a:ea typeface="+mn-ea"/>
                <a:cs typeface="+mn-cs"/>
                <a:hlinkClick r:id="rId3"/>
              </a:rPr>
              <a:t>Microsoft FastTrack for Azure</a:t>
            </a:r>
            <a:endParaRPr lang="en-US"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4"/>
              </a:rPr>
              <a:t>Azure Migrate</a:t>
            </a:r>
            <a:endParaRPr lang="en-US" sz="1200" kern="1200" dirty="0">
              <a:solidFill>
                <a:schemeClr val="tx1"/>
              </a:solidFill>
              <a:effectLst/>
              <a:latin typeface="+mn-lt"/>
              <a:ea typeface="+mn-ea"/>
              <a:cs typeface="+mn-cs"/>
            </a:endParaRPr>
          </a:p>
          <a:p>
            <a:endParaRPr lang="en-US" b="1" dirty="0"/>
          </a:p>
          <a:p>
            <a:r>
              <a:rPr lang="en-US" b="1" dirty="0"/>
              <a:t>Is Azure SQL secure enough to host their application databases?</a:t>
            </a:r>
          </a:p>
          <a:p>
            <a:r>
              <a:rPr lang="en-US" sz="1200" b="0" kern="1200" dirty="0">
                <a:solidFill>
                  <a:schemeClr val="tx1"/>
                </a:solidFill>
                <a:effectLst/>
                <a:latin typeface="+mn-lt"/>
                <a:ea typeface="+mn-ea"/>
                <a:cs typeface="+mn-cs"/>
              </a:rPr>
              <a:t>Transparent data encryption performs </a:t>
            </a:r>
            <a:r>
              <a:rPr lang="en-US" sz="1200" b="0" kern="1200" dirty="0" err="1">
                <a:solidFill>
                  <a:schemeClr val="tx1"/>
                </a:solidFill>
                <a:effectLst/>
                <a:latin typeface="+mn-lt"/>
                <a:ea typeface="+mn-ea"/>
                <a:cs typeface="+mn-cs"/>
              </a:rPr>
              <a:t>realtime</a:t>
            </a:r>
            <a:r>
              <a:rPr lang="en-US" sz="1200" b="0" kern="1200" dirty="0">
                <a:solidFill>
                  <a:schemeClr val="tx1"/>
                </a:solidFill>
                <a:effectLst/>
                <a:latin typeface="+mn-lt"/>
                <a:ea typeface="+mn-ea"/>
                <a:cs typeface="+mn-cs"/>
              </a:rPr>
              <a:t> encryption and decryption of the database, associated backups, and transaction log files to protect information at rest. Transparent data encryption provides assurance that stored data hasn't been subject to unauthorized access.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Firewall rules prevent all access to database servers until proper permissions are granted. The firewall grants access to databases based on the originating IP address of each request.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Encrypted columns ensure that sensitive data never appears as plain text inside the database system. After data encryption is enabled, only client applications or application servers with access to the keys can access plain-text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Dynamic data masking limits sensitive data exposure by masking the data to nonprivileged users or applications. It can automatically discover potentially sensitive data and suggest the appropriate masks to be applied. Dynamic data masking helps to reduce access so that sensitive data doesn't exit the database via unauthorized access. Customers are responsible for adjusting settings to adhere to their database schema.</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r>
              <a:rPr lang="en-US" sz="1200" b="1" i="1" kern="1200" dirty="0">
                <a:solidFill>
                  <a:schemeClr val="tx1"/>
                </a:solidFill>
                <a:effectLst/>
                <a:latin typeface="+mn-lt"/>
                <a:ea typeface="+mn-ea"/>
                <a:cs typeface="+mn-cs"/>
              </a:rPr>
              <a:t>Can Azure help contain costs for minimally used costly production and development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a:t>
            </a:r>
            <a:r>
              <a:rPr lang="en-US" sz="1200" kern="1200" dirty="0" err="1">
                <a:solidFill>
                  <a:schemeClr val="tx1"/>
                </a:solidFill>
                <a:effectLst/>
                <a:latin typeface="+mn-lt"/>
                <a:ea typeface="+mn-ea"/>
                <a:cs typeface="+mn-cs"/>
              </a:rPr>
              <a:t>IPSec</a:t>
            </a:r>
            <a:r>
              <a:rPr lang="en-US" sz="1200" kern="1200" dirty="0">
                <a:solidFill>
                  <a:schemeClr val="tx1"/>
                </a:solidFill>
                <a:effectLst/>
                <a:latin typeface="+mn-lt"/>
                <a:ea typeface="+mn-ea"/>
                <a:cs typeface="+mn-cs"/>
              </a:rPr>
              <a:t> VPNs and the ability to create point-to-site VPNs.  By utilizing a site-to-site VPN Gateway you can connect your on-premises networks with Azure utilizing </a:t>
            </a:r>
            <a:r>
              <a:rPr lang="en-US" sz="1200" kern="1200" dirty="0" err="1">
                <a:solidFill>
                  <a:schemeClr val="tx1"/>
                </a:solidFill>
                <a:effectLst/>
                <a:latin typeface="+mn-lt"/>
                <a:ea typeface="+mn-ea"/>
                <a:cs typeface="+mn-cs"/>
              </a:rPr>
              <a:t>IPSec</a:t>
            </a:r>
            <a:r>
              <a:rPr lang="en-US" sz="1200" kern="1200" dirty="0">
                <a:solidFill>
                  <a:schemeClr val="tx1"/>
                </a:solidFill>
                <a:effectLst/>
                <a:latin typeface="+mn-lt"/>
                <a:ea typeface="+mn-ea"/>
                <a:cs typeface="+mn-cs"/>
              </a:rPr>
              <a:t> and IKE.  Point-to-site will allow individual client computers to connect to your Azure virtual network(s) via SSTP or IKE.</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lvl="0"/>
            <a:r>
              <a:rPr lang="en-US" sz="1200" kern="1200" dirty="0">
                <a:solidFill>
                  <a:schemeClr val="tx1"/>
                </a:solidFill>
                <a:effectLst/>
                <a:latin typeface="+mn-lt"/>
                <a:ea typeface="+mn-ea"/>
                <a:cs typeface="+mn-cs"/>
              </a:rPr>
              <a:t>Microsoft does not share data with third parties unless permitted by the customer </a:t>
            </a:r>
          </a:p>
          <a:p>
            <a:pPr lvl="0"/>
            <a:r>
              <a:rPr lang="en-US" sz="1200" kern="1200" dirty="0">
                <a:solidFill>
                  <a:schemeClr val="tx1"/>
                </a:solidFill>
                <a:effectLst/>
                <a:latin typeface="+mn-lt"/>
                <a:ea typeface="+mn-ea"/>
                <a:cs typeface="+mn-cs"/>
              </a:rPr>
              <a:t>Microsoft provides only the data it is legally compelled to provide, but never voluntarily.</a:t>
            </a:r>
          </a:p>
          <a:p>
            <a:pPr lvl="0"/>
            <a:r>
              <a:rPr lang="en-US" sz="1200" kern="1200" dirty="0">
                <a:solidFill>
                  <a:schemeClr val="tx1"/>
                </a:solidFill>
                <a:effectLst/>
                <a:latin typeface="+mn-lt"/>
                <a:ea typeface="+mn-ea"/>
                <a:cs typeface="+mn-cs"/>
              </a:rPr>
              <a:t>Both employees and subcontractors work at Microsoft data centers. </a:t>
            </a:r>
          </a:p>
          <a:p>
            <a:pPr lvl="0"/>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lvl="0"/>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lvl="0"/>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lvl="0"/>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Additionally, you have the ability to assign individual users and groups to just about any Azure resource</a:t>
            </a: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lvl="0"/>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lvl="0"/>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lvl="0"/>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lvl="0"/>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ISO/IEC 27001:2005 Audit and Certification certificates are publicly available.</a:t>
            </a:r>
          </a:p>
          <a:p>
            <a:pPr lvl="1"/>
            <a:r>
              <a:rPr lang="en-US" sz="1200" kern="1200" dirty="0">
                <a:solidFill>
                  <a:schemeClr val="tx1"/>
                </a:solidFill>
                <a:effectLst/>
                <a:latin typeface="+mn-lt"/>
                <a:ea typeface="+mn-ea"/>
                <a:cs typeface="+mn-cs"/>
              </a:rPr>
              <a:t>SOC 1 and SOC 2 reports are available under NDA to customers to meet auditing requirements.</a:t>
            </a:r>
          </a:p>
          <a:p>
            <a:pPr lvl="0"/>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12/31/2019 12:39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16404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73965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8107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Security baseline on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lnSpcReduction="20000"/>
          </a:bodyPr>
          <a:lstStyle/>
          <a:p>
            <a:r>
              <a:rPr lang="en-US" dirty="0"/>
              <a:t>Can Azure support the lift and shift of their web and database applications?</a:t>
            </a:r>
          </a:p>
          <a:p>
            <a:r>
              <a:rPr lang="en-US" dirty="0"/>
              <a:t>Is Azure SQL secure enough to host their application databases?</a:t>
            </a:r>
          </a:p>
          <a:p>
            <a:r>
              <a:rPr lang="en-US" dirty="0"/>
              <a:t>Admins are worried that they won't have the bandwidth to perform deployments of the corporate website and other supporting web applications.</a:t>
            </a:r>
          </a:p>
          <a:p>
            <a:r>
              <a:rPr lang="en-US" dirty="0"/>
              <a:t>Can Azure help contain costs for minimally used costly production and development resources?</a:t>
            </a:r>
          </a:p>
          <a:p>
            <a:r>
              <a:rPr lang="en-US"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lnSpcReduction="10000"/>
          </a:bodyPr>
          <a:lstStyle/>
          <a:p>
            <a:r>
              <a:rPr lang="en-US" dirty="0"/>
              <a:t>Can Microsoft employees or government entities access our data?</a:t>
            </a:r>
          </a:p>
          <a:p>
            <a:r>
              <a:rPr lang="en-US" dirty="0"/>
              <a:t>How does Azure protect against threats?</a:t>
            </a:r>
          </a:p>
          <a:p>
            <a:r>
              <a:rPr lang="en-US" dirty="0"/>
              <a:t>Does Azure allow enough granular RBAC controls to meet our least privilege needs?</a:t>
            </a:r>
          </a:p>
          <a:p>
            <a:r>
              <a:rPr lang="en-US" dirty="0"/>
              <a:t>Is Azure virtual networking flexible enough to meet our requirements?</a:t>
            </a:r>
          </a:p>
          <a:p>
            <a:r>
              <a:rPr lang="en-US" dirty="0"/>
              <a:t>Can Azure supplement on-premises and third-party SIEM systems for auditing and compliance tasks?</a:t>
            </a: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r>
              <a:rPr lang="en-US" dirty="0"/>
              <a:t>What certifications does Azure have and can Azure hosted applications meet the US and European compliance goals?</a:t>
            </a:r>
          </a:p>
          <a:p>
            <a:r>
              <a:rPr lang="en-US" dirty="0"/>
              <a:t>Is Azure flexible enough to support data sovereignty needs and issues like those referenced in GDPR articles?</a:t>
            </a:r>
          </a:p>
          <a:p>
            <a:r>
              <a:rPr lang="en-US" dirty="0"/>
              <a:t>How can we ensure continued SOC 1 and SOC 2 compliance?</a:t>
            </a:r>
          </a:p>
          <a:p>
            <a:r>
              <a:rPr lang="en-US"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a:bodyPr>
          <a:lstStyle/>
          <a:p>
            <a:r>
              <a:rPr lang="en-US" sz="3600" dirty="0"/>
              <a:t>Jack Tradewinds, CIO of Contoso Insurance</a:t>
            </a:r>
          </a:p>
          <a:p>
            <a:r>
              <a:rPr lang="en-US" sz="3600" dirty="0"/>
              <a:t>The primary audience is business decision makers and technology decision makers.</a:t>
            </a:r>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(Network/Security)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BAE019B-7C5E-4937-A187-CF383054AD4E}"/>
              </a:ext>
            </a:extLst>
          </p:cNvPr>
          <p:cNvPicPr>
            <a:picLocks noChangeAspect="1"/>
          </p:cNvPicPr>
          <p:nvPr/>
        </p:nvPicPr>
        <p:blipFill>
          <a:blip r:embed="rId3"/>
          <a:stretch>
            <a:fillRect/>
          </a:stretch>
        </p:blipFill>
        <p:spPr>
          <a:xfrm>
            <a:off x="1434073" y="1211263"/>
            <a:ext cx="8845827" cy="497577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(Network/DNS)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169A3B72-E9F3-45CD-B98B-FDB5FC2A301F}"/>
              </a:ext>
            </a:extLst>
          </p:cNvPr>
          <p:cNvPicPr>
            <a:picLocks noChangeAspect="1"/>
          </p:cNvPicPr>
          <p:nvPr/>
        </p:nvPicPr>
        <p:blipFill>
          <a:blip r:embed="rId3"/>
          <a:stretch>
            <a:fillRect/>
          </a:stretch>
        </p:blipFill>
        <p:spPr>
          <a:xfrm>
            <a:off x="3800475" y="1285875"/>
            <a:ext cx="4591050" cy="4286250"/>
          </a:xfrm>
          <a:prstGeom prst="rect">
            <a:avLst/>
          </a:prstGeom>
        </p:spPr>
      </p:pic>
    </p:spTree>
    <p:extLst>
      <p:ext uri="{BB962C8B-B14F-4D97-AF65-F5344CB8AC3E}">
        <p14:creationId xmlns:p14="http://schemas.microsoft.com/office/powerpoint/2010/main" val="299085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(Auditing &amp; Compliance)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5F42B44D-4AC8-4BCE-A26B-26F0E5209977}"/>
              </a:ext>
            </a:extLst>
          </p:cNvPr>
          <p:cNvPicPr>
            <a:picLocks noChangeAspect="1"/>
          </p:cNvPicPr>
          <p:nvPr/>
        </p:nvPicPr>
        <p:blipFill>
          <a:blip r:embed="rId3"/>
          <a:stretch>
            <a:fillRect/>
          </a:stretch>
        </p:blipFill>
        <p:spPr>
          <a:xfrm>
            <a:off x="1655418" y="1325630"/>
            <a:ext cx="8881164" cy="4995655"/>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(Availability and Bus </a:t>
            </a:r>
            <a:r>
              <a:rPr lang="en-US" sz="4900" dirty="0" err="1">
                <a:solidFill>
                  <a:schemeClr val="tx1"/>
                </a:solidFill>
                <a:cs typeface="Segoe UI" panose="020B0502040204020203" pitchFamily="34" charset="0"/>
              </a:rPr>
              <a:t>Cont</a:t>
            </a:r>
            <a:r>
              <a:rPr lang="en-US" sz="4900" dirty="0">
                <a:solidFill>
                  <a:schemeClr val="tx1"/>
                </a:solidFill>
                <a:cs typeface="Segoe UI" panose="020B0502040204020203" pitchFamily="34" charset="0"/>
              </a:rPr>
              <a: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5325460D-E16C-42B1-9261-7F9E0841CAAC}"/>
              </a:ext>
            </a:extLst>
          </p:cNvPr>
          <p:cNvPicPr>
            <a:picLocks noChangeAspect="1"/>
          </p:cNvPicPr>
          <p:nvPr/>
        </p:nvPicPr>
        <p:blipFill>
          <a:blip r:embed="rId3"/>
          <a:stretch>
            <a:fillRect/>
          </a:stretch>
        </p:blipFill>
        <p:spPr>
          <a:xfrm>
            <a:off x="2756156" y="1497013"/>
            <a:ext cx="6191250" cy="4286250"/>
          </a:xfrm>
          <a:prstGeom prst="rect">
            <a:avLst/>
          </a:prstGeom>
        </p:spPr>
      </p:pic>
    </p:spTree>
    <p:extLst>
      <p:ext uri="{BB962C8B-B14F-4D97-AF65-F5344CB8AC3E}">
        <p14:creationId xmlns:p14="http://schemas.microsoft.com/office/powerpoint/2010/main" val="929431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Securing Sensitive Data</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t>
            </a:r>
            <a:br>
              <a:rPr lang="en-US" sz="3500" dirty="0">
                <a:solidFill>
                  <a:schemeClr val="tx1"/>
                </a:solidFill>
                <a:latin typeface="Segoe UI Semilight" panose="020B0402040204020203" pitchFamily="34" charset="0"/>
                <a:cs typeface="Segoe UI Semilight" panose="020B0402040204020203" pitchFamily="34" charset="0"/>
              </a:rPr>
            </a:br>
            <a:r>
              <a:rPr lang="en-US" sz="3500" dirty="0">
                <a:solidFill>
                  <a:schemeClr val="tx1"/>
                </a:solidFill>
                <a:latin typeface="Segoe UI Semilight" panose="020B0402040204020203" pitchFamily="34" charset="0"/>
                <a:cs typeface="Segoe UI Semilight" panose="020B0402040204020203" pitchFamily="34" charset="0"/>
              </a:rPr>
              <a:t>and data collection websites.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Web applications with Azure Key Vault integration for storing connection strings with Managed Service Identities (MSI) controlled access</a:t>
            </a: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Azure Firewall to filter internet traffic</a:t>
            </a:r>
            <a:endParaRPr lang="en-US" sz="1600" dirty="0">
              <a:solidFill>
                <a:schemeClr val="tx1"/>
              </a:solidFill>
            </a:endParaRP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4" name="Picture 3" descr="Key Vault logo">
            <a:extLst>
              <a:ext uri="{FF2B5EF4-FFF2-40B4-BE49-F238E27FC236}">
                <a16:creationId xmlns:a16="http://schemas.microsoft.com/office/drawing/2014/main" id="{48D32808-D2A2-4FDC-8D6C-4CF5D20424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5769" y="409575"/>
            <a:ext cx="1502177" cy="1502177"/>
          </a:xfrm>
          <a:prstGeom prst="rect">
            <a:avLst/>
          </a:prstGeom>
        </p:spPr>
      </p:pic>
    </p:spTree>
    <p:extLst>
      <p:ext uri="{BB962C8B-B14F-4D97-AF65-F5344CB8AC3E}">
        <p14:creationId xmlns:p14="http://schemas.microsoft.com/office/powerpoint/2010/main" val="1881217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85000" lnSpcReduction="2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Auditing and Compliance</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Security Center Just In Time (JIT) </a:t>
            </a:r>
            <a:br>
              <a:rPr lang="en-US" sz="3500" dirty="0">
                <a:solidFill>
                  <a:schemeClr val="tx1"/>
                </a:solidFill>
                <a:latin typeface="Segoe UI Semilight" panose="020B0402040204020203" pitchFamily="34" charset="0"/>
                <a:cs typeface="Segoe UI Semilight" panose="020B0402040204020203" pitchFamily="34" charset="0"/>
              </a:rPr>
            </a:br>
            <a:r>
              <a:rPr lang="en-US" sz="3500" dirty="0">
                <a:solidFill>
                  <a:schemeClr val="tx1"/>
                </a:solidFill>
                <a:latin typeface="Segoe UI Semilight" panose="020B0402040204020203" pitchFamily="34" charset="0"/>
                <a:cs typeface="Segoe UI Semilight" panose="020B0402040204020203" pitchFamily="34" charset="0"/>
              </a:rPr>
              <a:t>VM Access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Utilize Privileged Identity Management (PIM) and IAM roles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Custom Alerts with Azure Security Center</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Monitor for network and packet capture</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Monitor with Power BI on Azure resource events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Sentinel for incident and case investigation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Auditing and Threat detection enable on Azure SQL</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Diagnostics enabled on all resources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Runbooks that execute based on alerts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Implement Azure Policy, Compliance Manager, Secure Score</a:t>
            </a:r>
          </a:p>
          <a:p>
            <a:pPr marL="0" indent="0">
              <a:spcAft>
                <a:spcPts val="882"/>
              </a:spcAft>
              <a:buNone/>
            </a:pPr>
            <a:endParaRPr lang="en-US" sz="1800" dirty="0">
              <a:solidFill>
                <a:schemeClr val="tx1"/>
              </a:solidFill>
            </a:endParaRPr>
          </a:p>
        </p:txBody>
      </p:sp>
      <p:pic>
        <p:nvPicPr>
          <p:cNvPr id="7" name="Picture 6">
            <a:extLst>
              <a:ext uri="{FF2B5EF4-FFF2-40B4-BE49-F238E27FC236}">
                <a16:creationId xmlns:a16="http://schemas.microsoft.com/office/drawing/2014/main" id="{5DF73D95-0C85-44D1-BFA6-E292A684F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9315" y="618863"/>
            <a:ext cx="1140626" cy="1140626"/>
          </a:xfrm>
          <a:prstGeom prst="rect">
            <a:avLst/>
          </a:prstGeom>
        </p:spPr>
      </p:pic>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Availability and Business Continuity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Recovery Service Vault for VM backups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Recovery Service Vault for hourly log backups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SQL geo-replication for high-availability and redundancy</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82894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Protection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Azure Premium Subscription (MFA) on admin credentials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Azure AD Identity Protection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Adaptive Application controls on VMs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Auto provision Microsoft Monitoring Agent on new and existing VMs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Utilize Privileged Access Workstations (PAW) Jump VMs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Use Microsoft Intune to force compliant devices only and conditional access policies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Use Microsoft Antimalware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3001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fontAlgn="base"/>
            <a:r>
              <a:rPr lang="en-US" dirty="0"/>
              <a:t>Is Azure SQL secure enough to host their application databases?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Does Azure support the ability to allow VPN connections </a:t>
            </a:r>
            <a:br>
              <a:rPr lang="en-US" sz="3600" dirty="0"/>
            </a:br>
            <a:r>
              <a:rPr lang="en-US" sz="3600" dirty="0"/>
              <a:t>to specific resources?</a:t>
            </a:r>
          </a:p>
          <a:p>
            <a:pPr lvl="0" fontAlgn="base"/>
            <a:r>
              <a:rPr lang="en-US" sz="3600" dirty="0"/>
              <a:t>Can Microsoft employees or government entities access our data?</a:t>
            </a:r>
          </a:p>
          <a:p>
            <a:pPr lvl="0" fontAlgn="base"/>
            <a:r>
              <a:rPr lang="en-US" sz="3600" dirty="0"/>
              <a:t>How does Azure protect against threats?</a:t>
            </a:r>
          </a:p>
          <a:p>
            <a:pPr lvl="0" fontAlgn="base"/>
            <a:r>
              <a:rPr lang="en-US" sz="3600" dirty="0"/>
              <a:t>Does Azure allow enough granular RBAC control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r>
              <a:rPr lang="en-US" sz="3600" dirty="0"/>
              <a:t>Agents and employees access on-premises web applications via mobile and browser access to query customer policy information over the internet and VPN.</a:t>
            </a:r>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pPr>
              <a:spcAft>
                <a:spcPts val="882"/>
              </a:spcAft>
            </a:pPr>
            <a:r>
              <a:rPr lang="en-US" sz="3600" dirty="0"/>
              <a:t>Contoso currently hosts their systems at colocations facilities within each geopolitical region and manage all IT operations for the system.</a:t>
            </a:r>
          </a:p>
          <a:p>
            <a:r>
              <a:rPr lang="en-US" sz="3600" dirty="0"/>
              <a:t>Exploring a move to Microsoft Azure to simplify some of the operations management overhead and associated costs across both U.S. and European data centers.</a:t>
            </a:r>
          </a:p>
          <a:p>
            <a:r>
              <a:rPr lang="en-US" sz="3600" dirty="0"/>
              <a:t>Concerns about regional issues of data sovereignty for sensitive data within the context of the GDPR.</a:t>
            </a:r>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92500" lnSpcReduction="20000"/>
          </a:bodyPr>
          <a:lstStyle/>
          <a:p>
            <a:r>
              <a:rPr lang="en-US" dirty="0"/>
              <a:t>Assure data privacy and protection across all aspects of the system; in transit and at rest.</a:t>
            </a:r>
          </a:p>
          <a:p>
            <a:r>
              <a:rPr lang="en-US" dirty="0"/>
              <a:t>Address issues of data sovereignty with respect to the location of sensitive data.</a:t>
            </a:r>
          </a:p>
          <a:p>
            <a:r>
              <a:rPr lang="en-US" dirty="0"/>
              <a:t>Ability to scale as the company grows and system load increases.</a:t>
            </a:r>
          </a:p>
          <a:p>
            <a:r>
              <a:rPr lang="en-US" dirty="0"/>
              <a:t>Contain hosting and operational costs associated with running the system.</a:t>
            </a:r>
          </a:p>
          <a:p>
            <a:r>
              <a:rPr lang="en-US" dirty="0"/>
              <a:t>Enable method to continually review and assign legal compliance tasks to the appropriate individuals and provide a compliance reporting ability for Azure resources.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7500" lnSpcReduction="20000"/>
          </a:bodyPr>
          <a:lstStyle/>
          <a:p>
            <a:r>
              <a:rPr lang="en-US" dirty="0"/>
              <a:t>Enforce subscription owners to configure Azure resources with compliance and security while disallowing the creation of specific resources.</a:t>
            </a:r>
          </a:p>
          <a:p>
            <a:r>
              <a:rPr lang="en-US" dirty="0"/>
              <a:t>Ensure that any cloud-based identities utilize the same on-premises username and passwords and limit any help desk interactions.</a:t>
            </a:r>
          </a:p>
          <a:p>
            <a:r>
              <a:rPr lang="en-US" dirty="0"/>
              <a:t>Limit access to the corporate site to users on the Contoso domain, and continue to support VPN access.</a:t>
            </a:r>
          </a:p>
          <a:p>
            <a:r>
              <a:rPr lang="en-US" dirty="0"/>
              <a:t>Extract all web applications that have configuration or embedded connection strings to a more secure implementation.</a:t>
            </a:r>
          </a:p>
          <a:p>
            <a:r>
              <a:rPr lang="en-US" dirty="0"/>
              <a:t>Migrate current database applications to Azure PaaS solution with the appropriate data backup features implemented to prevent catastrophic data loss due to intentional or unintentional acts.</a:t>
            </a:r>
          </a:p>
        </p:txBody>
      </p:sp>
    </p:spTree>
    <p:extLst>
      <p:ext uri="{BB962C8B-B14F-4D97-AF65-F5344CB8AC3E}">
        <p14:creationId xmlns:p14="http://schemas.microsoft.com/office/powerpoint/2010/main" val="290715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7500" lnSpcReduction="20000"/>
          </a:bodyPr>
          <a:lstStyle/>
          <a:p>
            <a:r>
              <a:rPr lang="en-US" dirty="0"/>
              <a:t>Implement all security best practices on the migrated databases such as encryption at rest and during transport as well as ensure that sensitive data is not exposed to non-admin database users and applications.</a:t>
            </a:r>
          </a:p>
          <a:p>
            <a:r>
              <a:rPr lang="en-US" dirty="0"/>
              <a:t>Ensure network segregation between Azure admin and the lift and shifted web and database tiers.</a:t>
            </a:r>
          </a:p>
          <a:p>
            <a:r>
              <a:rPr lang="en-US" dirty="0"/>
              <a:t>Enable logging across all components (identity, virtual network, virtual machine, web, and database) to support an all-encompassing monitoring solution.</a:t>
            </a:r>
          </a:p>
          <a:p>
            <a:r>
              <a:rPr lang="en-US" dirty="0"/>
              <a:t>Ensure that Azure admins utilize best practices when accessing the Azure virtual machine resources and that all logins are logged for identity theft analysis activities.</a:t>
            </a:r>
          </a:p>
          <a:p>
            <a:r>
              <a:rPr lang="en-US" dirty="0"/>
              <a:t>Ensure ease of use by syncing appropriate admin username and passwords for on-premises and cloud resources.</a:t>
            </a:r>
          </a:p>
        </p:txBody>
      </p:sp>
    </p:spTree>
    <p:extLst>
      <p:ext uri="{BB962C8B-B14F-4D97-AF65-F5344CB8AC3E}">
        <p14:creationId xmlns:p14="http://schemas.microsoft.com/office/powerpoint/2010/main" val="2981684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a:bodyPr>
          <a:lstStyle/>
          <a:p>
            <a:r>
              <a:rPr lang="en-US" dirty="0"/>
              <a:t>Ensure that only authorized users can access specific Azure resources when logged into the Azure Portal.</a:t>
            </a:r>
          </a:p>
          <a:p>
            <a:r>
              <a:rPr lang="en-US" dirty="0"/>
              <a:t>Setup auditing such that software installs are monitored across Azure virtual machine resources.</a:t>
            </a:r>
          </a:p>
          <a:p>
            <a:r>
              <a:rPr lang="en-US" dirty="0"/>
              <a:t>When specific security events are detected (such as a port scan), allow for the execution of actions to remediate, start the investigative process or prevent further information leakage or damage</a:t>
            </a:r>
          </a:p>
        </p:txBody>
      </p:sp>
    </p:spTree>
    <p:extLst>
      <p:ext uri="{BB962C8B-B14F-4D97-AF65-F5344CB8AC3E}">
        <p14:creationId xmlns:p14="http://schemas.microsoft.com/office/powerpoint/2010/main" val="33007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3.xml><?xml version="1.0" encoding="utf-8"?>
<ds:datastoreItem xmlns:ds="http://schemas.openxmlformats.org/officeDocument/2006/customXml" ds:itemID="{CE655EA9-4351-4C51-BD9A-4F8469CD6ADD}">
  <ds:schemaRef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4021</Words>
  <Application>Microsoft Office PowerPoint</Application>
  <PresentationFormat>Widescreen</PresentationFormat>
  <Paragraphs>303</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Security baseline on Azure</vt:lpstr>
      <vt:lpstr>Abstract and learning objectives</vt:lpstr>
      <vt:lpstr>Step 1: Review the customer case study</vt:lpstr>
      <vt:lpstr>Customer situation </vt:lpstr>
      <vt:lpstr>Customer situation </vt:lpstr>
      <vt:lpstr>Customer needs </vt:lpstr>
      <vt:lpstr>Customer needs (#2) </vt:lpstr>
      <vt:lpstr>Customer needs (#3) </vt:lpstr>
      <vt:lpstr>Customer needs (#4) </vt:lpstr>
      <vt:lpstr>Customer objections </vt:lpstr>
      <vt:lpstr>Customer objections (#2) </vt:lpstr>
      <vt:lpstr>Customer objections (#3) </vt:lpstr>
      <vt:lpstr>Common scenarios </vt:lpstr>
      <vt:lpstr>Step 2: Design the solution</vt:lpstr>
      <vt:lpstr>Step 3: Present the solution</vt:lpstr>
      <vt:lpstr>Wrap-up</vt:lpstr>
      <vt:lpstr>Preferred target audience </vt:lpstr>
      <vt:lpstr>Preferred solution (Network/Security) </vt:lpstr>
      <vt:lpstr>Preferred solution (Network/DNS) </vt:lpstr>
      <vt:lpstr>Preferred solution (Auditing &amp; Compliance) </vt:lpstr>
      <vt:lpstr>Preferred solution (Availability and Bus Cont)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2020-01-02T21:44:56Z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