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7"/>
  </p:notesMasterIdLst>
  <p:sldIdLst>
    <p:sldId id="300" r:id="rId6"/>
    <p:sldId id="323" r:id="rId7"/>
    <p:sldId id="302" r:id="rId8"/>
    <p:sldId id="259" r:id="rId9"/>
    <p:sldId id="324" r:id="rId10"/>
    <p:sldId id="303" r:id="rId11"/>
    <p:sldId id="334" r:id="rId12"/>
    <p:sldId id="335" r:id="rId13"/>
    <p:sldId id="336" r:id="rId14"/>
    <p:sldId id="304" r:id="rId15"/>
    <p:sldId id="325" r:id="rId16"/>
    <p:sldId id="326" r:id="rId17"/>
    <p:sldId id="305" r:id="rId18"/>
    <p:sldId id="320" r:id="rId19"/>
    <p:sldId id="322" r:id="rId20"/>
    <p:sldId id="321" r:id="rId21"/>
    <p:sldId id="317" r:id="rId22"/>
    <p:sldId id="316" r:id="rId23"/>
    <p:sldId id="341" r:id="rId24"/>
    <p:sldId id="327" r:id="rId25"/>
    <p:sldId id="342" r:id="rId26"/>
    <p:sldId id="338" r:id="rId27"/>
    <p:sldId id="328" r:id="rId28"/>
    <p:sldId id="339" r:id="rId29"/>
    <p:sldId id="340" r:id="rId30"/>
    <p:sldId id="330" r:id="rId31"/>
    <p:sldId id="331" r:id="rId32"/>
    <p:sldId id="332" r:id="rId33"/>
    <p:sldId id="333"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66507" autoAdjust="0"/>
  </p:normalViewPr>
  <p:slideViewPr>
    <p:cSldViewPr snapToGrid="0">
      <p:cViewPr varScale="1">
        <p:scale>
          <a:sx n="84" d="100"/>
          <a:sy n="84" d="100"/>
        </p:scale>
        <p:origin x="231" y="4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95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azure.microsoft.com/en-us/roadmap/fasttrack-for-azure/"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azure.microsoft.com/en-us/blog/announcing-azure-migrate/"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docs.microsoft.com/en-us/azure/active-directory/role-based-access-control-custom-roles"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rest-api-walkthrough"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dirty="0"/>
              <a:t>© 2019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328145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863245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all internet based web traffic is routed to the Azure Firewall.  From there, it is then forwarded to the back-end web servers and applications.</a:t>
            </a:r>
          </a:p>
          <a:p>
            <a:endParaRPr lang="en-US" dirty="0"/>
          </a:p>
          <a:p>
            <a:r>
              <a:rPr lang="en-US" dirty="0"/>
              <a:t>Admin access is locked down via Just in Time (JIT) access to the PAW machine.</a:t>
            </a:r>
          </a:p>
          <a:p>
            <a:endParaRPr lang="en-US" dirty="0"/>
          </a:p>
          <a:p>
            <a:r>
              <a:rPr lang="en-US" dirty="0"/>
              <a:t>Virtual Networks and Network Security Groups limit traffic such that you can only gain access to the PAW machine before you can gain access to any other machines.</a:t>
            </a:r>
          </a:p>
          <a:p>
            <a:endParaRPr lang="en-US" dirty="0"/>
          </a:p>
          <a:p>
            <a:r>
              <a:rPr lang="en-US" dirty="0"/>
              <a:t>Admins can access the Azure Resource Group and resources via Site-to-Site, Point-to-Site and Azure ExpressRoute communications.</a:t>
            </a:r>
          </a:p>
          <a:p>
            <a:endParaRPr lang="en-US" dirty="0"/>
          </a:p>
          <a:p>
            <a:r>
              <a:rPr lang="en-US" dirty="0"/>
              <a:t>Key vault is used to hold all database connection strings and the Web server utilizes MSI identities tied to the virtual machine to gain access to the key vault.</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 use of multiple virtual networks, a DNS server has been configured to help the various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71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admins that connect through the internet are required to use Privileged identity management (PIM) to elevate to admin permissions.</a:t>
            </a:r>
          </a:p>
          <a:p>
            <a:endParaRPr lang="en-US" dirty="0"/>
          </a:p>
          <a:p>
            <a:r>
              <a:rPr lang="en-US" dirty="0"/>
              <a:t>A Data Protection Officer (DPO) connects </a:t>
            </a:r>
            <a:r>
              <a:rPr lang="en-US"/>
              <a:t>through Power BI </a:t>
            </a:r>
            <a:r>
              <a:rPr lang="en-US" dirty="0"/>
              <a:t>reports to see pre-built reports based on queries built in Azure Sentinel and Log Analytics.</a:t>
            </a:r>
          </a:p>
          <a:p>
            <a:endParaRPr lang="en-US" dirty="0"/>
          </a:p>
          <a:p>
            <a:r>
              <a:rPr lang="en-US" dirty="0"/>
              <a:t>All Azure resources have Diagnostic logging enabled and pointed at a single Log Analytics workspace.</a:t>
            </a:r>
          </a:p>
          <a:p>
            <a:endParaRPr lang="en-US" dirty="0"/>
          </a:p>
          <a:p>
            <a:r>
              <a:rPr lang="en-US" dirty="0"/>
              <a:t>Alerts are also setup to monitor for security events and notify the appropriate admins.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7305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31080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Topology Notes</a:t>
            </a:r>
          </a:p>
          <a:p>
            <a:pPr marL="0" indent="0">
              <a:buNone/>
            </a:pPr>
            <a:endParaRPr lang="en-US" sz="3600" dirty="0">
              <a:solidFill>
                <a:schemeClr val="tx1"/>
              </a:solidFill>
              <a:latin typeface="Segoe UI Semilight" panose="020B0402040204020203" pitchFamily="34" charset="0"/>
              <a:cs typeface="Segoe UI Semilight" panose="020B0402040204020203" pitchFamily="34" charset="0"/>
            </a:endParaRPr>
          </a:p>
          <a:p>
            <a:pPr marL="457200" lvl="0" indent="-457200">
              <a:buFont typeface="Arial" panose="020B0604020202020204" pitchFamily="34" charset="0"/>
              <a:buChar char="•"/>
            </a:pPr>
            <a:r>
              <a:rPr lang="en-US" sz="3500" dirty="0">
                <a:solidFill>
                  <a:schemeClr val="tx1"/>
                </a:solidFill>
                <a:latin typeface="Segoe UI Semilight" panose="020B0402040204020203" pitchFamily="34" charset="0"/>
                <a:cs typeface="Segoe UI Semilight" panose="020B0402040204020203" pitchFamily="34" charset="0"/>
              </a:rPr>
              <a:t>Where available Azure Express Route to ensure connectivity.</a:t>
            </a:r>
          </a:p>
          <a:p>
            <a:pPr marL="457200" lvl="0" indent="-457200">
              <a:buFont typeface="Arial" panose="020B0604020202020204" pitchFamily="34" charset="0"/>
              <a:buChar char="•"/>
            </a:pPr>
            <a:r>
              <a:rPr lang="en-US" sz="3500" dirty="0">
                <a:solidFill>
                  <a:schemeClr val="tx1"/>
                </a:solidFill>
                <a:latin typeface="Segoe UI Semilight" panose="020B0402040204020203" pitchFamily="34" charset="0"/>
                <a:cs typeface="Segoe UI Semilight" panose="020B0402040204020203" pitchFamily="34" charset="0"/>
              </a:rPr>
              <a:t>Site-to-Site and Point-to-Site VPNs for other office locations.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84927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13649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99862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533519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380190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support the lift and shift of their web and database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it is the next logical step for many organizations in their cloud journey:  </a:t>
            </a:r>
          </a:p>
          <a:p>
            <a:pPr lvl="0"/>
            <a:r>
              <a:rPr lang="en-US" sz="1200" kern="1200" dirty="0">
                <a:solidFill>
                  <a:schemeClr val="tx1"/>
                </a:solidFill>
                <a:effectLst/>
                <a:latin typeface="+mn-lt"/>
                <a:ea typeface="+mn-ea"/>
                <a:cs typeface="+mn-cs"/>
              </a:rPr>
              <a:t>There are many programs that customers can take advantage of to help with the move Azure including</a:t>
            </a:r>
          </a:p>
          <a:p>
            <a:pPr lvl="1"/>
            <a:r>
              <a:rPr lang="en-US" sz="1200" u="sng" kern="1200" dirty="0">
                <a:solidFill>
                  <a:schemeClr val="tx1"/>
                </a:solidFill>
                <a:effectLst/>
                <a:latin typeface="+mn-lt"/>
                <a:ea typeface="+mn-ea"/>
                <a:cs typeface="+mn-cs"/>
                <a:hlinkClick r:id="rId3"/>
              </a:rPr>
              <a:t>Microsoft FastTrack for Azure</a:t>
            </a:r>
            <a:endParaRPr lang="en-US" sz="1200" kern="1200" dirty="0">
              <a:solidFill>
                <a:schemeClr val="tx1"/>
              </a:solidFill>
              <a:effectLst/>
              <a:latin typeface="+mn-lt"/>
              <a:ea typeface="+mn-ea"/>
              <a:cs typeface="+mn-cs"/>
            </a:endParaRPr>
          </a:p>
          <a:p>
            <a:pPr lvl="1"/>
            <a:r>
              <a:rPr lang="en-US" sz="1200" u="sng" kern="1200" dirty="0">
                <a:solidFill>
                  <a:schemeClr val="tx1"/>
                </a:solidFill>
                <a:effectLst/>
                <a:latin typeface="+mn-lt"/>
                <a:ea typeface="+mn-ea"/>
                <a:cs typeface="+mn-cs"/>
                <a:hlinkClick r:id="rId4"/>
              </a:rPr>
              <a:t>Azure Migrate</a:t>
            </a:r>
            <a:endParaRPr lang="en-US" sz="1200" kern="1200" dirty="0">
              <a:solidFill>
                <a:schemeClr val="tx1"/>
              </a:solidFill>
              <a:effectLst/>
              <a:latin typeface="+mn-lt"/>
              <a:ea typeface="+mn-ea"/>
              <a:cs typeface="+mn-cs"/>
            </a:endParaRPr>
          </a:p>
          <a:p>
            <a:endParaRPr lang="en-US" b="1" dirty="0"/>
          </a:p>
          <a:p>
            <a:r>
              <a:rPr lang="en-US" b="1" dirty="0"/>
              <a:t>Is Azure SQL secure enough to host their application databases?</a:t>
            </a:r>
          </a:p>
          <a:p>
            <a:r>
              <a:rPr lang="en-US" sz="1200" b="0" kern="1200" dirty="0">
                <a:solidFill>
                  <a:schemeClr val="tx1"/>
                </a:solidFill>
                <a:effectLst/>
                <a:latin typeface="+mn-lt"/>
                <a:ea typeface="+mn-ea"/>
                <a:cs typeface="+mn-cs"/>
              </a:rPr>
              <a:t>Transparent data encryption performs </a:t>
            </a:r>
            <a:r>
              <a:rPr lang="en-US" sz="1200" b="0" kern="1200" dirty="0" err="1">
                <a:solidFill>
                  <a:schemeClr val="tx1"/>
                </a:solidFill>
                <a:effectLst/>
                <a:latin typeface="+mn-lt"/>
                <a:ea typeface="+mn-ea"/>
                <a:cs typeface="+mn-cs"/>
              </a:rPr>
              <a:t>realtime</a:t>
            </a:r>
            <a:r>
              <a:rPr lang="en-US" sz="1200" b="0" kern="1200" dirty="0">
                <a:solidFill>
                  <a:schemeClr val="tx1"/>
                </a:solidFill>
                <a:effectLst/>
                <a:latin typeface="+mn-lt"/>
                <a:ea typeface="+mn-ea"/>
                <a:cs typeface="+mn-cs"/>
              </a:rPr>
              <a:t> encryption and decryption of the database, associated backups, and transaction log files to protect information at rest. Transparent data encryption provides assurance that stored data hasn't been subject to unauthorized access.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Firewall rules prevent all access to database servers until proper permissions are granted. The firewall grants access to databases based on the originating IP address of each request.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Encrypted columns ensure that sensitive data never appears as plain text inside the database system. After data encryption is enabled, only client applications or application servers with access to the keys can access plain-text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Dynamic data masking limits sensitive data exposure by masking the data to nonprivileged users or applications. It can automatically discover potentially sensitive data and suggest the appropriate masks to be applied. Dynamic data masking helps to reduce access so that sensitive data doesn't exit the database via unauthorized access. Customers are responsible for adjusting settings to adhere to their database schema.</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Admins are worried that they won’t have the bandwidth to perform deployments of the corporate website and other supporting web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ExpressRoute can be used to create private connections between Azure datacenters and infrastructure on your premises or in a colocation environment. ExpressRoute connections don't go over the public Internet, and they offer more reliability, faster speeds, and lower latencies than typical Internet connections. In some cases, using ExpressRoute connections to transfer data between on-premises systems and Azure can give you significant cost benefits.</a:t>
            </a:r>
          </a:p>
          <a:p>
            <a:r>
              <a:rPr lang="en-US" sz="1200" b="1" i="1" kern="1200" dirty="0">
                <a:solidFill>
                  <a:schemeClr val="tx1"/>
                </a:solidFill>
                <a:effectLst/>
                <a:latin typeface="+mn-lt"/>
                <a:ea typeface="+mn-ea"/>
                <a:cs typeface="+mn-cs"/>
              </a:rPr>
              <a:t>Can Azure help contain costs for minimally used costly production and development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Cost Management + Billing has free features via the Cloudyn application that allows you to monitor your cloud spend, drive organizational accountability and optimize your cloud efficiency.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273486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Does Azure support the ability to allow VPN connections to specific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provides the ability to do site-to-site </a:t>
            </a:r>
            <a:r>
              <a:rPr lang="en-US" sz="1200" kern="1200" dirty="0" err="1">
                <a:solidFill>
                  <a:schemeClr val="tx1"/>
                </a:solidFill>
                <a:effectLst/>
                <a:latin typeface="+mn-lt"/>
                <a:ea typeface="+mn-ea"/>
                <a:cs typeface="+mn-cs"/>
              </a:rPr>
              <a:t>IPSec</a:t>
            </a:r>
            <a:r>
              <a:rPr lang="en-US" sz="1200" kern="1200" dirty="0">
                <a:solidFill>
                  <a:schemeClr val="tx1"/>
                </a:solidFill>
                <a:effectLst/>
                <a:latin typeface="+mn-lt"/>
                <a:ea typeface="+mn-ea"/>
                <a:cs typeface="+mn-cs"/>
              </a:rPr>
              <a:t> VPNs and the ability to create point-to-site VPNs.  By utilizing a site-to-site VPN Gateway you can connect your on-premises networks with Azure utilizing </a:t>
            </a:r>
            <a:r>
              <a:rPr lang="en-US" sz="1200" kern="1200" dirty="0" err="1">
                <a:solidFill>
                  <a:schemeClr val="tx1"/>
                </a:solidFill>
                <a:effectLst/>
                <a:latin typeface="+mn-lt"/>
                <a:ea typeface="+mn-ea"/>
                <a:cs typeface="+mn-cs"/>
              </a:rPr>
              <a:t>IPSec</a:t>
            </a:r>
            <a:r>
              <a:rPr lang="en-US" sz="1200" kern="1200" dirty="0">
                <a:solidFill>
                  <a:schemeClr val="tx1"/>
                </a:solidFill>
                <a:effectLst/>
                <a:latin typeface="+mn-lt"/>
                <a:ea typeface="+mn-ea"/>
                <a:cs typeface="+mn-cs"/>
              </a:rPr>
              <a:t> and IKE.  Point-to-site will allow individual client computers to connect to your Azure virtual network(s) via SSTP or IKE.</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Can Microsoft employees or government entities access our data?</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Access to customer data by Microsoft operations and support personnel is denied by default. When granted, access is carefully managed and logged. Data center access to the systems that store customer data is strictly controlled via lock box processes.</a:t>
            </a:r>
          </a:p>
          <a:p>
            <a:pPr lvl="0"/>
            <a:r>
              <a:rPr lang="en-US" sz="1200" kern="1200" dirty="0">
                <a:solidFill>
                  <a:schemeClr val="tx1"/>
                </a:solidFill>
                <a:effectLst/>
                <a:latin typeface="+mn-lt"/>
                <a:ea typeface="+mn-ea"/>
                <a:cs typeface="+mn-cs"/>
              </a:rPr>
              <a:t>Microsoft does not share data with third parties unless permitted by the customer </a:t>
            </a:r>
          </a:p>
          <a:p>
            <a:pPr lvl="0"/>
            <a:r>
              <a:rPr lang="en-US" sz="1200" kern="1200" dirty="0">
                <a:solidFill>
                  <a:schemeClr val="tx1"/>
                </a:solidFill>
                <a:effectLst/>
                <a:latin typeface="+mn-lt"/>
                <a:ea typeface="+mn-ea"/>
                <a:cs typeface="+mn-cs"/>
              </a:rPr>
              <a:t>Microsoft provides only the data it is legally compelled to provide, but never voluntarily.</a:t>
            </a:r>
          </a:p>
          <a:p>
            <a:pPr lvl="0"/>
            <a:r>
              <a:rPr lang="en-US" sz="1200" kern="1200" dirty="0">
                <a:solidFill>
                  <a:schemeClr val="tx1"/>
                </a:solidFill>
                <a:effectLst/>
                <a:latin typeface="+mn-lt"/>
                <a:ea typeface="+mn-ea"/>
                <a:cs typeface="+mn-cs"/>
              </a:rPr>
              <a:t>Both employees and subcontractors work at Microsoft data centers. </a:t>
            </a:r>
          </a:p>
          <a:p>
            <a:pPr lvl="0"/>
            <a:r>
              <a:rPr lang="en-US" sz="1200" kern="1200" dirty="0">
                <a:solidFill>
                  <a:schemeClr val="tx1"/>
                </a:solidFill>
                <a:effectLst/>
                <a:latin typeface="+mn-lt"/>
                <a:ea typeface="+mn-ea"/>
                <a:cs typeface="+mn-cs"/>
              </a:rPr>
              <a:t>We require subcontractors to join Microsoft's Vendor Privacy Assurance Program, to meet our privacy requirements by contract, and to undergo regular privacy training. We contractually obligate subcontractors that work in facilities or on equipment controlled by Microsoft to follow our privacy standards. All other subcontractors are contractually obligated to follow privacy standards equivalent to our own.</a:t>
            </a:r>
          </a:p>
          <a:p>
            <a:r>
              <a:rPr lang="en-US" sz="1200" b="1" i="1" kern="1200" dirty="0">
                <a:solidFill>
                  <a:schemeClr val="tx1"/>
                </a:solidFill>
                <a:effectLst/>
                <a:latin typeface="+mn-lt"/>
                <a:ea typeface="+mn-ea"/>
                <a:cs typeface="+mn-cs"/>
              </a:rPr>
              <a:t>How does Azure protect against threats?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Intrusion detection and prevention systems, denial of service attack prevention, regular penetration testing, and forensic tools help identify and mitigate threats from both outside and inside of Azure.</a:t>
            </a:r>
          </a:p>
          <a:p>
            <a:pPr lvl="0"/>
            <a:r>
              <a:rPr lang="en-US" sz="1200" kern="1200" dirty="0">
                <a:solidFill>
                  <a:schemeClr val="tx1"/>
                </a:solidFill>
                <a:effectLst/>
                <a:latin typeface="+mn-lt"/>
                <a:ea typeface="+mn-ea"/>
                <a:cs typeface="+mn-cs"/>
              </a:rPr>
              <a:t>Microsoft Antimalware is built-in to Cloud Services and can be enabled for Virtual Machines to help identify and remove viruses, spyware and other malicious software and provide real-time protection. Customers can also run antimalware solutions from partners on their Virtual Machines.</a:t>
            </a:r>
          </a:p>
          <a:p>
            <a:pPr lvl="0"/>
            <a:r>
              <a:rPr lang="en-US" sz="1200" kern="1200" dirty="0">
                <a:solidFill>
                  <a:schemeClr val="tx1"/>
                </a:solidFill>
                <a:effectLst/>
                <a:latin typeface="+mn-lt"/>
                <a:ea typeface="+mn-ea"/>
                <a:cs typeface="+mn-cs"/>
              </a:rPr>
              <a:t>Microsoft has decades of operating system security experience running its own applications and services and latest developments allow the Microsoft Security Graph to analyze events to determine if and when an attack is occurring</a:t>
            </a:r>
          </a:p>
          <a:p>
            <a:r>
              <a:rPr lang="en-US" sz="1200" b="1" i="1" kern="1200" dirty="0">
                <a:solidFill>
                  <a:schemeClr val="tx1"/>
                </a:solidFill>
                <a:effectLst/>
                <a:latin typeface="+mn-lt"/>
                <a:ea typeface="+mn-ea"/>
                <a:cs typeface="+mn-cs"/>
              </a:rPr>
              <a:t>Does Azure allow enough granular RBAC controls to meet our least privilege needs?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resource groups can be set up with users, groups, and applications with varying levels of role assignments to meet any customer requirements.</a:t>
            </a:r>
          </a:p>
          <a:p>
            <a:pPr lvl="0"/>
            <a:r>
              <a:rPr lang="en-US" sz="1200" kern="1200" dirty="0">
                <a:solidFill>
                  <a:schemeClr val="tx1"/>
                </a:solidFill>
                <a:effectLst/>
                <a:latin typeface="+mn-lt"/>
                <a:ea typeface="+mn-ea"/>
                <a:cs typeface="+mn-cs"/>
              </a:rPr>
              <a:t>Azure comes with several pre-built built-in roles - </a:t>
            </a:r>
            <a:r>
              <a:rPr lang="en-US" sz="1200" u="sng" kern="1200" dirty="0">
                <a:solidFill>
                  <a:schemeClr val="tx1"/>
                </a:solidFill>
                <a:effectLst/>
                <a:latin typeface="+mn-lt"/>
                <a:ea typeface="+mn-ea"/>
                <a:cs typeface="+mn-cs"/>
                <a:hlinkClick r:id="rId3"/>
              </a:rPr>
              <a:t>https://docs.microsoft.com/en-us/azure/active-directory/role-based-access-built-in-roles</a:t>
            </a:r>
            <a:r>
              <a:rPr lang="en-US" sz="1200" kern="1200" dirty="0">
                <a:solidFill>
                  <a:schemeClr val="tx1"/>
                </a:solidFill>
                <a:effectLst/>
                <a:latin typeface="+mn-lt"/>
                <a:ea typeface="+mn-ea"/>
                <a:cs typeface="+mn-cs"/>
              </a:rPr>
              <a:t> and allows you to create custom roles - </a:t>
            </a:r>
            <a:r>
              <a:rPr lang="en-US" sz="1200" u="sng" kern="1200" dirty="0">
                <a:solidFill>
                  <a:schemeClr val="tx1"/>
                </a:solidFill>
                <a:effectLst/>
                <a:latin typeface="+mn-lt"/>
                <a:ea typeface="+mn-ea"/>
                <a:cs typeface="+mn-cs"/>
                <a:hlinkClick r:id="rId4"/>
              </a:rPr>
              <a:t>https://docs.microsoft.com/en-us/azure/active-directory/role-based-access-control-custom-roles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Additionally, you have the ability to assign individual users and groups to just about any Azure resource</a:t>
            </a:r>
          </a:p>
          <a:p>
            <a:r>
              <a:rPr lang="en-US" sz="1200" b="1" i="1" kern="1200" dirty="0">
                <a:solidFill>
                  <a:schemeClr val="tx1"/>
                </a:solidFill>
                <a:effectLst/>
                <a:latin typeface="+mn-lt"/>
                <a:ea typeface="+mn-ea"/>
                <a:cs typeface="+mn-cs"/>
              </a:rPr>
              <a:t>Is Azure virtual networking flexible enough to meet our requirements?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Virtual Network gives you an isolated and highly-secure environment to run your virtual machines and applications. Use your private IP addresses and define subnets, access control policies, and more. Use Virtual Network to treat Azure the same as you would your own datacenter.</a:t>
            </a:r>
          </a:p>
          <a:p>
            <a:pPr lvl="0"/>
            <a:r>
              <a:rPr lang="en-US" sz="1200" kern="1200" dirty="0">
                <a:solidFill>
                  <a:schemeClr val="tx1"/>
                </a:solidFill>
                <a:effectLst/>
                <a:latin typeface="+mn-lt"/>
                <a:ea typeface="+mn-ea"/>
                <a:cs typeface="+mn-cs"/>
              </a:rPr>
              <a:t>Traffic between Azure resources in a single region, or in multiple regions, stays in the Azure network—intra-Azure traffic doesn’t flow over the Internet. In Azure, traffic for virtual machine-to-virtual machine, storage, and SQL communication only traverses the Azure network, regardless of the source and destination Azure region. Inter-region virtual network-to-virtual network traffic also flows entirely across the Azure network.</a:t>
            </a:r>
          </a:p>
          <a:p>
            <a:pPr lvl="0"/>
            <a:r>
              <a:rPr lang="en-US" sz="1200" kern="1200" dirty="0">
                <a:solidFill>
                  <a:schemeClr val="tx1"/>
                </a:solidFill>
                <a:effectLst/>
                <a:latin typeface="+mn-lt"/>
                <a:ea typeface="+mn-ea"/>
                <a:cs typeface="+mn-cs"/>
              </a:rPr>
              <a:t>In a virtual network, run your favorite network virtual appliances such as WAN optimizers, load balancers, and application firewalls and define traffic flows, allowing you to design your network with a greater degree of control.</a:t>
            </a:r>
          </a:p>
          <a:p>
            <a:pPr lvl="0"/>
            <a:r>
              <a:rPr lang="en-US" sz="1200" kern="1200" dirty="0">
                <a:solidFill>
                  <a:schemeClr val="tx1"/>
                </a:solidFill>
                <a:effectLst/>
                <a:latin typeface="+mn-lt"/>
                <a:ea typeface="+mn-ea"/>
                <a:cs typeface="+mn-cs"/>
              </a:rPr>
              <a:t>Use Virtual Network to build your hybrid cloud applications that securely connect to your on-premises datacenter—so an Azure web application can access an on-premises SQL Server database, or authenticate customers against an on-premises Azure Active Directory service.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760153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supplement on-premises and 3rd party SIEM systems for auditing and compliance tasks?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has a robust set of integration scenarios for customers including:</a:t>
            </a:r>
          </a:p>
          <a:p>
            <a:pPr lvl="1"/>
            <a:r>
              <a:rPr lang="en-US" sz="1200" kern="1200" dirty="0">
                <a:solidFill>
                  <a:schemeClr val="tx1"/>
                </a:solidFill>
                <a:effectLst/>
                <a:latin typeface="+mn-lt"/>
                <a:ea typeface="+mn-ea"/>
                <a:cs typeface="+mn-cs"/>
              </a:rPr>
              <a:t>Command Line Interface (CLI), PowerShell and a </a:t>
            </a:r>
            <a:r>
              <a:rPr lang="en-US" sz="1200" u="sng" kern="1200" dirty="0">
                <a:solidFill>
                  <a:schemeClr val="tx1"/>
                </a:solidFill>
                <a:effectLst/>
                <a:latin typeface="+mn-lt"/>
                <a:ea typeface="+mn-ea"/>
                <a:cs typeface="+mn-cs"/>
                <a:hlinkClick r:id="rId3"/>
              </a:rPr>
              <a:t>REST API</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Email and webhooks based on triggers</a:t>
            </a:r>
          </a:p>
          <a:p>
            <a:pPr lvl="1"/>
            <a:r>
              <a:rPr lang="en-US" sz="1200" kern="1200" dirty="0">
                <a:solidFill>
                  <a:schemeClr val="tx1"/>
                </a:solidFill>
                <a:effectLst/>
                <a:latin typeface="+mn-lt"/>
                <a:ea typeface="+mn-ea"/>
                <a:cs typeface="+mn-cs"/>
              </a:rPr>
              <a:t>Events streamed to Event Hub</a:t>
            </a:r>
          </a:p>
          <a:p>
            <a:pPr lvl="1"/>
            <a:r>
              <a:rPr lang="en-US" sz="1200" kern="1200" dirty="0">
                <a:solidFill>
                  <a:schemeClr val="tx1"/>
                </a:solidFill>
                <a:effectLst/>
                <a:latin typeface="+mn-lt"/>
                <a:ea typeface="+mn-ea"/>
                <a:cs typeface="+mn-cs"/>
              </a:rPr>
              <a:t>PowerBI integration </a:t>
            </a:r>
          </a:p>
          <a:p>
            <a:pPr lvl="1"/>
            <a:r>
              <a:rPr lang="en-US" sz="1200" kern="1200" dirty="0">
                <a:solidFill>
                  <a:schemeClr val="tx1"/>
                </a:solidFill>
                <a:effectLst/>
                <a:latin typeface="+mn-lt"/>
                <a:ea typeface="+mn-ea"/>
                <a:cs typeface="+mn-cs"/>
              </a:rPr>
              <a:t>Events saved to a Storage Account for analysis later</a:t>
            </a:r>
          </a:p>
          <a:p>
            <a:pPr lvl="1"/>
            <a:r>
              <a:rPr lang="en-US" sz="1200" kern="1200" dirty="0">
                <a:solidFill>
                  <a:schemeClr val="tx1"/>
                </a:solidFill>
                <a:effectLst/>
                <a:latin typeface="+mn-lt"/>
                <a:ea typeface="+mn-ea"/>
                <a:cs typeface="+mn-cs"/>
              </a:rPr>
              <a:t>Export data using Log Profiles with Log Analytics</a:t>
            </a:r>
          </a:p>
          <a:p>
            <a:r>
              <a:rPr lang="en-US" sz="1200" b="1" i="1" kern="1200" dirty="0">
                <a:solidFill>
                  <a:schemeClr val="tx1"/>
                </a:solidFill>
                <a:effectLst/>
                <a:latin typeface="+mn-lt"/>
                <a:ea typeface="+mn-ea"/>
                <a:cs typeface="+mn-cs"/>
              </a:rPr>
              <a:t>What certifications does Azure have and can Azure hosted applications meet  the US and European compliance goals?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Certifications</a:t>
            </a:r>
          </a:p>
          <a:p>
            <a:pPr lvl="1"/>
            <a:r>
              <a:rPr lang="en-US" sz="1200" kern="1200" dirty="0">
                <a:solidFill>
                  <a:schemeClr val="tx1"/>
                </a:solidFill>
                <a:effectLst/>
                <a:latin typeface="+mn-lt"/>
                <a:ea typeface="+mn-ea"/>
                <a:cs typeface="+mn-cs"/>
              </a:rPr>
              <a:t>U.S. Specific Certifications</a:t>
            </a:r>
          </a:p>
          <a:p>
            <a:pPr lvl="2"/>
            <a:r>
              <a:rPr lang="en-US" sz="1200" kern="1200" dirty="0">
                <a:solidFill>
                  <a:schemeClr val="tx1"/>
                </a:solidFill>
                <a:effectLst/>
                <a:latin typeface="+mn-lt"/>
                <a:ea typeface="+mn-ea"/>
                <a:cs typeface="+mn-cs"/>
              </a:rPr>
              <a:t>Cloud Security Alliance CCM</a:t>
            </a:r>
          </a:p>
          <a:p>
            <a:pPr lvl="2"/>
            <a:r>
              <a:rPr lang="en-US" sz="1200" kern="1200" dirty="0">
                <a:solidFill>
                  <a:schemeClr val="tx1"/>
                </a:solidFill>
                <a:effectLst/>
                <a:latin typeface="+mn-lt"/>
                <a:ea typeface="+mn-ea"/>
                <a:cs typeface="+mn-cs"/>
              </a:rPr>
              <a:t>HIPAA BAA</a:t>
            </a:r>
          </a:p>
          <a:p>
            <a:pPr lvl="2"/>
            <a:r>
              <a:rPr lang="en-US" sz="1200" kern="1200" dirty="0">
                <a:solidFill>
                  <a:schemeClr val="tx1"/>
                </a:solidFill>
                <a:effectLst/>
                <a:latin typeface="+mn-lt"/>
                <a:ea typeface="+mn-ea"/>
                <a:cs typeface="+mn-cs"/>
              </a:rPr>
              <a:t>FedRAMP</a:t>
            </a:r>
          </a:p>
          <a:p>
            <a:pPr lvl="2"/>
            <a:r>
              <a:rPr lang="en-US" sz="1200" kern="1200" dirty="0">
                <a:solidFill>
                  <a:schemeClr val="tx1"/>
                </a:solidFill>
                <a:effectLst/>
                <a:latin typeface="+mn-lt"/>
                <a:ea typeface="+mn-ea"/>
                <a:cs typeface="+mn-cs"/>
              </a:rPr>
              <a:t>FISMA</a:t>
            </a:r>
          </a:p>
          <a:p>
            <a:pPr lvl="2"/>
            <a:r>
              <a:rPr lang="en-US" sz="1200" kern="1200" dirty="0">
                <a:solidFill>
                  <a:schemeClr val="tx1"/>
                </a:solidFill>
                <a:effectLst/>
                <a:latin typeface="+mn-lt"/>
                <a:ea typeface="+mn-ea"/>
                <a:cs typeface="+mn-cs"/>
              </a:rPr>
              <a:t>FBI CJIS </a:t>
            </a:r>
          </a:p>
          <a:p>
            <a:pPr lvl="2"/>
            <a:r>
              <a:rPr lang="en-US" sz="1200" kern="1200" dirty="0">
                <a:solidFill>
                  <a:schemeClr val="tx1"/>
                </a:solidFill>
                <a:effectLst/>
                <a:latin typeface="+mn-lt"/>
                <a:ea typeface="+mn-ea"/>
                <a:cs typeface="+mn-cs"/>
              </a:rPr>
              <a:t>FERPA</a:t>
            </a:r>
          </a:p>
          <a:p>
            <a:pPr lvl="2"/>
            <a:r>
              <a:rPr lang="en-US" sz="1200" kern="1200" dirty="0">
                <a:solidFill>
                  <a:schemeClr val="tx1"/>
                </a:solidFill>
                <a:effectLst/>
                <a:latin typeface="+mn-lt"/>
                <a:ea typeface="+mn-ea"/>
                <a:cs typeface="+mn-cs"/>
              </a:rPr>
              <a:t>FIPS 140-2</a:t>
            </a:r>
          </a:p>
          <a:p>
            <a:pPr lvl="2"/>
            <a:r>
              <a:rPr lang="en-US" sz="1200" kern="1200" dirty="0">
                <a:solidFill>
                  <a:schemeClr val="tx1"/>
                </a:solidFill>
                <a:effectLst/>
                <a:latin typeface="+mn-lt"/>
                <a:ea typeface="+mn-ea"/>
                <a:cs typeface="+mn-cs"/>
              </a:rPr>
              <a:t>FDA 21 CFR Part 11</a:t>
            </a:r>
          </a:p>
          <a:p>
            <a:pPr lvl="1"/>
            <a:r>
              <a:rPr lang="en-US" sz="1200" kern="1200" dirty="0">
                <a:solidFill>
                  <a:schemeClr val="tx1"/>
                </a:solidFill>
                <a:effectLst/>
                <a:latin typeface="+mn-lt"/>
                <a:ea typeface="+mn-ea"/>
                <a:cs typeface="+mn-cs"/>
              </a:rPr>
              <a:t>International Certifications</a:t>
            </a:r>
          </a:p>
          <a:p>
            <a:pPr lvl="2"/>
            <a:r>
              <a:rPr lang="en-US" sz="1200" kern="1200" dirty="0">
                <a:solidFill>
                  <a:schemeClr val="tx1"/>
                </a:solidFill>
                <a:effectLst/>
                <a:latin typeface="+mn-lt"/>
                <a:ea typeface="+mn-ea"/>
                <a:cs typeface="+mn-cs"/>
              </a:rPr>
              <a:t>PCI DSS Level 1</a:t>
            </a:r>
          </a:p>
          <a:p>
            <a:pPr lvl="2"/>
            <a:r>
              <a:rPr lang="en-US" sz="1200" kern="1200" dirty="0">
                <a:solidFill>
                  <a:schemeClr val="tx1"/>
                </a:solidFill>
                <a:effectLst/>
                <a:latin typeface="+mn-lt"/>
                <a:ea typeface="+mn-ea"/>
                <a:cs typeface="+mn-cs"/>
              </a:rPr>
              <a:t>ISO 27001 / 27002</a:t>
            </a:r>
          </a:p>
          <a:p>
            <a:pPr lvl="2"/>
            <a:r>
              <a:rPr lang="en-US" sz="1200" kern="1200" dirty="0">
                <a:solidFill>
                  <a:schemeClr val="tx1"/>
                </a:solidFill>
                <a:effectLst/>
                <a:latin typeface="+mn-lt"/>
                <a:ea typeface="+mn-ea"/>
                <a:cs typeface="+mn-cs"/>
              </a:rPr>
              <a:t>SOC 1 / SSAE 16 / ISAE 3402 and SOC 2</a:t>
            </a:r>
          </a:p>
          <a:p>
            <a:pPr lvl="2"/>
            <a:r>
              <a:rPr lang="en-US" sz="1200" kern="1200" dirty="0">
                <a:solidFill>
                  <a:schemeClr val="tx1"/>
                </a:solidFill>
                <a:effectLst/>
                <a:latin typeface="+mn-lt"/>
                <a:ea typeface="+mn-ea"/>
                <a:cs typeface="+mn-cs"/>
              </a:rPr>
              <a:t>EU Model Clauses</a:t>
            </a:r>
          </a:p>
          <a:p>
            <a:pPr lvl="2"/>
            <a:r>
              <a:rPr lang="en-US" sz="1200" kern="1200" dirty="0">
                <a:solidFill>
                  <a:schemeClr val="tx1"/>
                </a:solidFill>
                <a:effectLst/>
                <a:latin typeface="+mn-lt"/>
                <a:ea typeface="+mn-ea"/>
                <a:cs typeface="+mn-cs"/>
              </a:rPr>
              <a:t>United Kingdom G-Cloud / IL2</a:t>
            </a:r>
          </a:p>
          <a:p>
            <a:pPr lvl="2"/>
            <a:r>
              <a:rPr lang="en-US" sz="1200" kern="1200" dirty="0">
                <a:solidFill>
                  <a:schemeClr val="tx1"/>
                </a:solidFill>
                <a:effectLst/>
                <a:latin typeface="+mn-lt"/>
                <a:ea typeface="+mn-ea"/>
                <a:cs typeface="+mn-cs"/>
              </a:rPr>
              <a:t>Australian Government IRAP</a:t>
            </a:r>
          </a:p>
          <a:p>
            <a:pPr lvl="2"/>
            <a:r>
              <a:rPr lang="en-US" sz="1200" kern="1200" dirty="0">
                <a:solidFill>
                  <a:schemeClr val="tx1"/>
                </a:solidFill>
                <a:effectLst/>
                <a:latin typeface="+mn-lt"/>
                <a:ea typeface="+mn-ea"/>
                <a:cs typeface="+mn-cs"/>
              </a:rPr>
              <a:t>Singapore MTCS Standard</a:t>
            </a:r>
          </a:p>
          <a:p>
            <a:pPr lvl="2"/>
            <a:r>
              <a:rPr lang="en-US" sz="1200" kern="1200" dirty="0">
                <a:solidFill>
                  <a:schemeClr val="tx1"/>
                </a:solidFill>
                <a:effectLst/>
                <a:latin typeface="+mn-lt"/>
                <a:ea typeface="+mn-ea"/>
                <a:cs typeface="+mn-cs"/>
              </a:rPr>
              <a:t>China Cloud Computing and Policy Forum (CCCPPF)</a:t>
            </a:r>
          </a:p>
          <a:p>
            <a:pPr lvl="2"/>
            <a:r>
              <a:rPr lang="en-US" sz="1200" kern="1200" dirty="0">
                <a:solidFill>
                  <a:schemeClr val="tx1"/>
                </a:solidFill>
                <a:effectLst/>
                <a:latin typeface="+mn-lt"/>
                <a:ea typeface="+mn-ea"/>
                <a:cs typeface="+mn-cs"/>
              </a:rPr>
              <a:t>MLPS (China)</a:t>
            </a:r>
          </a:p>
          <a:p>
            <a:pPr lvl="0"/>
            <a:r>
              <a:rPr lang="en-US" sz="1200" kern="1200" dirty="0">
                <a:solidFill>
                  <a:schemeClr val="tx1"/>
                </a:solidFill>
                <a:effectLst/>
                <a:latin typeface="+mn-lt"/>
                <a:ea typeface="+mn-ea"/>
                <a:cs typeface="+mn-cs"/>
              </a:rPr>
              <a:t>Azure hosted applications can meet compliance goals is designed and maintained properly</a:t>
            </a:r>
          </a:p>
          <a:p>
            <a:r>
              <a:rPr lang="en-US" sz="1200" b="1" i="1" kern="1200" dirty="0">
                <a:solidFill>
                  <a:schemeClr val="tx1"/>
                </a:solidFill>
                <a:effectLst/>
                <a:latin typeface="+mn-lt"/>
                <a:ea typeface="+mn-ea"/>
                <a:cs typeface="+mn-cs"/>
              </a:rPr>
              <a:t>Is Azure flexible enough to support data sovereignty needs and issues like those referenced in GDPR articles?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Microsoft was among the first cloud providers to sign a set of EU “model clauses,” which are standard contractual clauses that govern the international transfer of personal data. When included in service agreements with data processors, the model clauses assure customers that appropriate steps have been taken to help safeguard personal data, even if data is stored in a cloud-based service center located outside the EEA. In affirming these, a data processor is affirming that they are meeting the data protection standards set forth by the EU Directive on Data Protection.</a:t>
            </a:r>
          </a:p>
          <a:p>
            <a:pPr lvl="0"/>
            <a:r>
              <a:rPr lang="en-US" sz="1200" kern="1200" dirty="0">
                <a:solidFill>
                  <a:schemeClr val="tx1"/>
                </a:solidFill>
                <a:effectLst/>
                <a:latin typeface="+mn-lt"/>
                <a:ea typeface="+mn-ea"/>
                <a:cs typeface="+mn-cs"/>
              </a:rPr>
              <a:t>Microsoft has UK Government IL2 certification. UK Government Departments require products and services to be accredited to IL2 or IL3. These terms, Business Impact Levels 2 or 3, essentially require the telecoms operator or service provider to pass an audit based on ISO 27k as additionally extended by the </a:t>
            </a:r>
            <a:r>
              <a:rPr lang="en-US" sz="1200" i="1" kern="1200" dirty="0">
                <a:solidFill>
                  <a:schemeClr val="tx1"/>
                </a:solidFill>
                <a:effectLst/>
                <a:latin typeface="+mn-lt"/>
                <a:ea typeface="+mn-ea"/>
                <a:cs typeface="+mn-cs"/>
              </a:rPr>
              <a:t>NGN Good Practice Guide</a:t>
            </a:r>
            <a:r>
              <a:rPr lang="en-US" sz="1200" kern="1200" dirty="0">
                <a:solidFill>
                  <a:schemeClr val="tx1"/>
                </a:solidFill>
                <a:effectLst/>
                <a:latin typeface="+mn-lt"/>
                <a:ea typeface="+mn-ea"/>
                <a:cs typeface="+mn-cs"/>
              </a:rPr>
              <a:t>.</a:t>
            </a:r>
          </a:p>
          <a:p>
            <a:r>
              <a:rPr lang="en-US" sz="1200" b="1" i="1" kern="1200" dirty="0">
                <a:solidFill>
                  <a:schemeClr val="tx1"/>
                </a:solidFill>
                <a:effectLst/>
                <a:latin typeface="+mn-lt"/>
                <a:ea typeface="+mn-ea"/>
                <a:cs typeface="+mn-cs"/>
              </a:rPr>
              <a:t>How can we ensure continued SOC 1 and SOC 2 compliance?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maintain SOC 1 and SOC 2 compliance, there are auditing requirements for the customer. To address this need, Microsoft makes certificates and audit reports available in support of the customer's own reports and certifications. </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ISO/IEC 27001:2005 Audit and Certification certificates are publicly available.</a:t>
            </a:r>
          </a:p>
          <a:p>
            <a:pPr lvl="1"/>
            <a:r>
              <a:rPr lang="en-US" sz="1200" kern="1200" dirty="0">
                <a:solidFill>
                  <a:schemeClr val="tx1"/>
                </a:solidFill>
                <a:effectLst/>
                <a:latin typeface="+mn-lt"/>
                <a:ea typeface="+mn-ea"/>
                <a:cs typeface="+mn-cs"/>
              </a:rPr>
              <a:t>SOC 1 and SOC 2 reports are available under NDA to customers to meet auditing requirements.</a:t>
            </a:r>
          </a:p>
          <a:p>
            <a:pPr lvl="0"/>
            <a:r>
              <a:rPr lang="en-US" sz="1200" kern="1200" dirty="0">
                <a:solidFill>
                  <a:schemeClr val="tx1"/>
                </a:solidFill>
                <a:effectLst/>
                <a:latin typeface="+mn-lt"/>
                <a:ea typeface="+mn-ea"/>
                <a:cs typeface="+mn-cs"/>
              </a:rPr>
              <a:t>Customers cannot audit the data center.</a:t>
            </a:r>
            <a:r>
              <a:rPr lang="en-US" sz="1200" kern="1200" baseline="0" dirty="0">
                <a:solidFill>
                  <a:schemeClr val="tx1"/>
                </a:solidFill>
                <a:effectLst/>
                <a:latin typeface="+mn-lt"/>
                <a:ea typeface="+mn-ea"/>
                <a:cs typeface="+mn-cs"/>
              </a:rPr>
              <a:t> H</a:t>
            </a:r>
            <a:r>
              <a:rPr lang="en-US" sz="1200" kern="1200" dirty="0">
                <a:solidFill>
                  <a:schemeClr val="tx1"/>
                </a:solidFill>
                <a:effectLst/>
                <a:latin typeface="+mn-lt"/>
                <a:ea typeface="+mn-ea"/>
                <a:cs typeface="+mn-cs"/>
              </a:rPr>
              <a:t>owever independent audits and certifications are shared instead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individual customer audits. These certifications and attestations accurately represent how Microsoft obtains and meets security and compliance objectives, and serve as a practical mechanism to validate Microsoft promises for all customers.  Allowing potentially thousands of customers to audit Microsoft services would not be a scalable practice and might compromise security and privacy.  The independent third-party validation program includes audits that are conducted on an annual basis to verify Azure security controls.</a:t>
            </a:r>
          </a:p>
          <a:p>
            <a:r>
              <a:rPr lang="en-US" sz="1200" b="1" i="1" kern="1200" dirty="0">
                <a:solidFill>
                  <a:schemeClr val="tx1"/>
                </a:solidFill>
                <a:effectLst/>
                <a:latin typeface="+mn-lt"/>
                <a:ea typeface="+mn-ea"/>
                <a:cs typeface="+mn-cs"/>
              </a:rPr>
              <a:t>Does Azure permit penetration testing as a part of a security assessment?</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as of mid-2017, you no longer need to get approval to execute these tests, but you can still notify Microsoft if you are planning to do so.</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2879601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1/7/2020 2:05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80689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164043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739659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8107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5"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Security baseline on Azure</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lnSpcReduction="20000"/>
          </a:bodyPr>
          <a:lstStyle/>
          <a:p>
            <a:r>
              <a:rPr lang="en-US" dirty="0"/>
              <a:t>Can Azure support the lift and shift of their web and database applications?</a:t>
            </a:r>
          </a:p>
          <a:p>
            <a:r>
              <a:rPr lang="en-US" dirty="0"/>
              <a:t>Is Azure SQL secure enough to host their application databases?</a:t>
            </a:r>
          </a:p>
          <a:p>
            <a:r>
              <a:rPr lang="en-US" dirty="0"/>
              <a:t>Admins are worried that they won't have the bandwidth to perform deployments of the corporate website and other supporting web applications.</a:t>
            </a:r>
          </a:p>
          <a:p>
            <a:r>
              <a:rPr lang="en-US" dirty="0"/>
              <a:t>Can Azure help contain costs for minimally used costly production and development resources?</a:t>
            </a:r>
          </a:p>
          <a:p>
            <a:r>
              <a:rPr lang="en-US" dirty="0"/>
              <a:t>Does Azure support the ability to allow VPN connections to specific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lnSpcReduction="10000"/>
          </a:bodyPr>
          <a:lstStyle/>
          <a:p>
            <a:r>
              <a:rPr lang="en-US" dirty="0"/>
              <a:t>Can Microsoft employees or government entities access our data?</a:t>
            </a:r>
          </a:p>
          <a:p>
            <a:r>
              <a:rPr lang="en-US" dirty="0"/>
              <a:t>How does Azure protect against threats?</a:t>
            </a:r>
          </a:p>
          <a:p>
            <a:r>
              <a:rPr lang="en-US" dirty="0"/>
              <a:t>Does Azure allow enough granular RBAC controls to meet our least privilege needs?</a:t>
            </a:r>
          </a:p>
          <a:p>
            <a:r>
              <a:rPr lang="en-US" dirty="0"/>
              <a:t>Is Azure virtual networking flexible enough to meet our requirements?</a:t>
            </a:r>
          </a:p>
          <a:p>
            <a:r>
              <a:rPr lang="en-US" dirty="0"/>
              <a:t>Can Azure supplement on-premises and third-party SIEM systems for auditing and compliance tasks?</a:t>
            </a:r>
          </a:p>
        </p:txBody>
      </p:sp>
    </p:spTree>
    <p:extLst>
      <p:ext uri="{BB962C8B-B14F-4D97-AF65-F5344CB8AC3E}">
        <p14:creationId xmlns:p14="http://schemas.microsoft.com/office/powerpoint/2010/main" val="359331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r>
              <a:rPr lang="en-US" dirty="0"/>
              <a:t>What certifications does Azure have and can Azure hosted applications meet the US and European compliance goals?</a:t>
            </a:r>
          </a:p>
          <a:p>
            <a:r>
              <a:rPr lang="en-US" dirty="0"/>
              <a:t>Is Azure flexible enough to support data sovereignty needs and issues like those referenced in GDPR articles?</a:t>
            </a:r>
          </a:p>
          <a:p>
            <a:r>
              <a:rPr lang="en-US" dirty="0"/>
              <a:t>How can we ensure continued SOC 1 and SOC 2 compliance?</a:t>
            </a:r>
          </a:p>
          <a:p>
            <a:r>
              <a:rPr lang="en-US" dirty="0"/>
              <a:t>Does Azure permit penetration testing as a part of a security assessment?</a:t>
            </a:r>
          </a:p>
        </p:txBody>
      </p:sp>
    </p:spTree>
    <p:extLst>
      <p:ext uri="{BB962C8B-B14F-4D97-AF65-F5344CB8AC3E}">
        <p14:creationId xmlns:p14="http://schemas.microsoft.com/office/powerpoint/2010/main" val="12794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Security and Compliance infographic&#10;&#10;This is an example of a generic implementation of various Azure security technologies. ">
            <a:extLst>
              <a:ext uri="{FF2B5EF4-FFF2-40B4-BE49-F238E27FC236}">
                <a16:creationId xmlns:a16="http://schemas.microsoft.com/office/drawing/2014/main" id="{69DF4F3A-10B2-447B-BDB5-ABA77B64C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97" y="1312441"/>
            <a:ext cx="9116726" cy="512149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5646749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011598"/>
          </a:xfrm>
        </p:spPr>
        <p:txBody>
          <a:bodyPr>
            <a:normAutofit/>
          </a:bodyPr>
          <a:lstStyle/>
          <a:p>
            <a:r>
              <a:rPr lang="en-US" sz="3600" dirty="0"/>
              <a:t>Jack Tradewinds, CIO of Contoso Insurance</a:t>
            </a:r>
          </a:p>
          <a:p>
            <a:r>
              <a:rPr lang="en-US" sz="3600" dirty="0"/>
              <a:t>The primary audience is business decision makers and technology decision makers.</a:t>
            </a:r>
          </a:p>
          <a:p>
            <a:r>
              <a:rPr lang="en-US" sz="3600" dirty="0"/>
              <a:t>Usually, we talk to the Infrastructure Managers who report to the CIOs, or to application sponsors (like a VP LOB, CMO) or to those that represent the Business Unit IT or developers that report to application sponsors.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(Network/Security)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diagram shows the VMs in the virtual networks are only accessible via the PAW machine and internet access is through the Azure Firewall to the web server.">
            <a:extLst>
              <a:ext uri="{FF2B5EF4-FFF2-40B4-BE49-F238E27FC236}">
                <a16:creationId xmlns:a16="http://schemas.microsoft.com/office/drawing/2014/main" id="{FBAE019B-7C5E-4937-A187-CF383054AD4E}"/>
              </a:ext>
            </a:extLst>
          </p:cNvPr>
          <p:cNvPicPr>
            <a:picLocks noChangeAspect="1"/>
          </p:cNvPicPr>
          <p:nvPr/>
        </p:nvPicPr>
        <p:blipFill>
          <a:blip r:embed="rId3"/>
          <a:stretch>
            <a:fillRect/>
          </a:stretch>
        </p:blipFill>
        <p:spPr>
          <a:xfrm>
            <a:off x="1434073" y="1211263"/>
            <a:ext cx="8845827" cy="497577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(Network/DNS)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A DNS server is required in when you have multiple virtual networks.">
            <a:extLst>
              <a:ext uri="{FF2B5EF4-FFF2-40B4-BE49-F238E27FC236}">
                <a16:creationId xmlns:a16="http://schemas.microsoft.com/office/drawing/2014/main" id="{169A3B72-E9F3-45CD-B98B-FDB5FC2A301F}"/>
              </a:ext>
            </a:extLst>
          </p:cNvPr>
          <p:cNvPicPr>
            <a:picLocks noChangeAspect="1"/>
          </p:cNvPicPr>
          <p:nvPr/>
        </p:nvPicPr>
        <p:blipFill>
          <a:blip r:embed="rId3"/>
          <a:stretch>
            <a:fillRect/>
          </a:stretch>
        </p:blipFill>
        <p:spPr>
          <a:xfrm>
            <a:off x="3800475" y="1285875"/>
            <a:ext cx="4591050" cy="4286250"/>
          </a:xfrm>
          <a:prstGeom prst="rect">
            <a:avLst/>
          </a:prstGeom>
        </p:spPr>
      </p:pic>
    </p:spTree>
    <p:extLst>
      <p:ext uri="{BB962C8B-B14F-4D97-AF65-F5344CB8AC3E}">
        <p14:creationId xmlns:p14="http://schemas.microsoft.com/office/powerpoint/2010/main" val="299085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331671"/>
            <a:ext cx="11451665" cy="3311676"/>
          </a:xfrm>
          <a:prstGeom prst="rect">
            <a:avLst/>
          </a:prstGeom>
          <a:noFill/>
        </p:spPr>
        <p:txBody>
          <a:bodyPr wrap="square" lIns="182880" tIns="146304" rIns="182880" bIns="146304" rtlCol="0">
            <a:spAutoFit/>
          </a:bodyPr>
          <a:lstStyle/>
          <a:p>
            <a:r>
              <a:rPr lang="en-US" sz="2800" dirty="0"/>
              <a:t>In this whiteboard design session, you will work with a group to design an end-to-end solution that leverages many of Microsoft Azure’s security features.</a:t>
            </a:r>
          </a:p>
          <a:p>
            <a:endParaRPr lang="en-US" sz="2800" dirty="0"/>
          </a:p>
          <a:p>
            <a:r>
              <a:rPr lang="en-US" sz="2800" dirty="0"/>
              <a:t>At the end of this session, you will be better able to design and recommend solutions that help organizations properly secure their cloud-based applications while protecting their sensitive data.</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(Auditing &amp; Compliance)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diagram shows how PIM is used to allow access to the Virtual Networks and all resources are using Diagnostic Logging into a single Log Analytics workspace.">
            <a:extLst>
              <a:ext uri="{FF2B5EF4-FFF2-40B4-BE49-F238E27FC236}">
                <a16:creationId xmlns:a16="http://schemas.microsoft.com/office/drawing/2014/main" id="{5F42B44D-4AC8-4BCE-A26B-26F0E5209977}"/>
              </a:ext>
            </a:extLst>
          </p:cNvPr>
          <p:cNvPicPr>
            <a:picLocks noChangeAspect="1"/>
          </p:cNvPicPr>
          <p:nvPr/>
        </p:nvPicPr>
        <p:blipFill>
          <a:blip r:embed="rId3"/>
          <a:stretch>
            <a:fillRect/>
          </a:stretch>
        </p:blipFill>
        <p:spPr>
          <a:xfrm>
            <a:off x="1655418" y="1325630"/>
            <a:ext cx="8881164" cy="4995655"/>
          </a:xfrm>
          <a:prstGeom prst="rect">
            <a:avLst/>
          </a:prstGeom>
        </p:spPr>
      </p:pic>
    </p:spTree>
    <p:extLst>
      <p:ext uri="{BB962C8B-B14F-4D97-AF65-F5344CB8AC3E}">
        <p14:creationId xmlns:p14="http://schemas.microsoft.com/office/powerpoint/2010/main" val="187887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(Availability and Bus </a:t>
            </a:r>
            <a:r>
              <a:rPr lang="en-US" sz="4900" dirty="0" err="1">
                <a:solidFill>
                  <a:schemeClr val="tx1"/>
                </a:solidFill>
                <a:cs typeface="Segoe UI" panose="020B0502040204020203" pitchFamily="34" charset="0"/>
              </a:rPr>
              <a:t>Cont</a:t>
            </a:r>
            <a:r>
              <a:rPr lang="en-US" sz="4900" dirty="0">
                <a:solidFill>
                  <a:schemeClr val="tx1"/>
                </a:solidFill>
                <a:cs typeface="Segoe UI" panose="020B0502040204020203" pitchFamily="34" charset="0"/>
              </a:rPr>
              <a: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Azure Backup is used to backup the Key Vault, SQL Server and VMs to multiple regions.">
            <a:extLst>
              <a:ext uri="{FF2B5EF4-FFF2-40B4-BE49-F238E27FC236}">
                <a16:creationId xmlns:a16="http://schemas.microsoft.com/office/drawing/2014/main" id="{5325460D-E16C-42B1-9261-7F9E0841CAAC}"/>
              </a:ext>
            </a:extLst>
          </p:cNvPr>
          <p:cNvPicPr>
            <a:picLocks noChangeAspect="1"/>
          </p:cNvPicPr>
          <p:nvPr/>
        </p:nvPicPr>
        <p:blipFill>
          <a:blip r:embed="rId3"/>
          <a:stretch>
            <a:fillRect/>
          </a:stretch>
        </p:blipFill>
        <p:spPr>
          <a:xfrm>
            <a:off x="2756156" y="1497013"/>
            <a:ext cx="6191250" cy="4286250"/>
          </a:xfrm>
          <a:prstGeom prst="rect">
            <a:avLst/>
          </a:prstGeom>
        </p:spPr>
      </p:pic>
    </p:spTree>
    <p:extLst>
      <p:ext uri="{BB962C8B-B14F-4D97-AF65-F5344CB8AC3E}">
        <p14:creationId xmlns:p14="http://schemas.microsoft.com/office/powerpoint/2010/main" val="929431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Securing Sensitive Data</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VMs for their corporate </a:t>
            </a:r>
            <a:br>
              <a:rPr lang="en-US" sz="3500" dirty="0">
                <a:solidFill>
                  <a:schemeClr val="tx1"/>
                </a:solidFill>
                <a:latin typeface="Segoe UI Semilight" panose="020B0402040204020203" pitchFamily="34" charset="0"/>
                <a:cs typeface="Segoe UI Semilight" panose="020B0402040204020203" pitchFamily="34" charset="0"/>
              </a:rPr>
            </a:br>
            <a:r>
              <a:rPr lang="en-US" sz="3500" dirty="0">
                <a:solidFill>
                  <a:schemeClr val="tx1"/>
                </a:solidFill>
                <a:latin typeface="Segoe UI Semilight" panose="020B0402040204020203" pitchFamily="34" charset="0"/>
                <a:cs typeface="Segoe UI Semilight" panose="020B0402040204020203" pitchFamily="34" charset="0"/>
              </a:rPr>
              <a:t>and data collection websites.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Virtual Networking with NSGs to segregate network traffic.</a:t>
            </a:r>
          </a:p>
          <a:p>
            <a:pPr marL="737378" lvl="1" indent="-280178"/>
            <a:r>
              <a:rPr lang="en-US" sz="3200" dirty="0">
                <a:solidFill>
                  <a:schemeClr val="tx1"/>
                </a:solidFill>
                <a:latin typeface="Segoe UI Semilight" panose="020B0402040204020203" pitchFamily="34" charset="0"/>
                <a:cs typeface="Segoe UI Semilight" panose="020B0402040204020203" pitchFamily="34" charset="0"/>
              </a:rPr>
              <a:t>Azure SQL for databases with TDE, Data Masking, encryption at rest and NSGs for restricted access.</a:t>
            </a:r>
          </a:p>
          <a:p>
            <a:pPr marL="737378" lvl="1" indent="-280178"/>
            <a:r>
              <a:rPr lang="en-US" sz="3200" dirty="0">
                <a:solidFill>
                  <a:schemeClr val="tx1"/>
                </a:solidFill>
                <a:latin typeface="Segoe UI Semilight" panose="020B0402040204020203" pitchFamily="34" charset="0"/>
                <a:cs typeface="Segoe UI Semilight" panose="020B0402040204020203" pitchFamily="34" charset="0"/>
              </a:rPr>
              <a:t>Web applications with Azure Key Vault integration for storing connection strings with Managed Service Identities (MSI) controlled access</a:t>
            </a:r>
          </a:p>
          <a:p>
            <a:pPr marL="737378" lvl="1" indent="-280178"/>
            <a:r>
              <a:rPr lang="en-US" sz="3200" dirty="0">
                <a:solidFill>
                  <a:schemeClr val="tx1"/>
                </a:solidFill>
                <a:latin typeface="Segoe UI Semilight" panose="020B0402040204020203" pitchFamily="34" charset="0"/>
                <a:cs typeface="Segoe UI Semilight" panose="020B0402040204020203" pitchFamily="34" charset="0"/>
              </a:rPr>
              <a:t>Azure Firewall to filter internet traffic</a:t>
            </a:r>
            <a:endParaRPr lang="en-US" sz="1600" dirty="0">
              <a:solidFill>
                <a:schemeClr val="tx1"/>
              </a:solidFill>
            </a:endParaRPr>
          </a:p>
          <a:p>
            <a:pPr marL="737378" lvl="1" indent="-280178"/>
            <a:endParaRPr lang="en-US" sz="32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4" name="Picture 3" descr="Key Vault logo">
            <a:extLst>
              <a:ext uri="{FF2B5EF4-FFF2-40B4-BE49-F238E27FC236}">
                <a16:creationId xmlns:a16="http://schemas.microsoft.com/office/drawing/2014/main" id="{48D32808-D2A2-4FDC-8D6C-4CF5D20424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5769" y="409575"/>
            <a:ext cx="1502177" cy="1502177"/>
          </a:xfrm>
          <a:prstGeom prst="rect">
            <a:avLst/>
          </a:prstGeom>
        </p:spPr>
      </p:pic>
    </p:spTree>
    <p:extLst>
      <p:ext uri="{BB962C8B-B14F-4D97-AF65-F5344CB8AC3E}">
        <p14:creationId xmlns:p14="http://schemas.microsoft.com/office/powerpoint/2010/main" val="1881217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85000" lnSpcReduction="2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Auditing and Compliance</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Security Center Just In Time (JIT) </a:t>
            </a:r>
            <a:br>
              <a:rPr lang="en-US" sz="3500" dirty="0">
                <a:solidFill>
                  <a:schemeClr val="tx1"/>
                </a:solidFill>
                <a:latin typeface="Segoe UI Semilight" panose="020B0402040204020203" pitchFamily="34" charset="0"/>
                <a:cs typeface="Segoe UI Semilight" panose="020B0402040204020203" pitchFamily="34" charset="0"/>
              </a:rPr>
            </a:br>
            <a:r>
              <a:rPr lang="en-US" sz="3500" dirty="0">
                <a:solidFill>
                  <a:schemeClr val="tx1"/>
                </a:solidFill>
                <a:latin typeface="Segoe UI Semilight" panose="020B0402040204020203" pitchFamily="34" charset="0"/>
                <a:cs typeface="Segoe UI Semilight" panose="020B0402040204020203" pitchFamily="34" charset="0"/>
              </a:rPr>
              <a:t>VM Access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Utilize Privileged Identity Management (PIM) and IAM roles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Custom Alerts with Azure Security Center</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Monitor for network and packet capture</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Monitor with Power BI on Azure resource events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Sentinel for incident and case investigation</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Auditing and Threat detection enable on Azure SQL</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Diagnostics enabled on all resources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Runbooks that execute based on alerts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Implement Azure Policy, Compliance Manager, Secure Score</a:t>
            </a:r>
          </a:p>
          <a:p>
            <a:pPr marL="0" indent="0">
              <a:spcAft>
                <a:spcPts val="882"/>
              </a:spcAft>
              <a:buNone/>
            </a:pPr>
            <a:endParaRPr lang="en-US" sz="1800" dirty="0">
              <a:solidFill>
                <a:schemeClr val="tx1"/>
              </a:solidFill>
            </a:endParaRPr>
          </a:p>
        </p:txBody>
      </p:sp>
      <p:pic>
        <p:nvPicPr>
          <p:cNvPr id="7" name="Picture 6">
            <a:extLst>
              <a:ext uri="{FF2B5EF4-FFF2-40B4-BE49-F238E27FC236}">
                <a16:creationId xmlns:a16="http://schemas.microsoft.com/office/drawing/2014/main" id="{5DF73D95-0C85-44D1-BFA6-E292A684FA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9315" y="618863"/>
            <a:ext cx="1140626" cy="1140626"/>
          </a:xfrm>
          <a:prstGeom prst="rect">
            <a:avLst/>
          </a:prstGeom>
        </p:spPr>
      </p:pic>
    </p:spTree>
    <p:extLst>
      <p:ext uri="{BB962C8B-B14F-4D97-AF65-F5344CB8AC3E}">
        <p14:creationId xmlns:p14="http://schemas.microsoft.com/office/powerpoint/2010/main" val="1397594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Availability and Business Continuity</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Recovery Service Vault for VM backups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Recovery Service Vault for hourly log backups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SQL geo-replication for high-availability and redundancy</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82894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92500"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Protection</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Enable Azure Premium Subscription (MFA) on admin credentials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Enable Azure AD Identity Protection</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Enable Adaptive Application controls on VMs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Auto provision Microsoft Monitoring Agent on new and existing VMs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Utilize Privileged Access Workstations (PAW) Jump VMs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Use Microsoft Intune to force compliant devices only and conditional access policies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Use Microsoft Antimalware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030010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Data sovereignty</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Contoso to continue operation with regional offices for its data, migrating to Azure those offices (particularly those in the US and the EU) whose regional privacy laws can be satisfied by Azure.</a:t>
            </a:r>
          </a:p>
          <a:p>
            <a:endParaRPr lang="en-US" sz="3600" dirty="0">
              <a:solidFill>
                <a:schemeClr val="tx1"/>
              </a:solidFill>
              <a:latin typeface="Segoe UI Semilight" panose="020B0402040204020203" pitchFamily="34" charset="0"/>
              <a:cs typeface="Segoe UI Semilight" panose="020B0402040204020203" pitchFamily="34" charset="0"/>
            </a:endParaRPr>
          </a:p>
          <a:p>
            <a:endParaRPr lang="en-US" sz="40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66951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Azure support the lift and shift of their web and database applications?</a:t>
            </a:r>
          </a:p>
          <a:p>
            <a:pPr fontAlgn="base"/>
            <a:r>
              <a:rPr lang="en-US" dirty="0"/>
              <a:t>Is Azure SQL secure enough to host their application databases?</a:t>
            </a:r>
          </a:p>
          <a:p>
            <a:pPr lvl="0" fontAlgn="base"/>
            <a:r>
              <a:rPr lang="en-US" sz="3600" dirty="0"/>
              <a:t>Admins are worried that they won’t have the bandwidth to perform deployments of the corporate website and other supporting web applications.</a:t>
            </a:r>
          </a:p>
          <a:p>
            <a:pPr lvl="0" fontAlgn="base"/>
            <a:r>
              <a:rPr lang="en-US" sz="3600" dirty="0"/>
              <a:t>Can Azure help contain costs for minimally used costly production and development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0295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Does Azure support the ability to allow VPN connections </a:t>
            </a:r>
            <a:br>
              <a:rPr lang="en-US" sz="3600" dirty="0"/>
            </a:br>
            <a:r>
              <a:rPr lang="en-US" sz="3600" dirty="0"/>
              <a:t>to specific resources?</a:t>
            </a:r>
          </a:p>
          <a:p>
            <a:pPr lvl="0" fontAlgn="base"/>
            <a:r>
              <a:rPr lang="en-US" sz="3600" dirty="0"/>
              <a:t>Can Microsoft employees or government entities access our data?</a:t>
            </a:r>
          </a:p>
          <a:p>
            <a:pPr lvl="0" fontAlgn="base"/>
            <a:r>
              <a:rPr lang="en-US" sz="3600" dirty="0"/>
              <a:t>How does Azure protect against threats?</a:t>
            </a:r>
          </a:p>
          <a:p>
            <a:pPr lvl="0" fontAlgn="base"/>
            <a:r>
              <a:rPr lang="en-US" sz="3600" dirty="0"/>
              <a:t>Does Azure allow enough granular RBAC control to meet our least privilege needs?</a:t>
            </a:r>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1372124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r>
              <a:rPr lang="en-US" sz="3600" dirty="0"/>
              <a:t>What certifications does Azure have and can Azure hosted applications meet the US and European compliance goals?</a:t>
            </a:r>
          </a:p>
          <a:p>
            <a:pPr lvl="0" fontAlgn="base"/>
            <a:r>
              <a:rPr lang="en-US" sz="3600" dirty="0"/>
              <a:t>Is Azure flexible enough to support data sovereignty needs and issues like those referenced in GDPR articles?</a:t>
            </a:r>
          </a:p>
          <a:p>
            <a:pPr lvl="0" fontAlgn="base"/>
            <a:r>
              <a:rPr lang="en-US" sz="3600" dirty="0"/>
              <a:t>How can we ensure continued SOC 1 and SOC 2 compliance?</a:t>
            </a:r>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2971863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574552"/>
          </a:xfrm>
        </p:spPr>
        <p:txBody>
          <a:bodyPr>
            <a:normAutofit fontScale="92500"/>
          </a:bodyPr>
          <a:lstStyle/>
          <a:p>
            <a:pPr marL="0" indent="0">
              <a:buNone/>
            </a:pPr>
            <a:r>
              <a:rPr lang="en-US" sz="3900" dirty="0">
                <a:solidFill>
                  <a:schemeClr val="tx1"/>
                </a:solidFill>
              </a:rPr>
              <a:t>“We are moving into the secure digital world with Azure, helping our agents ensure the security and protection of client personal information and protecting them from the unpredictable and unforeseen events of life.”</a:t>
            </a:r>
          </a:p>
          <a:p>
            <a:pPr marL="0" indent="0">
              <a:buNone/>
            </a:pPr>
            <a:endParaRPr lang="en-US" sz="3900" dirty="0">
              <a:solidFill>
                <a:schemeClr val="tx1"/>
              </a:solidFill>
            </a:endParaRPr>
          </a:p>
          <a:p>
            <a:pPr marL="0" indent="0" algn="r">
              <a:buNone/>
            </a:pPr>
            <a:r>
              <a:rPr lang="en-US" sz="3900" dirty="0">
                <a:solidFill>
                  <a:schemeClr val="tx1"/>
                </a:solidFill>
              </a:rPr>
              <a:t>- Jack Tradewinds, CIO of Contoso Insurance</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a:bodyPr>
          <a:lstStyle/>
          <a:p>
            <a:r>
              <a:rPr lang="en-US" sz="3600" dirty="0"/>
              <a:t>Contoso is a multinational insurance corporation, headquartered in the United States that provides insurance solutions worldwide.</a:t>
            </a:r>
            <a:endParaRPr lang="en-US" sz="3768" dirty="0">
              <a:solidFill>
                <a:schemeClr val="tx1"/>
              </a:solidFill>
              <a:latin typeface="Segoe UI Semilight" panose="020B0402040204020203" pitchFamily="34" charset="0"/>
              <a:cs typeface="Segoe UI Semilight" panose="020B0402040204020203" pitchFamily="34" charset="0"/>
            </a:endParaRPr>
          </a:p>
          <a:p>
            <a:r>
              <a:rPr lang="en-US" sz="3600" dirty="0"/>
              <a:t>Agents and employees access on-premises web applications via mobile and browser access to query customer policy information over the internet and VPN.</a:t>
            </a:r>
          </a:p>
          <a:p>
            <a:r>
              <a:rPr lang="en-US" sz="3600" dirty="0"/>
              <a:t>Admins utilize both corporate and personal machines to perform their daily duties.</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fontScale="92500" lnSpcReduction="10000"/>
          </a:bodyPr>
          <a:lstStyle/>
          <a:p>
            <a:pPr>
              <a:spcAft>
                <a:spcPts val="882"/>
              </a:spcAft>
            </a:pPr>
            <a:r>
              <a:rPr lang="en-US" sz="3600" dirty="0"/>
              <a:t>Contoso currently hosts their systems at colocations facilities within each geopolitical region and manage all IT operations for the system.</a:t>
            </a:r>
          </a:p>
          <a:p>
            <a:r>
              <a:rPr lang="en-US" sz="3600" dirty="0"/>
              <a:t>Exploring a move to Microsoft Azure to simplify some of the operations management overhead and associated costs across both U.S. and European data centers.</a:t>
            </a:r>
          </a:p>
          <a:p>
            <a:r>
              <a:rPr lang="en-US" sz="3600" dirty="0"/>
              <a:t>Concerns about regional issues of data sovereignty for sensitive data within the context of the GDPR.</a:t>
            </a:r>
          </a:p>
          <a:p>
            <a:r>
              <a:rPr lang="en-US" sz="3700" dirty="0"/>
              <a:t>Concerns about maintaining their SOC 2 certification and HIPAA compliance.</a:t>
            </a:r>
          </a:p>
        </p:txBody>
      </p:sp>
    </p:spTree>
    <p:extLst>
      <p:ext uri="{BB962C8B-B14F-4D97-AF65-F5344CB8AC3E}">
        <p14:creationId xmlns:p14="http://schemas.microsoft.com/office/powerpoint/2010/main" val="499044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92500" lnSpcReduction="20000"/>
          </a:bodyPr>
          <a:lstStyle/>
          <a:p>
            <a:r>
              <a:rPr lang="en-US" dirty="0"/>
              <a:t>Assure data privacy and protection across all aspects of the system; in transit and at rest.</a:t>
            </a:r>
          </a:p>
          <a:p>
            <a:r>
              <a:rPr lang="en-US" dirty="0"/>
              <a:t>Address issues of data sovereignty with respect to the location of sensitive data.</a:t>
            </a:r>
          </a:p>
          <a:p>
            <a:r>
              <a:rPr lang="en-US" dirty="0"/>
              <a:t>Ability to scale as the company grows and system load increases.</a:t>
            </a:r>
          </a:p>
          <a:p>
            <a:r>
              <a:rPr lang="en-US" dirty="0"/>
              <a:t>Contain hosting and operational costs associated with running the system.</a:t>
            </a:r>
          </a:p>
          <a:p>
            <a:r>
              <a:rPr lang="en-US" dirty="0"/>
              <a:t>Enable method to continually review and assign legal compliance tasks to the appropriate individuals and provide a compliance reporting ability for Azure resources.</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77500" lnSpcReduction="20000"/>
          </a:bodyPr>
          <a:lstStyle/>
          <a:p>
            <a:r>
              <a:rPr lang="en-US" dirty="0"/>
              <a:t>Enforce subscription owners to configure Azure resources with compliance and security while disallowing the creation of specific resources.</a:t>
            </a:r>
          </a:p>
          <a:p>
            <a:r>
              <a:rPr lang="en-US" dirty="0"/>
              <a:t>Ensure that any cloud-based identities utilize the same on-premises username and passwords and limit any help desk interactions.</a:t>
            </a:r>
          </a:p>
          <a:p>
            <a:r>
              <a:rPr lang="en-US" dirty="0"/>
              <a:t>Limit access to the corporate site to users on the Contoso domain, and continue to support VPN access.</a:t>
            </a:r>
          </a:p>
          <a:p>
            <a:r>
              <a:rPr lang="en-US" dirty="0"/>
              <a:t>Extract all web applications that have configuration or embedded connection strings to a more secure implementation.</a:t>
            </a:r>
          </a:p>
          <a:p>
            <a:r>
              <a:rPr lang="en-US" dirty="0"/>
              <a:t>Migrate current database applications to Azure PaaS solution with the appropriate data backup features implemented to prevent catastrophic data loss due to intentional or unintentional acts.</a:t>
            </a:r>
          </a:p>
        </p:txBody>
      </p:sp>
    </p:spTree>
    <p:extLst>
      <p:ext uri="{BB962C8B-B14F-4D97-AF65-F5344CB8AC3E}">
        <p14:creationId xmlns:p14="http://schemas.microsoft.com/office/powerpoint/2010/main" val="2907155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77500" lnSpcReduction="20000"/>
          </a:bodyPr>
          <a:lstStyle/>
          <a:p>
            <a:r>
              <a:rPr lang="en-US" dirty="0"/>
              <a:t>Implement all security best practices on the migrated databases such as encryption at rest and during transport as well as ensure that sensitive data is not exposed to non-admin database users and applications.</a:t>
            </a:r>
          </a:p>
          <a:p>
            <a:r>
              <a:rPr lang="en-US" dirty="0"/>
              <a:t>Ensure network segregation between Azure admin and the lift and shifted web and database tiers.</a:t>
            </a:r>
          </a:p>
          <a:p>
            <a:r>
              <a:rPr lang="en-US" dirty="0"/>
              <a:t>Enable logging across all components (identity, virtual network, virtual machine, web, and database) to support an all-encompassing monitoring solution.</a:t>
            </a:r>
          </a:p>
          <a:p>
            <a:r>
              <a:rPr lang="en-US" dirty="0"/>
              <a:t>Ensure that Azure admins utilize best practices when accessing the Azure virtual machine resources and that all logins are logged for identity theft analysis activities.</a:t>
            </a:r>
          </a:p>
          <a:p>
            <a:r>
              <a:rPr lang="en-US" dirty="0"/>
              <a:t>Ensure ease of use by syncing appropriate admin username and passwords for on-premises and cloud resources.</a:t>
            </a:r>
          </a:p>
        </p:txBody>
      </p:sp>
    </p:spTree>
    <p:extLst>
      <p:ext uri="{BB962C8B-B14F-4D97-AF65-F5344CB8AC3E}">
        <p14:creationId xmlns:p14="http://schemas.microsoft.com/office/powerpoint/2010/main" val="2981684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a:bodyPr>
          <a:lstStyle/>
          <a:p>
            <a:r>
              <a:rPr lang="en-US" dirty="0"/>
              <a:t>Ensure that only authorized users can access specific Azure resources when logged into the Azure Portal.</a:t>
            </a:r>
          </a:p>
          <a:p>
            <a:r>
              <a:rPr lang="en-US" dirty="0"/>
              <a:t>Setup auditing such that software installs are monitored across Azure virtual machine resources.</a:t>
            </a:r>
          </a:p>
          <a:p>
            <a:r>
              <a:rPr lang="en-US" dirty="0"/>
              <a:t>When specific security events are detected (such as a port scan), allow for the execution of actions to remediate, start the investigative process or prevent further information leakage or damage</a:t>
            </a:r>
          </a:p>
        </p:txBody>
      </p:sp>
    </p:spTree>
    <p:extLst>
      <p:ext uri="{BB962C8B-B14F-4D97-AF65-F5344CB8AC3E}">
        <p14:creationId xmlns:p14="http://schemas.microsoft.com/office/powerpoint/2010/main" val="33007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548A0C0-DC97-4384-A030-1862D9120D4E}">
  <ds:schemaRefs>
    <ds:schemaRef ds:uri="http://schemas.microsoft.com/sharepoint/v3/contenttype/forms"/>
  </ds:schemaRefs>
</ds:datastoreItem>
</file>

<file path=customXml/itemProps2.xml><?xml version="1.0" encoding="utf-8"?>
<ds:datastoreItem xmlns:ds="http://schemas.openxmlformats.org/officeDocument/2006/customXml" ds:itemID="{073ED2AD-E7AD-4156-9686-5BAF016490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655EA9-4351-4C51-BD9A-4F8469CD6ADD}">
  <ds:schemaRef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4021</Words>
  <Application>Microsoft Office PowerPoint</Application>
  <PresentationFormat>Widescreen</PresentationFormat>
  <Paragraphs>303</Paragraphs>
  <Slides>31</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UI</vt:lpstr>
      <vt:lpstr>Segoe UI Light</vt:lpstr>
      <vt:lpstr>Segoe UI Semilight</vt:lpstr>
      <vt:lpstr>Wingdings</vt:lpstr>
      <vt:lpstr>2_Server and Cloud 2013</vt:lpstr>
      <vt:lpstr>C+E Readiness Template</vt:lpstr>
      <vt:lpstr>Security baseline on Azure</vt:lpstr>
      <vt:lpstr>Abstract and learning objectives</vt:lpstr>
      <vt:lpstr>Step 1: Review the customer case study</vt:lpstr>
      <vt:lpstr>Customer situation </vt:lpstr>
      <vt:lpstr>Customer situation </vt:lpstr>
      <vt:lpstr>Customer needs </vt:lpstr>
      <vt:lpstr>Customer needs (#2) </vt:lpstr>
      <vt:lpstr>Customer needs (#3) </vt:lpstr>
      <vt:lpstr>Customer needs (#4) </vt:lpstr>
      <vt:lpstr>Customer objections </vt:lpstr>
      <vt:lpstr>Customer objections (#2) </vt:lpstr>
      <vt:lpstr>Customer objections (#3) </vt:lpstr>
      <vt:lpstr>Common scenarios </vt:lpstr>
      <vt:lpstr>Step 2: Design the solution</vt:lpstr>
      <vt:lpstr>Step 3: Present the solution</vt:lpstr>
      <vt:lpstr>Wrap-up</vt:lpstr>
      <vt:lpstr>Preferred target audience </vt:lpstr>
      <vt:lpstr>Preferred solution (Network/Security) </vt:lpstr>
      <vt:lpstr>Preferred solution (Network/DNS) </vt:lpstr>
      <vt:lpstr>Preferred solution (Auditing &amp; Compliance) </vt:lpstr>
      <vt:lpstr>Preferred solution (Availability and Bus Cont) </vt:lpstr>
      <vt:lpstr>Preferred solution </vt:lpstr>
      <vt:lpstr>Preferred solution </vt:lpstr>
      <vt:lpstr>Preferred solution </vt:lpstr>
      <vt:lpstr>Preferred solution </vt:lpstr>
      <vt:lpstr>Preferred solution </vt:lpstr>
      <vt:lpstr>Preferred objections handling</vt:lpstr>
      <vt:lpstr>Preferred objections handling</vt:lpstr>
      <vt:lpstr>Preferred objections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2018-02-28T18:13:55Z</dcterms:created>
  <dcterms:modified xsi:type="dcterms:W3CDTF">2020-01-07T22:09:18Z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v-emsael@microsoft.com</vt:lpwstr>
  </property>
  <property fmtid="{D5CDD505-2E9C-101B-9397-08002B2CF9AE}" pid="6" name="MSIP_Label_f42aa342-8706-4288-bd11-ebb85995028c_SetDate">
    <vt:lpwstr>2018-06-26T03:25:36.6591847Z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