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20B8-7D5F-4873-A6D6-9372B1688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95F45F-908A-444E-B3E1-F27CA4A89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D1207-C27A-42BB-9D6B-210FCA132F5B}"/>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5" name="Footer Placeholder 4">
            <a:extLst>
              <a:ext uri="{FF2B5EF4-FFF2-40B4-BE49-F238E27FC236}">
                <a16:creationId xmlns:a16="http://schemas.microsoft.com/office/drawing/2014/main" id="{63B9331E-D752-40CF-9BB0-083F61D11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8091D-7661-4C15-B875-3DD280129196}"/>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3899279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97E0-DF45-4C5F-8E54-8A652DE3AB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578230-7A4C-42A1-A9E2-7B61972B0A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BAD98-377C-4ABB-A21D-E2CB41D8F4B6}"/>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5" name="Footer Placeholder 4">
            <a:extLst>
              <a:ext uri="{FF2B5EF4-FFF2-40B4-BE49-F238E27FC236}">
                <a16:creationId xmlns:a16="http://schemas.microsoft.com/office/drawing/2014/main" id="{41D3B740-1A7F-4F65-B5EF-52584ED54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679A0-8AD7-4545-ACAD-8E51ABCEE40D}"/>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38622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88EDC-F4FA-4EEC-924F-97431FB87A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5C3CD-D484-4515-81B5-BF3B7F155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BB967-885F-4D06-98FA-2DD7760886B3}"/>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5" name="Footer Placeholder 4">
            <a:extLst>
              <a:ext uri="{FF2B5EF4-FFF2-40B4-BE49-F238E27FC236}">
                <a16:creationId xmlns:a16="http://schemas.microsoft.com/office/drawing/2014/main" id="{CFF321B6-9AD2-47CD-A6F3-6257599A5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826BD-2074-4C5F-A092-22E3325D22CF}"/>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398044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799D-01DE-4A58-A139-F8521A5B6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1DE32-9375-4CBF-B420-6AEAA5D6C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78882-F69D-4068-AAB1-427AF90D077E}"/>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5" name="Footer Placeholder 4">
            <a:extLst>
              <a:ext uri="{FF2B5EF4-FFF2-40B4-BE49-F238E27FC236}">
                <a16:creationId xmlns:a16="http://schemas.microsoft.com/office/drawing/2014/main" id="{77B9EA02-3BB5-4908-A769-6825C502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4080E-4FA4-4448-9016-D4D9FF1C9A7D}"/>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112573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348D-E369-4D9C-B289-97A5C7C56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15421F-007E-4F88-AE1A-7F171384D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9F33B9-AFF0-49C8-A63D-C374BC540928}"/>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5" name="Footer Placeholder 4">
            <a:extLst>
              <a:ext uri="{FF2B5EF4-FFF2-40B4-BE49-F238E27FC236}">
                <a16:creationId xmlns:a16="http://schemas.microsoft.com/office/drawing/2014/main" id="{56CC9B5A-5CD9-4975-9AE7-E5327EBBF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36FF2-5F41-4E8C-A89D-7C4E1D7F276A}"/>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284643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457F-4B60-44BA-9ABB-B18494FDC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70480-5CD3-45B0-AF46-828124678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3F738-9B5C-4898-84A1-5F8DB960B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DB5B96-4FEF-4B0C-8FE9-14B8ED261A92}"/>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6" name="Footer Placeholder 5">
            <a:extLst>
              <a:ext uri="{FF2B5EF4-FFF2-40B4-BE49-F238E27FC236}">
                <a16:creationId xmlns:a16="http://schemas.microsoft.com/office/drawing/2014/main" id="{DAE566F0-E2D1-4276-BABA-7A89607CD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727DB-9CAA-408B-A1C2-FE92BA9CBA72}"/>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148932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B1C9-D42B-4E0A-AA6F-A5B18ACABA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AE20F3-DBCB-4630-B1BF-2BBF86126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5A14E-5E7F-4F13-804F-B76B02F3F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5E9104-3734-46D2-8BA7-B8BB1C660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172FBE-A880-4DE1-AD50-A77E3798B1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DA1C3-0CCD-4CBF-91B2-232E7D260C23}"/>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8" name="Footer Placeholder 7">
            <a:extLst>
              <a:ext uri="{FF2B5EF4-FFF2-40B4-BE49-F238E27FC236}">
                <a16:creationId xmlns:a16="http://schemas.microsoft.com/office/drawing/2014/main" id="{05C8F4D8-3F32-41EF-86C1-C8EEAD2362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31C06-6743-433F-A4AC-3BC3FDB7A722}"/>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200694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34D7-8792-4F5E-BDB1-1B8C78EE3B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1B1989-C4BB-43A8-B726-A92A14880FA5}"/>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4" name="Footer Placeholder 3">
            <a:extLst>
              <a:ext uri="{FF2B5EF4-FFF2-40B4-BE49-F238E27FC236}">
                <a16:creationId xmlns:a16="http://schemas.microsoft.com/office/drawing/2014/main" id="{9DA41C34-BF05-4A21-AAF8-32414FCE55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C739E8-B744-4D9A-8D0F-274069AC55EF}"/>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61993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8CFB7-84AF-4338-A55B-895F85B24C8D}"/>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3" name="Footer Placeholder 2">
            <a:extLst>
              <a:ext uri="{FF2B5EF4-FFF2-40B4-BE49-F238E27FC236}">
                <a16:creationId xmlns:a16="http://schemas.microsoft.com/office/drawing/2014/main" id="{A82C4984-1031-4CAA-AACF-1AA1095576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DF8225-D766-430D-A6D1-AA929224B536}"/>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390540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0A8F-B2C8-4429-8710-13F03D032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3F945F-D208-4CD3-B45B-76E8720D0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47DBB0-D710-42D1-A783-6A5910906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7D9BC-6714-4378-84A1-6DFBAEC2490D}"/>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6" name="Footer Placeholder 5">
            <a:extLst>
              <a:ext uri="{FF2B5EF4-FFF2-40B4-BE49-F238E27FC236}">
                <a16:creationId xmlns:a16="http://schemas.microsoft.com/office/drawing/2014/main" id="{51243F47-D4E6-4489-BC9E-B0DF7CD1E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AC969-A42F-40D8-8C3D-5A084EF77439}"/>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238870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32A4-161F-419B-9415-5D02481D5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7CFA14-E1E1-4251-8623-E44E571BE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86869A-D1CE-4A11-9E61-6CF9FCE7B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23E4C-42E9-44F5-AC35-5F4F90E58026}"/>
              </a:ext>
            </a:extLst>
          </p:cNvPr>
          <p:cNvSpPr>
            <a:spLocks noGrp="1"/>
          </p:cNvSpPr>
          <p:nvPr>
            <p:ph type="dt" sz="half" idx="10"/>
          </p:nvPr>
        </p:nvSpPr>
        <p:spPr/>
        <p:txBody>
          <a:bodyPr/>
          <a:lstStyle/>
          <a:p>
            <a:fld id="{0970A720-841E-4DBF-9033-AD4F1686D2D0}" type="datetimeFigureOut">
              <a:rPr lang="en-US" smtClean="0"/>
              <a:t>5/26/2021</a:t>
            </a:fld>
            <a:endParaRPr lang="en-US"/>
          </a:p>
        </p:txBody>
      </p:sp>
      <p:sp>
        <p:nvSpPr>
          <p:cNvPr id="6" name="Footer Placeholder 5">
            <a:extLst>
              <a:ext uri="{FF2B5EF4-FFF2-40B4-BE49-F238E27FC236}">
                <a16:creationId xmlns:a16="http://schemas.microsoft.com/office/drawing/2014/main" id="{C3E3D864-53AD-4D41-8DCB-71A488506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DDC5C-9748-4F37-A6DA-969E08C8A331}"/>
              </a:ext>
            </a:extLst>
          </p:cNvPr>
          <p:cNvSpPr>
            <a:spLocks noGrp="1"/>
          </p:cNvSpPr>
          <p:nvPr>
            <p:ph type="sldNum" sz="quarter" idx="12"/>
          </p:nvPr>
        </p:nvSpPr>
        <p:spPr/>
        <p:txBody>
          <a:bodyPr/>
          <a:lstStyle/>
          <a:p>
            <a:fld id="{B6B7BFFB-115E-4B6F-BC81-B11D0D9028AB}" type="slidenum">
              <a:rPr lang="en-US" smtClean="0"/>
              <a:t>‹#›</a:t>
            </a:fld>
            <a:endParaRPr lang="en-US"/>
          </a:p>
        </p:txBody>
      </p:sp>
    </p:spTree>
    <p:extLst>
      <p:ext uri="{BB962C8B-B14F-4D97-AF65-F5344CB8AC3E}">
        <p14:creationId xmlns:p14="http://schemas.microsoft.com/office/powerpoint/2010/main" val="329163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01513-EF58-459A-989B-387BCE880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F8CC3-20F8-405D-9244-EEE050FDF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0F799-CB3D-474A-A739-4B3A4B2DF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0A720-841E-4DBF-9033-AD4F1686D2D0}" type="datetimeFigureOut">
              <a:rPr lang="en-US" smtClean="0"/>
              <a:t>5/26/2021</a:t>
            </a:fld>
            <a:endParaRPr lang="en-US"/>
          </a:p>
        </p:txBody>
      </p:sp>
      <p:sp>
        <p:nvSpPr>
          <p:cNvPr id="5" name="Footer Placeholder 4">
            <a:extLst>
              <a:ext uri="{FF2B5EF4-FFF2-40B4-BE49-F238E27FC236}">
                <a16:creationId xmlns:a16="http://schemas.microsoft.com/office/drawing/2014/main" id="{57326F10-1376-4949-B835-4A9766F63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B4B42-95E9-4BFA-90AB-A80BAB9A3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BFFB-115E-4B6F-BC81-B11D0D9028AB}" type="slidenum">
              <a:rPr lang="en-US" smtClean="0"/>
              <a:t>‹#›</a:t>
            </a:fld>
            <a:endParaRPr lang="en-US"/>
          </a:p>
        </p:txBody>
      </p:sp>
    </p:spTree>
    <p:extLst>
      <p:ext uri="{BB962C8B-B14F-4D97-AF65-F5344CB8AC3E}">
        <p14:creationId xmlns:p14="http://schemas.microsoft.com/office/powerpoint/2010/main" val="147173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itchellSternke/SuperMarioBros-C"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F7A7-8AD6-4D7C-8FDA-31689284871A}"/>
              </a:ext>
            </a:extLst>
          </p:cNvPr>
          <p:cNvSpPr>
            <a:spLocks noGrp="1"/>
          </p:cNvSpPr>
          <p:nvPr>
            <p:ph type="ctrTitle"/>
          </p:nvPr>
        </p:nvSpPr>
        <p:spPr>
          <a:xfrm>
            <a:off x="1523999" y="149572"/>
            <a:ext cx="9144000" cy="1006157"/>
          </a:xfrm>
        </p:spPr>
        <p:txBody>
          <a:bodyPr>
            <a:noAutofit/>
          </a:bodyPr>
          <a:lstStyle/>
          <a:p>
            <a:r>
              <a:rPr lang="en-US" sz="4000" dirty="0">
                <a:latin typeface="Emulogic" pitchFamily="2" charset="0"/>
              </a:rPr>
              <a:t>Analyzing The Code to</a:t>
            </a:r>
          </a:p>
        </p:txBody>
      </p:sp>
      <p:sp>
        <p:nvSpPr>
          <p:cNvPr id="3" name="Subtitle 2">
            <a:extLst>
              <a:ext uri="{FF2B5EF4-FFF2-40B4-BE49-F238E27FC236}">
                <a16:creationId xmlns:a16="http://schemas.microsoft.com/office/drawing/2014/main" id="{895EB606-F43D-497A-952F-BB46F3BA6227}"/>
              </a:ext>
            </a:extLst>
          </p:cNvPr>
          <p:cNvSpPr>
            <a:spLocks noGrp="1"/>
          </p:cNvSpPr>
          <p:nvPr>
            <p:ph type="subTitle" idx="1"/>
          </p:nvPr>
        </p:nvSpPr>
        <p:spPr>
          <a:xfrm>
            <a:off x="1523999" y="5750560"/>
            <a:ext cx="9144000" cy="467360"/>
          </a:xfrm>
        </p:spPr>
        <p:txBody>
          <a:bodyPr>
            <a:normAutofit/>
          </a:bodyPr>
          <a:lstStyle/>
          <a:p>
            <a:r>
              <a:rPr lang="en-US" dirty="0">
                <a:latin typeface="Emulogic" pitchFamily="2" charset="0"/>
              </a:rPr>
              <a:t>Written by Jaelen Cole</a:t>
            </a:r>
          </a:p>
        </p:txBody>
      </p:sp>
      <p:pic>
        <p:nvPicPr>
          <p:cNvPr id="1026" name="Picture 2">
            <a:extLst>
              <a:ext uri="{FF2B5EF4-FFF2-40B4-BE49-F238E27FC236}">
                <a16:creationId xmlns:a16="http://schemas.microsoft.com/office/drawing/2014/main" id="{AE4ED5A8-2431-48D2-A22C-481420B1A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936" y="1065703"/>
            <a:ext cx="6302125" cy="47265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8F4BA9-7C46-4759-9482-CDB2E742F929}"/>
              </a:ext>
            </a:extLst>
          </p:cNvPr>
          <p:cNvSpPr txBox="1"/>
          <p:nvPr/>
        </p:nvSpPr>
        <p:spPr>
          <a:xfrm>
            <a:off x="2316477" y="6156960"/>
            <a:ext cx="7559041" cy="984885"/>
          </a:xfrm>
          <a:prstGeom prst="rect">
            <a:avLst/>
          </a:prstGeom>
          <a:noFill/>
        </p:spPr>
        <p:txBody>
          <a:bodyPr wrap="square" rtlCol="0">
            <a:spAutoFit/>
          </a:bodyPr>
          <a:lstStyle/>
          <a:p>
            <a:r>
              <a:rPr lang="en-US" sz="2000" dirty="0">
                <a:latin typeface="Emulogic" pitchFamily="2" charset="0"/>
              </a:rPr>
              <a:t>With Analysis by Angel </a:t>
            </a:r>
            <a:r>
              <a:rPr lang="en-US" sz="2000" dirty="0" err="1">
                <a:latin typeface="Emulogic" pitchFamily="2" charset="0"/>
              </a:rPr>
              <a:t>Rinos</a:t>
            </a:r>
            <a:r>
              <a:rPr lang="en-US" sz="2000" dirty="0">
                <a:latin typeface="Emulogic" pitchFamily="2" charset="0"/>
              </a:rPr>
              <a:t>, Ali Raza, and </a:t>
            </a:r>
            <a:r>
              <a:rPr lang="en-US" sz="2000" dirty="0" err="1">
                <a:latin typeface="Emulogic" pitchFamily="2" charset="0"/>
              </a:rPr>
              <a:t>Amarinder</a:t>
            </a:r>
            <a:r>
              <a:rPr lang="en-US" sz="2000" dirty="0">
                <a:latin typeface="Emulogic" pitchFamily="2" charset="0"/>
              </a:rPr>
              <a:t> Singh</a:t>
            </a:r>
            <a:r>
              <a:rPr lang="en-US" sz="2000" dirty="0"/>
              <a:t> </a:t>
            </a:r>
          </a:p>
          <a:p>
            <a:endParaRPr lang="en-US" dirty="0"/>
          </a:p>
        </p:txBody>
      </p:sp>
    </p:spTree>
    <p:extLst>
      <p:ext uri="{BB962C8B-B14F-4D97-AF65-F5344CB8AC3E}">
        <p14:creationId xmlns:p14="http://schemas.microsoft.com/office/powerpoint/2010/main" val="320487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1+#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250" fill="hold"/>
                                        <p:tgtEl>
                                          <p:spTgt spid="4"/>
                                        </p:tgtEl>
                                        <p:attrNameLst>
                                          <p:attrName>ppt_x</p:attrName>
                                        </p:attrNameLst>
                                      </p:cBhvr>
                                      <p:tavLst>
                                        <p:tav tm="0">
                                          <p:val>
                                            <p:strVal val="#ppt_x"/>
                                          </p:val>
                                        </p:tav>
                                        <p:tav tm="100000">
                                          <p:val>
                                            <p:strVal val="#ppt_x"/>
                                          </p:val>
                                        </p:tav>
                                      </p:tavLst>
                                    </p:anim>
                                    <p:anim calcmode="lin" valueType="num">
                                      <p:cBhvr additive="base">
                                        <p:cTn id="25"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FC8-1717-47FF-BCDA-23AE30B29851}"/>
              </a:ext>
            </a:extLst>
          </p:cNvPr>
          <p:cNvSpPr>
            <a:spLocks noGrp="1"/>
          </p:cNvSpPr>
          <p:nvPr>
            <p:ph type="title"/>
          </p:nvPr>
        </p:nvSpPr>
        <p:spPr/>
        <p:txBody>
          <a:bodyPr/>
          <a:lstStyle/>
          <a:p>
            <a:r>
              <a:rPr lang="en-US" dirty="0">
                <a:latin typeface="Emulogic" pitchFamily="2" charset="0"/>
              </a:rPr>
              <a:t>Introduction</a:t>
            </a:r>
          </a:p>
        </p:txBody>
      </p:sp>
      <p:sp>
        <p:nvSpPr>
          <p:cNvPr id="3" name="Content Placeholder 2">
            <a:extLst>
              <a:ext uri="{FF2B5EF4-FFF2-40B4-BE49-F238E27FC236}">
                <a16:creationId xmlns:a16="http://schemas.microsoft.com/office/drawing/2014/main" id="{23DC9F08-8830-407A-8E26-B9D5777F11B8}"/>
              </a:ext>
            </a:extLst>
          </p:cNvPr>
          <p:cNvSpPr>
            <a:spLocks noGrp="1"/>
          </p:cNvSpPr>
          <p:nvPr>
            <p:ph idx="1"/>
          </p:nvPr>
        </p:nvSpPr>
        <p:spPr>
          <a:xfrm>
            <a:off x="838200" y="1330960"/>
            <a:ext cx="10515600" cy="2031325"/>
          </a:xfrm>
        </p:spPr>
        <p:txBody>
          <a:bodyPr>
            <a:normAutofit/>
          </a:bodyPr>
          <a:lstStyle/>
          <a:p>
            <a:pPr marL="0" indent="0">
              <a:lnSpc>
                <a:spcPct val="100000"/>
              </a:lnSpc>
              <a:buNone/>
            </a:pPr>
            <a:r>
              <a:rPr lang="en-US" sz="2000" dirty="0">
                <a:latin typeface="Emulogic" pitchFamily="2" charset="0"/>
              </a:rPr>
              <a:t>One day, while browsing the internet for personal research, I found a source code for Super Mario Bros. that compiles the game in the format of C/C++. It can be accessed and viewed easily through visual studio. </a:t>
            </a:r>
          </a:p>
        </p:txBody>
      </p:sp>
      <p:sp>
        <p:nvSpPr>
          <p:cNvPr id="5" name="TextBox 4">
            <a:extLst>
              <a:ext uri="{FF2B5EF4-FFF2-40B4-BE49-F238E27FC236}">
                <a16:creationId xmlns:a16="http://schemas.microsoft.com/office/drawing/2014/main" id="{C166EC00-AF67-4E39-BF9E-FF45D4726355}"/>
              </a:ext>
            </a:extLst>
          </p:cNvPr>
          <p:cNvSpPr txBox="1"/>
          <p:nvPr/>
        </p:nvSpPr>
        <p:spPr>
          <a:xfrm>
            <a:off x="838200" y="3429000"/>
            <a:ext cx="10515600" cy="2215991"/>
          </a:xfrm>
          <a:prstGeom prst="rect">
            <a:avLst/>
          </a:prstGeom>
          <a:noFill/>
        </p:spPr>
        <p:txBody>
          <a:bodyPr wrap="square" rtlCol="0">
            <a:spAutoFit/>
          </a:bodyPr>
          <a:lstStyle/>
          <a:p>
            <a:r>
              <a:rPr lang="en-US" sz="2000" dirty="0">
                <a:latin typeface="Emulogic" pitchFamily="2" charset="0"/>
              </a:rPr>
              <a:t>Initially, I downloaded it for ulterior reasons, but since we had a project on bitcoin (or anything that involves computer science) to do for this class, I wondered if it could be used as an analysis for our studies.</a:t>
            </a:r>
          </a:p>
          <a:p>
            <a:endParaRPr lang="en-US" dirty="0"/>
          </a:p>
        </p:txBody>
      </p:sp>
      <p:sp>
        <p:nvSpPr>
          <p:cNvPr id="6" name="TextBox 5">
            <a:extLst>
              <a:ext uri="{FF2B5EF4-FFF2-40B4-BE49-F238E27FC236}">
                <a16:creationId xmlns:a16="http://schemas.microsoft.com/office/drawing/2014/main" id="{06BAF468-70F4-48CB-A4F7-23A3F0C7A800}"/>
              </a:ext>
            </a:extLst>
          </p:cNvPr>
          <p:cNvSpPr txBox="1"/>
          <p:nvPr/>
        </p:nvSpPr>
        <p:spPr>
          <a:xfrm>
            <a:off x="838200" y="5527040"/>
            <a:ext cx="10515600" cy="1292662"/>
          </a:xfrm>
          <a:prstGeom prst="rect">
            <a:avLst/>
          </a:prstGeom>
          <a:noFill/>
        </p:spPr>
        <p:txBody>
          <a:bodyPr wrap="square" rtlCol="0">
            <a:spAutoFit/>
          </a:bodyPr>
          <a:lstStyle/>
          <a:p>
            <a:r>
              <a:rPr lang="en-US" sz="2000" dirty="0">
                <a:latin typeface="Emulogic" pitchFamily="2" charset="0"/>
              </a:rPr>
              <a:t>So, I’ve banned together with three other classmates to look over and analyze this source code. These are our findings...</a:t>
            </a:r>
          </a:p>
          <a:p>
            <a:endParaRPr lang="en-US" dirty="0"/>
          </a:p>
        </p:txBody>
      </p:sp>
    </p:spTree>
    <p:extLst>
      <p:ext uri="{BB962C8B-B14F-4D97-AF65-F5344CB8AC3E}">
        <p14:creationId xmlns:p14="http://schemas.microsoft.com/office/powerpoint/2010/main" val="36517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250"/>
                                        <p:tgtEl>
                                          <p:spTgt spid="5"/>
                                        </p:tgtEl>
                                      </p:cBhvr>
                                    </p:animEffect>
                                    <p:anim calcmode="lin" valueType="num">
                                      <p:cBhvr>
                                        <p:cTn id="21" dur="250" fill="hold"/>
                                        <p:tgtEl>
                                          <p:spTgt spid="5"/>
                                        </p:tgtEl>
                                        <p:attrNameLst>
                                          <p:attrName>ppt_x</p:attrName>
                                        </p:attrNameLst>
                                      </p:cBhvr>
                                      <p:tavLst>
                                        <p:tav tm="0">
                                          <p:val>
                                            <p:strVal val="#ppt_x"/>
                                          </p:val>
                                        </p:tav>
                                        <p:tav tm="100000">
                                          <p:val>
                                            <p:strVal val="#ppt_x"/>
                                          </p:val>
                                        </p:tav>
                                      </p:tavLst>
                                    </p:anim>
                                    <p:anim calcmode="lin" valueType="num">
                                      <p:cBhvr>
                                        <p:cTn id="22"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50"/>
                                        <p:tgtEl>
                                          <p:spTgt spid="6"/>
                                        </p:tgtEl>
                                      </p:cBhvr>
                                    </p:animEffect>
                                    <p:anim calcmode="lin" valueType="num">
                                      <p:cBhvr>
                                        <p:cTn id="28" dur="250" fill="hold"/>
                                        <p:tgtEl>
                                          <p:spTgt spid="6"/>
                                        </p:tgtEl>
                                        <p:attrNameLst>
                                          <p:attrName>ppt_x</p:attrName>
                                        </p:attrNameLst>
                                      </p:cBhvr>
                                      <p:tavLst>
                                        <p:tav tm="0">
                                          <p:val>
                                            <p:strVal val="#ppt_x"/>
                                          </p:val>
                                        </p:tav>
                                        <p:tav tm="100000">
                                          <p:val>
                                            <p:strVal val="#ppt_x"/>
                                          </p:val>
                                        </p:tav>
                                      </p:tavLst>
                                    </p:anim>
                                    <p:anim calcmode="lin" valueType="num">
                                      <p:cBhvr>
                                        <p:cTn id="2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CBE974-88BC-4770-8C10-7B1FA2C5BA3C}"/>
              </a:ext>
            </a:extLst>
          </p:cNvPr>
          <p:cNvSpPr txBox="1"/>
          <p:nvPr/>
        </p:nvSpPr>
        <p:spPr>
          <a:xfrm>
            <a:off x="325120" y="312678"/>
            <a:ext cx="9011920" cy="1200329"/>
          </a:xfrm>
          <a:prstGeom prst="rect">
            <a:avLst/>
          </a:prstGeom>
          <a:noFill/>
        </p:spPr>
        <p:txBody>
          <a:bodyPr wrap="square" rtlCol="0">
            <a:spAutoFit/>
          </a:bodyPr>
          <a:lstStyle/>
          <a:p>
            <a:pPr rtl="0" fontAlgn="base">
              <a:spcBef>
                <a:spcPts val="0"/>
              </a:spcBef>
              <a:spcAft>
                <a:spcPts val="0"/>
              </a:spcAft>
            </a:pPr>
            <a:r>
              <a:rPr lang="en-US" dirty="0">
                <a:solidFill>
                  <a:srgbClr val="000000"/>
                </a:solidFill>
                <a:latin typeface="Emulogic" pitchFamily="2" charset="0"/>
              </a:rPr>
              <a:t>T</a:t>
            </a:r>
            <a:r>
              <a:rPr lang="en-US" sz="1800" b="0" i="0" u="none" strike="noStrike" dirty="0">
                <a:solidFill>
                  <a:srgbClr val="000000"/>
                </a:solidFill>
                <a:effectLst/>
                <a:latin typeface="Emulogic" pitchFamily="2" charset="0"/>
              </a:rPr>
              <a:t>he Mario Project itself has been mixed with different sources of code which revolve around C++ and ARMS assembly.</a:t>
            </a:r>
          </a:p>
        </p:txBody>
      </p:sp>
      <p:sp>
        <p:nvSpPr>
          <p:cNvPr id="4" name="TextBox 3">
            <a:extLst>
              <a:ext uri="{FF2B5EF4-FFF2-40B4-BE49-F238E27FC236}">
                <a16:creationId xmlns:a16="http://schemas.microsoft.com/office/drawing/2014/main" id="{E344C259-6386-4308-9581-DA9CBF058F02}"/>
              </a:ext>
            </a:extLst>
          </p:cNvPr>
          <p:cNvSpPr txBox="1"/>
          <p:nvPr/>
        </p:nvSpPr>
        <p:spPr>
          <a:xfrm>
            <a:off x="325120" y="1767007"/>
            <a:ext cx="8818880" cy="1200329"/>
          </a:xfrm>
          <a:prstGeom prst="rect">
            <a:avLst/>
          </a:prstGeom>
          <a:noFill/>
        </p:spPr>
        <p:txBody>
          <a:bodyPr wrap="square" rtlCol="0">
            <a:spAutoFit/>
          </a:bodyPr>
          <a:lstStyle/>
          <a:p>
            <a:pPr rtl="0" fontAlgn="base">
              <a:spcBef>
                <a:spcPts val="0"/>
              </a:spcBef>
              <a:spcAft>
                <a:spcPts val="0"/>
              </a:spcAft>
            </a:pPr>
            <a:r>
              <a:rPr lang="en-US" sz="1800" b="0" i="0" u="none" strike="noStrike" dirty="0">
                <a:solidFill>
                  <a:srgbClr val="000000"/>
                </a:solidFill>
                <a:effectLst/>
                <a:latin typeface="Emulogic" pitchFamily="2" charset="0"/>
              </a:rPr>
              <a:t>Most of the codes have unique functions on how the program itself was able to produce the frames of the game.</a:t>
            </a:r>
          </a:p>
        </p:txBody>
      </p:sp>
      <p:sp>
        <p:nvSpPr>
          <p:cNvPr id="5" name="TextBox 4">
            <a:extLst>
              <a:ext uri="{FF2B5EF4-FFF2-40B4-BE49-F238E27FC236}">
                <a16:creationId xmlns:a16="http://schemas.microsoft.com/office/drawing/2014/main" id="{0430AC6F-C828-43E6-A37F-AC06AAFF4AF7}"/>
              </a:ext>
            </a:extLst>
          </p:cNvPr>
          <p:cNvSpPr txBox="1"/>
          <p:nvPr/>
        </p:nvSpPr>
        <p:spPr>
          <a:xfrm>
            <a:off x="325120" y="3221336"/>
            <a:ext cx="4144883" cy="1477328"/>
          </a:xfrm>
          <a:prstGeom prst="rect">
            <a:avLst/>
          </a:prstGeom>
          <a:noFill/>
        </p:spPr>
        <p:txBody>
          <a:bodyPr wrap="square" rtlCol="0">
            <a:spAutoFit/>
          </a:bodyPr>
          <a:lstStyle/>
          <a:p>
            <a:r>
              <a:rPr lang="en-US" sz="1800" b="0" i="0" u="none" strike="noStrike" dirty="0">
                <a:solidFill>
                  <a:srgbClr val="000000"/>
                </a:solidFill>
                <a:effectLst/>
                <a:latin typeface="Emulogic" pitchFamily="2" charset="0"/>
              </a:rPr>
              <a:t>An example would be like how the project functions for a timer.  </a:t>
            </a:r>
            <a:endParaRPr lang="en-US" dirty="0">
              <a:latin typeface="Emulogic" pitchFamily="2" charset="0"/>
            </a:endParaRPr>
          </a:p>
          <a:p>
            <a:endParaRPr lang="en-US" dirty="0"/>
          </a:p>
        </p:txBody>
      </p:sp>
      <p:pic>
        <p:nvPicPr>
          <p:cNvPr id="7" name="Picture 6">
            <a:extLst>
              <a:ext uri="{FF2B5EF4-FFF2-40B4-BE49-F238E27FC236}">
                <a16:creationId xmlns:a16="http://schemas.microsoft.com/office/drawing/2014/main" id="{A11512A7-D737-4790-B0E8-87F8F5273E66}"/>
              </a:ext>
            </a:extLst>
          </p:cNvPr>
          <p:cNvPicPr>
            <a:picLocks noChangeAspect="1"/>
          </p:cNvPicPr>
          <p:nvPr/>
        </p:nvPicPr>
        <p:blipFill>
          <a:blip r:embed="rId2"/>
          <a:stretch>
            <a:fillRect/>
          </a:stretch>
        </p:blipFill>
        <p:spPr>
          <a:xfrm>
            <a:off x="4378563" y="2798488"/>
            <a:ext cx="7721997" cy="1790792"/>
          </a:xfrm>
          <a:prstGeom prst="rect">
            <a:avLst/>
          </a:prstGeom>
        </p:spPr>
      </p:pic>
      <p:sp>
        <p:nvSpPr>
          <p:cNvPr id="8" name="TextBox 7">
            <a:extLst>
              <a:ext uri="{FF2B5EF4-FFF2-40B4-BE49-F238E27FC236}">
                <a16:creationId xmlns:a16="http://schemas.microsoft.com/office/drawing/2014/main" id="{83DE0D8C-07D9-4377-849C-F699ED05C766}"/>
              </a:ext>
            </a:extLst>
          </p:cNvPr>
          <p:cNvSpPr txBox="1"/>
          <p:nvPr/>
        </p:nvSpPr>
        <p:spPr>
          <a:xfrm>
            <a:off x="325120" y="4952664"/>
            <a:ext cx="9337040" cy="1200329"/>
          </a:xfrm>
          <a:prstGeom prst="rect">
            <a:avLst/>
          </a:prstGeom>
          <a:noFill/>
        </p:spPr>
        <p:txBody>
          <a:bodyPr wrap="square" rtlCol="0">
            <a:spAutoFit/>
          </a:bodyPr>
          <a:lstStyle/>
          <a:p>
            <a:r>
              <a:rPr lang="en-US" sz="1800" b="0" i="0" u="none" strike="noStrike" dirty="0">
                <a:solidFill>
                  <a:srgbClr val="000000"/>
                </a:solidFill>
                <a:effectLst/>
                <a:latin typeface="Emulogic" pitchFamily="2" charset="0"/>
              </a:rPr>
              <a:t>The variable </a:t>
            </a:r>
            <a:r>
              <a:rPr lang="en-US" sz="1800" b="0" i="0" u="none" strike="noStrike" dirty="0" err="1">
                <a:solidFill>
                  <a:srgbClr val="000000"/>
                </a:solidFill>
                <a:effectLst/>
                <a:latin typeface="Emulogic" pitchFamily="2" charset="0"/>
              </a:rPr>
              <a:t>DecTimers</a:t>
            </a:r>
            <a:r>
              <a:rPr lang="en-US" sz="1800" b="0" i="0" u="none" strike="noStrike" dirty="0">
                <a:solidFill>
                  <a:srgbClr val="000000"/>
                </a:solidFill>
                <a:effectLst/>
                <a:latin typeface="Emulogic" pitchFamily="2" charset="0"/>
              </a:rPr>
              <a:t> makes it to where the timing of each frame is played in the game.</a:t>
            </a:r>
          </a:p>
          <a:p>
            <a:endParaRPr lang="en-US" dirty="0"/>
          </a:p>
        </p:txBody>
      </p:sp>
    </p:spTree>
    <p:extLst>
      <p:ext uri="{BB962C8B-B14F-4D97-AF65-F5344CB8AC3E}">
        <p14:creationId xmlns:p14="http://schemas.microsoft.com/office/powerpoint/2010/main" val="41745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anim calcmode="lin" valueType="num">
                                      <p:cBhvr>
                                        <p:cTn id="22" dur="250" fill="hold"/>
                                        <p:tgtEl>
                                          <p:spTgt spid="5"/>
                                        </p:tgtEl>
                                        <p:attrNameLst>
                                          <p:attrName>ppt_x</p:attrName>
                                        </p:attrNameLst>
                                      </p:cBhvr>
                                      <p:tavLst>
                                        <p:tav tm="0">
                                          <p:val>
                                            <p:strVal val="#ppt_x"/>
                                          </p:val>
                                        </p:tav>
                                        <p:tav tm="100000">
                                          <p:val>
                                            <p:strVal val="#ppt_x"/>
                                          </p:val>
                                        </p:tav>
                                      </p:tavLst>
                                    </p:anim>
                                    <p:anim calcmode="lin" valueType="num">
                                      <p:cBhvr>
                                        <p:cTn id="23"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250"/>
                                        <p:tgtEl>
                                          <p:spTgt spid="8"/>
                                        </p:tgtEl>
                                      </p:cBhvr>
                                    </p:animEffect>
                                    <p:anim calcmode="lin" valueType="num">
                                      <p:cBhvr>
                                        <p:cTn id="35" dur="250" fill="hold"/>
                                        <p:tgtEl>
                                          <p:spTgt spid="8"/>
                                        </p:tgtEl>
                                        <p:attrNameLst>
                                          <p:attrName>ppt_x</p:attrName>
                                        </p:attrNameLst>
                                      </p:cBhvr>
                                      <p:tavLst>
                                        <p:tav tm="0">
                                          <p:val>
                                            <p:strVal val="#ppt_x"/>
                                          </p:val>
                                        </p:tav>
                                        <p:tav tm="100000">
                                          <p:val>
                                            <p:strVal val="#ppt_x"/>
                                          </p:val>
                                        </p:tav>
                                      </p:tavLst>
                                    </p:anim>
                                    <p:anim calcmode="lin" valueType="num">
                                      <p:cBhvr>
                                        <p:cTn id="36"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FBADD-A537-4E45-B87C-E6B67E0B83FB}"/>
              </a:ext>
            </a:extLst>
          </p:cNvPr>
          <p:cNvSpPr txBox="1"/>
          <p:nvPr/>
        </p:nvSpPr>
        <p:spPr>
          <a:xfrm>
            <a:off x="518160" y="114879"/>
            <a:ext cx="10627360" cy="923330"/>
          </a:xfrm>
          <a:prstGeom prst="rect">
            <a:avLst/>
          </a:prstGeom>
          <a:noFill/>
        </p:spPr>
        <p:txBody>
          <a:bodyPr wrap="square" rtlCol="0">
            <a:spAutoFit/>
          </a:bodyPr>
          <a:lstStyle/>
          <a:p>
            <a:r>
              <a:rPr lang="en-US" sz="1800" b="0" i="0" u="none" strike="noStrike" dirty="0">
                <a:solidFill>
                  <a:srgbClr val="000000"/>
                </a:solidFill>
                <a:effectLst/>
                <a:latin typeface="Emulogic" pitchFamily="2" charset="0"/>
              </a:rPr>
              <a:t>Another example is how to check if the game starts...</a:t>
            </a:r>
          </a:p>
          <a:p>
            <a:endParaRPr lang="en-US" dirty="0"/>
          </a:p>
        </p:txBody>
      </p:sp>
      <p:pic>
        <p:nvPicPr>
          <p:cNvPr id="4" name="Picture 3">
            <a:extLst>
              <a:ext uri="{FF2B5EF4-FFF2-40B4-BE49-F238E27FC236}">
                <a16:creationId xmlns:a16="http://schemas.microsoft.com/office/drawing/2014/main" id="{71E3E06E-70BB-4DE8-8E95-F54BAEB8EA68}"/>
              </a:ext>
            </a:extLst>
          </p:cNvPr>
          <p:cNvPicPr>
            <a:picLocks noChangeAspect="1"/>
          </p:cNvPicPr>
          <p:nvPr/>
        </p:nvPicPr>
        <p:blipFill>
          <a:blip r:embed="rId2"/>
          <a:stretch>
            <a:fillRect/>
          </a:stretch>
        </p:blipFill>
        <p:spPr>
          <a:xfrm>
            <a:off x="518160" y="788603"/>
            <a:ext cx="6876041" cy="3597290"/>
          </a:xfrm>
          <a:prstGeom prst="rect">
            <a:avLst/>
          </a:prstGeom>
        </p:spPr>
      </p:pic>
      <p:pic>
        <p:nvPicPr>
          <p:cNvPr id="6" name="Picture 5">
            <a:extLst>
              <a:ext uri="{FF2B5EF4-FFF2-40B4-BE49-F238E27FC236}">
                <a16:creationId xmlns:a16="http://schemas.microsoft.com/office/drawing/2014/main" id="{2B2DBB7C-70B0-43C2-A010-5CB812A7B520}"/>
              </a:ext>
            </a:extLst>
          </p:cNvPr>
          <p:cNvPicPr>
            <a:picLocks noChangeAspect="1"/>
          </p:cNvPicPr>
          <p:nvPr/>
        </p:nvPicPr>
        <p:blipFill>
          <a:blip r:embed="rId3"/>
          <a:stretch>
            <a:fillRect/>
          </a:stretch>
        </p:blipFill>
        <p:spPr>
          <a:xfrm>
            <a:off x="518160" y="4385893"/>
            <a:ext cx="6876041" cy="1997474"/>
          </a:xfrm>
          <a:prstGeom prst="rect">
            <a:avLst/>
          </a:prstGeom>
        </p:spPr>
      </p:pic>
      <p:sp>
        <p:nvSpPr>
          <p:cNvPr id="7" name="TextBox 6">
            <a:extLst>
              <a:ext uri="{FF2B5EF4-FFF2-40B4-BE49-F238E27FC236}">
                <a16:creationId xmlns:a16="http://schemas.microsoft.com/office/drawing/2014/main" id="{3E2065F7-D92B-47EC-89BF-06CF15879E67}"/>
              </a:ext>
            </a:extLst>
          </p:cNvPr>
          <p:cNvSpPr txBox="1"/>
          <p:nvPr/>
        </p:nvSpPr>
        <p:spPr>
          <a:xfrm>
            <a:off x="7394201" y="788603"/>
            <a:ext cx="4208980" cy="2031325"/>
          </a:xfrm>
          <a:prstGeom prst="rect">
            <a:avLst/>
          </a:prstGeom>
          <a:noFill/>
        </p:spPr>
        <p:txBody>
          <a:bodyPr wrap="square" rtlCol="0">
            <a:spAutoFit/>
          </a:bodyPr>
          <a:lstStyle/>
          <a:p>
            <a:r>
              <a:rPr lang="en-US" sz="1800" b="0" i="0" u="none" strike="noStrike" dirty="0">
                <a:solidFill>
                  <a:srgbClr val="000000"/>
                </a:solidFill>
                <a:effectLst/>
                <a:latin typeface="Emulogic" pitchFamily="2" charset="0"/>
              </a:rPr>
              <a:t>This function itself provides when the game starts and when it will pause the moment a player pauses the game. </a:t>
            </a:r>
            <a:endParaRPr lang="en-US" dirty="0">
              <a:latin typeface="Emulogic" pitchFamily="2" charset="0"/>
            </a:endParaRPr>
          </a:p>
        </p:txBody>
      </p:sp>
      <p:sp>
        <p:nvSpPr>
          <p:cNvPr id="8" name="TextBox 7">
            <a:extLst>
              <a:ext uri="{FF2B5EF4-FFF2-40B4-BE49-F238E27FC236}">
                <a16:creationId xmlns:a16="http://schemas.microsoft.com/office/drawing/2014/main" id="{08F51522-E098-41BB-AAA4-452B21D2146C}"/>
              </a:ext>
            </a:extLst>
          </p:cNvPr>
          <p:cNvSpPr txBox="1"/>
          <p:nvPr/>
        </p:nvSpPr>
        <p:spPr>
          <a:xfrm>
            <a:off x="7394201" y="3028291"/>
            <a:ext cx="4683760" cy="3139321"/>
          </a:xfrm>
          <a:prstGeom prst="rect">
            <a:avLst/>
          </a:prstGeom>
          <a:noFill/>
        </p:spPr>
        <p:txBody>
          <a:bodyPr wrap="square" rtlCol="0">
            <a:spAutoFit/>
          </a:bodyPr>
          <a:lstStyle/>
          <a:p>
            <a:r>
              <a:rPr lang="en-US" sz="1800" b="0" i="0" u="none" strike="noStrike" dirty="0">
                <a:solidFill>
                  <a:srgbClr val="000000"/>
                </a:solidFill>
                <a:effectLst/>
                <a:latin typeface="Emulogic" pitchFamily="2" charset="0"/>
              </a:rPr>
              <a:t>An interesting variable from this section is </a:t>
            </a:r>
            <a:r>
              <a:rPr lang="en-US" sz="1800" b="0" i="0" u="none" strike="noStrike" dirty="0" err="1">
                <a:solidFill>
                  <a:srgbClr val="000000"/>
                </a:solidFill>
                <a:effectLst/>
                <a:latin typeface="Emulogic" pitchFamily="2" charset="0"/>
              </a:rPr>
              <a:t>ClrPauseTimer</a:t>
            </a:r>
            <a:r>
              <a:rPr lang="en-US" sz="1800" b="0" i="0" u="none" strike="noStrike" dirty="0">
                <a:solidFill>
                  <a:srgbClr val="000000"/>
                </a:solidFill>
                <a:effectLst/>
                <a:latin typeface="Emulogic" pitchFamily="2" charset="0"/>
              </a:rPr>
              <a:t>, as when the level finishes, the program would stop the timer if the player reaches the flag.</a:t>
            </a:r>
          </a:p>
          <a:p>
            <a:endParaRPr lang="en-US" dirty="0"/>
          </a:p>
        </p:txBody>
      </p:sp>
    </p:spTree>
    <p:extLst>
      <p:ext uri="{BB962C8B-B14F-4D97-AF65-F5344CB8AC3E}">
        <p14:creationId xmlns:p14="http://schemas.microsoft.com/office/powerpoint/2010/main" val="382853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50" fill="hold"/>
                                        <p:tgtEl>
                                          <p:spTgt spid="6"/>
                                        </p:tgtEl>
                                        <p:attrNameLst>
                                          <p:attrName>ppt_x</p:attrName>
                                        </p:attrNameLst>
                                      </p:cBhvr>
                                      <p:tavLst>
                                        <p:tav tm="0">
                                          <p:val>
                                            <p:strVal val="#ppt_x"/>
                                          </p:val>
                                        </p:tav>
                                        <p:tav tm="100000">
                                          <p:val>
                                            <p:strVal val="#ppt_x"/>
                                          </p:val>
                                        </p:tav>
                                      </p:tavLst>
                                    </p:anim>
                                    <p:anim calcmode="lin" valueType="num">
                                      <p:cBhvr additive="base">
                                        <p:cTn id="14" dur="25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50" fill="hold"/>
                                        <p:tgtEl>
                                          <p:spTgt spid="4"/>
                                        </p:tgtEl>
                                        <p:attrNameLst>
                                          <p:attrName>ppt_x</p:attrName>
                                        </p:attrNameLst>
                                      </p:cBhvr>
                                      <p:tavLst>
                                        <p:tav tm="0">
                                          <p:val>
                                            <p:strVal val="#ppt_x"/>
                                          </p:val>
                                        </p:tav>
                                        <p:tav tm="100000">
                                          <p:val>
                                            <p:strVal val="#ppt_x"/>
                                          </p:val>
                                        </p:tav>
                                      </p:tavLst>
                                    </p:anim>
                                    <p:anim calcmode="lin" valueType="num">
                                      <p:cBhvr additive="base">
                                        <p:cTn id="1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250" fill="hold"/>
                                        <p:tgtEl>
                                          <p:spTgt spid="7"/>
                                        </p:tgtEl>
                                        <p:attrNameLst>
                                          <p:attrName>ppt_x</p:attrName>
                                        </p:attrNameLst>
                                      </p:cBhvr>
                                      <p:tavLst>
                                        <p:tav tm="0">
                                          <p:val>
                                            <p:strVal val="1+#ppt_w/2"/>
                                          </p:val>
                                        </p:tav>
                                        <p:tav tm="100000">
                                          <p:val>
                                            <p:strVal val="#ppt_x"/>
                                          </p:val>
                                        </p:tav>
                                      </p:tavLst>
                                    </p:anim>
                                    <p:anim calcmode="lin" valueType="num">
                                      <p:cBhvr additive="base">
                                        <p:cTn id="2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250" fill="hold"/>
                                        <p:tgtEl>
                                          <p:spTgt spid="8"/>
                                        </p:tgtEl>
                                        <p:attrNameLst>
                                          <p:attrName>ppt_x</p:attrName>
                                        </p:attrNameLst>
                                      </p:cBhvr>
                                      <p:tavLst>
                                        <p:tav tm="0">
                                          <p:val>
                                            <p:strVal val="1+#ppt_w/2"/>
                                          </p:val>
                                        </p:tav>
                                        <p:tav tm="100000">
                                          <p:val>
                                            <p:strVal val="#ppt_x"/>
                                          </p:val>
                                        </p:tav>
                                      </p:tavLst>
                                    </p:anim>
                                    <p:anim calcmode="lin" valueType="num">
                                      <p:cBhvr additive="base">
                                        <p:cTn id="30"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AB3CDD-04CC-45F9-A49A-4404F22BEFC2}"/>
              </a:ext>
            </a:extLst>
          </p:cNvPr>
          <p:cNvPicPr>
            <a:picLocks noChangeAspect="1"/>
          </p:cNvPicPr>
          <p:nvPr/>
        </p:nvPicPr>
        <p:blipFill>
          <a:blip r:embed="rId2"/>
          <a:stretch>
            <a:fillRect/>
          </a:stretch>
        </p:blipFill>
        <p:spPr>
          <a:xfrm>
            <a:off x="1768252" y="2450874"/>
            <a:ext cx="8655495" cy="4407126"/>
          </a:xfrm>
          <a:prstGeom prst="rect">
            <a:avLst/>
          </a:prstGeom>
        </p:spPr>
      </p:pic>
      <p:sp>
        <p:nvSpPr>
          <p:cNvPr id="4" name="TextBox 3">
            <a:extLst>
              <a:ext uri="{FF2B5EF4-FFF2-40B4-BE49-F238E27FC236}">
                <a16:creationId xmlns:a16="http://schemas.microsoft.com/office/drawing/2014/main" id="{C6AA6E9F-3EF8-42DD-9B30-7F04DCD18169}"/>
              </a:ext>
            </a:extLst>
          </p:cNvPr>
          <p:cNvSpPr txBox="1"/>
          <p:nvPr/>
        </p:nvSpPr>
        <p:spPr>
          <a:xfrm>
            <a:off x="1294544" y="142550"/>
            <a:ext cx="9246741" cy="2308324"/>
          </a:xfrm>
          <a:prstGeom prst="rect">
            <a:avLst/>
          </a:prstGeom>
          <a:noFill/>
        </p:spPr>
        <p:txBody>
          <a:bodyPr wrap="square" rtlCol="0">
            <a:spAutoFit/>
          </a:bodyPr>
          <a:lstStyle/>
          <a:p>
            <a:r>
              <a:rPr lang="en-US" dirty="0">
                <a:latin typeface="Emulogic" pitchFamily="2" charset="0"/>
              </a:rPr>
              <a:t>The following code checks when to end the world. Weather the player wins or loses. Or if the timer runs out, then it ends the world too. Also, on world 8 if the player beat the game the world ends.</a:t>
            </a:r>
          </a:p>
          <a:p>
            <a:r>
              <a:rPr lang="en-US" dirty="0">
                <a:latin typeface="Emulogic" pitchFamily="2" charset="0"/>
              </a:rPr>
              <a:t>If player loses it goes to the returns statement and ends the game.</a:t>
            </a:r>
          </a:p>
        </p:txBody>
      </p:sp>
    </p:spTree>
    <p:extLst>
      <p:ext uri="{BB962C8B-B14F-4D97-AF65-F5344CB8AC3E}">
        <p14:creationId xmlns:p14="http://schemas.microsoft.com/office/powerpoint/2010/main" val="349221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50" fill="hold"/>
                                        <p:tgtEl>
                                          <p:spTgt spid="3"/>
                                        </p:tgtEl>
                                        <p:attrNameLst>
                                          <p:attrName>ppt_x</p:attrName>
                                        </p:attrNameLst>
                                      </p:cBhvr>
                                      <p:tavLst>
                                        <p:tav tm="0">
                                          <p:val>
                                            <p:strVal val="#ppt_x"/>
                                          </p:val>
                                        </p:tav>
                                        <p:tav tm="100000">
                                          <p:val>
                                            <p:strVal val="#ppt_x"/>
                                          </p:val>
                                        </p:tav>
                                      </p:tavLst>
                                    </p:anim>
                                    <p:anim calcmode="lin" valueType="num">
                                      <p:cBhvr additive="base">
                                        <p:cTn id="14"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C9AFDD-48AE-4C14-B44C-87DB63163B27}"/>
              </a:ext>
            </a:extLst>
          </p:cNvPr>
          <p:cNvPicPr>
            <a:picLocks noChangeAspect="1"/>
          </p:cNvPicPr>
          <p:nvPr/>
        </p:nvPicPr>
        <p:blipFill>
          <a:blip r:embed="rId2"/>
          <a:stretch>
            <a:fillRect/>
          </a:stretch>
        </p:blipFill>
        <p:spPr>
          <a:xfrm>
            <a:off x="1742851" y="740018"/>
            <a:ext cx="8706297" cy="3035456"/>
          </a:xfrm>
          <a:prstGeom prst="rect">
            <a:avLst/>
          </a:prstGeom>
        </p:spPr>
      </p:pic>
      <p:sp>
        <p:nvSpPr>
          <p:cNvPr id="4" name="TextBox 3">
            <a:extLst>
              <a:ext uri="{FF2B5EF4-FFF2-40B4-BE49-F238E27FC236}">
                <a16:creationId xmlns:a16="http://schemas.microsoft.com/office/drawing/2014/main" id="{7D12F2B2-B955-4C42-AEE3-D31914A2EB51}"/>
              </a:ext>
            </a:extLst>
          </p:cNvPr>
          <p:cNvSpPr txBox="1"/>
          <p:nvPr/>
        </p:nvSpPr>
        <p:spPr>
          <a:xfrm>
            <a:off x="1914417" y="4628736"/>
            <a:ext cx="8363164" cy="1200329"/>
          </a:xfrm>
          <a:prstGeom prst="rect">
            <a:avLst/>
          </a:prstGeom>
          <a:noFill/>
        </p:spPr>
        <p:txBody>
          <a:bodyPr wrap="square" rtlCol="0">
            <a:spAutoFit/>
          </a:bodyPr>
          <a:lstStyle/>
          <a:p>
            <a:r>
              <a:rPr lang="en-US" dirty="0">
                <a:latin typeface="Emulogic" pitchFamily="2" charset="0"/>
              </a:rPr>
              <a:t>This part of the code checks if the player wants to quit. OR if the person doesn’t want to quit it</a:t>
            </a:r>
          </a:p>
          <a:p>
            <a:r>
              <a:rPr lang="en-US" dirty="0">
                <a:latin typeface="Emulogic" pitchFamily="2" charset="0"/>
              </a:rPr>
              <a:t>continues on.</a:t>
            </a:r>
          </a:p>
        </p:txBody>
      </p:sp>
    </p:spTree>
    <p:extLst>
      <p:ext uri="{BB962C8B-B14F-4D97-AF65-F5344CB8AC3E}">
        <p14:creationId xmlns:p14="http://schemas.microsoft.com/office/powerpoint/2010/main" val="419348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0-#ppt_w/2"/>
                                          </p:val>
                                        </p:tav>
                                        <p:tav tm="100000">
                                          <p:val>
                                            <p:strVal val="#ppt_x"/>
                                          </p:val>
                                        </p:tav>
                                      </p:tavLst>
                                    </p:anim>
                                    <p:anim calcmode="lin" valueType="num">
                                      <p:cBhvr additive="base">
                                        <p:cTn id="8" dur="2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50" fill="hold"/>
                                        <p:tgtEl>
                                          <p:spTgt spid="4"/>
                                        </p:tgtEl>
                                        <p:attrNameLst>
                                          <p:attrName>ppt_x</p:attrName>
                                        </p:attrNameLst>
                                      </p:cBhvr>
                                      <p:tavLst>
                                        <p:tav tm="0">
                                          <p:val>
                                            <p:strVal val="1+#ppt_w/2"/>
                                          </p:val>
                                        </p:tav>
                                        <p:tav tm="100000">
                                          <p:val>
                                            <p:strVal val="#ppt_x"/>
                                          </p:val>
                                        </p:tav>
                                      </p:tavLst>
                                    </p:anim>
                                    <p:anim calcmode="lin" valueType="num">
                                      <p:cBhvr additive="base">
                                        <p:cTn id="14"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DE490-B048-4AAE-8A9B-D2E3CDBCA7F2}"/>
              </a:ext>
            </a:extLst>
          </p:cNvPr>
          <p:cNvPicPr>
            <a:picLocks noChangeAspect="1"/>
          </p:cNvPicPr>
          <p:nvPr/>
        </p:nvPicPr>
        <p:blipFill>
          <a:blip r:embed="rId2"/>
          <a:stretch>
            <a:fillRect/>
          </a:stretch>
        </p:blipFill>
        <p:spPr>
          <a:xfrm>
            <a:off x="2381059" y="589059"/>
            <a:ext cx="7429882" cy="2749691"/>
          </a:xfrm>
          <a:prstGeom prst="rect">
            <a:avLst/>
          </a:prstGeom>
        </p:spPr>
      </p:pic>
      <p:sp>
        <p:nvSpPr>
          <p:cNvPr id="6" name="TextBox 5">
            <a:extLst>
              <a:ext uri="{FF2B5EF4-FFF2-40B4-BE49-F238E27FC236}">
                <a16:creationId xmlns:a16="http://schemas.microsoft.com/office/drawing/2014/main" id="{82329702-AA76-4D8D-9452-C71E74CA5EAE}"/>
              </a:ext>
            </a:extLst>
          </p:cNvPr>
          <p:cNvSpPr txBox="1"/>
          <p:nvPr/>
        </p:nvSpPr>
        <p:spPr>
          <a:xfrm>
            <a:off x="1290091" y="3976327"/>
            <a:ext cx="9611817" cy="2585323"/>
          </a:xfrm>
          <a:prstGeom prst="rect">
            <a:avLst/>
          </a:prstGeom>
          <a:noFill/>
        </p:spPr>
        <p:txBody>
          <a:bodyPr wrap="square" rtlCol="0">
            <a:spAutoFit/>
          </a:bodyPr>
          <a:lstStyle/>
          <a:p>
            <a:r>
              <a:rPr lang="en-US" dirty="0">
                <a:latin typeface="Emulogic" pitchFamily="2" charset="0"/>
              </a:rPr>
              <a:t>This segment is part of the most important lines of code as it transitions from one round to another. If a person is on the right coordinates the game would allow them to battle the enemy and if won they will be transferred to the second round. This code also stops the character from moving once victory has been achieved.</a:t>
            </a:r>
          </a:p>
        </p:txBody>
      </p:sp>
    </p:spTree>
    <p:extLst>
      <p:ext uri="{BB962C8B-B14F-4D97-AF65-F5344CB8AC3E}">
        <p14:creationId xmlns:p14="http://schemas.microsoft.com/office/powerpoint/2010/main" val="322498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50" fill="hold"/>
                                        <p:tgtEl>
                                          <p:spTgt spid="6"/>
                                        </p:tgtEl>
                                        <p:attrNameLst>
                                          <p:attrName>ppt_x</p:attrName>
                                        </p:attrNameLst>
                                      </p:cBhvr>
                                      <p:tavLst>
                                        <p:tav tm="0">
                                          <p:val>
                                            <p:strVal val="#ppt_x"/>
                                          </p:val>
                                        </p:tav>
                                        <p:tav tm="100000">
                                          <p:val>
                                            <p:strVal val="#ppt_x"/>
                                          </p:val>
                                        </p:tav>
                                      </p:tavLst>
                                    </p:anim>
                                    <p:anim calcmode="lin" valueType="num">
                                      <p:cBhvr additive="base">
                                        <p:cTn id="14"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8C37-47F4-4F7C-8EDA-85FA9F75198B}"/>
              </a:ext>
            </a:extLst>
          </p:cNvPr>
          <p:cNvSpPr>
            <a:spLocks noGrp="1"/>
          </p:cNvSpPr>
          <p:nvPr>
            <p:ph type="title"/>
          </p:nvPr>
        </p:nvSpPr>
        <p:spPr/>
        <p:txBody>
          <a:bodyPr/>
          <a:lstStyle/>
          <a:p>
            <a:r>
              <a:rPr lang="en-US" dirty="0">
                <a:latin typeface="Emulogic" pitchFamily="2" charset="0"/>
              </a:rPr>
              <a:t>Conclusion</a:t>
            </a:r>
          </a:p>
        </p:txBody>
      </p:sp>
      <p:sp>
        <p:nvSpPr>
          <p:cNvPr id="3" name="Content Placeholder 2">
            <a:extLst>
              <a:ext uri="{FF2B5EF4-FFF2-40B4-BE49-F238E27FC236}">
                <a16:creationId xmlns:a16="http://schemas.microsoft.com/office/drawing/2014/main" id="{21DDEBEF-AFBC-4026-8A45-AFD7D7D9DF2D}"/>
              </a:ext>
            </a:extLst>
          </p:cNvPr>
          <p:cNvSpPr>
            <a:spLocks noGrp="1"/>
          </p:cNvSpPr>
          <p:nvPr>
            <p:ph idx="1"/>
          </p:nvPr>
        </p:nvSpPr>
        <p:spPr>
          <a:xfrm>
            <a:off x="838200" y="1620203"/>
            <a:ext cx="10515600" cy="1202055"/>
          </a:xfrm>
        </p:spPr>
        <p:txBody>
          <a:bodyPr>
            <a:normAutofit/>
          </a:bodyPr>
          <a:lstStyle/>
          <a:p>
            <a:pPr marL="0" indent="0">
              <a:buNone/>
            </a:pPr>
            <a:r>
              <a:rPr lang="en-US" sz="2000" dirty="0">
                <a:latin typeface="Emulogic" pitchFamily="2" charset="0"/>
              </a:rPr>
              <a:t>As you can see, there are many intricacies as to how one of the greatest video games of all time functions.</a:t>
            </a:r>
          </a:p>
        </p:txBody>
      </p:sp>
      <p:sp>
        <p:nvSpPr>
          <p:cNvPr id="4" name="Content Placeholder 2">
            <a:extLst>
              <a:ext uri="{FF2B5EF4-FFF2-40B4-BE49-F238E27FC236}">
                <a16:creationId xmlns:a16="http://schemas.microsoft.com/office/drawing/2014/main" id="{B8FFEC55-76D1-4BA1-B685-B52B71E659F4}"/>
              </a:ext>
            </a:extLst>
          </p:cNvPr>
          <p:cNvSpPr txBox="1">
            <a:spLocks/>
          </p:cNvSpPr>
          <p:nvPr/>
        </p:nvSpPr>
        <p:spPr>
          <a:xfrm>
            <a:off x="838200" y="2926081"/>
            <a:ext cx="10515600" cy="1202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Emulogic" pitchFamily="2" charset="0"/>
              </a:rPr>
              <a:t>But we’ve barely even scratched the surface on the mechanics and variables that were coded into this now over 35-year-old game.</a:t>
            </a:r>
          </a:p>
        </p:txBody>
      </p:sp>
      <p:sp>
        <p:nvSpPr>
          <p:cNvPr id="5" name="Content Placeholder 2">
            <a:extLst>
              <a:ext uri="{FF2B5EF4-FFF2-40B4-BE49-F238E27FC236}">
                <a16:creationId xmlns:a16="http://schemas.microsoft.com/office/drawing/2014/main" id="{97AB6015-DA2B-4BDE-B61B-BF4784F6BD8E}"/>
              </a:ext>
            </a:extLst>
          </p:cNvPr>
          <p:cNvSpPr txBox="1">
            <a:spLocks/>
          </p:cNvSpPr>
          <p:nvPr/>
        </p:nvSpPr>
        <p:spPr>
          <a:xfrm>
            <a:off x="838200" y="4229735"/>
            <a:ext cx="10515600" cy="1202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Emulogic" pitchFamily="2" charset="0"/>
              </a:rPr>
              <a:t>If you are curious about the code yourself, You can view the code yourself by downloading it on the next slide.</a:t>
            </a:r>
          </a:p>
        </p:txBody>
      </p:sp>
      <p:sp>
        <p:nvSpPr>
          <p:cNvPr id="6" name="Content Placeholder 2">
            <a:extLst>
              <a:ext uri="{FF2B5EF4-FFF2-40B4-BE49-F238E27FC236}">
                <a16:creationId xmlns:a16="http://schemas.microsoft.com/office/drawing/2014/main" id="{EB66F98C-5A57-4B58-B79A-9CF69C082FCC}"/>
              </a:ext>
            </a:extLst>
          </p:cNvPr>
          <p:cNvSpPr txBox="1">
            <a:spLocks/>
          </p:cNvSpPr>
          <p:nvPr/>
        </p:nvSpPr>
        <p:spPr>
          <a:xfrm>
            <a:off x="838200" y="5290820"/>
            <a:ext cx="10515600" cy="1202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Emulogic" pitchFamily="2" charset="0"/>
              </a:rPr>
              <a:t>But regardless, we hope you enjoyed our brief analysis of the code to Super Mario Bros. </a:t>
            </a:r>
          </a:p>
        </p:txBody>
      </p:sp>
    </p:spTree>
    <p:extLst>
      <p:ext uri="{BB962C8B-B14F-4D97-AF65-F5344CB8AC3E}">
        <p14:creationId xmlns:p14="http://schemas.microsoft.com/office/powerpoint/2010/main" val="289375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anim calcmode="lin" valueType="num">
                                      <p:cBhvr>
                                        <p:cTn id="21" dur="250" fill="hold"/>
                                        <p:tgtEl>
                                          <p:spTgt spid="4"/>
                                        </p:tgtEl>
                                        <p:attrNameLst>
                                          <p:attrName>ppt_x</p:attrName>
                                        </p:attrNameLst>
                                      </p:cBhvr>
                                      <p:tavLst>
                                        <p:tav tm="0">
                                          <p:val>
                                            <p:strVal val="#ppt_x"/>
                                          </p:val>
                                        </p:tav>
                                        <p:tav tm="100000">
                                          <p:val>
                                            <p:strVal val="#ppt_x"/>
                                          </p:val>
                                        </p:tav>
                                      </p:tavLst>
                                    </p:anim>
                                    <p:anim calcmode="lin" valueType="num">
                                      <p:cBhvr>
                                        <p:cTn id="22"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anim calcmode="lin" valueType="num">
                                      <p:cBhvr>
                                        <p:cTn id="28" dur="250" fill="hold"/>
                                        <p:tgtEl>
                                          <p:spTgt spid="5"/>
                                        </p:tgtEl>
                                        <p:attrNameLst>
                                          <p:attrName>ppt_x</p:attrName>
                                        </p:attrNameLst>
                                      </p:cBhvr>
                                      <p:tavLst>
                                        <p:tav tm="0">
                                          <p:val>
                                            <p:strVal val="#ppt_x"/>
                                          </p:val>
                                        </p:tav>
                                        <p:tav tm="100000">
                                          <p:val>
                                            <p:strVal val="#ppt_x"/>
                                          </p:val>
                                        </p:tav>
                                      </p:tavLst>
                                    </p:anim>
                                    <p:anim calcmode="lin" valueType="num">
                                      <p:cBhvr>
                                        <p:cTn id="29"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250"/>
                                        <p:tgtEl>
                                          <p:spTgt spid="6"/>
                                        </p:tgtEl>
                                      </p:cBhvr>
                                    </p:animEffect>
                                    <p:anim calcmode="lin" valueType="num">
                                      <p:cBhvr>
                                        <p:cTn id="35" dur="250" fill="hold"/>
                                        <p:tgtEl>
                                          <p:spTgt spid="6"/>
                                        </p:tgtEl>
                                        <p:attrNameLst>
                                          <p:attrName>ppt_x</p:attrName>
                                        </p:attrNameLst>
                                      </p:cBhvr>
                                      <p:tavLst>
                                        <p:tav tm="0">
                                          <p:val>
                                            <p:strVal val="#ppt_x"/>
                                          </p:val>
                                        </p:tav>
                                        <p:tav tm="100000">
                                          <p:val>
                                            <p:strVal val="#ppt_x"/>
                                          </p:val>
                                        </p:tav>
                                      </p:tavLst>
                                    </p:anim>
                                    <p:anim calcmode="lin" valueType="num">
                                      <p:cBhvr>
                                        <p:cTn id="36"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1566-9C6A-41D3-A9BC-A08C333EB34A}"/>
              </a:ext>
            </a:extLst>
          </p:cNvPr>
          <p:cNvSpPr>
            <a:spLocks noGrp="1"/>
          </p:cNvSpPr>
          <p:nvPr>
            <p:ph type="title"/>
          </p:nvPr>
        </p:nvSpPr>
        <p:spPr/>
        <p:txBody>
          <a:bodyPr/>
          <a:lstStyle/>
          <a:p>
            <a:r>
              <a:rPr lang="en-US" dirty="0">
                <a:latin typeface="Emulogic" pitchFamily="2" charset="0"/>
              </a:rPr>
              <a:t>Source Code</a:t>
            </a:r>
          </a:p>
        </p:txBody>
      </p:sp>
      <p:sp>
        <p:nvSpPr>
          <p:cNvPr id="3" name="TextBox 2">
            <a:extLst>
              <a:ext uri="{FF2B5EF4-FFF2-40B4-BE49-F238E27FC236}">
                <a16:creationId xmlns:a16="http://schemas.microsoft.com/office/drawing/2014/main" id="{763267CD-EBA7-4DA0-9B23-54C2B43BEBCE}"/>
              </a:ext>
            </a:extLst>
          </p:cNvPr>
          <p:cNvSpPr txBox="1"/>
          <p:nvPr/>
        </p:nvSpPr>
        <p:spPr>
          <a:xfrm>
            <a:off x="213360" y="2005092"/>
            <a:ext cx="11978640" cy="369332"/>
          </a:xfrm>
          <a:prstGeom prst="rect">
            <a:avLst/>
          </a:prstGeom>
          <a:noFill/>
        </p:spPr>
        <p:txBody>
          <a:bodyPr wrap="square" rtlCol="0">
            <a:spAutoFit/>
          </a:bodyPr>
          <a:lstStyle/>
          <a:p>
            <a:r>
              <a:rPr lang="en-US" dirty="0">
                <a:latin typeface="Emulogic" pitchFamily="2" charset="0"/>
                <a:hlinkClick r:id="rId2"/>
              </a:rPr>
              <a:t>https://github.com/MitchellSternke/SuperMarioBros-C</a:t>
            </a:r>
            <a:endParaRPr lang="en-US" dirty="0">
              <a:latin typeface="Emulogic" pitchFamily="2" charset="0"/>
            </a:endParaRPr>
          </a:p>
        </p:txBody>
      </p:sp>
    </p:spTree>
    <p:extLst>
      <p:ext uri="{BB962C8B-B14F-4D97-AF65-F5344CB8AC3E}">
        <p14:creationId xmlns:p14="http://schemas.microsoft.com/office/powerpoint/2010/main" val="314254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513</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Emulogic</vt:lpstr>
      <vt:lpstr>Office Theme</vt:lpstr>
      <vt:lpstr>Analyzing The Code to</vt:lpstr>
      <vt:lpstr>Introduction</vt:lpstr>
      <vt:lpstr>PowerPoint Presentation</vt:lpstr>
      <vt:lpstr>PowerPoint Presentation</vt:lpstr>
      <vt:lpstr>PowerPoint Presentation</vt:lpstr>
      <vt:lpstr>PowerPoint Presentation</vt:lpstr>
      <vt:lpstr>PowerPoint Presentation</vt:lpstr>
      <vt:lpstr>Conclusion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Code to Super Mario Bros.</dc:title>
  <dc:creator>Jaelen Cole</dc:creator>
  <cp:lastModifiedBy>Jaelen Cole</cp:lastModifiedBy>
  <cp:revision>17</cp:revision>
  <dcterms:created xsi:type="dcterms:W3CDTF">2021-05-20T17:36:17Z</dcterms:created>
  <dcterms:modified xsi:type="dcterms:W3CDTF">2021-05-26T17:03:05Z</dcterms:modified>
</cp:coreProperties>
</file>