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5718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325040" y="22222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186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25718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325040" y="4123080"/>
            <a:ext cx="166932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363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76160" y="41230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76160" y="2222280"/>
            <a:ext cx="2530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3080"/>
            <a:ext cx="5185440" cy="173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Haga clic para modificar el estilo de título del patrón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1D1720-708D-4EEB-A22C-D439CD9A543E}" type="datetime">
              <a:rPr b="0" lang="es-MX" sz="900" spc="-1" strike="noStrike">
                <a:solidFill>
                  <a:srgbClr val="ffffff"/>
                </a:solidFill>
                <a:latin typeface="Century Gothic"/>
              </a:rPr>
              <a:t>1/08/19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23FDED20-A454-4DFC-98E9-D70A90787847}" type="slidenum">
              <a:rPr b="0" lang="es-MX" sz="2000" spc="-1" strike="noStrike">
                <a:solidFill>
                  <a:srgbClr val="9ecd33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Haga clic para modificar el estilo de título del patrón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85440" cy="3638520"/>
          </a:xfrm>
          <a:prstGeom prst="rect">
            <a:avLst/>
          </a:prstGeom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</p:spPr>
        <p:txBody>
          <a:bodyPr anchor="ctr">
            <a:norm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Haga clic para modificar los estilos de texto del patrón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ecd33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89BB7E-A02B-4FAC-92A8-EAEA12E27565}" type="datetime">
              <a:rPr b="0" lang="es-MX" sz="900" spc="-1" strike="noStrike">
                <a:solidFill>
                  <a:srgbClr val="ffffff"/>
                </a:solidFill>
                <a:latin typeface="Century Gothic"/>
              </a:rPr>
              <a:t>1/08/19</a:t>
            </a:fld>
            <a:endParaRPr b="0" lang="es-MX" sz="9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33D45B4-F8DD-4ECB-9226-5B35F45085B4}" type="slidenum">
              <a:rPr b="0" lang="es-MX" sz="2000" spc="-1" strike="noStrike">
                <a:solidFill>
                  <a:srgbClr val="9ecd33"/>
                </a:solidFill>
                <a:latin typeface="Century Gothic"/>
              </a:rPr>
              <a:t>&lt;número&gt;</a:t>
            </a:fld>
            <a:endParaRPr b="0" lang="es-MX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ithub.com/AlfredoARJ" TargetMode="External"/><Relationship Id="rId8" Type="http://schemas.openxmlformats.org/officeDocument/2006/relationships/hyperlink" Target="https://github.com/Fersan159" TargetMode="External"/><Relationship Id="rId9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guru99.com/blockchain-tutorial.html" TargetMode="External"/><Relationship Id="rId2" Type="http://schemas.openxmlformats.org/officeDocument/2006/relationships/hyperlink" Target="https://academy.bit2me.com/que-es-cadena-de-bloques-blockchain/" TargetMode="External"/><Relationship Id="rId3" Type="http://schemas.openxmlformats.org/officeDocument/2006/relationships/hyperlink" Target="https://medium.com/blockchain-explained-using-c/blockchain-explained-using-c-implementation-fb60f29b9f07" TargetMode="External"/><Relationship Id="rId4" Type="http://schemas.openxmlformats.org/officeDocument/2006/relationships/hyperlink" Target="http://cryptoparaprincipiantes.org/arquitectura-blockchain.html" TargetMode="External"/><Relationship Id="rId5" Type="http://schemas.openxmlformats.org/officeDocument/2006/relationships/hyperlink" Target="https://applicature.com/blog/blockchain-technology/blockchain-development-tutorial" TargetMode="External"/><Relationship Id="rId6" Type="http://schemas.openxmlformats.org/officeDocument/2006/relationships/hyperlink" Target="https://sg.com.mx/revista/57/usar-o-no-blockchain" TargetMode="External"/><Relationship Id="rId7" Type="http://schemas.openxmlformats.org/officeDocument/2006/relationships/hyperlink" Target="https://dev.to/damcosset/trying-to-understand-blockchain-by-making-one-ce4" TargetMode="External"/><Relationship Id="rId8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Consolas"/>
              </a:rPr>
              <a:t>Title:\&gt; Blockchain: Siguiendo al conejo blanco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10000" y="5426640"/>
            <a:ext cx="10571760" cy="4345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1" lang="es-MX" sz="2000" spc="-1" strike="noStrike">
                <a:solidFill>
                  <a:srgbClr val="ffffff"/>
                </a:solidFill>
                <a:latin typeface="Consolas"/>
              </a:rPr>
              <a:t>Subtitle:\&gt; ¿Qué rayos es una cadena de bloques?</a:t>
            </a:r>
            <a:endParaRPr b="0" lang="es-MX" sz="20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087760" y="6126480"/>
            <a:ext cx="39448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32907f"/>
                </a:solidFill>
                <a:latin typeface="Consolas"/>
              </a:rPr>
              <a:t>Convert</a:t>
            </a:r>
            <a:r>
              <a:rPr b="0" lang="es-MX" sz="1600" spc="-1" strike="noStrike">
                <a:solidFill>
                  <a:srgbClr val="ffffff"/>
                </a:solidFill>
                <a:latin typeface="Consolas"/>
              </a:rPr>
              <a:t>.ToDateTime(</a:t>
            </a:r>
            <a:r>
              <a:rPr b="0" lang="es-MX" sz="1600" spc="-1" strike="noStrike">
                <a:solidFill>
                  <a:srgbClr val="ea9e8b"/>
                </a:solidFill>
                <a:latin typeface="Consolas"/>
              </a:rPr>
              <a:t>“31/07/2019”</a:t>
            </a:r>
            <a:r>
              <a:rPr b="0" lang="es-MX" sz="1600" spc="-1" strike="noStrike">
                <a:solidFill>
                  <a:srgbClr val="ffffff"/>
                </a:solidFill>
                <a:latin typeface="Consolas"/>
              </a:rPr>
              <a:t>);</a:t>
            </a: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Example Blockchain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10000" y="2438280"/>
            <a:ext cx="43581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Características”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Almacenamiento”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“Temporal”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Nodo”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“Único”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Dificultad”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”1,2,3”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Algoritmo”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“SHA256”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Bloques”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[],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Genesis”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297fc3"/>
                </a:solidFill>
                <a:latin typeface="Consolas"/>
              </a:rPr>
              <a:t>null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23" name="Imagen 11" descr=""/>
          <p:cNvPicPr/>
          <p:nvPr/>
        </p:nvPicPr>
        <p:blipFill>
          <a:blip r:embed="rId1"/>
          <a:stretch/>
        </p:blipFill>
        <p:spPr>
          <a:xfrm>
            <a:off x="5247720" y="2239560"/>
            <a:ext cx="2900520" cy="4272120"/>
          </a:xfrm>
          <a:prstGeom prst="rect">
            <a:avLst/>
          </a:prstGeom>
          <a:ln>
            <a:noFill/>
          </a:ln>
        </p:spPr>
      </p:pic>
      <p:pic>
        <p:nvPicPr>
          <p:cNvPr id="124" name="Imagen 13" descr=""/>
          <p:cNvPicPr/>
          <p:nvPr/>
        </p:nvPicPr>
        <p:blipFill>
          <a:blip r:embed="rId2"/>
          <a:stretch/>
        </p:blipFill>
        <p:spPr>
          <a:xfrm>
            <a:off x="8653680" y="2239560"/>
            <a:ext cx="2077560" cy="427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Conclusion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10000" y="2663640"/>
            <a:ext cx="1057176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NO es bitcoin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NO es criptomonedas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NO es para todos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NO es anónimo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NO es lo que presentamos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Es un concepto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Implementado como arquitectura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Existen plataformas y/o frameworks que facilitan integración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Distintos lenguajes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Varias capas de seguridad</a:t>
            </a:r>
            <a:endParaRPr b="0" lang="es-MX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Es seudónimo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:\&gt; Contact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23480" y="2586240"/>
            <a:ext cx="4304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Alfredo Albiter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Ing. en Software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Desarrollador .NET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Email: alfredo16albiter@gmail.com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29" name="Imagen 18" descr=""/>
          <p:cNvPicPr/>
          <p:nvPr/>
        </p:nvPicPr>
        <p:blipFill>
          <a:blip r:embed="rId1"/>
          <a:stretch/>
        </p:blipFill>
        <p:spPr>
          <a:xfrm>
            <a:off x="6394320" y="432324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30" name="Imagen 19" descr=""/>
          <p:cNvPicPr/>
          <p:nvPr/>
        </p:nvPicPr>
        <p:blipFill>
          <a:blip r:embed="rId2"/>
          <a:stretch/>
        </p:blipFill>
        <p:spPr>
          <a:xfrm>
            <a:off x="6394320" y="485388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31" name="Imagen 20" descr=""/>
          <p:cNvPicPr/>
          <p:nvPr/>
        </p:nvPicPr>
        <p:blipFill>
          <a:blip r:embed="rId3"/>
          <a:stretch/>
        </p:blipFill>
        <p:spPr>
          <a:xfrm>
            <a:off x="6394320" y="3799800"/>
            <a:ext cx="359640" cy="35964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6772320" y="3822120"/>
            <a:ext cx="14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5526878285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765840" y="4354920"/>
            <a:ext cx="168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Alfredo Rojo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084320" y="2586240"/>
            <a:ext cx="3430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Fernando Santiago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Ing. en Software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Desarrollador .NET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Email: santiagof@gmail.com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35" name="Imagen 24" descr=""/>
          <p:cNvPicPr/>
          <p:nvPr/>
        </p:nvPicPr>
        <p:blipFill>
          <a:blip r:embed="rId4"/>
          <a:stretch/>
        </p:blipFill>
        <p:spPr>
          <a:xfrm>
            <a:off x="1060920" y="432324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36" name="Imagen 25" descr=""/>
          <p:cNvPicPr/>
          <p:nvPr/>
        </p:nvPicPr>
        <p:blipFill>
          <a:blip r:embed="rId5"/>
          <a:stretch/>
        </p:blipFill>
        <p:spPr>
          <a:xfrm>
            <a:off x="1060920" y="4853880"/>
            <a:ext cx="359640" cy="359640"/>
          </a:xfrm>
          <a:prstGeom prst="rect">
            <a:avLst/>
          </a:prstGeom>
          <a:ln>
            <a:noFill/>
          </a:ln>
        </p:spPr>
      </p:pic>
      <p:pic>
        <p:nvPicPr>
          <p:cNvPr id="137" name="Imagen 26" descr=""/>
          <p:cNvPicPr/>
          <p:nvPr/>
        </p:nvPicPr>
        <p:blipFill>
          <a:blip r:embed="rId6"/>
          <a:stretch/>
        </p:blipFill>
        <p:spPr>
          <a:xfrm>
            <a:off x="1060920" y="3799800"/>
            <a:ext cx="359640" cy="35964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431000" y="3822120"/>
            <a:ext cx="14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5540894169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429200" y="4354920"/>
            <a:ext cx="118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Fer Sans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779880" y="4853880"/>
            <a:ext cx="380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 u="sng">
                <a:solidFill>
                  <a:srgbClr val="8f8f8f"/>
                </a:solidFill>
                <a:uFillTx/>
                <a:latin typeface="Consolas"/>
                <a:hlinkClick r:id="rId7"/>
              </a:rPr>
              <a:t>https://github.com/AlfredoARJ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1445760" y="4874400"/>
            <a:ext cx="368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 u="sng">
                <a:solidFill>
                  <a:srgbClr val="8f8f8f"/>
                </a:solidFill>
                <a:uFillTx/>
                <a:latin typeface="Consolas"/>
                <a:hlinkClick r:id="rId8"/>
              </a:rPr>
              <a:t>https://github.com/Fersan159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References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49440" y="2252880"/>
            <a:ext cx="10879560" cy="43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Guru99, (s.f.) Tutorial Blockchain para principiantes: Aprende la tecnología Blockchain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1"/>
              </a:rPr>
              <a:t>https://www.guru99.com/blockchain-tutorial.html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2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Academy by Bit2me, (s.f.)  ¿Qué es la Cadena de Bloques (Blockchain)?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2"/>
              </a:rPr>
              <a:t>https://academy.bit2me.com/que-es-cadena-de-bloques-blockchain/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3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Czako Zoltan, 13/11/2018, Blockchain explicado usando la implementación de C#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3"/>
              </a:rPr>
              <a:t>https://medium.com/blockchain-explained-using-c/blockchain-explained-using-c-implementation-fb60f29b9f07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4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Crypto-currency para principiantes, (s.f.), Una guía para no arquitectos sobre la arquitectura Blockchain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4"/>
              </a:rPr>
              <a:t>http://cryptoparaprincipiantes.org/arquitectura-blockchain.html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5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Applicature, (s.f.), Los tutoriales completos de Ethereum y otros Blockchain para novatos</a:t>
            </a:r>
            <a:endParaRPr b="0" lang="es-MX" sz="1400" spc="-1" strike="noStrike">
              <a:latin typeface="Arial"/>
            </a:endParaRPr>
          </a:p>
          <a:p>
            <a:pPr marL="36360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5"/>
              </a:rPr>
              <a:t>https://applicature.com/blog/blockchain-technology/blockchain-development-tutorial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6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Carlos Solís, Elizabeth Pérez, Humberto Cervantes. (s.f.), ¿Usar o no Blockchain para mi Sistema?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6"/>
              </a:rPr>
              <a:t>https://sg.com.mx/revista/57/usar-o-no-blockchain</a:t>
            </a:r>
            <a:endParaRPr b="0" lang="es-MX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entury Gothic"/>
              <a:buAutoNum type="arabicPeriod" startAt="7"/>
            </a:pPr>
            <a:r>
              <a:rPr b="0" lang="es-MX" sz="1400" spc="-1" strike="noStrike">
                <a:solidFill>
                  <a:srgbClr val="ffffff"/>
                </a:solidFill>
                <a:latin typeface="Consolas"/>
              </a:rPr>
              <a:t>Damien Cosset, 14/12/2017. Trying to understand Blockchain by making one!</a:t>
            </a:r>
            <a:endParaRPr b="0" lang="es-MX" sz="14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s-MX" sz="1400" spc="-1" strike="noStrike" u="sng">
                <a:solidFill>
                  <a:srgbClr val="8f8f8f"/>
                </a:solidFill>
                <a:uFillTx/>
                <a:latin typeface="Consolas"/>
                <a:hlinkClick r:id="rId7"/>
              </a:rPr>
              <a:t>https://dev.to/damcosset/trying-to-understand-blockchain-by-making-one-ce4</a:t>
            </a:r>
            <a:endParaRPr b="0" lang="es-MX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Help blockchain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99480" y="2602080"/>
            <a:ext cx="5185440" cy="23983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:\&gt; Tecnología de consenso que se encarga de interconectar bloques de información en una base de datos distribuida o centralizada para mantener la seguridad e integridad de la información.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187320" y="2462400"/>
            <a:ext cx="5194080" cy="26535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:\&gt; Combinación de componentes físicos (infraestructura) y lógicos (código) que conforman un protocolo de seguridad distribuido entre entidades públicas o privadas para respaldar la integridad y veracidad de la información.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Blockchain -V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2" name="Imagen 9" descr=""/>
          <p:cNvPicPr/>
          <p:nvPr/>
        </p:nvPicPr>
        <p:blipFill>
          <a:blip r:embed="rId1"/>
          <a:stretch/>
        </p:blipFill>
        <p:spPr>
          <a:xfrm>
            <a:off x="1285920" y="2798640"/>
            <a:ext cx="1855440" cy="1855440"/>
          </a:xfrm>
          <a:prstGeom prst="rect">
            <a:avLst/>
          </a:prstGeom>
          <a:ln>
            <a:noFill/>
          </a:ln>
        </p:spPr>
      </p:pic>
      <p:pic>
        <p:nvPicPr>
          <p:cNvPr id="93" name="Imagen 11" descr=""/>
          <p:cNvPicPr/>
          <p:nvPr/>
        </p:nvPicPr>
        <p:blipFill>
          <a:blip r:embed="rId2"/>
          <a:srcRect l="9071" t="0" r="8231" b="24542"/>
          <a:stretch/>
        </p:blipFill>
        <p:spPr>
          <a:xfrm>
            <a:off x="3884040" y="2655000"/>
            <a:ext cx="2419560" cy="2207520"/>
          </a:xfrm>
          <a:prstGeom prst="rect">
            <a:avLst/>
          </a:prstGeom>
          <a:ln>
            <a:noFill/>
          </a:ln>
        </p:spPr>
      </p:pic>
      <p:pic>
        <p:nvPicPr>
          <p:cNvPr id="94" name="Imagen 13" descr=""/>
          <p:cNvPicPr/>
          <p:nvPr/>
        </p:nvPicPr>
        <p:blipFill>
          <a:blip r:embed="rId3"/>
          <a:stretch/>
        </p:blipFill>
        <p:spPr>
          <a:xfrm>
            <a:off x="6736320" y="2798640"/>
            <a:ext cx="1891440" cy="1891440"/>
          </a:xfrm>
          <a:prstGeom prst="rect">
            <a:avLst/>
          </a:prstGeom>
          <a:ln>
            <a:noFill/>
          </a:ln>
        </p:spPr>
      </p:pic>
      <p:pic>
        <p:nvPicPr>
          <p:cNvPr id="95" name="Imagen 15" descr=""/>
          <p:cNvPicPr/>
          <p:nvPr/>
        </p:nvPicPr>
        <p:blipFill>
          <a:blip r:embed="rId4"/>
          <a:stretch/>
        </p:blipFill>
        <p:spPr>
          <a:xfrm>
            <a:off x="8953920" y="2837520"/>
            <a:ext cx="1891440" cy="18914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787040" y="4654800"/>
            <a:ext cx="85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ffff"/>
                </a:solidFill>
                <a:latin typeface="Consolas"/>
              </a:rPr>
              <a:t>1.0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665240" y="4654800"/>
            <a:ext cx="85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ffff"/>
                </a:solidFill>
                <a:latin typeface="Consolas"/>
              </a:rPr>
              <a:t>2.0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201800" y="4654800"/>
            <a:ext cx="85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ffff"/>
                </a:solidFill>
                <a:latin typeface="Consolas"/>
              </a:rPr>
              <a:t>3.0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326160" y="4654800"/>
            <a:ext cx="853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ffff"/>
                </a:solidFill>
                <a:latin typeface="Consolas"/>
              </a:rPr>
              <a:t>4.0</a:t>
            </a:r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Components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79320" y="2117160"/>
            <a:ext cx="42552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Network”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Tipo”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“P2P”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Acceso”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“Publica/Privada”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Nodos”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“Mineros”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Arquitectura”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“Distribuida”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84640" y="4504320"/>
            <a:ext cx="53845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Blockchain”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Protocolos”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“Algoritmos consenso”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Dificultad”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“Complejidad”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Criptografía”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”Hash”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Bloques”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“Conjuntos de datos”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Genesis”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“Inicio”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132240" y="2435040"/>
            <a:ext cx="50871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Block”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{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Cabecera”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 : [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Id”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“Altura”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Timespan”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“Creación”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Nonce”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“Dato”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Hash”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“Dato único”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,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HashAnterior”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“Encadenamiento”</a:t>
            </a:r>
            <a:endParaRPr b="0" lang="es-MX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],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	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“</a:t>
            </a:r>
            <a:r>
              <a:rPr b="0" lang="es-MX" sz="1800" spc="-1" strike="noStrike">
                <a:solidFill>
                  <a:srgbClr val="9ec9eb"/>
                </a:solidFill>
                <a:latin typeface="Consolas"/>
              </a:rPr>
              <a:t>Transacciones”</a:t>
            </a: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 </a:t>
            </a:r>
            <a:r>
              <a:rPr b="0" lang="es-MX" sz="1800" spc="-1" strike="noStrike">
                <a:solidFill>
                  <a:srgbClr val="ea9e8b"/>
                </a:solidFill>
                <a:latin typeface="Consolas"/>
              </a:rPr>
              <a:t>“Datos”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Components Network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10000" y="2342880"/>
            <a:ext cx="763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Representación de arquitectura de red en blockchain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106" name="Imagen 5" descr=""/>
          <p:cNvPicPr/>
          <p:nvPr/>
        </p:nvPicPr>
        <p:blipFill>
          <a:blip r:embed="rId1"/>
          <a:stretch/>
        </p:blipFill>
        <p:spPr>
          <a:xfrm>
            <a:off x="7414560" y="2986560"/>
            <a:ext cx="3645360" cy="3456360"/>
          </a:xfrm>
          <a:prstGeom prst="rect">
            <a:avLst/>
          </a:prstGeom>
          <a:ln>
            <a:noFill/>
          </a:ln>
        </p:spPr>
      </p:pic>
      <p:pic>
        <p:nvPicPr>
          <p:cNvPr id="107" name="Imagen 19" descr=""/>
          <p:cNvPicPr/>
          <p:nvPr/>
        </p:nvPicPr>
        <p:blipFill>
          <a:blip r:embed="rId2"/>
          <a:stretch/>
        </p:blipFill>
        <p:spPr>
          <a:xfrm>
            <a:off x="1239120" y="2986560"/>
            <a:ext cx="2133360" cy="3456360"/>
          </a:xfrm>
          <a:prstGeom prst="rect">
            <a:avLst/>
          </a:prstGeom>
          <a:ln>
            <a:noFill/>
          </a:ln>
        </p:spPr>
      </p:pic>
      <p:pic>
        <p:nvPicPr>
          <p:cNvPr id="108" name="Imagen 21" descr=""/>
          <p:cNvPicPr/>
          <p:nvPr/>
        </p:nvPicPr>
        <p:blipFill>
          <a:blip r:embed="rId3"/>
          <a:stretch/>
        </p:blipFill>
        <p:spPr>
          <a:xfrm>
            <a:off x="4339080" y="2986560"/>
            <a:ext cx="2108880" cy="34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mph" presetID="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Components Blockchain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0" name="Imagen 7" descr=""/>
          <p:cNvPicPr/>
          <p:nvPr/>
        </p:nvPicPr>
        <p:blipFill>
          <a:blip r:embed="rId1"/>
          <a:stretch/>
        </p:blipFill>
        <p:spPr>
          <a:xfrm>
            <a:off x="1333440" y="2881800"/>
            <a:ext cx="9778680" cy="33282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810000" y="2332440"/>
            <a:ext cx="92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Representación de bloques enlazados en blockchain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Components Block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3" name="Imagen 5" descr=""/>
          <p:cNvPicPr/>
          <p:nvPr/>
        </p:nvPicPr>
        <p:blipFill>
          <a:blip r:embed="rId1"/>
          <a:stretch/>
        </p:blipFill>
        <p:spPr>
          <a:xfrm>
            <a:off x="1706040" y="3066480"/>
            <a:ext cx="8779680" cy="306720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867600" y="2504520"/>
            <a:ext cx="855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Estructura de datos contenida en un bloque dentro de blockchain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Example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10000" y="2436120"/>
            <a:ext cx="10515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Aprovechamiento de la digitalización de documentos para la implementación de blockchain en la emisión y validación de títulos universitarios del grupo de universidades politécnicas._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810000" y="3734640"/>
            <a:ext cx="10515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Propuesta: Plataforma WEB para la gestión de expedientes y seguimiento académico._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47440" y="4650840"/>
            <a:ext cx="55548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:\&gt; Operaciones: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Gestión de expedientes - Digitalización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Seguimiento académico - Créditos alcanzados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Emisión de título - Smart contracts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latin typeface="Consolas"/>
              </a:rPr>
              <a:t>Validación de título - Blockchain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onsolas"/>
              </a:rPr>
              <a:t>:\&gt; Example Network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0" name="Marcador de contenido 5" descr=""/>
          <p:cNvPicPr/>
          <p:nvPr/>
        </p:nvPicPr>
        <p:blipFill>
          <a:blip r:embed="rId1"/>
          <a:stretch/>
        </p:blipFill>
        <p:spPr>
          <a:xfrm>
            <a:off x="810000" y="2336760"/>
            <a:ext cx="10571760" cy="4394880"/>
          </a:xfrm>
          <a:prstGeom prst="rect">
            <a:avLst/>
          </a:prstGeom>
          <a:ln>
            <a:noFill/>
          </a:ln>
          <a:effectLst>
            <a:outerShdw blurRad="50800" dir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947</TotalTime>
  <Application>LibreOffice/6.1.6.3$Windows_X86_64 LibreOffice_project/5896ab1714085361c45cf540f76f60673dd96a72</Application>
  <Words>528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2019-07-17T22:15:09Z</dcterms:created>
  <dc:creator>Desarrollo24</dc:creator>
  <dc:description/>
  <dc:language>es-MX</dc:language>
  <cp:lastModifiedBy/>
  <dcterms:modified xsi:type="dcterms:W3CDTF">2019-08-01T22:10:11Z</dcterms:modified>
  <cp:revision>90</cp:revision>
  <dc:subject/>
  <dc:title>Blockchain: siguiendo al conejo blanco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