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2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26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32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26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82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99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2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6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9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7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38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2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7426-24CB-4496-8229-EB4BA76CA73B}" type="datetimeFigureOut">
              <a:rPr lang="es-ES" smtClean="0"/>
              <a:t>29/08/2014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08DF-8DD0-4EE7-A24F-3AE9F3BE80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73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27400" y="72827"/>
            <a:ext cx="486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UNIVERSIDAD </a:t>
            </a:r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ERACRUZANA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93360"/>
            <a:ext cx="1578215" cy="1809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27400" y="739120"/>
            <a:ext cx="486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</a:rPr>
              <a:t>Facultad de Informática</a:t>
            </a:r>
            <a:endParaRPr lang="es-E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30600" y="1810722"/>
            <a:ext cx="48641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Programa educativo</a:t>
            </a:r>
          </a:p>
          <a:p>
            <a:pPr algn="ctr"/>
            <a:r>
              <a:rPr lang="es-ES" sz="2000" dirty="0" smtClean="0"/>
              <a:t>Lic. En Informática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Docente:</a:t>
            </a:r>
          </a:p>
          <a:p>
            <a:pPr algn="ctr"/>
            <a:r>
              <a:rPr lang="es-ES" sz="2000" dirty="0" smtClean="0"/>
              <a:t>Juan </a:t>
            </a:r>
            <a:r>
              <a:rPr lang="es-ES" sz="2000" dirty="0" smtClean="0"/>
              <a:t>Carlos Arriaga</a:t>
            </a:r>
            <a:endParaRPr lang="es-ES" sz="2000" dirty="0" smtClean="0"/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Trabajo:</a:t>
            </a:r>
          </a:p>
          <a:p>
            <a:pPr algn="ctr"/>
            <a:r>
              <a:rPr lang="es-ES" sz="2000" dirty="0" smtClean="0"/>
              <a:t>“Puntos de Función”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Estudiante:</a:t>
            </a:r>
          </a:p>
          <a:p>
            <a:pPr algn="ctr"/>
            <a:r>
              <a:rPr lang="es-ES" sz="2000" dirty="0" smtClean="0"/>
              <a:t>Alfredo Ramírez </a:t>
            </a:r>
            <a:r>
              <a:rPr lang="es-ES" sz="2000" dirty="0" err="1" smtClean="0"/>
              <a:t>Anastacio</a:t>
            </a:r>
            <a:endParaRPr lang="es-ES" sz="2000" dirty="0" smtClean="0"/>
          </a:p>
          <a:p>
            <a:pPr algn="ctr"/>
            <a:r>
              <a:rPr lang="es-ES" sz="2000" dirty="0" smtClean="0"/>
              <a:t>Jonathan</a:t>
            </a:r>
          </a:p>
          <a:p>
            <a:pPr algn="ctr"/>
            <a:endParaRPr lang="es-ES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645400" y="6345792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Jalapa, Ver a 29 de Agosto del 2014.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0120" y="203454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tx1"/>
              </a:buClr>
              <a:buFontTx/>
              <a:buAutoNum type="arabicPeriod" startAt="13"/>
            </a:pPr>
            <a:r>
              <a:rPr lang="es-ES" altLang="es-ES" sz="2400" dirty="0" smtClean="0">
                <a:solidFill>
                  <a:schemeClr val="bg1"/>
                </a:solidFill>
              </a:rPr>
              <a:t>Varios Sitios. </a:t>
            </a:r>
          </a:p>
          <a:p>
            <a:pPr marL="914400" lvl="1" indent="-457200"/>
            <a:r>
              <a:rPr lang="es-ES" altLang="es-ES" dirty="0" smtClean="0"/>
              <a:t>Describe el grado en el cual la aplicación será diseñada, desarrollada e implantada en múltiples localizaciones y organizaciones de usuarios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13"/>
            </a:pPr>
            <a:r>
              <a:rPr lang="es-ES" altLang="es-ES" sz="2400" dirty="0" smtClean="0">
                <a:solidFill>
                  <a:schemeClr val="bg1"/>
                </a:solidFill>
              </a:rPr>
              <a:t>Facilidad de Cambios.</a:t>
            </a:r>
          </a:p>
          <a:p>
            <a:pPr marL="914400" lvl="1" indent="-457200"/>
            <a:r>
              <a:rPr lang="es-ES" altLang="es-ES" dirty="0" smtClean="0"/>
              <a:t>Describe el grado en el cual la aplicación ha sido desarrollada para la modificación fácil del procesamiento lógico o las estructuras de datos. </a:t>
            </a:r>
            <a:endParaRPr lang="es-ES" altLang="es-E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2" y="306070"/>
            <a:ext cx="8469947" cy="1143000"/>
          </a:xfrm>
        </p:spPr>
        <p:txBody>
          <a:bodyPr>
            <a:normAutofit/>
          </a:bodyPr>
          <a:lstStyle/>
          <a:p>
            <a:r>
              <a:rPr lang="es-ES_tradnl" altLang="es-ES" sz="2800" dirty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</a:t>
            </a:r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Función 					(6/7)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7361" y="2044700"/>
            <a:ext cx="751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Los Puntos Función son “una métrica para establecer el tamaño y complejidad software en base a la cantidad de funcionalidad requerida y entregada a los usuarios” o “una función que  mide el tamaño lógico o funcional de los proyectos”.</a:t>
            </a:r>
            <a:endParaRPr lang="es-E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8700" y="1600200"/>
            <a:ext cx="1035558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s-ES_tradnl" altLang="es-ES" sz="2800" dirty="0">
                <a:solidFill>
                  <a:schemeClr val="bg1"/>
                </a:solidFill>
              </a:rPr>
              <a:t>Entrada externas( EE</a:t>
            </a:r>
            <a:r>
              <a:rPr lang="es-ES_tradnl" altLang="es-ES" sz="2800" dirty="0" smtClean="0">
                <a:solidFill>
                  <a:schemeClr val="bg1"/>
                </a:solidFill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ES_tradnl" altLang="es-ES" sz="2800" dirty="0">
                <a:solidFill>
                  <a:schemeClr val="bg1"/>
                </a:solidFill>
              </a:rPr>
              <a:t>	</a:t>
            </a:r>
            <a:r>
              <a:rPr lang="es-ES_tradnl" altLang="es-ES" dirty="0"/>
              <a:t>Procesa datos de información de control que vienen fuera de la frontera de la aplicación.</a:t>
            </a:r>
            <a:endParaRPr lang="es-ES_tradnl" altLang="es-ES" dirty="0"/>
          </a:p>
          <a:p>
            <a:r>
              <a:rPr lang="es-ES" altLang="es-ES" dirty="0" smtClean="0">
                <a:solidFill>
                  <a:schemeClr val="bg1"/>
                </a:solidFill>
              </a:rPr>
              <a:t>Consulta externa(CE).</a:t>
            </a:r>
            <a:endParaRPr lang="es-ES" altLang="es-ES" dirty="0" smtClean="0">
              <a:solidFill>
                <a:schemeClr val="bg1"/>
              </a:solidFill>
            </a:endParaRPr>
          </a:p>
          <a:p>
            <a:pPr lvl="1"/>
            <a:r>
              <a:rPr lang="es-ES" altLang="es-ES" dirty="0" smtClean="0"/>
              <a:t> </a:t>
            </a:r>
            <a:r>
              <a:rPr lang="es-MX" altLang="es-ES" dirty="0" smtClean="0"/>
              <a:t>grupo identificable de datos relacionados lógicamente o de información de control que pertenece al usuario, </a:t>
            </a:r>
          </a:p>
          <a:p>
            <a:pPr lvl="1"/>
            <a:r>
              <a:rPr lang="es-MX" altLang="es-ES" dirty="0" smtClean="0"/>
              <a:t>es referido por la aplicación, pero mantenido dentro de las fronteras de otra aplicación.</a:t>
            </a:r>
            <a:endParaRPr lang="es-ES_tradnl" altLang="es-ES" dirty="0" smtClean="0"/>
          </a:p>
          <a:p>
            <a:pPr marL="228600" lvl="1">
              <a:spcBef>
                <a:spcPts val="1000"/>
              </a:spcBef>
            </a:pPr>
            <a:r>
              <a:rPr lang="es-MX" altLang="es-ES" sz="2800" dirty="0">
                <a:solidFill>
                  <a:schemeClr val="bg1"/>
                </a:solidFill>
              </a:rPr>
              <a:t>Salidas Externas(SE)</a:t>
            </a:r>
          </a:p>
          <a:p>
            <a:pPr marL="457200" lvl="1" indent="0">
              <a:buNone/>
            </a:pPr>
            <a:r>
              <a:rPr lang="es-MX" altLang="es-ES" dirty="0"/>
              <a:t>	</a:t>
            </a:r>
            <a:r>
              <a:rPr lang="es-MX" altLang="es-ES" dirty="0" smtClean="0"/>
              <a:t>Proceso elemental que envía datos fuera de la aplicación. El objetivo principal es de presentar, procesar y recuperar datos o información de control.</a:t>
            </a:r>
            <a:endParaRPr lang="es-MX" altLang="es-E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90" y="457200"/>
            <a:ext cx="10922000" cy="1143000"/>
          </a:xfrm>
        </p:spPr>
        <p:txBody>
          <a:bodyPr>
            <a:normAutofit/>
          </a:bodyPr>
          <a:lstStyle/>
          <a:p>
            <a:r>
              <a:rPr lang="es-ES_tradnl" altLang="es-ES" sz="2400" dirty="0">
                <a:latin typeface="Kristen ITC" panose="03050502040202030202" pitchFamily="66" charset="0"/>
              </a:rPr>
              <a:t>Indicadores de transacciones en Puntos de </a:t>
            </a:r>
            <a:r>
              <a:rPr lang="es-ES_tradnl" altLang="es-ES" sz="2400" dirty="0" smtClean="0">
                <a:latin typeface="Kristen ITC" panose="03050502040202030202" pitchFamily="66" charset="0"/>
              </a:rPr>
              <a:t>Función. 					(1/3)</a:t>
            </a:r>
            <a:endParaRPr lang="es-ES_tradnl" altLang="es-ES" sz="24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8840" y="1844675"/>
            <a:ext cx="10561320" cy="3590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dirty="0">
                <a:solidFill>
                  <a:schemeClr val="bg1"/>
                </a:solidFill>
              </a:rPr>
              <a:t>Archivos Lógicos Internos (ALI).</a:t>
            </a:r>
          </a:p>
          <a:p>
            <a:pPr lvl="1"/>
            <a:r>
              <a:rPr lang="es-ES" altLang="es-ES" dirty="0"/>
              <a:t> </a:t>
            </a:r>
            <a:r>
              <a:rPr lang="es-MX" altLang="es-ES" dirty="0"/>
              <a:t>grupo identificable de datos relacionados lógicamente o de información de control que pertenece al usuario </a:t>
            </a:r>
          </a:p>
          <a:p>
            <a:pPr lvl="1"/>
            <a:r>
              <a:rPr lang="es-MX" altLang="es-ES" dirty="0"/>
              <a:t>es mantenido dentro de las fronteras del sistema. </a:t>
            </a:r>
            <a:endParaRPr lang="es-MX" altLang="es-ES" dirty="0" smtClean="0"/>
          </a:p>
          <a:p>
            <a:pPr lvl="1"/>
            <a:endParaRPr lang="es-MX" altLang="es-ES" sz="2700" dirty="0">
              <a:solidFill>
                <a:schemeClr val="bg1"/>
              </a:solidFill>
            </a:endParaRPr>
          </a:p>
          <a:p>
            <a:pPr lvl="1"/>
            <a:r>
              <a:rPr lang="es-ES" altLang="es-ES" sz="2700" dirty="0" smtClean="0">
                <a:solidFill>
                  <a:schemeClr val="bg1"/>
                </a:solidFill>
              </a:rPr>
              <a:t> </a:t>
            </a:r>
            <a:r>
              <a:rPr lang="es-ES" altLang="es-ES" sz="2700" dirty="0">
                <a:solidFill>
                  <a:schemeClr val="bg1"/>
                </a:solidFill>
              </a:rPr>
              <a:t>Archivo de Interfaz Externa (AIE).</a:t>
            </a:r>
          </a:p>
          <a:p>
            <a:pPr marL="457200" lvl="1" indent="0">
              <a:buNone/>
            </a:pPr>
            <a:r>
              <a:rPr lang="es-ES" altLang="es-ES" dirty="0"/>
              <a:t>– Grupo identificable de datos relacionados </a:t>
            </a:r>
            <a:r>
              <a:rPr lang="es-ES" altLang="es-ES" dirty="0" smtClean="0"/>
              <a:t>lógicamente </a:t>
            </a:r>
            <a:r>
              <a:rPr lang="es-ES" altLang="es-ES" dirty="0"/>
              <a:t>o de información de control que </a:t>
            </a:r>
            <a:r>
              <a:rPr lang="es-ES" altLang="es-ES" dirty="0" smtClean="0"/>
              <a:t>pertenece </a:t>
            </a:r>
            <a:r>
              <a:rPr lang="es-ES" altLang="es-ES" dirty="0"/>
              <a:t>al usuario, </a:t>
            </a:r>
          </a:p>
          <a:p>
            <a:pPr marL="457200" lvl="1" indent="0">
              <a:buNone/>
            </a:pPr>
            <a:r>
              <a:rPr lang="es-ES" altLang="es-ES" dirty="0"/>
              <a:t>-</a:t>
            </a:r>
            <a:r>
              <a:rPr lang="es-ES" altLang="es-ES" dirty="0" smtClean="0"/>
              <a:t>es </a:t>
            </a:r>
            <a:r>
              <a:rPr lang="es-ES" altLang="es-ES" dirty="0"/>
              <a:t>referido por la aplicación, pero mantenido </a:t>
            </a:r>
          </a:p>
          <a:p>
            <a:pPr marL="457200" lvl="1" indent="0">
              <a:buNone/>
            </a:pPr>
            <a:r>
              <a:rPr lang="es-ES" altLang="es-ES" dirty="0"/>
              <a:t>dentro de las fronteras de otra aplicación.</a:t>
            </a:r>
            <a:endParaRPr lang="es-ES" altLang="es-E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840" y="351790"/>
            <a:ext cx="9928860" cy="1143000"/>
          </a:xfrm>
        </p:spPr>
        <p:txBody>
          <a:bodyPr>
            <a:normAutofit/>
          </a:bodyPr>
          <a:lstStyle/>
          <a:p>
            <a:r>
              <a:rPr lang="es-ES_tradnl" altLang="es-ES" sz="2400" dirty="0">
                <a:latin typeface="Kristen ITC" panose="03050502040202030202" pitchFamily="66" charset="0"/>
              </a:rPr>
              <a:t>Indicadores de </a:t>
            </a:r>
            <a:r>
              <a:rPr lang="es-ES_tradnl" altLang="es-ES" sz="2400" dirty="0" smtClean="0">
                <a:latin typeface="Kristen ITC" panose="03050502040202030202" pitchFamily="66" charset="0"/>
              </a:rPr>
              <a:t>funciones de datos</a:t>
            </a:r>
            <a:r>
              <a:rPr lang="es-ES_tradnl" altLang="es-ES" sz="2400" dirty="0" smtClean="0">
                <a:latin typeface="Kristen ITC" panose="03050502040202030202" pitchFamily="66" charset="0"/>
              </a:rPr>
              <a:t> </a:t>
            </a:r>
            <a:r>
              <a:rPr lang="es-ES_tradnl" altLang="es-ES" sz="2400" dirty="0">
                <a:latin typeface="Kristen ITC" panose="03050502040202030202" pitchFamily="66" charset="0"/>
              </a:rPr>
              <a:t>en Puntos de </a:t>
            </a:r>
            <a:r>
              <a:rPr lang="es-ES_tradnl" altLang="es-ES" sz="2400" dirty="0" smtClean="0">
                <a:latin typeface="Kristen ITC" panose="03050502040202030202" pitchFamily="66" charset="0"/>
              </a:rPr>
              <a:t>Función 					</a:t>
            </a:r>
            <a:endParaRPr lang="es-ES_tradnl" altLang="es-ES" sz="24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2" y="306070"/>
            <a:ext cx="8469947" cy="1143000"/>
          </a:xfrm>
        </p:spPr>
        <p:txBody>
          <a:bodyPr>
            <a:normAutofit/>
          </a:bodyPr>
          <a:lstStyle/>
          <a:p>
            <a:r>
              <a:rPr lang="es-ES_tradnl" altLang="es-ES" sz="2800" dirty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</a:t>
            </a:r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Función (1/7)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25613" y="17145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s-ES" altLang="es-ES" sz="2400" dirty="0" smtClean="0">
                <a:solidFill>
                  <a:schemeClr val="bg1"/>
                </a:solidFill>
              </a:rPr>
              <a:t>Comunicación de datos.</a:t>
            </a:r>
          </a:p>
          <a:p>
            <a:pPr marL="971550" lvl="1" indent="-514350"/>
            <a:r>
              <a:rPr lang="es-ES" altLang="es-ES" dirty="0" smtClean="0"/>
              <a:t>Describe el grado con el cual la aplicación se comunica directamente con el procesador. </a:t>
            </a: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s-ES" altLang="es-ES" sz="2400" dirty="0" smtClean="0">
                <a:solidFill>
                  <a:schemeClr val="bg1"/>
                </a:solidFill>
              </a:rPr>
              <a:t>Procesamiento Distribuido de Datos.</a:t>
            </a:r>
          </a:p>
          <a:p>
            <a:pPr marL="971550" lvl="1" indent="-514350"/>
            <a:r>
              <a:rPr lang="es-ES" altLang="es-ES" dirty="0" smtClean="0"/>
              <a:t>Mide el grado con el que la aplicación transfiere datos entre componentes de la aplicación </a:t>
            </a: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s-ES" altLang="es-ES" sz="2400" dirty="0" smtClean="0">
                <a:solidFill>
                  <a:schemeClr val="bg1"/>
                </a:solidFill>
              </a:rPr>
              <a:t>Rendimiento. </a:t>
            </a:r>
          </a:p>
          <a:p>
            <a:pPr marL="971550" lvl="1" indent="-514350"/>
            <a:r>
              <a:rPr lang="es-ES" altLang="es-ES" dirty="0" smtClean="0"/>
              <a:t>El rendimiento será crítico y tendrá influencia sobre cómo diseñar, desarrollar o implementar. 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9330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97380" y="203454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tx1"/>
              </a:buClr>
              <a:buFontTx/>
              <a:buAutoNum type="arabicPeriod" startAt="4"/>
            </a:pPr>
            <a:r>
              <a:rPr lang="es-ES" altLang="es-ES" sz="2400" dirty="0" smtClean="0">
                <a:solidFill>
                  <a:schemeClr val="bg1"/>
                </a:solidFill>
              </a:rPr>
              <a:t>Configuración Altamente Usada.</a:t>
            </a:r>
          </a:p>
          <a:p>
            <a:pPr marL="914400" lvl="1" indent="-457200"/>
            <a:r>
              <a:rPr lang="es-ES" altLang="es-ES" dirty="0" smtClean="0"/>
              <a:t>El software será implementado en un entorno existente y fuertemente utilizado.  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4"/>
            </a:pPr>
            <a:r>
              <a:rPr lang="es-ES" altLang="es-ES" sz="2400" dirty="0" smtClean="0">
                <a:solidFill>
                  <a:schemeClr val="bg1"/>
                </a:solidFill>
              </a:rPr>
              <a:t>Promedio de Transacciones.</a:t>
            </a:r>
          </a:p>
          <a:p>
            <a:pPr marL="914400" lvl="1" indent="-457200"/>
            <a:r>
              <a:rPr lang="es-ES" altLang="es-ES" dirty="0" smtClean="0"/>
              <a:t>Un alto promedio de transacciones influenciará al diseño, desarrollo, implantación y soporte.  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4"/>
            </a:pPr>
            <a:r>
              <a:rPr lang="es-ES" altLang="es-ES" sz="2400" dirty="0" smtClean="0">
                <a:solidFill>
                  <a:schemeClr val="bg1"/>
                </a:solidFill>
              </a:rPr>
              <a:t>Entrada de Datos en Línea. </a:t>
            </a:r>
          </a:p>
          <a:p>
            <a:pPr marL="914400" lvl="1" indent="-457200"/>
            <a:r>
              <a:rPr lang="es-ES" altLang="es-ES" dirty="0" smtClean="0"/>
              <a:t>El software requerirá entradas interactivas. </a:t>
            </a:r>
            <a:endParaRPr lang="es-ES_tradnl" altLang="es-E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25612" y="306070"/>
            <a:ext cx="84699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Función 					(2/7)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5860" y="198882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tx1"/>
              </a:buClr>
              <a:buFontTx/>
              <a:buAutoNum type="arabicPeriod" startAt="7"/>
            </a:pPr>
            <a:r>
              <a:rPr lang="es-ES" altLang="es-ES" sz="2400" dirty="0" smtClean="0">
                <a:solidFill>
                  <a:schemeClr val="bg1"/>
                </a:solidFill>
              </a:rPr>
              <a:t>Eficiencia para el Usuario Final.</a:t>
            </a:r>
          </a:p>
          <a:p>
            <a:pPr marL="914400" lvl="1" indent="-457200">
              <a:buClr>
                <a:schemeClr val="tx1"/>
              </a:buClr>
            </a:pPr>
            <a:r>
              <a:rPr lang="es-ES" altLang="es-ES" dirty="0" smtClean="0"/>
              <a:t>Las funciones en línea proveídas tendrán que enfatizar un diseño para la eficiencia del usuario final. 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7"/>
            </a:pPr>
            <a:r>
              <a:rPr lang="es-ES" altLang="es-ES" sz="2400" dirty="0" smtClean="0">
                <a:solidFill>
                  <a:schemeClr val="bg1"/>
                </a:solidFill>
              </a:rPr>
              <a:t>Actualización en Línea.</a:t>
            </a:r>
          </a:p>
          <a:p>
            <a:pPr marL="914400" lvl="1" indent="-457200">
              <a:buClr>
                <a:schemeClr val="tx1"/>
              </a:buClr>
            </a:pPr>
            <a:r>
              <a:rPr lang="es-ES" altLang="es-ES" dirty="0" smtClean="0"/>
              <a:t>Se necesitará la actualización de archivos maestros en forma interactiva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7"/>
            </a:pPr>
            <a:r>
              <a:rPr lang="es-ES" altLang="es-ES" sz="2400" dirty="0" smtClean="0">
                <a:solidFill>
                  <a:schemeClr val="bg1"/>
                </a:solidFill>
              </a:rPr>
              <a:t>Procesamiento Complejo.</a:t>
            </a:r>
          </a:p>
          <a:p>
            <a:pPr marL="914400" lvl="1" indent="-457200">
              <a:buClr>
                <a:schemeClr val="tx1"/>
              </a:buClr>
            </a:pPr>
            <a:r>
              <a:rPr lang="es-ES" altLang="es-ES" dirty="0" smtClean="0"/>
              <a:t>Describe el grado en el cual el procesamiento lógico influencia el desarrollo de la aplicación. </a:t>
            </a:r>
            <a:endParaRPr lang="es-ES" altLang="es-E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2" y="306070"/>
            <a:ext cx="8469947" cy="1143000"/>
          </a:xfrm>
        </p:spPr>
        <p:txBody>
          <a:bodyPr>
            <a:normAutofit/>
          </a:bodyPr>
          <a:lstStyle/>
          <a:p>
            <a:r>
              <a:rPr lang="es-ES_tradnl" altLang="es-ES" sz="2800" dirty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</a:t>
            </a:r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Función 					(3/7)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25612" y="2162175"/>
            <a:ext cx="8229600" cy="324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tx1"/>
              </a:buClr>
              <a:buFontTx/>
              <a:buAutoNum type="arabicPeriod" startAt="10"/>
            </a:pPr>
            <a:r>
              <a:rPr lang="es-ES" altLang="es-ES" sz="2400" dirty="0" smtClean="0">
                <a:solidFill>
                  <a:schemeClr val="bg1"/>
                </a:solidFill>
              </a:rPr>
              <a:t>Reusabilidad.</a:t>
            </a:r>
          </a:p>
          <a:p>
            <a:pPr marL="914400" lvl="1" indent="-457200"/>
            <a:r>
              <a:rPr lang="es-ES" altLang="es-ES" dirty="0" smtClean="0"/>
              <a:t>Describe el grado en el cual la aplicación y su código han sido específicamente diseñados, desarrollados y soportados para que se puedan reutilizar.</a:t>
            </a:r>
          </a:p>
          <a:p>
            <a:pPr marL="533400" indent="-533400">
              <a:buClr>
                <a:schemeClr val="tx1"/>
              </a:buClr>
              <a:buFontTx/>
              <a:buAutoNum type="arabicPeriod" startAt="10"/>
            </a:pPr>
            <a:r>
              <a:rPr lang="es-ES" altLang="es-ES" sz="2400" dirty="0" smtClean="0">
                <a:solidFill>
                  <a:schemeClr val="bg1"/>
                </a:solidFill>
              </a:rPr>
              <a:t>Facilidad de Instalación.</a:t>
            </a:r>
          </a:p>
          <a:p>
            <a:pPr marL="914400" lvl="1" indent="-457200"/>
            <a:r>
              <a:rPr lang="es-ES" altLang="es-ES" dirty="0" smtClean="0"/>
              <a:t>Describe el modo en que la conversión desde medios ambientes previos influenciarán el desarrollo de la aplicación.</a:t>
            </a:r>
            <a:endParaRPr lang="es-ES" altLang="es-E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2" y="306070"/>
            <a:ext cx="8469947" cy="1143000"/>
          </a:xfrm>
        </p:spPr>
        <p:txBody>
          <a:bodyPr>
            <a:normAutofit/>
          </a:bodyPr>
          <a:lstStyle/>
          <a:p>
            <a:r>
              <a:rPr lang="es-ES_tradnl" altLang="es-ES" sz="2800" dirty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</a:t>
            </a:r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Función 					(4/7)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83080" y="23272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2400" dirty="0" smtClean="0">
                <a:solidFill>
                  <a:schemeClr val="bg1"/>
                </a:solidFill>
              </a:rPr>
              <a:t>12.	Facilidad  de Operación.</a:t>
            </a:r>
          </a:p>
          <a:p>
            <a:pPr lvl="1"/>
            <a:r>
              <a:rPr lang="es-ES" altLang="es-ES" dirty="0" smtClean="0"/>
              <a:t>Describe el grado en el cual las aplicaciones atienden los aspectos operacionales, tales como:</a:t>
            </a:r>
          </a:p>
          <a:p>
            <a:pPr lvl="2"/>
            <a:r>
              <a:rPr lang="es-ES" altLang="es-ES" sz="2400" dirty="0" smtClean="0"/>
              <a:t> </a:t>
            </a:r>
            <a:r>
              <a:rPr lang="es-ES" altLang="es-ES" sz="2400" dirty="0"/>
              <a:t>salvar y recuperar datos y recuperación de procesos. </a:t>
            </a:r>
          </a:p>
          <a:p>
            <a:pPr lvl="2"/>
            <a:r>
              <a:rPr lang="es-ES" altLang="es-ES" sz="2400" dirty="0"/>
              <a:t>La facilidad de operación es una característica de la aplicación. Minimizando la necesidad de actividades manuales, tales como:</a:t>
            </a:r>
          </a:p>
          <a:p>
            <a:pPr lvl="2"/>
            <a:r>
              <a:rPr lang="es-ES" altLang="es-ES" sz="2400" dirty="0"/>
              <a:t>montaje de cintas, manejo de papel e intervención manual directa en el lugar. </a:t>
            </a:r>
            <a:endParaRPr lang="es-ES" altLang="es-E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2" y="306070"/>
            <a:ext cx="8469947" cy="1143000"/>
          </a:xfrm>
        </p:spPr>
        <p:txBody>
          <a:bodyPr>
            <a:normAutofit/>
          </a:bodyPr>
          <a:lstStyle/>
          <a:p>
            <a:r>
              <a:rPr lang="es-ES_tradnl" altLang="es-ES" sz="2800" dirty="0">
                <a:solidFill>
                  <a:srgbClr val="002060"/>
                </a:solidFill>
                <a:latin typeface="Kristen ITC" panose="03050502040202030202" pitchFamily="66" charset="0"/>
              </a:rPr>
              <a:t>Estimadores en Puntos de </a:t>
            </a:r>
            <a:r>
              <a:rPr lang="es-ES_tradnl" altLang="es-ES" sz="2800" dirty="0" smtClean="0">
                <a:solidFill>
                  <a:srgbClr val="002060"/>
                </a:solidFill>
                <a:latin typeface="Kristen ITC" panose="03050502040202030202" pitchFamily="66" charset="0"/>
              </a:rPr>
              <a:t>Función 					(5/7)</a:t>
            </a:r>
            <a:endParaRPr lang="es-ES_tradnl" altLang="es-ES" sz="2800" dirty="0">
              <a:solidFill>
                <a:srgbClr val="00206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TC104033919[[fn=Circuito]]</Template>
  <TotalTime>205</TotalTime>
  <Words>472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Kristen ITC</vt:lpstr>
      <vt:lpstr>Trebuchet MS</vt:lpstr>
      <vt:lpstr>Tw Cen MT</vt:lpstr>
      <vt:lpstr>Wingdings</vt:lpstr>
      <vt:lpstr>Circuito</vt:lpstr>
      <vt:lpstr>Presentación de PowerPoint</vt:lpstr>
      <vt:lpstr>Presentación de PowerPoint</vt:lpstr>
      <vt:lpstr>Indicadores de transacciones en Puntos de Función.      (1/3)</vt:lpstr>
      <vt:lpstr>Indicadores de funciones de datos en Puntos de Función      </vt:lpstr>
      <vt:lpstr>Estimadores en Puntos de Función (1/7)</vt:lpstr>
      <vt:lpstr>Presentación de PowerPoint</vt:lpstr>
      <vt:lpstr>Estimadores en Puntos de Función      (3/7)</vt:lpstr>
      <vt:lpstr>Estimadores en Puntos de Función      (4/7)</vt:lpstr>
      <vt:lpstr>Estimadores en Puntos de Función      (5/7)</vt:lpstr>
      <vt:lpstr>Estimadores en Puntos de Función      (6/7)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Ramirez</dc:creator>
  <cp:lastModifiedBy>Alfredo Ramirez</cp:lastModifiedBy>
  <cp:revision>15</cp:revision>
  <dcterms:created xsi:type="dcterms:W3CDTF">2014-08-26T23:15:34Z</dcterms:created>
  <dcterms:modified xsi:type="dcterms:W3CDTF">2014-08-30T00:20:16Z</dcterms:modified>
</cp:coreProperties>
</file>