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D3708-4D5B-40AC-9B7A-BFEFC5286BD1}" v="63" dt="2023-04-25T15:27:41.145"/>
    <p1510:client id="{66271A79-B763-45BB-8020-1B9E202E2ADD}" v="273" dt="2023-04-25T15:22:52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2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6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62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964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28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8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34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14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5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8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6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7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1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9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8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4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6125" y="2066026"/>
            <a:ext cx="8825658" cy="3329581"/>
          </a:xfrm>
        </p:spPr>
        <p:txBody>
          <a:bodyPr/>
          <a:lstStyle/>
          <a:p>
            <a:r>
              <a:rPr lang="es-ES" dirty="0"/>
              <a:t>Autómatas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4276" y="5294965"/>
            <a:ext cx="8825658" cy="861420"/>
          </a:xfrm>
        </p:spPr>
        <p:txBody>
          <a:bodyPr/>
          <a:lstStyle/>
          <a:p>
            <a:r>
              <a:rPr lang="es-ES" dirty="0"/>
              <a:t>Alfredo Antonio Nicolás </a:t>
            </a:r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34D41C7A-457B-1AD4-4E56-8D75BC3C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7" y="310239"/>
            <a:ext cx="6466935" cy="36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E057F-9A67-F30E-F382-0E698946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b="1" dirty="0">
                <a:solidFill>
                  <a:schemeClr val="tx1"/>
                </a:solidFill>
                <a:latin typeface="Arial"/>
                <a:ea typeface="+mj-lt"/>
                <a:cs typeface="+mj-lt"/>
              </a:rPr>
              <a:t>Conversión de una expresión regular a un autómata</a:t>
            </a:r>
            <a:endParaRPr lang="es-ES" sz="2800" dirty="0">
              <a:solidFill>
                <a:schemeClr val="tx1"/>
              </a:solidFill>
              <a:latin typeface="Arial"/>
              <a:cs typeface="Arial"/>
            </a:endParaRPr>
          </a:p>
          <a:p>
            <a:br>
              <a:rPr lang="en-US" dirty="0"/>
            </a:br>
            <a:endParaRPr lang="en-US" dirty="0"/>
          </a:p>
          <a:p>
            <a:endParaRPr lang="es-ES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202F7F5E-D29D-6347-96FA-D4CFFE8086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575" y="2416999"/>
            <a:ext cx="5305964" cy="2318349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FBA02E-D90D-3BFD-76CC-BE1407ED2C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>
                <a:latin typeface="Arial"/>
                <a:ea typeface="+mj-lt"/>
                <a:cs typeface="+mj-lt"/>
              </a:rPr>
              <a:t>En la parte (a) vemos cómo se maneja la expresión ε. Puede verse fácilmente que el lenguaje del autómata es {ε}, ya que el único camino desde el estado inicial a un estado de aceptación está etiquetado con ε</a:t>
            </a:r>
            <a:endParaRPr lang="es-ES" sz="2000" dirty="0">
              <a:latin typeface="Arial"/>
            </a:endParaRPr>
          </a:p>
          <a:p>
            <a:pPr>
              <a:buClr>
                <a:srgbClr val="EF53A5"/>
              </a:buClr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1EC57-1B78-D7D8-AF60-3B8C06E7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DA116CFC-26E2-F51B-1CE7-33AA3C73B6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2776" y="2905560"/>
            <a:ext cx="4782807" cy="1801302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752948-3187-2B52-EF8F-7268639C88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>
                <a:latin typeface="Arial"/>
                <a:ea typeface="+mj-lt"/>
                <a:cs typeface="+mj-lt"/>
              </a:rPr>
              <a:t>La parte (b) muestra la construcción de /0. Claramente, no existen caminos desde el estado inicial al de aceptación, por lo que /0 es el lenguaje de este autómata.</a:t>
            </a:r>
            <a:endParaRPr lang="es-ES" sz="2000" dirty="0">
              <a:latin typeface="Arial"/>
            </a:endParaRPr>
          </a:p>
          <a:p>
            <a:pPr>
              <a:buClr>
                <a:srgbClr val="EF53A5"/>
              </a:buClr>
            </a:pPr>
            <a:br>
              <a:rPr lang="en-US" dirty="0"/>
            </a:br>
            <a:endParaRPr lang="en-US" dirty="0"/>
          </a:p>
          <a:p>
            <a:pPr>
              <a:buClr>
                <a:srgbClr val="EF53A5"/>
              </a:buClr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627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>
            <a:extLst>
              <a:ext uri="{FF2B5EF4-FFF2-40B4-BE49-F238E27FC236}">
                <a16:creationId xmlns:a16="http://schemas.microsoft.com/office/drawing/2014/main" id="{DF607D8D-A48F-2E27-8604-E297E8597E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1618" y="2670759"/>
            <a:ext cx="4625915" cy="1925847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BEDD9B-AC96-0470-3F87-6009D76142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s-ES" sz="2000">
              <a:latin typeface="Arial"/>
              <a:cs typeface="Arial"/>
            </a:endParaRPr>
          </a:p>
          <a:p>
            <a:pPr>
              <a:buClr>
                <a:srgbClr val="EF53A5"/>
              </a:buClr>
            </a:pPr>
            <a:r>
              <a:rPr lang="es-ES" sz="2000" dirty="0">
                <a:latin typeface="Arial"/>
                <a:ea typeface="+mj-lt"/>
                <a:cs typeface="+mj-lt"/>
              </a:rPr>
              <a:t>La parte (c) proporciona el autómata que reconoce una expresión regular a. Evidentemente, el lenguaje de este autómata consta de una cadena a, que es también L(a).</a:t>
            </a:r>
            <a:endParaRPr lang="es-ES" sz="2000" dirty="0">
              <a:latin typeface="Arial"/>
            </a:endParaRPr>
          </a:p>
          <a:p>
            <a:pPr>
              <a:buClr>
                <a:srgbClr val="EF53A5"/>
              </a:buClr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302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AF2D6-4206-E3F0-7613-B31A0B42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D7E7A5F8-DC0A-3953-1A16-0E62243D45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4945" y="2701761"/>
            <a:ext cx="5106658" cy="2410184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15D721-3D29-837E-CFEE-E5D5A3A7FE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>
                <a:latin typeface="Arial"/>
                <a:ea typeface="+mj-lt"/>
                <a:cs typeface="+mj-lt"/>
              </a:rPr>
              <a:t>La expresión es de la forma R + S para dos expresiones R y S más pequeñas. Por tanto, el lenguaje del autómata de la (a) es L(R) ∪ L(S).</a:t>
            </a:r>
            <a:endParaRPr lang="es-ES" sz="2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741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AC05E-5307-69A2-902E-CFEC2169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A7B9CECA-1FAE-CE58-174F-F696A6B365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4264" y="2776433"/>
            <a:ext cx="6427038" cy="1628235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B45EF2-172A-78D7-19D0-6D0B057CD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8455" y="1811677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s-ES"/>
          </a:p>
          <a:p>
            <a:pPr>
              <a:buClr>
                <a:srgbClr val="EF53A5"/>
              </a:buClr>
            </a:pPr>
            <a:r>
              <a:rPr lang="es-ES" sz="2000" dirty="0">
                <a:latin typeface="Arial"/>
                <a:ea typeface="+mj-lt"/>
                <a:cs typeface="+mj-lt"/>
              </a:rPr>
              <a:t>La expresión es de la forma RS para expresiones R y S más pequeñas. Por tanto, los caminos en el autómata de la (b) son todos y sólo los etiquetados con cadenas pertenecientes a L(R)L(S).</a:t>
            </a:r>
            <a:endParaRPr lang="es-ES" sz="2000" dirty="0">
              <a:latin typeface="Arial"/>
            </a:endParaRPr>
          </a:p>
          <a:p>
            <a:pPr>
              <a:buClr>
                <a:srgbClr val="EF53A5"/>
              </a:buClr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489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5D292-5B6C-DD00-57C2-03EF0FD9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3DFDE36C-6E61-DB0E-6C2B-E4C098D47F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811" y="2658809"/>
            <a:ext cx="4899983" cy="2323560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ADA658-E6FC-91EC-06EA-101212BCD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>
                <a:latin typeface="Arial"/>
                <a:ea typeface="+mj-lt"/>
                <a:cs typeface="+mj-lt"/>
              </a:rPr>
              <a:t>La expresión es de la forma R∗ para una expresión R más pequeña. Dicho camino acepta ε, que pertenece a L(R∗) sin importar qué expresión sea R.</a:t>
            </a:r>
            <a:endParaRPr lang="es-ES" sz="2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74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B1E27-5728-8C90-2BAB-F25E58E5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latin typeface="Arial"/>
                <a:cs typeface="Calibri Light"/>
              </a:rPr>
              <a:t>Autómata</a:t>
            </a:r>
            <a:r>
              <a:rPr lang="es-ES" dirty="0">
                <a:cs typeface="Calibri Light"/>
              </a:rPr>
              <a:t> 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EE107-3089-7A9F-25E6-D9E11788F7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>
                <a:latin typeface="Arial"/>
                <a:ea typeface="+mn-lt"/>
                <a:cs typeface="+mn-lt"/>
              </a:rPr>
              <a:t>Un autómata es un modelo matemático para una máquina de estado finito, en el que dada una entrada de símbolos, “salta” mediante una serie de estados de acuerdo a una función de transición (que puede ser expresada como una tabla). Esta función de transición indica qué estado cambiar dado el estado actual y el símbolo leído.</a:t>
            </a:r>
            <a:endParaRPr lang="es-ES" sz="2000" dirty="0">
              <a:latin typeface="Arial"/>
            </a:endParaRPr>
          </a:p>
        </p:txBody>
      </p:sp>
      <p:pic>
        <p:nvPicPr>
          <p:cNvPr id="5" name="Imagen 5" descr="Tabla&#10;&#10;Descripción generada automáticamente">
            <a:extLst>
              <a:ext uri="{FF2B5EF4-FFF2-40B4-BE49-F238E27FC236}">
                <a16:creationId xmlns:a16="http://schemas.microsoft.com/office/drawing/2014/main" id="{05EC13AF-2257-6DD8-4FF5-AC72CA15D1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493" y="1858027"/>
            <a:ext cx="4626378" cy="4078790"/>
          </a:xfrm>
        </p:spPr>
      </p:pic>
    </p:spTree>
    <p:extLst>
      <p:ext uri="{BB962C8B-B14F-4D97-AF65-F5344CB8AC3E}">
        <p14:creationId xmlns:p14="http://schemas.microsoft.com/office/powerpoint/2010/main" val="301526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8EBBA-E657-1CBC-77A2-45DCF622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b="1" dirty="0">
                <a:latin typeface="Arial"/>
                <a:cs typeface="Arial"/>
              </a:rPr>
              <a:t>AUTOMATA FINITO DETERMINISTA</a:t>
            </a:r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0C9777-D58B-4BD4-D2B4-97619C2257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b="1" dirty="0">
                <a:latin typeface="Arial"/>
                <a:ea typeface="+mj-lt"/>
                <a:cs typeface="+mj-lt"/>
              </a:rPr>
              <a:t>Es un autómata finito que además es un sistema determinista; es decir, para cada estado en que se encuentra el autómata, y con cualquier símbolo del alfabeto leído, existe siempre no más de una transición posible desde ese estado y con ese símbolo.</a:t>
            </a:r>
            <a:endParaRPr lang="es-ES" sz="2000" b="1" dirty="0">
              <a:latin typeface="Arial"/>
              <a:cs typeface="Arial"/>
            </a:endParaRPr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967061A8-087C-DFE5-ECA9-9FEC82276C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8154" y="2064570"/>
            <a:ext cx="6078491" cy="1279062"/>
          </a:xfrm>
        </p:spPr>
      </p:pic>
    </p:spTree>
    <p:extLst>
      <p:ext uri="{BB962C8B-B14F-4D97-AF65-F5344CB8AC3E}">
        <p14:creationId xmlns:p14="http://schemas.microsoft.com/office/powerpoint/2010/main" val="11917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06F8D-F6EF-B3C2-7434-0D0EC1E2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>
                <a:solidFill>
                  <a:schemeClr val="tx1"/>
                </a:solidFill>
                <a:latin typeface="Arial"/>
                <a:cs typeface="Arial"/>
              </a:rPr>
              <a:t>Autómatas Finitos Determinista (AFD)</a:t>
            </a:r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F52E9-7D8B-5451-97A5-EB0BC28571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>
                <a:latin typeface="Arial"/>
                <a:ea typeface="+mj-lt"/>
                <a:cs typeface="+mj-lt"/>
              </a:rPr>
              <a:t>Un AFD tiene un conjunto finito de estados y un conjunto finito de símbolos de entrada. El término “determinista” hace referencia al hecho de que para cada entrada sólo existe uno y sólo un estado al que el autómata puede hacer la transición a partir de su estado actual.</a:t>
            </a:r>
            <a:endParaRPr lang="es-ES" sz="2000" dirty="0">
              <a:latin typeface="Arial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007A6A-C96D-3FD1-47F7-BCA47F4798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CONSTA DE </a:t>
            </a:r>
          </a:p>
          <a:p>
            <a:pPr>
              <a:buClr>
                <a:srgbClr val="EF53A5"/>
              </a:buClr>
            </a:pPr>
            <a:endParaRPr lang="es-ES" dirty="0"/>
          </a:p>
        </p:txBody>
      </p:sp>
      <p:pic>
        <p:nvPicPr>
          <p:cNvPr id="5" name="Imagen 5" descr="Texto, Carta&#10;&#10;Descripción generada automáticamente">
            <a:extLst>
              <a:ext uri="{FF2B5EF4-FFF2-40B4-BE49-F238E27FC236}">
                <a16:creationId xmlns:a16="http://schemas.microsoft.com/office/drawing/2014/main" id="{FCB26590-B0F4-6D84-ECCB-A5D7BBFC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061" y="2579937"/>
            <a:ext cx="5949351" cy="27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7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1F0DC-212C-931D-C52A-002E269B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b="1" dirty="0">
                <a:solidFill>
                  <a:schemeClr val="tx1"/>
                </a:solidFill>
                <a:latin typeface="Arial"/>
                <a:ea typeface="+mj-lt"/>
                <a:cs typeface="+mj-lt"/>
              </a:rPr>
              <a:t>Tablas de transiciones</a:t>
            </a:r>
            <a:endParaRPr lang="es-ES" dirty="0">
              <a:solidFill>
                <a:schemeClr val="tx1"/>
              </a:solidFill>
              <a:latin typeface="Arial"/>
              <a:cs typeface="Arial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F08B1-34C3-D9C5-2F79-7566BD7026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EJEMPLO </a:t>
            </a:r>
          </a:p>
          <a:p>
            <a:pPr>
              <a:buClr>
                <a:srgbClr val="EF53A5"/>
              </a:buClr>
            </a:pPr>
            <a:endParaRPr lang="es-ES" dirty="0"/>
          </a:p>
        </p:txBody>
      </p:sp>
      <p:pic>
        <p:nvPicPr>
          <p:cNvPr id="8" name="Imagen 8" descr="Texto&#10;&#10;Descripción generada automáticamente">
            <a:extLst>
              <a:ext uri="{FF2B5EF4-FFF2-40B4-BE49-F238E27FC236}">
                <a16:creationId xmlns:a16="http://schemas.microsoft.com/office/drawing/2014/main" id="{DEDD8388-B058-685D-6AFF-2B6688E7A6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6492" y="2555921"/>
            <a:ext cx="4972410" cy="2342429"/>
          </a:xfrm>
        </p:spPr>
      </p:pic>
      <p:pic>
        <p:nvPicPr>
          <p:cNvPr id="9" name="Imagen 9" descr="Diagrama&#10;&#10;Descripción generada automáticamente">
            <a:extLst>
              <a:ext uri="{FF2B5EF4-FFF2-40B4-BE49-F238E27FC236}">
                <a16:creationId xmlns:a16="http://schemas.microsoft.com/office/drawing/2014/main" id="{2E2B0700-35E0-DAA4-6DDE-0FF9DCC5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9" y="2632036"/>
            <a:ext cx="5661803" cy="1220116"/>
          </a:xfrm>
          <a:prstGeom prst="rect">
            <a:avLst/>
          </a:prstGeom>
        </p:spPr>
      </p:pic>
      <p:pic>
        <p:nvPicPr>
          <p:cNvPr id="10" name="Imagen 10" descr="Tabla&#10;&#10;Descripción generada automáticamente">
            <a:extLst>
              <a:ext uri="{FF2B5EF4-FFF2-40B4-BE49-F238E27FC236}">
                <a16:creationId xmlns:a16="http://schemas.microsoft.com/office/drawing/2014/main" id="{CFE9A20E-18B2-515C-C82D-FA2131BD2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50" y="4038175"/>
            <a:ext cx="5661801" cy="19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5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F9315-6608-E412-2873-4F963725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b="1" dirty="0">
                <a:solidFill>
                  <a:schemeClr val="tx1"/>
                </a:solidFill>
                <a:latin typeface="Arial"/>
                <a:ea typeface="+mj-lt"/>
                <a:cs typeface="+mj-lt"/>
              </a:rPr>
              <a:t>Conversión de un AFD en una expresión regular mediante la eliminación de estados</a:t>
            </a:r>
            <a:endParaRPr lang="es-ES" sz="2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7A66E-6D4D-6369-A2BC-61194AD192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>
                <a:latin typeface="Arial"/>
                <a:ea typeface="+mj-lt"/>
                <a:cs typeface="+mj-lt"/>
              </a:rPr>
              <a:t>Cuando eliminamos un estado, tenemos que reemplazar todos los caminos que pasaban a través de él como transiciones</a:t>
            </a:r>
            <a:endParaRPr lang="es-ES" sz="2000">
              <a:latin typeface="Arial"/>
              <a:cs typeface="Arial"/>
            </a:endParaRPr>
          </a:p>
          <a:p>
            <a:pPr>
              <a:buClr>
                <a:srgbClr val="EF53A5"/>
              </a:buClr>
            </a:pPr>
            <a:r>
              <a:rPr lang="es-ES" sz="2000" dirty="0">
                <a:latin typeface="Arial"/>
                <a:ea typeface="+mj-lt"/>
                <a:cs typeface="+mj-lt"/>
              </a:rPr>
              <a:t>directas que ahora se realizan con el ingreso de expresiones regulares, en vez de con símbolos.</a:t>
            </a:r>
            <a:endParaRPr lang="es-ES" sz="2000" dirty="0">
              <a:latin typeface="Arial"/>
            </a:endParaRPr>
          </a:p>
          <a:p>
            <a:pPr>
              <a:buClr>
                <a:srgbClr val="EF53A5"/>
              </a:buClr>
            </a:pPr>
            <a:br>
              <a:rPr lang="en-US" dirty="0"/>
            </a:br>
            <a:endParaRPr lang="en-US" dirty="0"/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AEF39BE3-F2EB-71D9-A632-36584AE09F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6524" y="1940189"/>
            <a:ext cx="6236089" cy="1412528"/>
          </a:xfr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B3AFE235-5488-B3B0-6D07-2081156B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777" y="3429075"/>
            <a:ext cx="6351915" cy="1408829"/>
          </a:xfrm>
          <a:prstGeom prst="rect">
            <a:avLst/>
          </a:prstGeom>
        </p:spPr>
      </p:pic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7186D002-4018-0D52-7D33-FCC80A6DD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778" y="4917317"/>
            <a:ext cx="6351914" cy="14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813E1-F585-252B-84B8-466428D9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EFC1F-F2CF-58F1-48E6-8B29C7D75E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br>
              <a:rPr lang="en-US" dirty="0"/>
            </a:br>
            <a:r>
              <a:rPr lang="es-ES" sz="2800" dirty="0">
                <a:latin typeface="Arial"/>
                <a:ea typeface="+mj-lt"/>
                <a:cs typeface="+mj-lt"/>
              </a:rPr>
              <a:t>1. Transformar todas aquellas transiciones que contemplan más de un símbolo en expresiones regulares del tipo “R+P.</a:t>
            </a:r>
            <a:br>
              <a:rPr lang="en-US" dirty="0"/>
            </a:br>
            <a:endParaRPr lang="en-US" sz="2800">
              <a:latin typeface="Arial"/>
              <a:cs typeface="Arial"/>
            </a:endParaRPr>
          </a:p>
          <a:p>
            <a:pPr>
              <a:buClr>
                <a:srgbClr val="EF53A5"/>
              </a:buClr>
            </a:pPr>
            <a:r>
              <a:rPr lang="es-ES" sz="2800" dirty="0">
                <a:latin typeface="Arial"/>
                <a:ea typeface="+mj-lt"/>
                <a:cs typeface="+mj-lt"/>
              </a:rPr>
              <a:t>Por lo tanto, la transición q0 a q1, queda como “</a:t>
            </a:r>
            <a:r>
              <a:rPr lang="es-ES" sz="2800" dirty="0" err="1">
                <a:latin typeface="Arial"/>
                <a:ea typeface="+mj-lt"/>
                <a:cs typeface="+mj-lt"/>
              </a:rPr>
              <a:t>a+c</a:t>
            </a:r>
            <a:r>
              <a:rPr lang="es-ES" sz="2800" dirty="0">
                <a:latin typeface="Arial"/>
                <a:ea typeface="+mj-lt"/>
                <a:cs typeface="+mj-lt"/>
              </a:rPr>
              <a:t>”. Todas las demás permanecen iguales, por ser símbolos.</a:t>
            </a:r>
            <a:endParaRPr lang="es-ES" sz="2800">
              <a:latin typeface="Arial"/>
              <a:cs typeface="Arial"/>
            </a:endParaRPr>
          </a:p>
          <a:p>
            <a:pPr>
              <a:buClr>
                <a:srgbClr val="EF53A5"/>
              </a:buClr>
            </a:pPr>
            <a:endParaRPr lang="es-ES" dirty="0"/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A4DE9341-ABA7-BF26-183B-126075DE88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493" y="2060003"/>
            <a:ext cx="6179133" cy="3703594"/>
          </a:xfrm>
        </p:spPr>
      </p:pic>
    </p:spTree>
    <p:extLst>
      <p:ext uri="{BB962C8B-B14F-4D97-AF65-F5344CB8AC3E}">
        <p14:creationId xmlns:p14="http://schemas.microsoft.com/office/powerpoint/2010/main" val="24358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965F5-90AA-A526-6725-7A8E955F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B22A7-67D1-FBB0-6B28-4A342D45EF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 sz="2000" dirty="0">
                <a:latin typeface="Arial"/>
                <a:ea typeface="+mj-lt"/>
                <a:cs typeface="+mj-lt"/>
              </a:rPr>
              <a:t>Se procede a eliminar el estado q2. Verificar todos los caminos que atraviesan q2:</a:t>
            </a: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EF53A5"/>
              </a:buClr>
            </a:pPr>
            <a:endParaRPr lang="es-ES" sz="2000" dirty="0">
              <a:solidFill>
                <a:srgbClr val="FFFFFF"/>
              </a:solidFill>
              <a:latin typeface="Arial"/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s-ES" sz="2000" dirty="0">
                <a:solidFill>
                  <a:srgbClr val="616161"/>
                </a:solidFill>
                <a:latin typeface="Arial"/>
                <a:ea typeface="+mj-lt"/>
                <a:cs typeface="+mj-lt"/>
              </a:rPr>
              <a:t>    ● </a:t>
            </a:r>
            <a:r>
              <a:rPr lang="es-ES" sz="2000" dirty="0">
                <a:latin typeface="Arial"/>
                <a:ea typeface="+mj-lt"/>
                <a:cs typeface="+mj-lt"/>
              </a:rPr>
              <a:t>q0 puede llegar a q3 pasando por q2.</a:t>
            </a:r>
            <a:endParaRPr lang="es-ES" sz="2000" dirty="0">
              <a:latin typeface="Arial"/>
              <a:cs typeface="Arial"/>
            </a:endParaRPr>
          </a:p>
          <a:p>
            <a:pPr>
              <a:buClr>
                <a:srgbClr val="EF53A5"/>
              </a:buClr>
            </a:pPr>
            <a:endParaRPr lang="es-ES" sz="2000" dirty="0">
              <a:solidFill>
                <a:srgbClr val="FFFFFF"/>
              </a:solidFill>
              <a:latin typeface="Arial"/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s-ES" sz="2000" dirty="0">
                <a:solidFill>
                  <a:srgbClr val="616161"/>
                </a:solidFill>
                <a:latin typeface="Arial"/>
                <a:ea typeface="+mj-lt"/>
                <a:cs typeface="+mj-lt"/>
              </a:rPr>
              <a:t>    </a:t>
            </a:r>
            <a:r>
              <a:rPr lang="es-ES" sz="2000" dirty="0">
                <a:latin typeface="Arial"/>
                <a:ea typeface="+mj-lt"/>
                <a:cs typeface="+mj-lt"/>
              </a:rPr>
              <a:t>● q1 puede llegar a q3 pasando por q2.</a:t>
            </a:r>
            <a:endParaRPr lang="es-ES" sz="2000" dirty="0">
              <a:latin typeface="Arial"/>
            </a:endParaRPr>
          </a:p>
          <a:p>
            <a:pPr>
              <a:buClr>
                <a:srgbClr val="EF53A5"/>
              </a:buClr>
            </a:pPr>
            <a:endParaRPr lang="es-ES" dirty="0"/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6402C5E2-0CBD-F93D-790C-D8DF12FE25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493" y="2448191"/>
            <a:ext cx="6337284" cy="3444802"/>
          </a:xfrm>
        </p:spPr>
      </p:pic>
    </p:spTree>
    <p:extLst>
      <p:ext uri="{BB962C8B-B14F-4D97-AF65-F5344CB8AC3E}">
        <p14:creationId xmlns:p14="http://schemas.microsoft.com/office/powerpoint/2010/main" val="185527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708AC-BCA2-8BEA-5011-EF4A5D37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616161"/>
                </a:solidFill>
                <a:ea typeface="+mj-lt"/>
                <a:cs typeface="+mj-lt"/>
              </a:rPr>
              <a:t> </a:t>
            </a:r>
            <a:r>
              <a:rPr lang="es-ES" sz="2800" dirty="0">
                <a:solidFill>
                  <a:schemeClr val="tx1"/>
                </a:solidFill>
                <a:latin typeface="Arial"/>
                <a:ea typeface="+mj-lt"/>
                <a:cs typeface="+mj-lt"/>
              </a:rPr>
              <a:t>Al  e</a:t>
            </a:r>
            <a:r>
              <a:rPr lang="es-ES" sz="2800" b="1" dirty="0">
                <a:solidFill>
                  <a:schemeClr val="tx1"/>
                </a:solidFill>
                <a:latin typeface="Arial"/>
                <a:ea typeface="+mj-lt"/>
                <a:cs typeface="+mj-lt"/>
              </a:rPr>
              <a:t>liminar es estado q2 y después q1</a:t>
            </a:r>
            <a:r>
              <a:rPr lang="es-ES" sz="2800" dirty="0">
                <a:solidFill>
                  <a:schemeClr val="tx1"/>
                </a:solidFill>
                <a:latin typeface="Arial"/>
                <a:ea typeface="+mj-lt"/>
                <a:cs typeface="+mj-lt"/>
              </a:rPr>
              <a:t> </a:t>
            </a:r>
            <a:endParaRPr lang="es-ES" sz="2800" dirty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060C1AAC-B943-3B84-0F6D-6AACE337DD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3743" y="1781100"/>
            <a:ext cx="5617861" cy="3906449"/>
          </a:xfrm>
        </p:spPr>
      </p:pic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AA120A9C-1AFA-8452-0160-CD1A712144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0939" y="1785463"/>
            <a:ext cx="6365486" cy="3792318"/>
          </a:xfrm>
        </p:spPr>
      </p:pic>
    </p:spTree>
    <p:extLst>
      <p:ext uri="{BB962C8B-B14F-4D97-AF65-F5344CB8AC3E}">
        <p14:creationId xmlns:p14="http://schemas.microsoft.com/office/powerpoint/2010/main" val="2049163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Ion</vt:lpstr>
      <vt:lpstr>Autómatas</vt:lpstr>
      <vt:lpstr>Autómata </vt:lpstr>
      <vt:lpstr>AUTOMATA FINITO DETERMINISTA </vt:lpstr>
      <vt:lpstr>Autómatas Finitos Determinista (AFD) </vt:lpstr>
      <vt:lpstr>Tablas de transiciones  </vt:lpstr>
      <vt:lpstr>Conversión de un AFD en una expresión regular mediante la eliminación de estados</vt:lpstr>
      <vt:lpstr>Ejemplo </vt:lpstr>
      <vt:lpstr>Presentación de PowerPoint</vt:lpstr>
      <vt:lpstr> Al  eliminar es estado q2 y después q1 </vt:lpstr>
      <vt:lpstr>Conversión de una expresión regular a un autómata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190</cp:revision>
  <dcterms:created xsi:type="dcterms:W3CDTF">2023-04-25T14:48:25Z</dcterms:created>
  <dcterms:modified xsi:type="dcterms:W3CDTF">2023-04-25T15:28:24Z</dcterms:modified>
</cp:coreProperties>
</file>