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8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B0DFA1"/>
    <a:srgbClr val="7E9632"/>
    <a:srgbClr val="CC99FF"/>
    <a:srgbClr val="0037A8"/>
    <a:srgbClr val="003366"/>
    <a:srgbClr val="FF9966"/>
    <a:srgbClr val="FF6699"/>
    <a:srgbClr val="99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3991" autoAdjust="0"/>
    <p:restoredTop sz="94660"/>
  </p:normalViewPr>
  <p:slideViewPr>
    <p:cSldViewPr>
      <p:cViewPr varScale="1">
        <p:scale>
          <a:sx n="65" d="100"/>
          <a:sy n="65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1332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91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21/05/2020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356351"/>
            <a:ext cx="74295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smtClean="0"/>
              <a:t>Algoritmos y Estructuras de Datos I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356351"/>
            <a:ext cx="120012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5/21/2020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50000"/>
              </a:schemeClr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Powerpoint con diseño en blanco y gris y fondo negro | Vecto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12" y="-17540"/>
            <a:ext cx="12223011" cy="81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U2</a:t>
            </a:r>
            <a:endParaRPr lang="es-ES" sz="88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952597" y="604819"/>
            <a:ext cx="581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</a:t>
            </a:r>
            <a:endParaRPr lang="es-ES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44824"/>
            <a:ext cx="6072230" cy="1440160"/>
          </a:xfrm>
        </p:spPr>
        <p:txBody>
          <a:bodyPr anchor="ctr">
            <a:normAutofit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Tipos e instrucciones I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844029" y="4271048"/>
            <a:ext cx="10472928" cy="1752600"/>
          </a:xfrm>
        </p:spPr>
        <p:txBody>
          <a:bodyPr/>
          <a:lstStyle/>
          <a:p>
            <a:r>
              <a:rPr lang="es-ES" dirty="0" smtClean="0"/>
              <a:t>Comenzamos este camino hacia la construcción de Programas Funcionales Simples Incorporando conceptos  Claves para poder crear Software  </a:t>
            </a:r>
            <a:r>
              <a:rPr lang="es-ES" smtClean="0"/>
              <a:t>de Calidad. 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Modificadores de 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2" indent="-265113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signed</a:t>
            </a:r>
            <a:r>
              <a:rPr lang="es-ES" sz="2200" dirty="0"/>
              <a:t> /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unsigned</a:t>
            </a:r>
            <a:r>
              <a:rPr lang="es-ES" sz="2200" dirty="0"/>
              <a:t> : con signo (por defecto) / sin signo</a:t>
            </a:r>
          </a:p>
          <a:p>
            <a:pPr lvl="2" indent="-265113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short</a:t>
            </a:r>
            <a:r>
              <a:rPr lang="es-ES" sz="2200" dirty="0"/>
              <a:t> /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long</a:t>
            </a:r>
            <a:r>
              <a:rPr lang="es-ES" sz="2200" dirty="0"/>
              <a:t> : menor / mayor intervalo de valores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2567608" y="2060848"/>
          <a:ext cx="703319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33">
                <a:tc>
                  <a:txBody>
                    <a:bodyPr/>
                    <a:lstStyle/>
                    <a:p>
                      <a:r>
                        <a:rPr lang="es-ES" sz="2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Tipo</a:t>
                      </a:r>
                      <a:endParaRPr lang="es-ES" sz="2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Intervalo</a:t>
                      </a:r>
                      <a:endParaRPr lang="es-ES" sz="2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int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urier New" pitchFamily="49" charset="0"/>
                        </a:rPr>
                        <a:t>-2147483648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" pitchFamily="18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.. 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urier New" pitchFamily="49" charset="0"/>
                        </a:rPr>
                        <a:t>2147483647</a:t>
                      </a:r>
                      <a:endParaRPr kumimoji="0" lang="es-ES" sz="2200" b="0" i="0" kern="1200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unsigned int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.. </a:t>
                      </a: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4294967295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short int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-32768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.. </a:t>
                      </a: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32768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unsigned short int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.. </a:t>
                      </a: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65535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long int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-2147483648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.. </a:t>
                      </a:r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2147483647</a:t>
                      </a:r>
                      <a:endParaRPr kumimoji="0" lang="es-ES" sz="2200" b="0" kern="1200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unsigned long int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.. </a:t>
                      </a:r>
                      <a:r>
                        <a:rPr lang="es-ES" sz="2200" b="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4294967295</a:t>
                      </a:r>
                      <a:endParaRPr kumimoji="0" lang="es-ES" sz="2200" b="0" kern="1200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double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urier New" pitchFamily="49" charset="0"/>
                        </a:rPr>
                        <a:t>2.23e-308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 .. </a:t>
                      </a:r>
                      <a:r>
                        <a:rPr kumimoji="0" lang="es-E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urier New" pitchFamily="49" charset="0"/>
                        </a:rPr>
                        <a:t>1.79e+308</a:t>
                      </a:r>
                      <a:endParaRPr kumimoji="0" lang="es-ES" sz="2200" b="0" i="0" kern="1200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3">
                <a:tc>
                  <a:txBody>
                    <a:bodyPr/>
                    <a:lstStyle/>
                    <a:p>
                      <a:r>
                        <a:rPr lang="es-ES" sz="2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long double</a:t>
                      </a:r>
                      <a:endParaRPr lang="es-ES" sz="2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|</a:t>
                      </a: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</a:t>
                      </a: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3.37E-4932</a:t>
                      </a:r>
                      <a:r>
                        <a:rPr lang="es-ES" sz="2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.. </a:t>
                      </a:r>
                      <a:r>
                        <a:rPr kumimoji="0" lang="es-ES" sz="2200" b="0" kern="12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1.18E+4932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1177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83423" y="3044281"/>
            <a:ext cx="722524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Declaración y uso de variables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418648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Declaración de 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[</a:t>
            </a: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modificadores</a:t>
            </a:r>
            <a:r>
              <a:rPr lang="es-ES" sz="2400" dirty="0">
                <a:latin typeface="Consolas" pitchFamily="49" charset="0"/>
              </a:rPr>
              <a:t>] </a:t>
            </a: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tipo</a:t>
            </a:r>
            <a:r>
              <a:rPr lang="es-ES" sz="2400" dirty="0">
                <a:latin typeface="Consolas" pitchFamily="49" charset="0"/>
              </a:rPr>
              <a:t> </a:t>
            </a:r>
            <a:r>
              <a:rPr lang="es-ES" sz="2400" dirty="0" err="1">
                <a:latin typeface="Consolas" pitchFamily="49" charset="0"/>
              </a:rPr>
              <a:t>lista_de_variables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/>
              <a:t>	      Opcional</a:t>
            </a:r>
          </a:p>
          <a:p>
            <a:pPr lvl="1" indent="1588">
              <a:spcBef>
                <a:spcPts val="600"/>
              </a:spcBef>
              <a:buNone/>
            </a:pPr>
            <a:r>
              <a:rPr lang="es-ES" sz="2000" dirty="0" err="1">
                <a:latin typeface="Consolas" pitchFamily="49" charset="0"/>
              </a:rPr>
              <a:t>lista_de_variables</a:t>
            </a:r>
            <a:endParaRPr lang="es-ES" sz="2000" dirty="0"/>
          </a:p>
          <a:p>
            <a:pPr lvl="1" indent="1588">
              <a:spcBef>
                <a:spcPts val="0"/>
              </a:spcBef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i, j, l;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short int </a:t>
            </a:r>
            <a:r>
              <a:rPr lang="es-ES" dirty="0" smtClean="0">
                <a:latin typeface="Consolas" pitchFamily="49" charset="0"/>
              </a:rPr>
              <a:t>unidades;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unsigned short int </a:t>
            </a:r>
            <a:r>
              <a:rPr lang="es-ES" dirty="0" smtClean="0">
                <a:latin typeface="Consolas" pitchFamily="49" charset="0"/>
              </a:rPr>
              <a:t>monedas;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solidFill>
                  <a:srgbClr val="FF9966"/>
                </a:solidFill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balance, beneficio, perdida;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7608168" y="2115272"/>
            <a:ext cx="108012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32 Grupo"/>
          <p:cNvGrpSpPr/>
          <p:nvPr/>
        </p:nvGrpSpPr>
        <p:grpSpPr>
          <a:xfrm>
            <a:off x="5231904" y="1916832"/>
            <a:ext cx="2439144" cy="400110"/>
            <a:chOff x="3635896" y="2625370"/>
            <a:chExt cx="2439144" cy="400110"/>
          </a:xfrm>
        </p:grpSpPr>
        <p:cxnSp>
          <p:nvCxnSpPr>
            <p:cNvPr id="8" name="7 Conector recto de flecha"/>
            <p:cNvCxnSpPr/>
            <p:nvPr/>
          </p:nvCxnSpPr>
          <p:spPr>
            <a:xfrm>
              <a:off x="3635896" y="2811624"/>
              <a:ext cx="936104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4572000" y="2625370"/>
              <a:ext cx="1503040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Identificador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567608" y="4221088"/>
            <a:ext cx="6984776" cy="1656184"/>
            <a:chOff x="899592" y="5401791"/>
            <a:chExt cx="6984776" cy="1656184"/>
          </a:xfrm>
        </p:grpSpPr>
        <p:sp>
          <p:nvSpPr>
            <p:cNvPr id="40" name="39 CuadroTexto"/>
            <p:cNvSpPr txBox="1"/>
            <p:nvPr/>
          </p:nvSpPr>
          <p:spPr>
            <a:xfrm>
              <a:off x="899592" y="5416649"/>
              <a:ext cx="6984776" cy="16413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/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Programación con buen estilo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: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Identificadores descriptivos</a:t>
              </a:r>
            </a:p>
            <a:p>
              <a:pPr marL="540000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Espacio tras cada coma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Nombres de las variables en minúsculas</a:t>
              </a:r>
            </a:p>
            <a:p>
              <a:pPr marL="540000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(Varias palabras: capitaliza cada inicial: 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interes</a:t>
              </a:r>
              <a:r>
                <a:rPr lang="es-ES" sz="2000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or</a:t>
              </a:r>
              <a:r>
                <a:rPr lang="es-ES" sz="2000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</a:t>
              </a:r>
              <a:r>
                <a:rPr lang="es-ES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es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)</a:t>
              </a:r>
            </a:p>
          </p:txBody>
        </p:sp>
        <p:pic>
          <p:nvPicPr>
            <p:cNvPr id="1027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35 Grupo"/>
          <p:cNvGrpSpPr/>
          <p:nvPr/>
        </p:nvGrpSpPr>
        <p:grpSpPr>
          <a:xfrm>
            <a:off x="5836543" y="2121621"/>
            <a:ext cx="2088232" cy="737524"/>
            <a:chOff x="4139952" y="2839684"/>
            <a:chExt cx="2088232" cy="737524"/>
          </a:xfrm>
        </p:grpSpPr>
        <p:cxnSp>
          <p:nvCxnSpPr>
            <p:cNvPr id="18" name="17 Conector recto"/>
            <p:cNvCxnSpPr/>
            <p:nvPr/>
          </p:nvCxnSpPr>
          <p:spPr>
            <a:xfrm rot="5400000" flipH="1" flipV="1">
              <a:off x="5945601" y="3122267"/>
              <a:ext cx="565166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4139952" y="3395325"/>
              <a:ext cx="936104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 flipH="1" flipV="1">
              <a:off x="3866894" y="3122267"/>
              <a:ext cx="565166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5292080" y="3395325"/>
              <a:ext cx="936104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Elipse"/>
            <p:cNvSpPr/>
            <p:nvPr/>
          </p:nvSpPr>
          <p:spPr>
            <a:xfrm>
              <a:off x="5076056" y="3217168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,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4223792" y="1484784"/>
            <a:ext cx="648072" cy="144016"/>
            <a:chOff x="2699792" y="2142381"/>
            <a:chExt cx="648072" cy="144016"/>
          </a:xfrm>
        </p:grpSpPr>
        <p:cxnSp>
          <p:nvCxnSpPr>
            <p:cNvPr id="26" name="25 Conector recto de flecha"/>
            <p:cNvCxnSpPr/>
            <p:nvPr/>
          </p:nvCxnSpPr>
          <p:spPr>
            <a:xfrm>
              <a:off x="2699792" y="2278460"/>
              <a:ext cx="64807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flipV="1">
              <a:off x="3338339" y="2142381"/>
              <a:ext cx="0" cy="1440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36 Grupo"/>
          <p:cNvGrpSpPr/>
          <p:nvPr/>
        </p:nvGrpSpPr>
        <p:grpSpPr>
          <a:xfrm>
            <a:off x="2495600" y="1484784"/>
            <a:ext cx="720080" cy="144016"/>
            <a:chOff x="971600" y="2142381"/>
            <a:chExt cx="720080" cy="144016"/>
          </a:xfrm>
        </p:grpSpPr>
        <p:cxnSp>
          <p:nvCxnSpPr>
            <p:cNvPr id="23" name="22 Conector recto de flecha"/>
            <p:cNvCxnSpPr/>
            <p:nvPr/>
          </p:nvCxnSpPr>
          <p:spPr>
            <a:xfrm>
              <a:off x="971600" y="2278460"/>
              <a:ext cx="7200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 flipV="1">
              <a:off x="981125" y="2142381"/>
              <a:ext cx="0" cy="14401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8900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y memoria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Se reserva memoria suficiente para cada tipo de dato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inicio;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short int </a:t>
            </a:r>
            <a:r>
              <a:rPr lang="es-ES" dirty="0" smtClean="0">
                <a:latin typeface="Consolas" pitchFamily="49" charset="0"/>
              </a:rPr>
              <a:t>unidades;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solidFill>
                  <a:srgbClr val="FF9966"/>
                </a:solidFill>
                <a:latin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</a:rPr>
              <a:t>balance;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043372" y="1772816"/>
            <a:ext cx="3364996" cy="4176464"/>
          </a:xfrm>
          <a:prstGeom prst="rect">
            <a:avLst/>
          </a:prstGeom>
          <a:solidFill>
            <a:schemeClr val="accent4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</a:t>
            </a:r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7267508" y="2178136"/>
          <a:ext cx="1764000" cy="36000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41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01</a:t>
                      </a:r>
                      <a:endParaRPr lang="es-ES" sz="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02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03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04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05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06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07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08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09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10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11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12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13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14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15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. . .</a:t>
                      </a:r>
                      <a:endParaRPr lang="es-E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" name="22 Rectángulo"/>
          <p:cNvSpPr/>
          <p:nvPr/>
        </p:nvSpPr>
        <p:spPr>
          <a:xfrm>
            <a:off x="6331404" y="2195339"/>
            <a:ext cx="268334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inicio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331404" y="3078485"/>
            <a:ext cx="268334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unidades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6331404" y="3520058"/>
            <a:ext cx="2683346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balance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936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Inicialización de 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¡En C++ las variables no se inicializan automáticamente!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srgbClr val="FFC000"/>
                </a:solidFill>
              </a:rPr>
              <a:t>¡Una variable debe ser haber sido inicializada antes de ser accedida!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¿Cómo se inicializa una variable?</a:t>
            </a:r>
          </a:p>
          <a:p>
            <a:pPr marL="895350" lvl="2" indent="-266700">
              <a:spcBef>
                <a:spcPts val="0"/>
              </a:spcBef>
              <a:spcAft>
                <a:spcPts val="400"/>
              </a:spcAft>
              <a:tabLst>
                <a:tab pos="4038600" algn="l"/>
              </a:tabLst>
            </a:pPr>
            <a:r>
              <a:rPr lang="es-ES" sz="2200" dirty="0"/>
              <a:t>Al leer su valor (</a:t>
            </a:r>
            <a:r>
              <a:rPr lang="es-ES" sz="2200" dirty="0">
                <a:latin typeface="Consolas" pitchFamily="49" charset="0"/>
              </a:rPr>
              <a:t>cin &gt;&gt;</a:t>
            </a:r>
            <a:r>
              <a:rPr lang="es-ES" sz="2200" dirty="0"/>
              <a:t>)</a:t>
            </a:r>
          </a:p>
          <a:p>
            <a:pPr marL="895350" lvl="2" indent="-266700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Al asignarle un valor (instrucción de asignación)</a:t>
            </a:r>
          </a:p>
          <a:p>
            <a:pPr marL="895350" lvl="2" indent="-266700">
              <a:spcBef>
                <a:spcPts val="0"/>
              </a:spcBef>
              <a:spcAft>
                <a:spcPts val="400"/>
              </a:spcAft>
            </a:pPr>
            <a:r>
              <a:rPr lang="es-ES" sz="2200" dirty="0">
                <a:solidFill>
                  <a:prstClr val="white"/>
                </a:solidFill>
              </a:rPr>
              <a:t>Al declararla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Inicialización en la propia declaración:</a:t>
            </a: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752184" y="4312146"/>
            <a:ext cx="2641044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Expresión: valor compatible</a:t>
            </a:r>
          </a:p>
        </p:txBody>
      </p:sp>
      <p:grpSp>
        <p:nvGrpSpPr>
          <p:cNvPr id="23" name="22 Grupo"/>
          <p:cNvGrpSpPr/>
          <p:nvPr/>
        </p:nvGrpSpPr>
        <p:grpSpPr>
          <a:xfrm>
            <a:off x="2423592" y="4293096"/>
            <a:ext cx="5328592" cy="400110"/>
            <a:chOff x="899592" y="4941054"/>
            <a:chExt cx="5328592" cy="400110"/>
          </a:xfrm>
        </p:grpSpPr>
        <p:cxnSp>
          <p:nvCxnSpPr>
            <p:cNvPr id="12" name="11 Conector recto de flecha"/>
            <p:cNvCxnSpPr/>
            <p:nvPr/>
          </p:nvCxnSpPr>
          <p:spPr>
            <a:xfrm>
              <a:off x="1240582" y="5128896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>
              <a:off x="3122315" y="5128896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3904878" y="5127308"/>
              <a:ext cx="576064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>
              <a:off x="5580112" y="5127308"/>
              <a:ext cx="648072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1763688" y="4941054"/>
              <a:ext cx="1503040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Identificador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499992" y="4941054"/>
              <a:ext cx="1183337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Expresión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899592" y="4941054"/>
              <a:ext cx="3433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…</a:t>
              </a:r>
            </a:p>
          </p:txBody>
        </p:sp>
        <p:sp>
          <p:nvSpPr>
            <p:cNvPr id="22" name="21 Elipse"/>
            <p:cNvSpPr/>
            <p:nvPr/>
          </p:nvSpPr>
          <p:spPr>
            <a:xfrm>
              <a:off x="3635896" y="4941168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=</a:t>
              </a:r>
            </a:p>
          </p:txBody>
        </p:sp>
      </p:grpSp>
      <p:sp>
        <p:nvSpPr>
          <p:cNvPr id="18" name="17 Llamada rectangular redondeada"/>
          <p:cNvSpPr/>
          <p:nvPr/>
        </p:nvSpPr>
        <p:spPr>
          <a:xfrm>
            <a:off x="6600056" y="5013176"/>
            <a:ext cx="2664296" cy="686058"/>
          </a:xfrm>
          <a:prstGeom prst="wedgeRoundRectCallout">
            <a:avLst>
              <a:gd name="adj1" fmla="val -46096"/>
              <a:gd name="adj2" fmla="val -98989"/>
              <a:gd name="adj3" fmla="val 16667"/>
            </a:avLst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 particular, una expresión puede ser un literal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2366442" y="4929376"/>
            <a:ext cx="38735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Bef>
                <a:spcPts val="12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j, l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26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short int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unidades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100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07603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18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Uso de las 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0" cy="5110178"/>
          </a:xfrm>
        </p:spPr>
        <p:txBody>
          <a:bodyPr>
            <a:normAutofit/>
          </a:bodyPr>
          <a:lstStyle/>
          <a:p>
            <a:pPr marL="0"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Obtención del valor de una variable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Nombre de la variable en una expresión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cout &lt;&lt; 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balance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cout &lt;&lt;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interesPorMes</a:t>
            </a:r>
            <a:r>
              <a:rPr lang="es-ES" dirty="0" smtClean="0">
                <a:latin typeface="Consolas" pitchFamily="49" charset="0"/>
              </a:rPr>
              <a:t> * 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meses</a:t>
            </a:r>
            <a:r>
              <a:rPr lang="es-ES" dirty="0" smtClean="0">
                <a:latin typeface="Consolas" pitchFamily="49" charset="0"/>
              </a:rPr>
              <a:t> /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Modificación del valor de una variable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Nombre de la variable a la izquierda del </a:t>
            </a:r>
            <a:r>
              <a:rPr lang="es-ES" dirty="0" smtClean="0">
                <a:latin typeface="Consolas" pitchFamily="49" charset="0"/>
              </a:rPr>
              <a:t>=</a:t>
            </a:r>
            <a:endParaRPr lang="es-ES" dirty="0" smtClean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balance</a:t>
            </a:r>
            <a:r>
              <a:rPr lang="es-ES" dirty="0" smtClean="0">
                <a:latin typeface="Consolas" pitchFamily="49" charset="0"/>
              </a:rPr>
              <a:t>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1214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porcentaje</a:t>
            </a:r>
            <a:r>
              <a:rPr lang="es-ES" dirty="0" smtClean="0">
                <a:latin typeface="Consolas" pitchFamily="49" charset="0"/>
              </a:rPr>
              <a:t> = valor /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30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1800"/>
              </a:spcBef>
              <a:buNone/>
            </a:pPr>
            <a:r>
              <a:rPr lang="es-ES" dirty="0" smtClean="0"/>
              <a:t>Las variables han de haber sido previamente declaradas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5493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800088" y="3044281"/>
            <a:ext cx="6591933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Instrucciones de asignación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420020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 operador =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600"/>
              </a:spcAft>
              <a:buNone/>
            </a:pPr>
            <a:r>
              <a:rPr lang="es-ES" sz="2000" dirty="0">
                <a:solidFill>
                  <a:srgbClr val="FFC000"/>
                </a:solidFill>
              </a:rPr>
              <a:t>A la izquierda, SIEMPRE una variable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i, j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23</a:t>
            </a:r>
            <a:r>
              <a:rPr lang="es-ES" sz="2000" dirty="0">
                <a:latin typeface="Consolas" pitchFamily="49" charset="0"/>
              </a:rPr>
              <a:t> + j *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i toma el valor 33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C000"/>
              </a:solidFill>
              <a:latin typeface="Consolas" pitchFamily="49" charset="0"/>
            </a:endParaRPr>
          </a:p>
        </p:txBody>
      </p:sp>
      <p:grpSp>
        <p:nvGrpSpPr>
          <p:cNvPr id="11" name="40 Grupo"/>
          <p:cNvGrpSpPr/>
          <p:nvPr/>
        </p:nvGrpSpPr>
        <p:grpSpPr>
          <a:xfrm>
            <a:off x="6096000" y="1742271"/>
            <a:ext cx="1008112" cy="360040"/>
            <a:chOff x="4139952" y="1854349"/>
            <a:chExt cx="1008112" cy="360040"/>
          </a:xfrm>
        </p:grpSpPr>
        <p:cxnSp>
          <p:nvCxnSpPr>
            <p:cNvPr id="9" name="8 Conector recto de flecha"/>
            <p:cNvCxnSpPr/>
            <p:nvPr/>
          </p:nvCxnSpPr>
          <p:spPr>
            <a:xfrm>
              <a:off x="4139952" y="2031078"/>
              <a:ext cx="36004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4768974" y="2031078"/>
              <a:ext cx="37909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Elipse"/>
            <p:cNvSpPr/>
            <p:nvPr/>
          </p:nvSpPr>
          <p:spPr>
            <a:xfrm>
              <a:off x="4519042" y="1854349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;</a:t>
              </a:r>
            </a:p>
          </p:txBody>
        </p:sp>
      </p:grpSp>
      <p:grpSp>
        <p:nvGrpSpPr>
          <p:cNvPr id="13" name="39 Grupo"/>
          <p:cNvGrpSpPr/>
          <p:nvPr/>
        </p:nvGrpSpPr>
        <p:grpSpPr>
          <a:xfrm>
            <a:off x="4583833" y="1732746"/>
            <a:ext cx="1562427" cy="400110"/>
            <a:chOff x="2771800" y="1844824"/>
            <a:chExt cx="1562427" cy="400110"/>
          </a:xfrm>
        </p:grpSpPr>
        <p:cxnSp>
          <p:nvCxnSpPr>
            <p:cNvPr id="8" name="7 Conector recto de flecha"/>
            <p:cNvCxnSpPr/>
            <p:nvPr/>
          </p:nvCxnSpPr>
          <p:spPr>
            <a:xfrm>
              <a:off x="2771800" y="2031078"/>
              <a:ext cx="37909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3150890" y="1844824"/>
              <a:ext cx="1183337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Expresión</a:t>
              </a:r>
            </a:p>
          </p:txBody>
        </p:sp>
      </p:grpSp>
      <p:grpSp>
        <p:nvGrpSpPr>
          <p:cNvPr id="15" name="38 Grupo"/>
          <p:cNvGrpSpPr/>
          <p:nvPr/>
        </p:nvGrpSpPr>
        <p:grpSpPr>
          <a:xfrm>
            <a:off x="3863753" y="1742271"/>
            <a:ext cx="729605" cy="360040"/>
            <a:chOff x="2195736" y="1854349"/>
            <a:chExt cx="729605" cy="360040"/>
          </a:xfrm>
        </p:grpSpPr>
        <p:cxnSp>
          <p:nvCxnSpPr>
            <p:cNvPr id="7" name="6 Conector recto de flecha"/>
            <p:cNvCxnSpPr/>
            <p:nvPr/>
          </p:nvCxnSpPr>
          <p:spPr>
            <a:xfrm>
              <a:off x="2195736" y="2032666"/>
              <a:ext cx="36004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Elipse"/>
            <p:cNvSpPr/>
            <p:nvPr/>
          </p:nvSpPr>
          <p:spPr>
            <a:xfrm>
              <a:off x="2565301" y="1854349"/>
              <a:ext cx="360040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=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de asignación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16" name="37 Grupo"/>
          <p:cNvGrpSpPr/>
          <p:nvPr/>
        </p:nvGrpSpPr>
        <p:grpSpPr>
          <a:xfrm>
            <a:off x="2423593" y="1732746"/>
            <a:ext cx="1473039" cy="400110"/>
            <a:chOff x="899592" y="1844824"/>
            <a:chExt cx="1473039" cy="400110"/>
          </a:xfrm>
        </p:grpSpPr>
        <p:cxnSp>
          <p:nvCxnSpPr>
            <p:cNvPr id="6" name="5 Conector recto de flecha"/>
            <p:cNvCxnSpPr/>
            <p:nvPr/>
          </p:nvCxnSpPr>
          <p:spPr>
            <a:xfrm>
              <a:off x="899592" y="2032666"/>
              <a:ext cx="43204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1331640" y="1844824"/>
              <a:ext cx="1040991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7015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de asignación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Errores</a:t>
            </a: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a, b, c;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 = a;      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// ERROR: un literal no puede recibir un valor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a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23</a:t>
            </a:r>
            <a:r>
              <a:rPr lang="es-ES" sz="2000" dirty="0"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; 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// ERROR: no puede haber una expresión a la izda.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b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abc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>
                <a:latin typeface="Consolas" pitchFamily="49" charset="0"/>
              </a:rPr>
              <a:t>;  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// ERROR: un entero no puede guardar una cadena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c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23</a:t>
            </a:r>
            <a:r>
              <a:rPr lang="es-ES" sz="2000" dirty="0">
                <a:latin typeface="Consolas" pitchFamily="49" charset="0"/>
              </a:rPr>
              <a:t>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;  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// ERROR: expresión no válida (falta operador)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6" name="6 Grupo"/>
          <p:cNvGrpSpPr/>
          <p:nvPr/>
        </p:nvGrpSpPr>
        <p:grpSpPr>
          <a:xfrm>
            <a:off x="2222426" y="2123331"/>
            <a:ext cx="1152128" cy="360040"/>
            <a:chOff x="7092280" y="5301208"/>
            <a:chExt cx="1152128" cy="360040"/>
          </a:xfrm>
        </p:grpSpPr>
        <p:cxnSp>
          <p:nvCxnSpPr>
            <p:cNvPr id="8" name="7 Conector recto"/>
            <p:cNvCxnSpPr/>
            <p:nvPr/>
          </p:nvCxnSpPr>
          <p:spPr>
            <a:xfrm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V="1"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12 Grupo"/>
          <p:cNvGrpSpPr/>
          <p:nvPr/>
        </p:nvGrpSpPr>
        <p:grpSpPr>
          <a:xfrm>
            <a:off x="2423592" y="2871986"/>
            <a:ext cx="1512168" cy="360040"/>
            <a:chOff x="7092280" y="5301208"/>
            <a:chExt cx="1152128" cy="360040"/>
          </a:xfrm>
        </p:grpSpPr>
        <p:cxnSp>
          <p:nvCxnSpPr>
            <p:cNvPr id="14" name="13 Conector recto"/>
            <p:cNvCxnSpPr/>
            <p:nvPr/>
          </p:nvCxnSpPr>
          <p:spPr>
            <a:xfrm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15 Grupo"/>
          <p:cNvGrpSpPr/>
          <p:nvPr/>
        </p:nvGrpSpPr>
        <p:grpSpPr>
          <a:xfrm>
            <a:off x="2423592" y="3649216"/>
            <a:ext cx="1368152" cy="360040"/>
            <a:chOff x="7092280" y="5301208"/>
            <a:chExt cx="1152128" cy="360040"/>
          </a:xfrm>
        </p:grpSpPr>
        <p:cxnSp>
          <p:nvCxnSpPr>
            <p:cNvPr id="18" name="17 Conector recto"/>
            <p:cNvCxnSpPr/>
            <p:nvPr/>
          </p:nvCxnSpPr>
          <p:spPr>
            <a:xfrm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V="1"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19 Grupo"/>
          <p:cNvGrpSpPr/>
          <p:nvPr/>
        </p:nvGrpSpPr>
        <p:grpSpPr>
          <a:xfrm>
            <a:off x="2423592" y="4403204"/>
            <a:ext cx="1368152" cy="360040"/>
            <a:chOff x="7092280" y="5301208"/>
            <a:chExt cx="1152128" cy="360040"/>
          </a:xfrm>
        </p:grpSpPr>
        <p:cxnSp>
          <p:nvCxnSpPr>
            <p:cNvPr id="21" name="20 Conector recto"/>
            <p:cNvCxnSpPr/>
            <p:nvPr/>
          </p:nvCxnSpPr>
          <p:spPr>
            <a:xfrm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V="1"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85934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800"/>
              </a:spcAft>
            </a:pPr>
            <a:r>
              <a:rPr lang="es-ES" dirty="0" smtClean="0"/>
              <a:t>Variables, asignación y memoria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i, j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5019675" algn="l"/>
              </a:tabLst>
            </a:pPr>
            <a:r>
              <a:rPr lang="es-ES" sz="2400" dirty="0">
                <a:latin typeface="Consolas" pitchFamily="49" charset="0"/>
              </a:rPr>
              <a:t>i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23</a:t>
            </a:r>
            <a:r>
              <a:rPr lang="es-ES" sz="2400" dirty="0">
                <a:latin typeface="Consolas" pitchFamily="49" charset="0"/>
              </a:rPr>
              <a:t> + j *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400" dirty="0">
                <a:latin typeface="Consolas" pitchFamily="49" charset="0"/>
              </a:rPr>
              <a:t>;</a:t>
            </a:r>
            <a:endParaRPr lang="es-ES" sz="2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23592" y="2204864"/>
            <a:ext cx="2860940" cy="316835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</a:t>
            </a:r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3143672" y="2610184"/>
          <a:ext cx="1764000" cy="24750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41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01</a:t>
                      </a:r>
                      <a:endParaRPr lang="es-ES" sz="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02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03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04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05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06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07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08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09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10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. . .</a:t>
                      </a:r>
                      <a:endParaRPr lang="es-E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22 Rectángulo"/>
          <p:cNvSpPr/>
          <p:nvPr/>
        </p:nvSpPr>
        <p:spPr>
          <a:xfrm>
            <a:off x="2711624" y="2627387"/>
            <a:ext cx="217929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711624" y="3510533"/>
            <a:ext cx="2179290" cy="90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j</a:t>
            </a:r>
            <a:endPara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647728" y="3563491"/>
            <a:ext cx="1152128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647728" y="2661295"/>
            <a:ext cx="1152128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123492" y="2204864"/>
            <a:ext cx="2860940" cy="316835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7843572" y="2610184"/>
          <a:ext cx="1764000" cy="24750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41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01</a:t>
                      </a:r>
                      <a:endParaRPr lang="es-ES" sz="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02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03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04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05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06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07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08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09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10</a:t>
                      </a:r>
                      <a:endParaRPr lang="es-ES" sz="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. . .</a:t>
                      </a:r>
                      <a:endParaRPr lang="es-E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14 Rectángulo"/>
          <p:cNvSpPr/>
          <p:nvPr/>
        </p:nvSpPr>
        <p:spPr>
          <a:xfrm>
            <a:off x="7411524" y="2627387"/>
            <a:ext cx="217929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411524" y="3510533"/>
            <a:ext cx="2179290" cy="90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j</a:t>
            </a:r>
            <a:endPara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8347628" y="3563491"/>
            <a:ext cx="1152128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347628" y="2661295"/>
            <a:ext cx="1152128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33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447929" y="2987660"/>
            <a:ext cx="145103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rot="5400000" flipH="1" flipV="1">
            <a:off x="5922325" y="3654946"/>
            <a:ext cx="595908" cy="158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4640982" y="3942581"/>
            <a:ext cx="1584176" cy="1588"/>
          </a:xfrm>
          <a:prstGeom prst="straightConnector1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419353" y="2924944"/>
            <a:ext cx="1584176" cy="158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035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311514" y="3044281"/>
            <a:ext cx="356905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de datos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261994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dirty="0" smtClean="0"/>
              <a:t>Ejemplo: Intercambio de valores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Necesitamos una variable auxiliar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dirty="0" smtClean="0">
                <a:latin typeface="Consolas" pitchFamily="49" charset="0"/>
              </a:rPr>
              <a:t> a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3.45</a:t>
            </a:r>
            <a:r>
              <a:rPr lang="es-ES" dirty="0" smtClean="0">
                <a:latin typeface="Consolas" pitchFamily="49" charset="0"/>
              </a:rPr>
              <a:t>, b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127.5</a:t>
            </a:r>
            <a:r>
              <a:rPr lang="es-ES" dirty="0" smtClean="0">
                <a:latin typeface="Consolas" pitchFamily="49" charset="0"/>
              </a:rPr>
              <a:t>, aux;</a:t>
            </a:r>
          </a:p>
          <a:p>
            <a:pPr marL="3589338" lvl="1" indent="1588">
              <a:spcBef>
                <a:spcPts val="1800"/>
              </a:spcBef>
              <a:spcAft>
                <a:spcPts val="600"/>
              </a:spcAft>
              <a:buNone/>
            </a:pPr>
            <a:endParaRPr lang="es-ES" sz="1800" dirty="0">
              <a:latin typeface="Consolas" pitchFamily="49" charset="0"/>
            </a:endParaRPr>
          </a:p>
          <a:p>
            <a:pPr marL="3589338" lvl="1" indent="1588">
              <a:spcBef>
                <a:spcPts val="1200"/>
              </a:spcBef>
              <a:spcAft>
                <a:spcPts val="600"/>
              </a:spcAft>
              <a:buNone/>
            </a:pPr>
            <a:endParaRPr lang="es-ES" sz="1800" dirty="0">
              <a:latin typeface="Consolas" pitchFamily="49" charset="0"/>
            </a:endParaRPr>
          </a:p>
          <a:p>
            <a:pPr marL="3589338" lvl="1" indent="1588"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</a:endParaRPr>
          </a:p>
          <a:p>
            <a:pPr marL="3589338" lvl="1" indent="1588">
              <a:spcBef>
                <a:spcPts val="600"/>
              </a:spcBef>
              <a:spcAft>
                <a:spcPts val="600"/>
              </a:spcAft>
              <a:buNone/>
            </a:pPr>
            <a:endParaRPr lang="es-ES" sz="1800" dirty="0">
              <a:latin typeface="Consolas" pitchFamily="49" charset="0"/>
            </a:endParaRPr>
          </a:p>
          <a:p>
            <a:pPr marL="3589338" lvl="1" indent="1588">
              <a:spcBef>
                <a:spcPts val="1200"/>
              </a:spcBef>
              <a:spcAft>
                <a:spcPts val="1800"/>
              </a:spcAft>
              <a:buNone/>
            </a:pPr>
            <a:endParaRPr lang="es-ES" sz="1800" dirty="0">
              <a:latin typeface="Consolas" pitchFamily="49" charset="0"/>
            </a:endParaRPr>
          </a:p>
          <a:p>
            <a:pPr marL="3589338" lvl="1" indent="1588">
              <a:spcBef>
                <a:spcPts val="1200"/>
              </a:spcBef>
              <a:spcAft>
                <a:spcPts val="600"/>
              </a:spcAft>
              <a:buNone/>
            </a:pPr>
            <a:endParaRPr lang="es-ES" sz="18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567608" y="2468513"/>
          <a:ext cx="1512168" cy="100584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3.45</a:t>
                      </a:r>
                      <a:endParaRPr lang="es-ES" sz="16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127.5</a:t>
                      </a:r>
                      <a:endParaRPr lang="es-ES" sz="16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aux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?</a:t>
                      </a:r>
                      <a:endParaRPr lang="es-ES" sz="16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7342954" y="2468513"/>
          <a:ext cx="1512168" cy="100584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3.45</a:t>
                      </a:r>
                      <a:endParaRPr lang="es-ES" sz="1600" b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127.5</a:t>
                      </a:r>
                      <a:endParaRPr lang="es-ES" sz="16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aux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3.45</a:t>
                      </a:r>
                      <a:endParaRPr lang="es-ES" sz="16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7342954" y="3692649"/>
          <a:ext cx="1512168" cy="100584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127.5</a:t>
                      </a:r>
                      <a:endParaRPr lang="es-ES" sz="1600" b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127.5</a:t>
                      </a:r>
                      <a:endParaRPr lang="es-ES" sz="16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aux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3.45</a:t>
                      </a:r>
                      <a:endParaRPr lang="es-ES" sz="16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7342954" y="4916785"/>
          <a:ext cx="1512168" cy="100584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127.5</a:t>
                      </a:r>
                      <a:endParaRPr lang="es-ES" sz="1600" b="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3.45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l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aux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3.45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25 Arco"/>
          <p:cNvSpPr/>
          <p:nvPr/>
        </p:nvSpPr>
        <p:spPr>
          <a:xfrm>
            <a:off x="8351066" y="2612529"/>
            <a:ext cx="1080120" cy="648072"/>
          </a:xfrm>
          <a:prstGeom prst="arc">
            <a:avLst>
              <a:gd name="adj1" fmla="val 16200000"/>
              <a:gd name="adj2" fmla="val 5419885"/>
            </a:avLst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Arco"/>
          <p:cNvSpPr/>
          <p:nvPr/>
        </p:nvSpPr>
        <p:spPr>
          <a:xfrm flipV="1">
            <a:off x="8351066" y="3836665"/>
            <a:ext cx="1080120" cy="360040"/>
          </a:xfrm>
          <a:prstGeom prst="arc">
            <a:avLst>
              <a:gd name="adj1" fmla="val 16200000"/>
              <a:gd name="adj2" fmla="val 5419885"/>
            </a:avLst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Arco"/>
          <p:cNvSpPr/>
          <p:nvPr/>
        </p:nvSpPr>
        <p:spPr>
          <a:xfrm flipV="1">
            <a:off x="8351066" y="5348833"/>
            <a:ext cx="1080120" cy="360040"/>
          </a:xfrm>
          <a:prstGeom prst="arc">
            <a:avLst>
              <a:gd name="adj1" fmla="val 16200000"/>
              <a:gd name="adj2" fmla="val 5419885"/>
            </a:avLst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5591944" y="2741048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aux = a;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591944" y="3965184"/>
            <a:ext cx="11176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 = b;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591944" y="5189320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 = aux;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19 Grupo"/>
          <p:cNvGrpSpPr/>
          <p:nvPr/>
        </p:nvGrpSpPr>
        <p:grpSpPr>
          <a:xfrm>
            <a:off x="3162723" y="2348880"/>
            <a:ext cx="5679107" cy="3312368"/>
            <a:chOff x="1638722" y="2661295"/>
            <a:chExt cx="5679107" cy="3312368"/>
          </a:xfrm>
        </p:grpSpPr>
        <p:sp>
          <p:nvSpPr>
            <p:cNvPr id="16" name="15 Elipse"/>
            <p:cNvSpPr/>
            <p:nvPr/>
          </p:nvSpPr>
          <p:spPr>
            <a:xfrm>
              <a:off x="1638722" y="2661295"/>
              <a:ext cx="898004" cy="86409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Elipse"/>
            <p:cNvSpPr/>
            <p:nvPr/>
          </p:nvSpPr>
          <p:spPr>
            <a:xfrm>
              <a:off x="6419825" y="5109567"/>
              <a:ext cx="898004" cy="86409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" name="18 Conector recto"/>
            <p:cNvCxnSpPr>
              <a:stCxn id="16" idx="5"/>
              <a:endCxn id="17" idx="1"/>
            </p:cNvCxnSpPr>
            <p:nvPr/>
          </p:nvCxnSpPr>
          <p:spPr>
            <a:xfrm>
              <a:off x="2405216" y="3398847"/>
              <a:ext cx="4146119" cy="183726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1917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 animBg="1"/>
      <p:bldP spid="28" grpId="0" animBg="1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632086" y="3044281"/>
            <a:ext cx="2927917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Operadores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27955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03512" y="911110"/>
            <a:ext cx="8229600" cy="5110178"/>
          </a:xfrm>
        </p:spPr>
        <p:txBody>
          <a:bodyPr>
            <a:normAutofit fontScale="92500" lnSpcReduction="20000"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Operaciones sobre valores de los tipos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Cada tipo determina las operaciones </a:t>
            </a:r>
            <a:r>
              <a:rPr lang="es-ES" dirty="0" smtClean="0"/>
              <a:t>posibles</a:t>
            </a:r>
            <a:br>
              <a:rPr lang="es-ES" dirty="0" smtClean="0"/>
            </a:br>
            <a:endParaRPr lang="es-ES" dirty="0" smtClean="0"/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Tipos de datos numéricos (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float</a:t>
            </a:r>
            <a:r>
              <a:rPr lang="es-ES" sz="2200" dirty="0"/>
              <a:t> y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200" dirty="0"/>
              <a:t>):</a:t>
            </a: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Asignación (</a:t>
            </a:r>
            <a:r>
              <a:rPr lang="es-ES" sz="2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2200" dirty="0"/>
              <a:t>)</a:t>
            </a: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Operadores aritméticos</a:t>
            </a: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Operadores relacionales (menor, mayor, igual, ...)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 smtClean="0"/>
              <a:t>Tipo </a:t>
            </a:r>
            <a:r>
              <a:rPr lang="es-ES" sz="2200" dirty="0"/>
              <a:t>de datos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r>
              <a:rPr lang="es-ES" sz="2200" dirty="0"/>
              <a:t>:</a:t>
            </a: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prstClr val="white"/>
                </a:solidFill>
              </a:rPr>
              <a:t>Asignación</a:t>
            </a:r>
            <a:r>
              <a:rPr lang="es-ES" sz="2200" dirty="0"/>
              <a:t> (</a:t>
            </a:r>
            <a:r>
              <a:rPr lang="es-ES" sz="2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2200" dirty="0"/>
              <a:t>)</a:t>
            </a:r>
            <a:endParaRPr lang="es-ES" sz="2200" dirty="0">
              <a:solidFill>
                <a:prstClr val="white"/>
              </a:solidFill>
            </a:endParaRP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prstClr val="white"/>
                </a:solidFill>
              </a:rPr>
              <a:t>Operadores lógicos (Y, O, NO)</a:t>
            </a:r>
          </a:p>
          <a:p>
            <a:pPr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 smtClean="0"/>
              <a:t>Tipos </a:t>
            </a:r>
            <a:r>
              <a:rPr lang="es-ES" sz="2200" dirty="0"/>
              <a:t>de datos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200" dirty="0"/>
              <a:t> y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200" dirty="0"/>
              <a:t>:</a:t>
            </a: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prstClr val="white"/>
                </a:solidFill>
              </a:rPr>
              <a:t>Asignación</a:t>
            </a:r>
            <a:r>
              <a:rPr lang="es-ES" sz="2200" dirty="0"/>
              <a:t> (</a:t>
            </a:r>
            <a:r>
              <a:rPr lang="es-ES" sz="2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2200" dirty="0"/>
              <a:t>)</a:t>
            </a:r>
            <a:endParaRPr lang="es-ES" sz="2200" dirty="0">
              <a:solidFill>
                <a:prstClr val="white"/>
              </a:solidFill>
            </a:endParaRPr>
          </a:p>
          <a:p>
            <a:pPr marL="990600" lvl="2" indent="-276225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solidFill>
                  <a:prstClr val="white"/>
                </a:solidFill>
              </a:rPr>
              <a:t>Operadores relacionales</a:t>
            </a:r>
            <a:r>
              <a:rPr lang="es-ES" sz="2200" dirty="0"/>
              <a:t> (menor, mayor, igual, ...)</a:t>
            </a:r>
            <a:endParaRPr lang="es-ES" sz="22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06410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Operadores para tipos de datos numéricos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063553" y="1807056"/>
          <a:ext cx="8064897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0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38">
                <a:tc>
                  <a:txBody>
                    <a:bodyPr/>
                    <a:lstStyle/>
                    <a:p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Operador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Operandos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20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Posición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int</a:t>
                      </a:r>
                      <a:endParaRPr lang="es-ES" sz="20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float</a:t>
                      </a:r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/ </a:t>
                      </a:r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double</a:t>
                      </a:r>
                      <a:endParaRPr lang="es-ES" sz="20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Cambio de signo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Suma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Resta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*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/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Div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entera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División real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%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Módulo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 aplicable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++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Prefijo / postfijo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Incremento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--</a:t>
                      </a:r>
                      <a:endParaRPr lang="es-ES"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(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monario)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Prefijo / postfijo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Decremento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549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Operadores monarios y operadores binarios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Operadores </a:t>
            </a:r>
            <a:r>
              <a:rPr lang="es-ES" dirty="0" smtClean="0">
                <a:solidFill>
                  <a:srgbClr val="FFC000"/>
                </a:solidFill>
              </a:rPr>
              <a:t>monarios</a:t>
            </a:r>
            <a:r>
              <a:rPr lang="es-ES" dirty="0" smtClean="0"/>
              <a:t> (</a:t>
            </a:r>
            <a:r>
              <a:rPr lang="es-ES" i="1" dirty="0" smtClean="0"/>
              <a:t>unarios</a:t>
            </a:r>
            <a:r>
              <a:rPr lang="es-ES" dirty="0" smtClean="0"/>
              <a:t>)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Cambio de signo (</a:t>
            </a:r>
            <a:r>
              <a:rPr lang="es-ES" sz="2200" dirty="0">
                <a:latin typeface="Consolas" pitchFamily="49" charset="0"/>
                <a:cs typeface="Consolas" pitchFamily="49" charset="0"/>
              </a:rPr>
              <a:t>-</a:t>
            </a:r>
            <a:r>
              <a:rPr lang="es-ES" sz="2200" dirty="0"/>
              <a:t>):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Delante de variable, constante o expresión entre paréntesis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-saldo     -RATIO     -(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dirty="0" smtClean="0">
                <a:latin typeface="Consolas" pitchFamily="49" charset="0"/>
              </a:rPr>
              <a:t> * a - b)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Incremento/decremento (sólo variables) (prefijo/postfijo):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++</a:t>
            </a:r>
            <a:r>
              <a:rPr lang="es-ES" dirty="0" err="1" smtClean="0">
                <a:latin typeface="Consolas" pitchFamily="49" charset="0"/>
              </a:rPr>
              <a:t>interes</a:t>
            </a:r>
            <a:r>
              <a:rPr lang="es-ES" dirty="0" smtClean="0">
                <a:latin typeface="Consolas" pitchFamily="49" charset="0"/>
              </a:rPr>
              <a:t>     --meses     </a:t>
            </a:r>
            <a:r>
              <a:rPr lang="es-ES" dirty="0" err="1" smtClean="0">
                <a:latin typeface="Consolas" pitchFamily="49" charset="0"/>
              </a:rPr>
              <a:t>j++</a:t>
            </a:r>
            <a:r>
              <a:rPr lang="es-ES" dirty="0" smtClean="0">
                <a:latin typeface="Consolas" pitchFamily="49" charset="0"/>
              </a:rPr>
              <a:t>     </a:t>
            </a:r>
            <a:r>
              <a:rPr lang="es-ES" dirty="0" smtClean="0">
                <a:solidFill>
                  <a:srgbClr val="92D050"/>
                </a:solidFill>
                <a:latin typeface="Consolas" pitchFamily="49" charset="0"/>
              </a:rPr>
              <a:t>// 1 más ó 1 menos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Operadores </a:t>
            </a:r>
            <a:r>
              <a:rPr lang="es-ES" dirty="0" smtClean="0">
                <a:solidFill>
                  <a:srgbClr val="FFC000"/>
                </a:solidFill>
              </a:rPr>
              <a:t>binarios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</a:pPr>
            <a:r>
              <a:rPr lang="es-ES" sz="2200" dirty="0"/>
              <a:t>Operando izquierdo     operador     operando derecho</a:t>
            </a:r>
            <a:br>
              <a:rPr lang="es-ES" sz="2200" dirty="0"/>
            </a:br>
            <a:r>
              <a:rPr lang="es-ES" sz="2200" dirty="0"/>
              <a:t>Operandos: literales, constantes, variables o expresiones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dirty="0" smtClean="0">
                <a:latin typeface="Consolas" pitchFamily="49" charset="0"/>
              </a:rPr>
              <a:t> +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dirty="0" smtClean="0">
                <a:latin typeface="Consolas" pitchFamily="49" charset="0"/>
              </a:rPr>
              <a:t>     a * RATIO     -a + b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(a % b) * (c / d)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1423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Operadores aritméticos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¿División entera o división real?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Ambos operandos enteros: división entera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i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23</a:t>
            </a:r>
            <a:r>
              <a:rPr lang="es-ES" sz="2400" dirty="0">
                <a:latin typeface="Consolas" pitchFamily="49" charset="0"/>
              </a:rPr>
              <a:t>, j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cout &lt;&lt; i / j; </a:t>
            </a:r>
            <a:r>
              <a:rPr lang="es-ES" sz="2400" dirty="0">
                <a:solidFill>
                  <a:srgbClr val="92D050"/>
                </a:solidFill>
                <a:latin typeface="Consolas" pitchFamily="49" charset="0"/>
              </a:rPr>
              <a:t>// Muestra 11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	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Algún operando real: división real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i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23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400" dirty="0">
                <a:latin typeface="Consolas" pitchFamily="49" charset="0"/>
              </a:rPr>
              <a:t> j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cout &lt;&lt; i / j; </a:t>
            </a:r>
            <a:r>
              <a:rPr lang="es-ES" sz="2400" dirty="0">
                <a:solidFill>
                  <a:srgbClr val="92D050"/>
                </a:solidFill>
                <a:latin typeface="Consolas" pitchFamily="49" charset="0"/>
              </a:rPr>
              <a:t>// Muestra 11.5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840416" y="1052736"/>
            <a:ext cx="327334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pPr algn="ctr"/>
            <a:r>
              <a:rPr lang="es-ES" sz="2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/</a:t>
            </a:r>
            <a:endParaRPr lang="es-E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122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Operadores aritméticos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Módulo (resto de la división entera)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Ambos operandos han de ser enteros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400" dirty="0">
                <a:latin typeface="Consolas" pitchFamily="49" charset="0"/>
              </a:rPr>
              <a:t> i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123</a:t>
            </a:r>
            <a:r>
              <a:rPr lang="es-ES" sz="2400" dirty="0">
                <a:latin typeface="Consolas" pitchFamily="49" charset="0"/>
              </a:rPr>
              <a:t>, j 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latin typeface="Consolas" pitchFamily="49" charset="0"/>
              </a:rPr>
              <a:t>cout &lt;&lt; i % j; </a:t>
            </a:r>
            <a:r>
              <a:rPr lang="es-ES" sz="2400" dirty="0">
                <a:solidFill>
                  <a:srgbClr val="92D050"/>
                </a:solidFill>
                <a:latin typeface="Consolas" pitchFamily="49" charset="0"/>
              </a:rPr>
              <a:t>// Muestra 3</a:t>
            </a:r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2400" dirty="0"/>
              <a:t>División entera: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/>
              <a:t>No se obtienen decimales </a:t>
            </a:r>
            <a:r>
              <a:rPr lang="es-ES" sz="2400" dirty="0">
                <a:sym typeface="Wingdings" pitchFamily="2" charset="2"/>
              </a:rPr>
              <a:t> Queda un resto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840416" y="1052736"/>
            <a:ext cx="327334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pPr algn="ctr"/>
            <a:r>
              <a:rPr lang="es-ES" sz="2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%</a:t>
            </a:r>
            <a:endParaRPr lang="es-E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5447928" y="4397043"/>
            <a:ext cx="2160240" cy="461665"/>
            <a:chOff x="2987824" y="4005064"/>
            <a:chExt cx="2160240" cy="461665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3861445" y="4014589"/>
              <a:ext cx="0" cy="432048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3851920" y="4437112"/>
              <a:ext cx="1296144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987824" y="4005064"/>
              <a:ext cx="69442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309870" y="4005064"/>
              <a:ext cx="354584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6685016" y="4973107"/>
            <a:ext cx="524503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5591944" y="4973106"/>
            <a:ext cx="504056" cy="468052"/>
            <a:chOff x="3131840" y="4581128"/>
            <a:chExt cx="504056" cy="468052"/>
          </a:xfrm>
        </p:grpSpPr>
        <p:sp>
          <p:nvSpPr>
            <p:cNvPr id="20" name="19 CuadroTexto"/>
            <p:cNvSpPr txBox="1"/>
            <p:nvPr/>
          </p:nvSpPr>
          <p:spPr>
            <a:xfrm>
              <a:off x="3216799" y="4581128"/>
              <a:ext cx="354584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20 Arco"/>
            <p:cNvSpPr/>
            <p:nvPr/>
          </p:nvSpPr>
          <p:spPr>
            <a:xfrm rot="5400000">
              <a:off x="3221850" y="4635134"/>
              <a:ext cx="324036" cy="504056"/>
            </a:xfrm>
            <a:prstGeom prst="arc">
              <a:avLst>
                <a:gd name="adj1" fmla="val 16200000"/>
                <a:gd name="adj2" fmla="val 5515640"/>
              </a:avLst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3719736" y="5333146"/>
            <a:ext cx="1800200" cy="544126"/>
            <a:chOff x="1259632" y="4941168"/>
            <a:chExt cx="1800200" cy="544126"/>
          </a:xfrm>
        </p:grpSpPr>
        <p:sp>
          <p:nvSpPr>
            <p:cNvPr id="22" name="21 CuadroTexto"/>
            <p:cNvSpPr txBox="1"/>
            <p:nvPr/>
          </p:nvSpPr>
          <p:spPr>
            <a:xfrm>
              <a:off x="1259632" y="5085184"/>
              <a:ext cx="1172116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% 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24" name="23 Conector recto de flecha"/>
            <p:cNvCxnSpPr>
              <a:stCxn id="22" idx="3"/>
            </p:cNvCxnSpPr>
            <p:nvPr/>
          </p:nvCxnSpPr>
          <p:spPr>
            <a:xfrm flipV="1">
              <a:off x="2431748" y="4941168"/>
              <a:ext cx="628084" cy="34407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8919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Operadores de incremento y decremento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Incremento/decremento de la </a:t>
            </a:r>
            <a:r>
              <a:rPr lang="es-ES" dirty="0" smtClean="0">
                <a:solidFill>
                  <a:srgbClr val="FFC000"/>
                </a:solidFill>
              </a:rPr>
              <a:t>variable</a:t>
            </a:r>
            <a:r>
              <a:rPr lang="es-ES" dirty="0" smtClean="0"/>
              <a:t> numérica en una unidad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Prefijo: Antes de acceder</a:t>
            </a:r>
          </a:p>
          <a:p>
            <a:pPr marL="1074738"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, j;</a:t>
            </a:r>
          </a:p>
          <a:p>
            <a:pPr marL="1074738"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j = </a:t>
            </a:r>
            <a:r>
              <a:rPr lang="es-ES" sz="2000" dirty="0">
                <a:solidFill>
                  <a:srgbClr val="FF6699"/>
                </a:solidFill>
                <a:latin typeface="Consolas" pitchFamily="49" charset="0"/>
              </a:rPr>
              <a:t>++</a:t>
            </a:r>
            <a:r>
              <a:rPr lang="es-ES" sz="2000" dirty="0">
                <a:latin typeface="Consolas" pitchFamily="49" charset="0"/>
              </a:rPr>
              <a:t>i;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Incrementa antes de copiar</a:t>
            </a:r>
            <a:endParaRPr lang="es-ES" sz="2000" dirty="0">
              <a:latin typeface="Consolas" pitchFamily="49" charset="0"/>
            </a:endParaRPr>
          </a:p>
          <a:p>
            <a:pPr marL="107473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i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- " </a:t>
            </a:r>
            <a:r>
              <a:rPr lang="es-ES" sz="2000" dirty="0">
                <a:latin typeface="Consolas" pitchFamily="49" charset="0"/>
              </a:rPr>
              <a:t>&lt;&lt; j;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11 - 11</a:t>
            </a:r>
          </a:p>
          <a:p>
            <a:pPr marL="712788" lvl="1" indent="1588">
              <a:spcBef>
                <a:spcPts val="6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Postfijo: Después de acceder</a:t>
            </a:r>
          </a:p>
          <a:p>
            <a:pPr marL="1076325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, j;</a:t>
            </a:r>
          </a:p>
          <a:p>
            <a:pPr marL="1076325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j = i</a:t>
            </a:r>
            <a:r>
              <a:rPr lang="es-ES" sz="2000" dirty="0">
                <a:solidFill>
                  <a:srgbClr val="FF6699"/>
                </a:solidFill>
                <a:latin typeface="Consolas" pitchFamily="49" charset="0"/>
              </a:rPr>
              <a:t>++</a:t>
            </a:r>
            <a:r>
              <a:rPr lang="es-ES" sz="2000" dirty="0">
                <a:latin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Copia y después incrementa</a:t>
            </a:r>
            <a:endParaRPr lang="es-ES" sz="2000" dirty="0">
              <a:latin typeface="Consolas" pitchFamily="49" charset="0"/>
            </a:endParaRPr>
          </a:p>
          <a:p>
            <a:pPr marL="107632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i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- " </a:t>
            </a:r>
            <a:r>
              <a:rPr lang="es-ES" sz="2000" dirty="0">
                <a:latin typeface="Consolas" pitchFamily="49" charset="0"/>
              </a:rPr>
              <a:t>&lt;&lt; j;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11 - 10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336360" y="961678"/>
            <a:ext cx="831390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pPr algn="r"/>
            <a:r>
              <a:rPr lang="es-ES" sz="24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++/--</a:t>
            </a:r>
            <a:endParaRPr lang="es-E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3539716" y="5589240"/>
            <a:ext cx="5112568" cy="432048"/>
            <a:chOff x="899592" y="5401791"/>
            <a:chExt cx="5112568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9 CuadroTexto"/>
            <p:cNvSpPr txBox="1"/>
            <p:nvPr/>
          </p:nvSpPr>
          <p:spPr>
            <a:xfrm>
              <a:off x="899592" y="5416649"/>
              <a:ext cx="5112568" cy="41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No mezcles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y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con otros operadores</a:t>
              </a:r>
            </a:p>
          </p:txBody>
        </p:sp>
        <p:pic>
          <p:nvPicPr>
            <p:cNvPr id="11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18 Grupo"/>
          <p:cNvGrpSpPr/>
          <p:nvPr/>
        </p:nvGrpSpPr>
        <p:grpSpPr>
          <a:xfrm>
            <a:off x="1969902" y="2708921"/>
            <a:ext cx="1101763" cy="626701"/>
            <a:chOff x="373893" y="2758866"/>
            <a:chExt cx="1101763" cy="626701"/>
          </a:xfrm>
          <a:solidFill>
            <a:schemeClr val="accent1">
              <a:lumMod val="75000"/>
            </a:schemeClr>
          </a:solidFill>
        </p:grpSpPr>
        <p:cxnSp>
          <p:nvCxnSpPr>
            <p:cNvPr id="13" name="12 Conector recto"/>
            <p:cNvCxnSpPr/>
            <p:nvPr/>
          </p:nvCxnSpPr>
          <p:spPr>
            <a:xfrm>
              <a:off x="1259632" y="3088010"/>
              <a:ext cx="216024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CuadroTexto"/>
            <p:cNvSpPr txBox="1"/>
            <p:nvPr/>
          </p:nvSpPr>
          <p:spPr>
            <a:xfrm>
              <a:off x="373893" y="2758866"/>
              <a:ext cx="905230" cy="626701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>
              <a:spAutoFit/>
            </a:bodyPr>
            <a:lstStyle/>
            <a:p>
              <a:r>
                <a:rPr lang="es-ES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i=i+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1</a:t>
              </a:r>
              <a:r>
                <a:rPr lang="es-ES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;</a:t>
              </a:r>
            </a:p>
            <a:p>
              <a:r>
                <a:rPr lang="es-ES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j=i;</a:t>
              </a:r>
              <a:endParaRPr lang="es-E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1969902" y="4298430"/>
            <a:ext cx="1101763" cy="626701"/>
            <a:chOff x="373893" y="4019922"/>
            <a:chExt cx="1101763" cy="626701"/>
          </a:xfrm>
          <a:solidFill>
            <a:schemeClr val="accent1">
              <a:lumMod val="75000"/>
            </a:schemeClr>
          </a:solidFill>
        </p:grpSpPr>
        <p:cxnSp>
          <p:nvCxnSpPr>
            <p:cNvPr id="17" name="16 Conector recto"/>
            <p:cNvCxnSpPr/>
            <p:nvPr/>
          </p:nvCxnSpPr>
          <p:spPr>
            <a:xfrm>
              <a:off x="1259632" y="4321671"/>
              <a:ext cx="216024" cy="0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373893" y="4019922"/>
              <a:ext cx="905230" cy="626701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rIns="72000" bIns="36000" rtlCol="0">
              <a:spAutoFit/>
            </a:bodyPr>
            <a:lstStyle/>
            <a:p>
              <a:r>
                <a:rPr lang="es-ES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j=i;</a:t>
              </a:r>
              <a:endParaRPr lang="es-E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</a:endParaRPr>
            </a:p>
            <a:p>
              <a:r>
                <a:rPr lang="es-ES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i=i+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1</a:t>
              </a:r>
              <a:r>
                <a:rPr lang="es-ES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nsolas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46115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aritméticos: ejemplo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257000" y="927770"/>
            <a:ext cx="1957587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operadores.cpp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279576" y="980729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entero1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, entero2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real1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15.0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, real2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4.0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"Operaciones entre los números 15 y 4:"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"División entera (/):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entero1 / entero2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"Resto de la división (%):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entero1 % entero2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"División real (/):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real1 / real2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"Num =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real1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real1 = -real1;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"Cambia de signo (-):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real1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real1 = -real1;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"Vuelve a cambiar (-):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real1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"Se incrementa antes (++ prefijo): "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++real1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"Se muestra antes de incrementar (posfijo ++): " </a:t>
            </a:r>
          </a:p>
          <a:p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&lt;&lt; real1++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"Ya incrementado: "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&lt;&lt; real1 &lt;&lt; endl;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1683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327055" y="3044281"/>
            <a:ext cx="553799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Más sobre expresiones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4889922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Tipos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Tipos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Cada dato, de un tipo concreto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Cada tipo establece:</a:t>
            </a:r>
          </a:p>
          <a:p>
            <a:pPr lvl="2" indent="-352425">
              <a:spcBef>
                <a:spcPts val="0"/>
              </a:spcBef>
              <a:spcAft>
                <a:spcPts val="1200"/>
              </a:spcAft>
              <a:tabLst>
                <a:tab pos="714375" algn="l"/>
              </a:tabLst>
            </a:pPr>
            <a:r>
              <a:rPr lang="es-ES" sz="2200" dirty="0"/>
              <a:t>El conjunto (intervalo) de valores válidos</a:t>
            </a:r>
          </a:p>
          <a:p>
            <a:pPr lvl="2" indent="-352425">
              <a:spcBef>
                <a:spcPts val="0"/>
              </a:spcBef>
              <a:spcAft>
                <a:spcPts val="1200"/>
              </a:spcAft>
              <a:tabLst>
                <a:tab pos="714375" algn="l"/>
              </a:tabLst>
            </a:pPr>
            <a:r>
              <a:rPr lang="es-ES" sz="2200" dirty="0"/>
              <a:t>El conjunto de operaciones que se pueden realizar</a:t>
            </a:r>
          </a:p>
          <a:p>
            <a:pPr lvl="1" indent="1588">
              <a:spcBef>
                <a:spcPts val="3000"/>
              </a:spcBef>
              <a:spcAft>
                <a:spcPts val="600"/>
              </a:spcAft>
              <a:buNone/>
            </a:pPr>
            <a:r>
              <a:rPr lang="es-ES" dirty="0" smtClean="0"/>
              <a:t>Expresiones con datos de distintos tipos (compatibles):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Transformación automática de tipos (</a:t>
            </a:r>
            <a:r>
              <a:rPr lang="es-ES" i="1" dirty="0" smtClean="0"/>
              <a:t>promoción de tipo</a:t>
            </a:r>
            <a:r>
              <a:rPr lang="es-ES" dirty="0" smtClean="0"/>
              <a:t>)</a:t>
            </a: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120337" y="980728"/>
            <a:ext cx="776175" cy="52322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125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424282" y="1412776"/>
            <a:ext cx="776175" cy="52322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'a'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184232" y="1196752"/>
            <a:ext cx="973344" cy="52322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968208" y="1628800"/>
            <a:ext cx="1564852" cy="52322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3.14159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688289" y="2060848"/>
            <a:ext cx="1367683" cy="52322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"Hola"</a:t>
            </a:r>
          </a:p>
        </p:txBody>
      </p:sp>
      <p:grpSp>
        <p:nvGrpSpPr>
          <p:cNvPr id="11" name="5 Grupo"/>
          <p:cNvGrpSpPr/>
          <p:nvPr/>
        </p:nvGrpSpPr>
        <p:grpSpPr>
          <a:xfrm>
            <a:off x="3899755" y="5373216"/>
            <a:ext cx="4788533" cy="426720"/>
            <a:chOff x="899592" y="5401791"/>
            <a:chExt cx="3950154" cy="426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11 CuadroTexto"/>
            <p:cNvSpPr txBox="1"/>
            <p:nvPr/>
          </p:nvSpPr>
          <p:spPr>
            <a:xfrm>
              <a:off x="899592" y="5401791"/>
              <a:ext cx="3950154" cy="4171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2925" lvl="1" indent="1588">
                <a:spcAft>
                  <a:spcPts val="1200"/>
                </a:spcAft>
              </a:pPr>
              <a:r>
                <a:rPr lang="es-ES" sz="2000" i="1" dirty="0" smtClean="0">
                  <a:latin typeface="Cambria" pitchFamily="18" charset="0"/>
                </a:rPr>
                <a:t>  Cada Variable es de un tipo Definido</a:t>
              </a:r>
              <a:endParaRPr lang="es-ES" sz="2000" i="1" dirty="0">
                <a:latin typeface="Cambria" pitchFamily="18" charset="0"/>
              </a:endParaRPr>
            </a:p>
          </p:txBody>
        </p:sp>
        <p:pic>
          <p:nvPicPr>
            <p:cNvPr id="13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306096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9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dirty="0" smtClean="0"/>
              <a:t>Orden de evaluación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¿En qué orden se evalúan los operadores?</a:t>
            </a:r>
          </a:p>
          <a:p>
            <a:pPr marL="0" lvl="1" indent="1588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400" dirty="0">
                <a:latin typeface="Consolas" pitchFamily="49" charset="0"/>
              </a:rPr>
              <a:t> +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400" dirty="0">
                <a:latin typeface="Consolas" pitchFamily="49" charset="0"/>
              </a:rPr>
              <a:t> *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400" dirty="0">
                <a:latin typeface="Consolas" pitchFamily="49" charset="0"/>
              </a:rPr>
              <a:t> /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400" dirty="0">
                <a:latin typeface="Consolas" pitchFamily="49" charset="0"/>
              </a:rPr>
              <a:t> -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endParaRPr lang="es-ES" sz="2400" dirty="0"/>
          </a:p>
          <a:p>
            <a:pPr marL="360363"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¿De izquierda a derecha?</a:t>
            </a:r>
          </a:p>
          <a:p>
            <a:pPr marL="360363"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¿De derecha a izquierda?</a:t>
            </a:r>
          </a:p>
          <a:p>
            <a:pPr marL="360363" lvl="2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¿Unos antes que otros?</a:t>
            </a:r>
          </a:p>
          <a:p>
            <a:pPr marL="361950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sz="2200" dirty="0"/>
              <a:t>Precedencia de los operadores (prioridad):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Se evalúan antes los de mayor precedencia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¿Y si tienen igual prioridad?</a:t>
            </a:r>
          </a:p>
          <a:p>
            <a:pPr marL="107632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Normalmente, de izquierda a derecha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/>
              <a:t>Paréntesis: fuerzan a evaluar su subexpresión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5152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600"/>
              </a:spcAft>
              <a:tabLst>
                <a:tab pos="7981950" algn="r"/>
              </a:tabLst>
            </a:pPr>
            <a:r>
              <a:rPr lang="es-ES" dirty="0" smtClean="0"/>
              <a:t>Precedencia de los operadores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863752" y="1178560"/>
          <a:ext cx="4536504" cy="2250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Precedencia</a:t>
                      </a:r>
                      <a:endParaRPr lang="es-ES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Operadores</a:t>
                      </a:r>
                      <a:endParaRPr lang="es-ES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Mayor prioridad</a:t>
                      </a:r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++ --</a:t>
                      </a:r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(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postfijos)</a:t>
                      </a:r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++ --</a:t>
                      </a:r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(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prefijos)</a:t>
                      </a:r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</a:t>
                      </a:r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 (cambio de signo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)</a:t>
                      </a:r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* / %</a:t>
                      </a:r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</a:rPr>
                        <a:t>Menor prioridad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+ -</a:t>
                      </a:r>
                      <a:endParaRPr lang="es-E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 rot="5400000" flipH="1" flipV="1">
            <a:off x="4206044" y="2509914"/>
            <a:ext cx="1080120" cy="1588"/>
          </a:xfrm>
          <a:prstGeom prst="straightConnector1">
            <a:avLst/>
          </a:prstGeom>
          <a:ln w="5715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423593" y="407707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/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2483981" y="4457538"/>
            <a:ext cx="2144946" cy="1130543"/>
            <a:chOff x="1051039" y="4744988"/>
            <a:chExt cx="2144946" cy="1130543"/>
          </a:xfrm>
        </p:grpSpPr>
        <p:cxnSp>
          <p:nvCxnSpPr>
            <p:cNvPr id="11" name="10 Conector recto de flecha"/>
            <p:cNvCxnSpPr/>
            <p:nvPr/>
          </p:nvCxnSpPr>
          <p:spPr>
            <a:xfrm rot="5400000" flipH="1" flipV="1">
              <a:off x="1694570" y="4924214"/>
              <a:ext cx="359246" cy="79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rot="5400000" flipH="1" flipV="1">
              <a:off x="2179576" y="4924214"/>
              <a:ext cx="359246" cy="79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rot="10800000">
              <a:off x="1864271" y="5094709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rot="5400000" flipH="1" flipV="1">
              <a:off x="2051720" y="5172050"/>
              <a:ext cx="14401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1051039" y="5229200"/>
              <a:ext cx="2144946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Misma precedencia: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Izquierda antes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6824835" y="4476588"/>
            <a:ext cx="2144946" cy="1130543"/>
            <a:chOff x="5090144" y="4744988"/>
            <a:chExt cx="2144946" cy="1130543"/>
          </a:xfrm>
        </p:grpSpPr>
        <p:cxnSp>
          <p:nvCxnSpPr>
            <p:cNvPr id="22" name="21 Conector recto de flecha"/>
            <p:cNvCxnSpPr/>
            <p:nvPr/>
          </p:nvCxnSpPr>
          <p:spPr>
            <a:xfrm rot="5400000" flipH="1" flipV="1">
              <a:off x="5727018" y="4924214"/>
              <a:ext cx="359246" cy="79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rot="5400000" flipH="1" flipV="1">
              <a:off x="6212024" y="4924214"/>
              <a:ext cx="359246" cy="79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rot="10800000">
              <a:off x="5896719" y="5094709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/>
            <p:nvPr/>
          </p:nvCxnSpPr>
          <p:spPr>
            <a:xfrm rot="5400000" flipH="1" flipV="1">
              <a:off x="6084168" y="5172050"/>
              <a:ext cx="14401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5090144" y="5229200"/>
              <a:ext cx="2144946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Misma precedencia: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 Izquierda antes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5351464" y="4468685"/>
            <a:ext cx="1377108" cy="1130543"/>
            <a:chOff x="3771030" y="4744988"/>
            <a:chExt cx="1377108" cy="1130543"/>
          </a:xfrm>
        </p:grpSpPr>
        <p:cxnSp>
          <p:nvCxnSpPr>
            <p:cNvPr id="21" name="20 Conector recto de flecha"/>
            <p:cNvCxnSpPr>
              <a:stCxn id="27" idx="0"/>
            </p:cNvCxnSpPr>
            <p:nvPr/>
          </p:nvCxnSpPr>
          <p:spPr>
            <a:xfrm flipH="1" flipV="1">
              <a:off x="4457354" y="4744988"/>
              <a:ext cx="2230" cy="48421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3771030" y="5229200"/>
              <a:ext cx="1377108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Mayor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precedencia</a:t>
              </a:r>
            </a:p>
          </p:txBody>
        </p:sp>
      </p:grpSp>
      <p:sp>
        <p:nvSpPr>
          <p:cNvPr id="28" name="27 Rectángulo"/>
          <p:cNvSpPr/>
          <p:nvPr/>
        </p:nvSpPr>
        <p:spPr>
          <a:xfrm>
            <a:off x="4744631" y="407707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/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960420" y="4077072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8545680" y="407707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-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9624393" y="407707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62132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dirty="0" smtClean="0"/>
              <a:t>Evaluación de expresiones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785220" y="1556792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464153" y="1196752"/>
            <a:ext cx="286148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Primero, los paréntesis...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2063552" y="1196752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2400"/>
              </a:spcAft>
            </a:pPr>
            <a:r>
              <a:rPr lang="es-ES" sz="2000" dirty="0">
                <a:latin typeface="Consolas" pitchFamily="49" charset="0"/>
              </a:rPr>
              <a:t>((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+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) *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000" dirty="0">
                <a:latin typeface="Consolas" pitchFamily="49" charset="0"/>
              </a:rPr>
              <a:t>)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 - 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*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 </a:t>
            </a:r>
            <a:r>
              <a:rPr lang="es-ES" sz="2000" dirty="0">
                <a:latin typeface="Consolas" pitchFamily="49" charset="0"/>
              </a:rPr>
              <a:t>-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1</a:t>
            </a:r>
            <a:r>
              <a:rPr lang="es-ES" sz="2000" dirty="0">
                <a:latin typeface="Consolas" pitchFamily="49" charset="0"/>
              </a:rPr>
              <a:t>)</a:t>
            </a: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6139433" y="1556792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6312025" y="1628800"/>
            <a:ext cx="162993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antes que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49" name="48 Rectángulo"/>
          <p:cNvSpPr/>
          <p:nvPr/>
        </p:nvSpPr>
        <p:spPr>
          <a:xfrm>
            <a:off x="2063552" y="1988840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2400"/>
              </a:spcAft>
            </a:pPr>
            <a:r>
              <a:rPr lang="es-ES" sz="2000" dirty="0">
                <a:latin typeface="Consolas" pitchFamily="49" charset="0"/>
              </a:rPr>
              <a:t>   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8</a:t>
            </a:r>
            <a:r>
              <a:rPr lang="es-ES" sz="2000" dirty="0">
                <a:latin typeface="Consolas" pitchFamily="49" charset="0"/>
              </a:rPr>
              <a:t> *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000" dirty="0">
                <a:latin typeface="Consolas" pitchFamily="49" charset="0"/>
              </a:rPr>
              <a:t>)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 -      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6 </a:t>
            </a:r>
            <a:r>
              <a:rPr lang="es-ES" sz="2000" dirty="0">
                <a:latin typeface="Consolas" pitchFamily="49" charset="0"/>
              </a:rPr>
              <a:t>-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1</a:t>
            </a:r>
            <a:r>
              <a:rPr lang="es-ES" sz="2000" dirty="0">
                <a:latin typeface="Consolas" pitchFamily="49" charset="0"/>
              </a:rPr>
              <a:t>)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3071664" y="2420888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6422132" y="2420888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215681" y="2420888"/>
            <a:ext cx="162993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antes que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063552" y="2884874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2400"/>
              </a:spcAft>
            </a:pPr>
            <a:r>
              <a:rPr lang="es-ES" sz="2000" dirty="0">
                <a:latin typeface="Consolas" pitchFamily="49" charset="0"/>
              </a:rPr>
              <a:t>    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32</a:t>
            </a:r>
            <a:r>
              <a:rPr lang="es-ES" sz="2000" dirty="0">
                <a:latin typeface="Consolas" pitchFamily="49" charset="0"/>
              </a:rPr>
              <a:t>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000" dirty="0">
                <a:latin typeface="Consolas" pitchFamily="49" charset="0"/>
              </a:rPr>
              <a:t>)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 -        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endParaRPr lang="es-ES" sz="2000" dirty="0">
              <a:latin typeface="Consolas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3350171" y="3284984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2063552" y="3717032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2400"/>
              </a:spcAft>
            </a:pPr>
            <a:r>
              <a:rPr lang="es-ES" sz="2000" dirty="0">
                <a:latin typeface="Consolas" pitchFamily="49" charset="0"/>
              </a:rPr>
              <a:t>    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44</a:t>
            </a:r>
            <a:r>
              <a:rPr lang="es-ES" sz="2000" dirty="0">
                <a:latin typeface="Consolas" pitchFamily="49" charset="0"/>
              </a:rPr>
              <a:t>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endParaRPr lang="es-ES" sz="2000" dirty="0">
              <a:latin typeface="Consolas" pitchFamily="49" charset="0"/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>
            <a:off x="3628678" y="4130030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2063552" y="4581128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2400"/>
              </a:spcAft>
            </a:pPr>
            <a:r>
              <a:rPr lang="es-ES" sz="2000" dirty="0">
                <a:latin typeface="Consolas" pitchFamily="49" charset="0"/>
              </a:rPr>
              <a:t>      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11</a:t>
            </a:r>
            <a:r>
              <a:rPr lang="es-ES" sz="2000" dirty="0">
                <a:latin typeface="Consolas" pitchFamily="49" charset="0"/>
              </a:rPr>
              <a:t>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endParaRPr lang="es-ES" sz="2000" dirty="0">
              <a:latin typeface="Consolas" pitchFamily="49" charset="0"/>
            </a:endParaRPr>
          </a:p>
        </p:txBody>
      </p:sp>
      <p:cxnSp>
        <p:nvCxnSpPr>
          <p:cNvPr id="58" name="57 Conector recto de flecha"/>
          <p:cNvCxnSpPr/>
          <p:nvPr/>
        </p:nvCxnSpPr>
        <p:spPr>
          <a:xfrm>
            <a:off x="3907185" y="4984601"/>
            <a:ext cx="0" cy="43204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2063552" y="5373216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spcAft>
                <a:spcPts val="2400"/>
              </a:spcAft>
            </a:pPr>
            <a:r>
              <a:rPr lang="es-ES" sz="2000" dirty="0">
                <a:latin typeface="Consolas" pitchFamily="49" charset="0"/>
              </a:rPr>
              <a:t>         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6</a:t>
            </a:r>
            <a:endParaRPr lang="es-ES" sz="2000" dirty="0">
              <a:latin typeface="Consolas" pitchFamily="49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791745" y="4149080"/>
            <a:ext cx="162993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antes que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grpSp>
        <p:nvGrpSpPr>
          <p:cNvPr id="61" name="60 Grupo"/>
          <p:cNvGrpSpPr/>
          <p:nvPr/>
        </p:nvGrpSpPr>
        <p:grpSpPr>
          <a:xfrm>
            <a:off x="6168008" y="4509120"/>
            <a:ext cx="3816424" cy="720080"/>
            <a:chOff x="899592" y="5401791"/>
            <a:chExt cx="3816424" cy="720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61 CuadroTexto"/>
            <p:cNvSpPr txBox="1"/>
            <p:nvPr/>
          </p:nvSpPr>
          <p:spPr>
            <a:xfrm>
              <a:off x="899592" y="5416649"/>
              <a:ext cx="3816424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Pon espacio antes y después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de cada operador binario</a:t>
              </a:r>
            </a:p>
          </p:txBody>
        </p:sp>
        <p:pic>
          <p:nvPicPr>
            <p:cNvPr id="63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115125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48" grpId="0"/>
      <p:bldP spid="49" grpId="0"/>
      <p:bldP spid="52" grpId="0"/>
      <p:bldP spid="53" grpId="0"/>
      <p:bldP spid="55" grpId="0"/>
      <p:bldP spid="57" grpId="0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" dirty="0" smtClean="0"/>
              <a:t>Una fórmula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  <a:endParaRPr lang="es-ES" sz="2000" i="1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</a:t>
            </a:r>
            <a:endParaRPr lang="es-ES" sz="2000" i="1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{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latin typeface="Consolas" pitchFamily="49" charset="0"/>
              </a:rPr>
              <a:t> x, f;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"Introduce el valor de X: "</a:t>
            </a:r>
            <a:r>
              <a:rPr lang="es-ES" sz="2000" dirty="0"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cin &gt;&gt; x;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f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 * x * x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6</a:t>
            </a:r>
            <a:r>
              <a:rPr lang="es-ES" sz="2000" dirty="0">
                <a:latin typeface="Consolas" pitchFamily="49" charset="0"/>
              </a:rPr>
              <a:t> * x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2000" dirty="0">
                <a:latin typeface="Consolas" pitchFamily="49" charset="0"/>
              </a:rPr>
              <a:t>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"f(x) = "</a:t>
            </a:r>
            <a:r>
              <a:rPr lang="es-ES" sz="2000" dirty="0">
                <a:latin typeface="Consolas" pitchFamily="49" charset="0"/>
              </a:rPr>
              <a:t> &lt;&lt; f &lt;&lt; endl;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7608170" y="1700809"/>
            <a:ext cx="720078" cy="2260823"/>
            <a:chOff x="5733655" y="2176289"/>
            <a:chExt cx="720078" cy="2520280"/>
          </a:xfrm>
        </p:grpSpPr>
        <p:cxnSp>
          <p:nvCxnSpPr>
            <p:cNvPr id="9" name="8 Conector recto de flecha"/>
            <p:cNvCxnSpPr/>
            <p:nvPr/>
          </p:nvCxnSpPr>
          <p:spPr>
            <a:xfrm rot="5400000">
              <a:off x="5184862" y="3435635"/>
              <a:ext cx="252028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rot="10800000">
              <a:off x="5733655" y="4678313"/>
              <a:ext cx="72007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7176121" y="1052736"/>
          <a:ext cx="299378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0" name="Ecuación" r:id="rId3" imgW="1244520" imgH="419040" progId="Equation.3">
                  <p:embed/>
                </p:oleObj>
              </mc:Choice>
              <mc:Fallback>
                <p:oleObj name="Ecuación" r:id="rId3" imgW="1244520" imgH="419040" progId="Equation.3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1" y="1052736"/>
                        <a:ext cx="2993787" cy="1008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8636910" y="404664"/>
            <a:ext cx="1577676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fórmula.cpp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3071664" y="5229200"/>
            <a:ext cx="6048672" cy="720080"/>
            <a:chOff x="899592" y="5401791"/>
            <a:chExt cx="6048672" cy="7200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14 CuadroTexto"/>
            <p:cNvSpPr txBox="1"/>
            <p:nvPr/>
          </p:nvSpPr>
          <p:spPr>
            <a:xfrm>
              <a:off x="899592" y="5416649"/>
              <a:ext cx="6048672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Usa paréntesis para mejorar la legibilidad: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latin typeface="Consolas" pitchFamily="49" charset="0"/>
                </a:rPr>
                <a:t>f = (</a:t>
              </a:r>
              <a:r>
                <a:rPr lang="es-ES" sz="2000" dirty="0">
                  <a:solidFill>
                    <a:srgbClr val="FFFF00"/>
                  </a:solidFill>
                  <a:latin typeface="Consolas" pitchFamily="49" charset="0"/>
                </a:rPr>
                <a:t>3</a:t>
              </a:r>
              <a:r>
                <a:rPr lang="es-ES" sz="2000" dirty="0">
                  <a:latin typeface="Consolas" pitchFamily="49" charset="0"/>
                </a:rPr>
                <a:t> * x * x / </a:t>
              </a:r>
              <a:r>
                <a:rPr lang="es-ES" sz="2000" dirty="0">
                  <a:solidFill>
                    <a:srgbClr val="FFFF00"/>
                  </a:solidFill>
                  <a:latin typeface="Consolas" pitchFamily="49" charset="0"/>
                </a:rPr>
                <a:t>5</a:t>
              </a:r>
              <a:r>
                <a:rPr lang="es-ES" sz="2000" dirty="0">
                  <a:latin typeface="Consolas" pitchFamily="49" charset="0"/>
                </a:rPr>
                <a:t>) + (</a:t>
              </a:r>
              <a:r>
                <a:rPr lang="es-ES" sz="2000" dirty="0">
                  <a:solidFill>
                    <a:srgbClr val="FFFF00"/>
                  </a:solidFill>
                  <a:latin typeface="Consolas" pitchFamily="49" charset="0"/>
                </a:rPr>
                <a:t>6</a:t>
              </a:r>
              <a:r>
                <a:rPr lang="es-ES" sz="2000" dirty="0">
                  <a:latin typeface="Consolas" pitchFamily="49" charset="0"/>
                </a:rPr>
                <a:t> * x / </a:t>
              </a:r>
              <a:r>
                <a:rPr lang="es-ES" sz="2000" dirty="0">
                  <a:solidFill>
                    <a:srgbClr val="FFFF00"/>
                  </a:solidFill>
                  <a:latin typeface="Consolas" pitchFamily="49" charset="0"/>
                </a:rPr>
                <a:t>7</a:t>
              </a:r>
              <a:r>
                <a:rPr lang="es-ES" sz="2000" dirty="0">
                  <a:latin typeface="Consolas" pitchFamily="49" charset="0"/>
                </a:rPr>
                <a:t>) - </a:t>
              </a:r>
              <a:r>
                <a:rPr lang="es-ES" sz="2000" dirty="0">
                  <a:solidFill>
                    <a:srgbClr val="FFFF00"/>
                  </a:solidFill>
                  <a:latin typeface="Consolas" pitchFamily="49" charset="0"/>
                </a:rPr>
                <a:t>3</a:t>
              </a:r>
              <a:r>
                <a:rPr lang="es-ES" sz="2000" dirty="0">
                  <a:latin typeface="Consolas" pitchFamily="49" charset="0"/>
                </a:rPr>
                <a:t>;</a:t>
              </a:r>
              <a:endParaRPr lang="es-ES" sz="2000" dirty="0"/>
            </a:p>
            <a:p>
              <a:pPr marL="540000">
                <a:spcAft>
                  <a:spcPts val="600"/>
                </a:spcAft>
              </a:pP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pic>
          <p:nvPicPr>
            <p:cNvPr id="16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04293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2400"/>
              </a:spcAft>
            </a:pPr>
            <a:r>
              <a:rPr lang="es-ES" dirty="0" smtClean="0"/>
              <a:t>Abreviaturas </a:t>
            </a:r>
            <a:r>
              <a:rPr lang="es-ES" sz="4000" dirty="0"/>
              <a:t>aritméticas</a:t>
            </a:r>
            <a:endParaRPr lang="es-ES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lvl="1" indent="1588" algn="ctr">
              <a:spcBef>
                <a:spcPts val="0"/>
              </a:spcBef>
              <a:spcAft>
                <a:spcPts val="600"/>
              </a:spcAft>
              <a:buNone/>
            </a:pPr>
            <a:endParaRPr lang="es-ES" sz="2400" i="1" dirty="0">
              <a:latin typeface="Consolas" pitchFamily="49" charset="0"/>
            </a:endParaRPr>
          </a:p>
          <a:p>
            <a:pPr lvl="1" indent="1588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i="1" dirty="0">
                <a:latin typeface="Consolas" pitchFamily="49" charset="0"/>
              </a:rPr>
              <a:t>variable</a:t>
            </a:r>
            <a:r>
              <a:rPr lang="es-ES" sz="2400" dirty="0">
                <a:latin typeface="Consolas" pitchFamily="49" charset="0"/>
              </a:rPr>
              <a:t> = </a:t>
            </a:r>
            <a:r>
              <a:rPr lang="es-ES" sz="2400" i="1" dirty="0">
                <a:latin typeface="Consolas" pitchFamily="49" charset="0"/>
              </a:rPr>
              <a:t>variable</a:t>
            </a:r>
            <a:r>
              <a:rPr lang="es-ES" sz="2400" dirty="0">
                <a:latin typeface="Consolas" pitchFamily="49" charset="0"/>
              </a:rPr>
              <a:t> </a:t>
            </a:r>
            <a:r>
              <a:rPr lang="es-ES" sz="2400" i="1" dirty="0">
                <a:latin typeface="Consolas" pitchFamily="49" charset="0"/>
              </a:rPr>
              <a:t>operador</a:t>
            </a:r>
            <a:r>
              <a:rPr lang="es-ES" sz="2400" dirty="0">
                <a:latin typeface="Consolas" pitchFamily="49" charset="0"/>
              </a:rPr>
              <a:t> </a:t>
            </a:r>
            <a:r>
              <a:rPr lang="es-ES" sz="2400" i="1" dirty="0" err="1">
                <a:latin typeface="Consolas" pitchFamily="49" charset="0"/>
              </a:rPr>
              <a:t>op_derecho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 algn="ctr">
              <a:spcBef>
                <a:spcPts val="2400"/>
              </a:spcBef>
              <a:spcAft>
                <a:spcPts val="600"/>
              </a:spcAft>
              <a:buNone/>
            </a:pPr>
            <a:r>
              <a:rPr lang="es-ES" sz="2400" i="1" dirty="0">
                <a:solidFill>
                  <a:prstClr val="white"/>
                </a:solidFill>
                <a:latin typeface="Consolas" pitchFamily="49" charset="0"/>
              </a:rPr>
              <a:t>variable</a:t>
            </a:r>
            <a:r>
              <a:rPr lang="es-ES" sz="24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400" i="1" dirty="0">
                <a:solidFill>
                  <a:prstClr val="white"/>
                </a:solidFill>
                <a:latin typeface="Consolas" pitchFamily="49" charset="0"/>
              </a:rPr>
              <a:t>operador</a:t>
            </a:r>
            <a:r>
              <a:rPr lang="es-ES" sz="2400" dirty="0">
                <a:solidFill>
                  <a:prstClr val="white"/>
                </a:solidFill>
                <a:latin typeface="Consolas" pitchFamily="49" charset="0"/>
              </a:rPr>
              <a:t>= </a:t>
            </a:r>
            <a:r>
              <a:rPr lang="es-ES" sz="2400" i="1" dirty="0" err="1">
                <a:solidFill>
                  <a:prstClr val="white"/>
                </a:solidFill>
                <a:latin typeface="Consolas" pitchFamily="49" charset="0"/>
              </a:rPr>
              <a:t>op_derecho</a:t>
            </a:r>
            <a:r>
              <a:rPr lang="es-ES" sz="24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lvl="1" indent="1588">
              <a:spcBef>
                <a:spcPts val="1800"/>
              </a:spcBef>
              <a:spcAft>
                <a:spcPts val="600"/>
              </a:spcAft>
              <a:buNone/>
              <a:tabLst>
                <a:tab pos="3143250" algn="l"/>
              </a:tabLst>
            </a:pPr>
            <a:r>
              <a:rPr lang="es-ES" sz="2400" i="1" dirty="0">
                <a:latin typeface="+mj-lt"/>
              </a:rPr>
              <a:t>Asignación	Abreviatura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3143250" algn="l"/>
              </a:tabLst>
            </a:pPr>
            <a:r>
              <a:rPr lang="es-ES" sz="2400" dirty="0">
                <a:latin typeface="Consolas" pitchFamily="49" charset="0"/>
              </a:rPr>
              <a:t>a = a +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400" dirty="0">
                <a:latin typeface="Consolas" pitchFamily="49" charset="0"/>
              </a:rPr>
              <a:t>;	a +=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12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3143250" algn="l"/>
              </a:tabLst>
            </a:pPr>
            <a:r>
              <a:rPr lang="es-ES" sz="2400" dirty="0">
                <a:latin typeface="Consolas" pitchFamily="49" charset="0"/>
              </a:rPr>
              <a:t>a = a *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400" dirty="0">
                <a:latin typeface="Consolas" pitchFamily="49" charset="0"/>
              </a:rPr>
              <a:t>;	a *=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3143250" algn="l"/>
              </a:tabLst>
            </a:pPr>
            <a:r>
              <a:rPr lang="es-ES" sz="2400" dirty="0">
                <a:latin typeface="Consolas" pitchFamily="49" charset="0"/>
              </a:rPr>
              <a:t>a = a -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400" dirty="0">
                <a:latin typeface="Consolas" pitchFamily="49" charset="0"/>
              </a:rPr>
              <a:t>;	a -=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3143250" algn="l"/>
              </a:tabLst>
            </a:pPr>
            <a:r>
              <a:rPr lang="es-ES" sz="2400" dirty="0">
                <a:latin typeface="Consolas" pitchFamily="49" charset="0"/>
              </a:rPr>
              <a:t>a = a /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37</a:t>
            </a:r>
            <a:r>
              <a:rPr lang="es-ES" sz="2400" dirty="0">
                <a:latin typeface="Consolas" pitchFamily="49" charset="0"/>
              </a:rPr>
              <a:t>;	a /= </a:t>
            </a:r>
            <a:r>
              <a:rPr lang="es-ES" sz="2400" dirty="0">
                <a:solidFill>
                  <a:srgbClr val="FFFF00"/>
                </a:solidFill>
                <a:latin typeface="Consolas" pitchFamily="49" charset="0"/>
              </a:rPr>
              <a:t>37</a:t>
            </a:r>
            <a:r>
              <a:rPr lang="es-ES" sz="24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3143250" algn="l"/>
              </a:tabLst>
            </a:pPr>
            <a:r>
              <a:rPr lang="es-ES" sz="2400" dirty="0">
                <a:latin typeface="Consolas" pitchFamily="49" charset="0"/>
              </a:rPr>
              <a:t>a = a % b;	a %= b;</a:t>
            </a: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  <a:tabLst>
                <a:tab pos="4667250" algn="l"/>
              </a:tabLst>
            </a:pPr>
            <a:endParaRPr lang="es-ES" sz="20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7582296" y="3501008"/>
            <a:ext cx="2114105" cy="178510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Igual precedencia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que la asignación</a:t>
            </a:r>
          </a:p>
          <a:p>
            <a:pPr algn="ctr">
              <a:spcAft>
                <a:spcPts val="600"/>
              </a:spcAft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 momento,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mejor evitarlas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3681636" y="1813552"/>
            <a:ext cx="1675234" cy="392127"/>
            <a:chOff x="1413173" y="2400529"/>
            <a:chExt cx="1675234" cy="392127"/>
          </a:xfrm>
        </p:grpSpPr>
        <p:cxnSp>
          <p:nvCxnSpPr>
            <p:cNvPr id="11" name="10 Conector recto de flecha"/>
            <p:cNvCxnSpPr/>
            <p:nvPr/>
          </p:nvCxnSpPr>
          <p:spPr>
            <a:xfrm rot="5400000" flipH="1" flipV="1">
              <a:off x="1316671" y="2507350"/>
              <a:ext cx="21523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rot="5400000" flipH="1" flipV="1">
              <a:off x="2972061" y="2507350"/>
              <a:ext cx="21523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rot="10800000">
              <a:off x="1413173" y="2605440"/>
              <a:ext cx="288032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rot="10800000">
              <a:off x="2800375" y="2605440"/>
              <a:ext cx="288032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1687791" y="2423324"/>
              <a:ext cx="113204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La misma</a:t>
              </a:r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6168008" y="1700809"/>
            <a:ext cx="41069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Symbol"/>
              </a:rPr>
              <a:t></a:t>
            </a:r>
            <a:endParaRPr lang="es-E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4871864" y="1484784"/>
            <a:ext cx="1152128" cy="360040"/>
            <a:chOff x="7092280" y="5301208"/>
            <a:chExt cx="1152128" cy="360040"/>
          </a:xfrm>
        </p:grpSpPr>
        <p:cxnSp>
          <p:nvCxnSpPr>
            <p:cNvPr id="21" name="20 Conector recto"/>
            <p:cNvCxnSpPr/>
            <p:nvPr/>
          </p:nvCxnSpPr>
          <p:spPr>
            <a:xfrm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V="1">
              <a:off x="7092280" y="5301208"/>
              <a:ext cx="1152128" cy="360040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22 Arco"/>
          <p:cNvSpPr/>
          <p:nvPr/>
        </p:nvSpPr>
        <p:spPr>
          <a:xfrm>
            <a:off x="4367808" y="1196752"/>
            <a:ext cx="2664296" cy="720080"/>
          </a:xfrm>
          <a:prstGeom prst="arc">
            <a:avLst>
              <a:gd name="adj1" fmla="val 10817974"/>
              <a:gd name="adj2" fmla="val 0"/>
            </a:avLst>
          </a:prstGeom>
          <a:ln w="28575">
            <a:solidFill>
              <a:srgbClr val="FFC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1852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8" grpId="0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37774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¿Valor siguiente al máximo?</a:t>
            </a:r>
            <a:endParaRPr lang="es-E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smtClean="0"/>
              <a:t>Valor mayor del máximo (o menor del mínimo) del tipo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</a:rPr>
              <a:t>short int </a:t>
            </a:r>
            <a:r>
              <a:rPr lang="en-US" sz="2000" dirty="0">
                <a:latin typeface="Consolas" pitchFamily="49" charset="0"/>
              </a:rPr>
              <a:t>i = </a:t>
            </a:r>
            <a:r>
              <a:rPr lang="en-US" sz="2000" dirty="0">
                <a:solidFill>
                  <a:srgbClr val="FFFF00"/>
                </a:solidFill>
                <a:latin typeface="Consolas" pitchFamily="49" charset="0"/>
              </a:rPr>
              <a:t>32767</a:t>
            </a:r>
            <a:r>
              <a:rPr lang="en-US" sz="2000" dirty="0">
                <a:latin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Valor máximo para short int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++;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32768 no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cabe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 en un short int</a:t>
            </a:r>
            <a:endParaRPr lang="en-U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nsolas" pitchFamily="49" charset="0"/>
              </a:rPr>
              <a:t>cout &lt;&lt; 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Muestra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</a:rPr>
              <a:t> -32768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/>
          </a:p>
          <a:p>
            <a:pPr lvl="1" indent="1588">
              <a:spcBef>
                <a:spcPts val="0"/>
              </a:spcBef>
              <a:buNone/>
            </a:pPr>
            <a:endParaRPr lang="es-ES" sz="2000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sz="2000" dirty="0"/>
          </a:p>
        </p:txBody>
      </p:sp>
      <p:grpSp>
        <p:nvGrpSpPr>
          <p:cNvPr id="18" name="17 Grupo"/>
          <p:cNvGrpSpPr/>
          <p:nvPr/>
        </p:nvGrpSpPr>
        <p:grpSpPr>
          <a:xfrm>
            <a:off x="2279577" y="3717032"/>
            <a:ext cx="2209309" cy="1368152"/>
            <a:chOff x="562491" y="4134222"/>
            <a:chExt cx="2209309" cy="1368152"/>
          </a:xfrm>
        </p:grpSpPr>
        <p:sp>
          <p:nvSpPr>
            <p:cNvPr id="13" name="12 Rectángulo"/>
            <p:cNvSpPr/>
            <p:nvPr/>
          </p:nvSpPr>
          <p:spPr>
            <a:xfrm>
              <a:off x="2339752" y="4134222"/>
              <a:ext cx="432048" cy="1368152"/>
            </a:xfrm>
            <a:prstGeom prst="rect">
              <a:avLst/>
            </a:prstGeom>
            <a:solidFill>
              <a:srgbClr val="99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 rot="10800000">
              <a:off x="1979712" y="4388346"/>
              <a:ext cx="36004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562491" y="4162797"/>
              <a:ext cx="1628029" cy="101566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Bit de signo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0 = positivo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 = negativo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Desbordamiento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159351" y="3827140"/>
          <a:ext cx="4968556" cy="335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159351" y="4691236"/>
          <a:ext cx="4968556" cy="335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159351" y="4259188"/>
          <a:ext cx="4968556" cy="335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22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  <a:endParaRPr lang="es-E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774540" y="4206230"/>
            <a:ext cx="325730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endParaRPr lang="es-E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9241414" y="3774182"/>
            <a:ext cx="1031051" cy="1277094"/>
            <a:chOff x="7524328" y="4191372"/>
            <a:chExt cx="1031051" cy="1277094"/>
          </a:xfrm>
        </p:grpSpPr>
        <p:sp>
          <p:nvSpPr>
            <p:cNvPr id="7" name="6 CuadroTexto"/>
            <p:cNvSpPr txBox="1"/>
            <p:nvPr/>
          </p:nvSpPr>
          <p:spPr>
            <a:xfrm>
              <a:off x="7661503" y="4191372"/>
              <a:ext cx="88998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32767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7524328" y="5068356"/>
              <a:ext cx="103105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-32768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661022" y="4632945"/>
              <a:ext cx="607859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+</a:t>
              </a:r>
              <a:r>
                <a:rPr lang="es-E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9830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710856" y="3044281"/>
            <a:ext cx="277037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Constantes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40515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Constantes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  <a:tabLst>
                <a:tab pos="7981950" algn="r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Declaración de constantes</a:t>
            </a:r>
            <a:r>
              <a:rPr lang="es-ES" sz="2800" dirty="0"/>
              <a:t>	</a:t>
            </a:r>
            <a:r>
              <a:rPr lang="es-ES" i="0" dirty="0" smtClean="0"/>
              <a:t>Modificador de acceso </a:t>
            </a:r>
            <a:r>
              <a:rPr lang="es-ES" i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endParaRPr lang="es-ES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Variables inicializadas a las que no dejamos variar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7" name="16 Grupo"/>
          <p:cNvGrpSpPr/>
          <p:nvPr/>
        </p:nvGrpSpPr>
        <p:grpSpPr>
          <a:xfrm>
            <a:off x="4223792" y="2618095"/>
            <a:ext cx="5472608" cy="400110"/>
            <a:chOff x="2699792" y="2618095"/>
            <a:chExt cx="5472608" cy="400110"/>
          </a:xfrm>
        </p:grpSpPr>
        <p:cxnSp>
          <p:nvCxnSpPr>
            <p:cNvPr id="6" name="5 Conector recto de flecha"/>
            <p:cNvCxnSpPr/>
            <p:nvPr/>
          </p:nvCxnSpPr>
          <p:spPr>
            <a:xfrm>
              <a:off x="2699792" y="2807132"/>
              <a:ext cx="547260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3275856" y="2618095"/>
              <a:ext cx="4345741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Declaración de variable con inicializador</a:t>
              </a:r>
            </a:p>
          </p:txBody>
        </p:sp>
      </p:grpSp>
      <p:sp>
        <p:nvSpPr>
          <p:cNvPr id="54" name="53 Flecha abajo"/>
          <p:cNvSpPr/>
          <p:nvPr/>
        </p:nvSpPr>
        <p:spPr>
          <a:xfrm>
            <a:off x="3613820" y="2229480"/>
            <a:ext cx="432048" cy="36004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55 Grupo"/>
          <p:cNvGrpSpPr/>
          <p:nvPr/>
        </p:nvGrpSpPr>
        <p:grpSpPr>
          <a:xfrm>
            <a:off x="3791744" y="4869160"/>
            <a:ext cx="4608512" cy="1080120"/>
            <a:chOff x="899592" y="5401791"/>
            <a:chExt cx="4608512" cy="1080120"/>
          </a:xfrm>
        </p:grpSpPr>
        <p:sp>
          <p:nvSpPr>
            <p:cNvPr id="57" name="56 CuadroTexto"/>
            <p:cNvSpPr txBox="1"/>
            <p:nvPr/>
          </p:nvSpPr>
          <p:spPr>
            <a:xfrm>
              <a:off x="899592" y="5416649"/>
              <a:ext cx="4608512" cy="10652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Programación con buen estilo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: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Pon en mayúscula la primera letra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de una constante o todo su nombre</a:t>
              </a:r>
            </a:p>
          </p:txBody>
        </p:sp>
        <p:pic>
          <p:nvPicPr>
            <p:cNvPr id="5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0" name="59 CuadroTexto"/>
          <p:cNvSpPr txBox="1"/>
          <p:nvPr/>
        </p:nvSpPr>
        <p:spPr>
          <a:xfrm>
            <a:off x="6688726" y="3513202"/>
            <a:ext cx="358373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 constante no podrá volver a 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aparecer a la izquierda de un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grpSp>
        <p:nvGrpSpPr>
          <p:cNvPr id="9" name="17 Grupo"/>
          <p:cNvGrpSpPr/>
          <p:nvPr/>
        </p:nvGrpSpPr>
        <p:grpSpPr>
          <a:xfrm>
            <a:off x="2855640" y="2632953"/>
            <a:ext cx="1541884" cy="360040"/>
            <a:chOff x="1331640" y="2632953"/>
            <a:chExt cx="1541884" cy="360040"/>
          </a:xfrm>
        </p:grpSpPr>
        <p:cxnSp>
          <p:nvCxnSpPr>
            <p:cNvPr id="33" name="32 Conector recto de flecha"/>
            <p:cNvCxnSpPr/>
            <p:nvPr/>
          </p:nvCxnSpPr>
          <p:spPr>
            <a:xfrm>
              <a:off x="1331640" y="2807132"/>
              <a:ext cx="36004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Elipse"/>
            <p:cNvSpPr/>
            <p:nvPr/>
          </p:nvSpPr>
          <p:spPr>
            <a:xfrm>
              <a:off x="1691680" y="2632953"/>
              <a:ext cx="1181844" cy="36004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const</a:t>
              </a:r>
            </a:p>
          </p:txBody>
        </p:sp>
      </p:grpSp>
      <p:sp>
        <p:nvSpPr>
          <p:cNvPr id="63" name="62 Rectángulo"/>
          <p:cNvSpPr/>
          <p:nvPr/>
        </p:nvSpPr>
        <p:spPr>
          <a:xfrm>
            <a:off x="2351584" y="328788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short int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Meses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s-ES" sz="200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Pi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3.141592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 marL="0" lvl="1" indent="1588"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RATIO =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2.179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* Pi;</a:t>
            </a:r>
          </a:p>
        </p:txBody>
      </p:sp>
    </p:spTree>
    <p:extLst>
      <p:ext uri="{BB962C8B-B14F-4D97-AF65-F5344CB8AC3E}">
        <p14:creationId xmlns:p14="http://schemas.microsoft.com/office/powerpoint/2010/main" val="3332004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  <p:bldP spid="54" grpId="1" animBg="1"/>
      <p:bldP spid="60" grpId="0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¿Por qué utilizar constantes con nombre?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447675" lvl="1" indent="-361950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Aumentan la legibilidad del código</a:t>
            </a:r>
          </a:p>
          <a:p>
            <a:pPr marL="4476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>
                <a:latin typeface="Consolas" pitchFamily="49" charset="0"/>
              </a:rPr>
              <a:t>cambioPoblacion</a:t>
            </a:r>
            <a:r>
              <a:rPr lang="es-ES" sz="1800" dirty="0">
                <a:latin typeface="Consolas" pitchFamily="49" charset="0"/>
              </a:rPr>
              <a:t> = 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0.1758</a:t>
            </a:r>
            <a:r>
              <a:rPr lang="es-ES" sz="1800" dirty="0">
                <a:latin typeface="Consolas" pitchFamily="49" charset="0"/>
              </a:rPr>
              <a:t> -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0.1257</a:t>
            </a:r>
            <a:r>
              <a:rPr lang="es-ES" sz="1800" dirty="0">
                <a:latin typeface="Consolas" pitchFamily="49" charset="0"/>
              </a:rPr>
              <a:t>) * </a:t>
            </a:r>
            <a:r>
              <a:rPr lang="es-ES" sz="1800" dirty="0" err="1">
                <a:latin typeface="Consolas" pitchFamily="49" charset="0"/>
              </a:rPr>
              <a:t>poblacion</a:t>
            </a:r>
            <a:r>
              <a:rPr lang="es-ES" sz="1800" dirty="0">
                <a:latin typeface="Consolas" pitchFamily="49" charset="0"/>
              </a:rPr>
              <a:t>;</a:t>
            </a:r>
            <a:r>
              <a:rPr lang="es-ES" sz="1600" i="1" dirty="0"/>
              <a:t>	</a:t>
            </a:r>
            <a:r>
              <a:rPr lang="es-ES" sz="2400" i="1" dirty="0">
                <a:solidFill>
                  <a:srgbClr val="FFC000"/>
                </a:solidFill>
              </a:rPr>
              <a:t>vs.</a:t>
            </a:r>
            <a:endParaRPr lang="es-ES" sz="1600" i="1" dirty="0">
              <a:solidFill>
                <a:srgbClr val="FFC000"/>
              </a:solidFill>
            </a:endParaRPr>
          </a:p>
          <a:p>
            <a:pPr marL="4476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spc="-50" dirty="0" err="1">
                <a:latin typeface="Consolas" pitchFamily="49" charset="0"/>
              </a:rPr>
              <a:t>cambioPoblacion</a:t>
            </a:r>
            <a:r>
              <a:rPr lang="es-ES" sz="1800" spc="-50" dirty="0">
                <a:latin typeface="Consolas" pitchFamily="49" charset="0"/>
              </a:rPr>
              <a:t> = (</a:t>
            </a:r>
            <a:r>
              <a:rPr lang="es-ES" sz="1800" spc="-50" dirty="0" err="1">
                <a:latin typeface="Consolas" pitchFamily="49" charset="0"/>
              </a:rPr>
              <a:t>RatioNacimientos</a:t>
            </a:r>
            <a:r>
              <a:rPr lang="es-ES" sz="1800" spc="-50" dirty="0">
                <a:latin typeface="Consolas" pitchFamily="49" charset="0"/>
              </a:rPr>
              <a:t> - </a:t>
            </a:r>
            <a:r>
              <a:rPr lang="es-ES" sz="1800" spc="-50" dirty="0" err="1">
                <a:latin typeface="Consolas" pitchFamily="49" charset="0"/>
              </a:rPr>
              <a:t>RatioMuertes</a:t>
            </a:r>
            <a:r>
              <a:rPr lang="es-ES" sz="1800" spc="-50" dirty="0">
                <a:latin typeface="Consolas" pitchFamily="49" charset="0"/>
              </a:rPr>
              <a:t>) * </a:t>
            </a:r>
            <a:r>
              <a:rPr lang="es-ES" sz="1800" spc="-50" dirty="0" err="1">
                <a:latin typeface="Consolas" pitchFamily="49" charset="0"/>
              </a:rPr>
              <a:t>poblacion</a:t>
            </a:r>
            <a:r>
              <a:rPr lang="es-ES" sz="1800" spc="-50" dirty="0">
                <a:latin typeface="Consolas" pitchFamily="49" charset="0"/>
              </a:rPr>
              <a:t>;</a:t>
            </a:r>
          </a:p>
          <a:p>
            <a:pPr marL="447675" lvl="1" indent="-361950"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Facilitan la modificación del código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compra1 = bruto1 * </a:t>
            </a:r>
            <a:r>
              <a:rPr lang="es-ES" sz="2000" dirty="0">
                <a:solidFill>
                  <a:srgbClr val="FF0000"/>
                </a:solidFill>
                <a:latin typeface="Consolas" pitchFamily="49" charset="0"/>
              </a:rPr>
              <a:t>18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compra2 = bruto2 * </a:t>
            </a:r>
            <a:r>
              <a:rPr lang="es-ES" sz="2000" dirty="0">
                <a:solidFill>
                  <a:srgbClr val="FF0000"/>
                </a:solidFill>
                <a:latin typeface="Consolas" pitchFamily="49" charset="0"/>
              </a:rPr>
              <a:t>18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total = compra1 + compra2;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cout &lt;&lt; total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(IVA: "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&lt;&lt; </a:t>
            </a:r>
            <a:r>
              <a:rPr lang="es-ES" sz="2000" dirty="0">
                <a:solidFill>
                  <a:srgbClr val="FF0000"/>
                </a:solidFill>
                <a:latin typeface="Consolas" pitchFamily="49" charset="0"/>
              </a:rPr>
              <a:t>18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"%)"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&lt;&lt; endl;</a:t>
            </a:r>
          </a:p>
          <a:p>
            <a:pPr marL="447675" lvl="1" indent="0">
              <a:spcBef>
                <a:spcPts val="180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IVA = </a:t>
            </a:r>
            <a:r>
              <a:rPr lang="es-ES" sz="2000" dirty="0">
                <a:solidFill>
                  <a:srgbClr val="FF0000"/>
                </a:solidFill>
                <a:latin typeface="Consolas" pitchFamily="49" charset="0"/>
              </a:rPr>
              <a:t>18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compra1 = bruto1 * IVA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compra2 = bruto2 * IVA /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total = compra1 + compra2;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cout &lt;&lt; total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(IVA: "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&lt;&lt; IVA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"%)"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&lt;&lt; endl;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7608169" y="4090789"/>
            <a:ext cx="287860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¿Cambio del IVA al 21%?</a:t>
            </a:r>
          </a:p>
        </p:txBody>
      </p:sp>
      <p:grpSp>
        <p:nvGrpSpPr>
          <p:cNvPr id="8" name="19 Grupo"/>
          <p:cNvGrpSpPr/>
          <p:nvPr/>
        </p:nvGrpSpPr>
        <p:grpSpPr>
          <a:xfrm>
            <a:off x="8138693" y="2852937"/>
            <a:ext cx="1750934" cy="1166639"/>
            <a:chOff x="6115974" y="3271267"/>
            <a:chExt cx="1750934" cy="11666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6 Conector recto de flecha"/>
            <p:cNvCxnSpPr/>
            <p:nvPr/>
          </p:nvCxnSpPr>
          <p:spPr>
            <a:xfrm rot="5400000" flipH="1" flipV="1">
              <a:off x="7400519" y="3971518"/>
              <a:ext cx="931189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rot="10800000">
              <a:off x="7361262" y="3502596"/>
              <a:ext cx="50406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CuadroTexto"/>
            <p:cNvSpPr txBox="1"/>
            <p:nvPr/>
          </p:nvSpPr>
          <p:spPr>
            <a:xfrm>
              <a:off x="6115974" y="3271267"/>
              <a:ext cx="1293944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3 cambios</a:t>
              </a:r>
            </a:p>
          </p:txBody>
        </p:sp>
      </p:grpSp>
      <p:grpSp>
        <p:nvGrpSpPr>
          <p:cNvPr id="10" name="20 Grupo"/>
          <p:cNvGrpSpPr/>
          <p:nvPr/>
        </p:nvGrpSpPr>
        <p:grpSpPr>
          <a:xfrm>
            <a:off x="8249300" y="4451623"/>
            <a:ext cx="1648266" cy="687348"/>
            <a:chOff x="6226581" y="4869954"/>
            <a:chExt cx="1648266" cy="6873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" name="12 Conector recto de flecha"/>
            <p:cNvCxnSpPr/>
            <p:nvPr/>
          </p:nvCxnSpPr>
          <p:spPr>
            <a:xfrm rot="5400000" flipH="1" flipV="1">
              <a:off x="7614881" y="5121188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 rot="10800000">
              <a:off x="7370787" y="5365279"/>
              <a:ext cx="50406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6226581" y="5157192"/>
              <a:ext cx="118333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 cambio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706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Constantes: ejemplo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257000" y="423714"/>
            <a:ext cx="1957587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constantes.cpp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135560" y="983818"/>
            <a:ext cx="8064896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pPr>
              <a:lnSpc>
                <a:spcPts val="2000"/>
              </a:lnSpc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Pi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3.141592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radio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circunferencia;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circunferencia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Pi * radio;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"Circunferencia de un círculo de radio " 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&lt;&lt; radio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circunferencia &lt;&lt; endl;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Euler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2.718281828459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Número e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"Número e al cuadrado: "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Euler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Euler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IVA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cantidad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precio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39.95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neto,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porIVA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neto = cantidad * precio;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porIVA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neto * IVA /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total = neto +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porIVA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"Total compra: "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total &lt;&lt; endl;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</a:t>
            </a:r>
          </a:p>
          <a:p>
            <a:pPr>
              <a:lnSpc>
                <a:spcPts val="2000"/>
              </a:lnSpc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304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dirty="0" smtClean="0"/>
              <a:t>Tipos de datos básicos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 marL="361950" lvl="2" indent="0">
              <a:spcBef>
                <a:spcPts val="0"/>
              </a:spcBef>
              <a:buNone/>
              <a:tabLst>
                <a:tab pos="5924550" algn="l"/>
              </a:tabLs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int</a:t>
            </a:r>
            <a:endParaRPr lang="es-ES" sz="2200" dirty="0"/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  <a:tabLst>
                <a:tab pos="5924550" algn="l"/>
              </a:tabLst>
            </a:pPr>
            <a:r>
              <a:rPr lang="es-ES" sz="2200" dirty="0"/>
              <a:t>Números enteros (sin decimales)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1363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-12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49</a:t>
            </a:r>
          </a:p>
          <a:p>
            <a:pPr marL="361950" lvl="2" indent="0">
              <a:spcBef>
                <a:spcPts val="0"/>
              </a:spcBef>
              <a:buNone/>
              <a:tabLst>
                <a:tab pos="4219575" algn="l"/>
              </a:tabLs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float</a:t>
            </a:r>
            <a:endParaRPr lang="es-ES" sz="2200" dirty="0"/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  <a:tabLst>
                <a:tab pos="4219575" algn="l"/>
              </a:tabLst>
            </a:pPr>
            <a:r>
              <a:rPr lang="es-ES" sz="2200" dirty="0"/>
              <a:t>Números reales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12.45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-3.1932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1.16E+02</a:t>
            </a:r>
          </a:p>
          <a:p>
            <a:pPr marL="361950" lvl="2" indent="0">
              <a:spcBef>
                <a:spcPts val="0"/>
              </a:spcBef>
              <a:buNone/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double</a:t>
            </a:r>
            <a:endParaRPr lang="es-ES" sz="2200" dirty="0"/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Números reales (mayores intervalo y precisión)</a:t>
            </a:r>
          </a:p>
          <a:p>
            <a:pPr marL="361950" lvl="2" indent="0" defTabSz="4181475">
              <a:spcBef>
                <a:spcPts val="0"/>
              </a:spcBef>
              <a:buNone/>
              <a:tabLst>
                <a:tab pos="5743575" algn="l"/>
              </a:tabLs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char</a:t>
            </a:r>
            <a:endParaRPr lang="es-ES" sz="2200" dirty="0"/>
          </a:p>
          <a:p>
            <a:pPr marL="361950" lvl="2" indent="0" defTabSz="4181475">
              <a:spcBef>
                <a:spcPts val="0"/>
              </a:spcBef>
              <a:spcAft>
                <a:spcPts val="600"/>
              </a:spcAft>
              <a:buNone/>
              <a:tabLst>
                <a:tab pos="5743575" algn="l"/>
              </a:tabLst>
            </a:pPr>
            <a:r>
              <a:rPr lang="es-ES" sz="2200" dirty="0"/>
              <a:t>Caracteres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'a'</a:t>
            </a:r>
            <a:r>
              <a:rPr lang="es-ES" sz="2200" dirty="0"/>
              <a:t> 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'{'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'\t'</a:t>
            </a:r>
          </a:p>
          <a:p>
            <a:pPr marL="361950" lvl="2" indent="0">
              <a:spcBef>
                <a:spcPts val="0"/>
              </a:spcBef>
              <a:buNone/>
              <a:tabLst>
                <a:tab pos="6010275" algn="l"/>
              </a:tabLs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bool</a:t>
            </a:r>
            <a:endParaRPr lang="es-ES" sz="2200" dirty="0"/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  <a:tabLst>
                <a:tab pos="6010275" algn="l"/>
              </a:tabLst>
            </a:pPr>
            <a:r>
              <a:rPr lang="es-ES" sz="2200" dirty="0"/>
              <a:t>Valores lógicos (verdadero/falso)	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true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false</a:t>
            </a:r>
          </a:p>
          <a:p>
            <a:pPr marL="361950" lvl="2" indent="0">
              <a:spcBef>
                <a:spcPts val="0"/>
              </a:spcBef>
              <a:buNone/>
              <a:tabLst>
                <a:tab pos="5562600" algn="l"/>
              </a:tabLst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string</a:t>
            </a:r>
            <a:endParaRPr lang="es-ES" sz="2200" dirty="0"/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  <a:tabLst>
                <a:tab pos="5562600" algn="l"/>
              </a:tabLst>
            </a:pPr>
            <a:r>
              <a:rPr lang="es-ES" sz="2200" dirty="0"/>
              <a:t>Cadenas de caracteres (biblioteca </a:t>
            </a:r>
            <a:r>
              <a:rPr lang="es-ES" sz="22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200" dirty="0"/>
              <a:t>)	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"Hola Mundo!"</a:t>
            </a:r>
          </a:p>
          <a:p>
            <a:pPr marL="361950" lvl="2" indent="0">
              <a:spcBef>
                <a:spcPts val="0"/>
              </a:spcBef>
              <a:buNone/>
            </a:pPr>
            <a:r>
              <a:rPr lang="es-ES" sz="22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void</a:t>
            </a:r>
            <a:endParaRPr lang="es-ES" sz="2200" dirty="0"/>
          </a:p>
          <a:p>
            <a:pPr marL="3619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i="1" dirty="0"/>
              <a:t>Nada</a:t>
            </a:r>
            <a:r>
              <a:rPr lang="es-ES" sz="2200" dirty="0"/>
              <a:t>, ausencia de tipo, ausencia de dato (</a:t>
            </a:r>
            <a:r>
              <a:rPr lang="es-ES" sz="2200" i="1" dirty="0"/>
              <a:t>funciones</a:t>
            </a:r>
            <a:r>
              <a:rPr lang="es-ES" sz="2200" dirty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696400" y="1115219"/>
            <a:ext cx="66833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/>
              </a:rPr>
              <a:t></a:t>
            </a:r>
            <a:endParaRPr lang="es-E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696400" y="2627387"/>
            <a:ext cx="66833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/>
              </a:rPr>
              <a:t></a:t>
            </a:r>
            <a:endParaRPr lang="es-E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63714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char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712788" lvl="1" indent="-35083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Intervalo de valores: Juego de caracteres (ASCII)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Literales:</a:t>
            </a:r>
          </a:p>
          <a:p>
            <a:pPr marL="895350" lvl="2" indent="-26670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'a'   '%'   '\t'</a:t>
            </a:r>
          </a:p>
          <a:p>
            <a:pPr marL="62865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Constantes de barra invertida (o </a:t>
            </a:r>
            <a:r>
              <a:rPr lang="es-ES" sz="2200" i="1" dirty="0"/>
              <a:t>secuencias de escape</a:t>
            </a:r>
            <a:r>
              <a:rPr lang="es-ES" sz="2200" dirty="0"/>
              <a:t>):</a:t>
            </a:r>
          </a:p>
          <a:p>
            <a:pPr marL="62865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/>
              <a:t>Caracteres de control</a:t>
            </a:r>
          </a:p>
          <a:p>
            <a:pPr marL="628650" lvl="2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'\t'</a:t>
            </a:r>
            <a:r>
              <a:rPr lang="es-ES" sz="2200" dirty="0"/>
              <a:t> = tabulador   </a:t>
            </a: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'\n'</a:t>
            </a:r>
            <a:r>
              <a:rPr lang="es-ES" sz="2200" dirty="0"/>
              <a:t> = salto de línea   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2711624" y="3789040"/>
            <a:ext cx="2486386" cy="1953508"/>
            <a:chOff x="1328539" y="4221088"/>
            <a:chExt cx="2486386" cy="1953508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4563" y="4221088"/>
              <a:ext cx="2066925" cy="15621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31 CuadroTexto"/>
            <p:cNvSpPr txBox="1"/>
            <p:nvPr/>
          </p:nvSpPr>
          <p:spPr>
            <a:xfrm>
              <a:off x="1328539" y="5805264"/>
              <a:ext cx="248638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ASCII (códigos 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..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127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)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19936" y="3861049"/>
            <a:ext cx="4507030" cy="1582435"/>
            <a:chOff x="4067944" y="4293096"/>
            <a:chExt cx="4507030" cy="1582435"/>
          </a:xfrm>
        </p:grpSpPr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4293096"/>
              <a:ext cx="4507030" cy="94411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32 CuadroTexto"/>
            <p:cNvSpPr txBox="1"/>
            <p:nvPr/>
          </p:nvSpPr>
          <p:spPr>
            <a:xfrm>
              <a:off x="4499992" y="5229200"/>
              <a:ext cx="3698320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ISO-8859-1</a:t>
              </a:r>
              <a:b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(ASCII extendido: códigos 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128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..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255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)</a:t>
              </a:r>
            </a:p>
          </p:txBody>
        </p:sp>
      </p:grpSp>
      <p:sp>
        <p:nvSpPr>
          <p:cNvPr id="34" name="33 CuadroTexto"/>
          <p:cNvSpPr txBox="1"/>
          <p:nvPr/>
        </p:nvSpPr>
        <p:spPr>
          <a:xfrm>
            <a:off x="9120337" y="980729"/>
            <a:ext cx="993413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 byte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8496850" y="313492"/>
            <a:ext cx="1775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i="1" dirty="0"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Caracteres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8551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bool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marL="712788" lvl="1" indent="-35083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Sólo dos valores posibles:</a:t>
            </a:r>
          </a:p>
          <a:p>
            <a:pPr marL="809625" lvl="2" indent="-361950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cs typeface="Courier New" pitchFamily="49" charset="0"/>
              </a:rPr>
              <a:t>Verdadero (</a:t>
            </a:r>
            <a:r>
              <a:rPr lang="es-ES" sz="2200" i="1" dirty="0">
                <a:cs typeface="Courier New" pitchFamily="49" charset="0"/>
              </a:rPr>
              <a:t>true</a:t>
            </a:r>
            <a:r>
              <a:rPr lang="es-ES" sz="2200" dirty="0">
                <a:cs typeface="Courier New" pitchFamily="49" charset="0"/>
              </a:rPr>
              <a:t>)</a:t>
            </a:r>
          </a:p>
          <a:p>
            <a:pPr marL="809625" lvl="2" indent="-361950">
              <a:spcBef>
                <a:spcPts val="0"/>
              </a:spcBef>
              <a:spcAft>
                <a:spcPts val="600"/>
              </a:spcAft>
            </a:pPr>
            <a:r>
              <a:rPr lang="es-ES" sz="2200" dirty="0">
                <a:cs typeface="Courier New" pitchFamily="49" charset="0"/>
              </a:rPr>
              <a:t>Falso (</a:t>
            </a:r>
            <a:r>
              <a:rPr lang="es-ES" sz="2200" i="1" dirty="0">
                <a:cs typeface="Courier New" pitchFamily="49" charset="0"/>
              </a:rPr>
              <a:t>false</a:t>
            </a:r>
            <a:r>
              <a:rPr lang="es-ES" sz="2200" dirty="0">
                <a:cs typeface="Courier New" pitchFamily="49" charset="0"/>
              </a:rPr>
              <a:t>)</a:t>
            </a:r>
            <a:endParaRPr lang="es-ES" sz="2200" dirty="0"/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Literales:</a:t>
            </a:r>
          </a:p>
          <a:p>
            <a:pPr marL="712788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true   false</a:t>
            </a:r>
          </a:p>
          <a:p>
            <a:pPr marL="352425" indent="1588">
              <a:spcBef>
                <a:spcPts val="2400"/>
              </a:spcBef>
              <a:spcAft>
                <a:spcPts val="600"/>
              </a:spcAft>
            </a:pPr>
            <a:r>
              <a:rPr lang="es-ES" sz="2200" i="0" dirty="0"/>
              <a:t>Cualquier número distinto de </a:t>
            </a:r>
            <a:r>
              <a:rPr lang="es-ES" sz="2200" i="0" dirty="0">
                <a:latin typeface="Consolas" pitchFamily="49" charset="0"/>
                <a:cs typeface="Consolas" pitchFamily="49" charset="0"/>
              </a:rPr>
              <a:t>0</a:t>
            </a:r>
            <a:r>
              <a:rPr lang="es-ES" sz="2200" i="0" dirty="0"/>
              <a:t> es equivalente a </a:t>
            </a:r>
            <a:r>
              <a:rPr lang="es-ES" sz="2200" i="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true</a:t>
            </a:r>
            <a:r>
              <a:rPr lang="es-ES" sz="2200" i="0" dirty="0"/>
              <a:t> </a:t>
            </a:r>
          </a:p>
          <a:p>
            <a:pPr marL="352425" indent="1588">
              <a:spcBef>
                <a:spcPts val="0"/>
              </a:spcBef>
              <a:spcAft>
                <a:spcPts val="600"/>
              </a:spcAft>
            </a:pPr>
            <a:r>
              <a:rPr lang="es-ES" sz="2200" i="0" dirty="0"/>
              <a:t>El </a:t>
            </a:r>
            <a:r>
              <a:rPr lang="es-ES" sz="2200" i="0" dirty="0">
                <a:latin typeface="Consolas" pitchFamily="49" charset="0"/>
                <a:cs typeface="Consolas" pitchFamily="49" charset="0"/>
              </a:rPr>
              <a:t>0</a:t>
            </a:r>
            <a:r>
              <a:rPr lang="es-ES" sz="2200" i="0" dirty="0"/>
              <a:t> es equivalente a </a:t>
            </a:r>
            <a:r>
              <a:rPr lang="es-ES" sz="2200" i="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false</a:t>
            </a:r>
            <a:endParaRPr lang="es-ES" sz="2200" i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7878796" y="313492"/>
            <a:ext cx="2393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i="1" dirty="0"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Valores lógicos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78415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Mayúsculas y minúsculas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C++ distingue entre mayúsculas y minúsculas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>
              <a:solidFill>
                <a:srgbClr val="FF9966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/>
              <a:t>: palabra reservada de C++ para declarar datos enteros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Int</a:t>
            </a:r>
            <a:r>
              <a:rPr lang="es-ES" dirty="0" smtClean="0"/>
              <a:t>, </a:t>
            </a:r>
            <a:r>
              <a:rPr lang="es-ES" dirty="0" smtClean="0">
                <a:latin typeface="Consolas" pitchFamily="49" charset="0"/>
              </a:rPr>
              <a:t>INT</a:t>
            </a:r>
            <a:r>
              <a:rPr lang="es-ES" dirty="0" smtClean="0"/>
              <a:t> o </a:t>
            </a:r>
            <a:r>
              <a:rPr lang="es-ES" dirty="0" err="1" smtClean="0">
                <a:latin typeface="Consolas" pitchFamily="49" charset="0"/>
              </a:rPr>
              <a:t>inT</a:t>
            </a:r>
            <a:r>
              <a:rPr lang="es-ES" dirty="0" smtClean="0"/>
              <a:t> no son palabras reservadas de C++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true</a:t>
            </a:r>
            <a:r>
              <a:rPr lang="es-ES" dirty="0" smtClean="0"/>
              <a:t>: palabra reservada de C++ para el valor </a:t>
            </a:r>
            <a:r>
              <a:rPr lang="es-ES" i="1" dirty="0" smtClean="0"/>
              <a:t>verdadero</a:t>
            </a:r>
            <a:endParaRPr lang="es-ES" dirty="0" smtClean="0"/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latin typeface="Consolas" pitchFamily="49" charset="0"/>
              </a:rPr>
              <a:t>True</a:t>
            </a:r>
            <a:r>
              <a:rPr lang="es-ES" dirty="0" smtClean="0"/>
              <a:t> o </a:t>
            </a:r>
            <a:r>
              <a:rPr lang="es-ES" dirty="0" smtClean="0">
                <a:latin typeface="Consolas" pitchFamily="49" charset="0"/>
              </a:rPr>
              <a:t>TRUE</a:t>
            </a:r>
            <a:r>
              <a:rPr lang="es-ES" dirty="0" smtClean="0"/>
              <a:t> no son palabras reservadas de C++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17893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string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4476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rgbClr val="FFFF00"/>
                </a:solidFill>
                <a:latin typeface="Consolas" pitchFamily="49" charset="0"/>
                <a:cs typeface="Courier New" pitchFamily="49" charset="0"/>
              </a:rPr>
              <a:t>"Hola"  "Introduce el numerador: "  "X142FG5TX?%A"</a:t>
            </a:r>
          </a:p>
          <a:p>
            <a:pPr marL="447675" lvl="2" indent="0">
              <a:spcBef>
                <a:spcPts val="0"/>
              </a:spcBef>
              <a:spcAft>
                <a:spcPts val="600"/>
              </a:spcAft>
              <a:buNone/>
            </a:pPr>
            <a:endParaRPr lang="es-ES" i="1" dirty="0" smtClean="0"/>
          </a:p>
          <a:p>
            <a:pPr marL="447675" lvl="2" indent="0">
              <a:spcBef>
                <a:spcPts val="0"/>
              </a:spcBef>
              <a:spcAft>
                <a:spcPts val="600"/>
              </a:spcAft>
              <a:buNone/>
            </a:pPr>
            <a:endParaRPr lang="es-ES" i="1" dirty="0" smtClean="0"/>
          </a:p>
          <a:p>
            <a:pPr marL="447675" lvl="2" indent="0">
              <a:spcBef>
                <a:spcPts val="0"/>
              </a:spcBef>
              <a:spcAft>
                <a:spcPts val="1200"/>
              </a:spcAft>
              <a:buNone/>
            </a:pPr>
            <a:endParaRPr lang="es-ES" i="1" dirty="0" smtClean="0"/>
          </a:p>
          <a:p>
            <a:pPr marL="4476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prstClr val="white"/>
                </a:solidFill>
              </a:rPr>
              <a:t>Secuencias de caracteres</a:t>
            </a:r>
            <a:endParaRPr lang="es-ES" sz="2200" dirty="0">
              <a:solidFill>
                <a:prstClr val="white"/>
              </a:solidFill>
              <a:latin typeface="Consolas" pitchFamily="49" charset="0"/>
            </a:endParaRPr>
          </a:p>
          <a:p>
            <a:pPr marL="4476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prstClr val="white"/>
                </a:solidFill>
              </a:rPr>
              <a:t>Programas con variables de tipo </a:t>
            </a:r>
            <a:r>
              <a:rPr lang="es-ES" sz="2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200" dirty="0">
                <a:solidFill>
                  <a:prstClr val="white"/>
                </a:solidFill>
              </a:rPr>
              <a:t>:</a:t>
            </a:r>
          </a:p>
          <a:p>
            <a:pPr marL="4476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200" dirty="0">
                <a:solidFill>
                  <a:srgbClr val="FFCCFF"/>
                </a:solidFill>
                <a:latin typeface="Consolas" pitchFamily="49" charset="0"/>
              </a:rPr>
              <a:t>#include &lt;string&gt;</a:t>
            </a:r>
            <a:r>
              <a:rPr lang="es-ES" sz="2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s-ES" sz="2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</a:br>
            <a:r>
              <a:rPr lang="es-ES" sz="22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2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grpSp>
        <p:nvGrpSpPr>
          <p:cNvPr id="26" name="25 Grupo"/>
          <p:cNvGrpSpPr/>
          <p:nvPr/>
        </p:nvGrpSpPr>
        <p:grpSpPr>
          <a:xfrm>
            <a:off x="3575721" y="1618233"/>
            <a:ext cx="1118219" cy="469322"/>
            <a:chOff x="2301652" y="2239598"/>
            <a:chExt cx="1118219" cy="469322"/>
          </a:xfrm>
        </p:grpSpPr>
        <p:sp>
          <p:nvSpPr>
            <p:cNvPr id="20" name="19 Elipse"/>
            <p:cNvSpPr/>
            <p:nvPr/>
          </p:nvSpPr>
          <p:spPr>
            <a:xfrm>
              <a:off x="2963440" y="2239598"/>
              <a:ext cx="456431" cy="46932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>
              <a:off x="2301652" y="2483371"/>
              <a:ext cx="64807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26 Grupo"/>
          <p:cNvGrpSpPr/>
          <p:nvPr/>
        </p:nvGrpSpPr>
        <p:grpSpPr>
          <a:xfrm>
            <a:off x="4655840" y="1618233"/>
            <a:ext cx="4104456" cy="469322"/>
            <a:chOff x="3131840" y="2242964"/>
            <a:chExt cx="4104456" cy="469322"/>
          </a:xfrm>
        </p:grpSpPr>
        <p:cxnSp>
          <p:nvCxnSpPr>
            <p:cNvPr id="43" name="42 Conector recto de flecha"/>
            <p:cNvCxnSpPr/>
            <p:nvPr/>
          </p:nvCxnSpPr>
          <p:spPr>
            <a:xfrm>
              <a:off x="3131840" y="2487563"/>
              <a:ext cx="28083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/>
            <p:nvPr/>
          </p:nvCxnSpPr>
          <p:spPr>
            <a:xfrm>
              <a:off x="6372200" y="2487563"/>
              <a:ext cx="864096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Elipse"/>
            <p:cNvSpPr/>
            <p:nvPr/>
          </p:nvSpPr>
          <p:spPr>
            <a:xfrm>
              <a:off x="5949677" y="2242964"/>
              <a:ext cx="470148" cy="46932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</p:grpSp>
      <p:grpSp>
        <p:nvGrpSpPr>
          <p:cNvPr id="22" name="15 Grupo"/>
          <p:cNvGrpSpPr/>
          <p:nvPr/>
        </p:nvGrpSpPr>
        <p:grpSpPr>
          <a:xfrm>
            <a:off x="2621614" y="4797152"/>
            <a:ext cx="6948772" cy="720080"/>
            <a:chOff x="899592" y="5401791"/>
            <a:chExt cx="6806960" cy="720080"/>
          </a:xfrm>
        </p:grpSpPr>
        <p:sp>
          <p:nvSpPr>
            <p:cNvPr id="23" name="22 CuadroTexto"/>
            <p:cNvSpPr txBox="1"/>
            <p:nvPr/>
          </p:nvSpPr>
          <p:spPr>
            <a:xfrm>
              <a:off x="899592" y="5416649"/>
              <a:ext cx="6806960" cy="7052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Las comillas tipográficas (apertura/cierre) 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“…”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NO sirven</a:t>
              </a:r>
              <a:b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Asegúrate de utilizar comillas rectas: </a:t>
              </a:r>
              <a:r>
                <a:rPr lang="es-E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"…"</a:t>
              </a:r>
              <a:endParaRPr lang="es-E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24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27 Grupo"/>
          <p:cNvGrpSpPr/>
          <p:nvPr/>
        </p:nvGrpSpPr>
        <p:grpSpPr>
          <a:xfrm>
            <a:off x="5159896" y="1862832"/>
            <a:ext cx="1797350" cy="702072"/>
            <a:chOff x="3635896" y="2487563"/>
            <a:chExt cx="1797350" cy="702072"/>
          </a:xfrm>
        </p:grpSpPr>
        <p:grpSp>
          <p:nvGrpSpPr>
            <p:cNvPr id="29" name="28 Grupo"/>
            <p:cNvGrpSpPr/>
            <p:nvPr/>
          </p:nvGrpSpPr>
          <p:grpSpPr>
            <a:xfrm>
              <a:off x="3635896" y="2487563"/>
              <a:ext cx="1797350" cy="475481"/>
              <a:chOff x="3670493" y="2412189"/>
              <a:chExt cx="1797350" cy="475481"/>
            </a:xfrm>
          </p:grpSpPr>
          <p:cxnSp>
            <p:nvCxnSpPr>
              <p:cNvPr id="17" name="16 Conector recto"/>
              <p:cNvCxnSpPr/>
              <p:nvPr/>
            </p:nvCxnSpPr>
            <p:spPr>
              <a:xfrm>
                <a:off x="3670493" y="2887670"/>
                <a:ext cx="179735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"/>
              <p:cNvCxnSpPr/>
              <p:nvPr/>
            </p:nvCxnSpPr>
            <p:spPr>
              <a:xfrm rot="5400000" flipH="1" flipV="1">
                <a:off x="3442278" y="2649930"/>
                <a:ext cx="47548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47 Conector recto"/>
              <p:cNvCxnSpPr/>
              <p:nvPr/>
            </p:nvCxnSpPr>
            <p:spPr>
              <a:xfrm rot="5400000" flipH="1" flipV="1">
                <a:off x="5220578" y="2649930"/>
                <a:ext cx="47548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headEnd type="non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12 CuadroTexto"/>
            <p:cNvSpPr txBox="1"/>
            <p:nvPr/>
          </p:nvSpPr>
          <p:spPr>
            <a:xfrm>
              <a:off x="4139709" y="2727970"/>
              <a:ext cx="864339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</p:txBody>
        </p:sp>
      </p:grpSp>
      <p:sp>
        <p:nvSpPr>
          <p:cNvPr id="25" name="24 Rectángulo"/>
          <p:cNvSpPr/>
          <p:nvPr/>
        </p:nvSpPr>
        <p:spPr>
          <a:xfrm>
            <a:off x="6772648" y="323131"/>
            <a:ext cx="3494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i="1" dirty="0"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Courier New" pitchFamily="49" charset="0"/>
              </a:rPr>
              <a:t>Cadenas de caracteres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482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básicos: ejemplo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Algoritmos y Estructuras de Datos I - Unidad 2 "Tipos e Instrucciones"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890184" y="433239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tipos.cpp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063552" y="980728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s-ES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 </a:t>
            </a: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 solo using... para ambas bibliotecas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entero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s-E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Podemos asignar (inicializar) al declarar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real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2.153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caracter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cierto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cadena =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"Hola"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"Entero: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entero &lt;&lt; endl;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"Real: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real &lt;&lt; endl;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"Carácter: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caracter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"Booleano: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cierto &lt;&lt; endl;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"Cadena: "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cadena &lt;&lt; endl;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751383" y="5589241"/>
            <a:ext cx="575228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¿Cuántos números hay en total en el programa?</a:t>
            </a:r>
            <a:b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2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¿Y caracteres? ¿Y cadenas? ¿Y booleanos?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6012" y="3212976"/>
            <a:ext cx="2178421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8 Conector recto de flecha"/>
          <p:cNvCxnSpPr/>
          <p:nvPr/>
        </p:nvCxnSpPr>
        <p:spPr>
          <a:xfrm flipH="1">
            <a:off x="9148911" y="4355579"/>
            <a:ext cx="115212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893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37885</TotalTime>
  <Words>3366</Words>
  <Application>Microsoft Office PowerPoint</Application>
  <PresentationFormat>Panorámica</PresentationFormat>
  <Paragraphs>677</Paragraphs>
  <Slides>39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9" baseType="lpstr">
      <vt:lpstr>Calibri</vt:lpstr>
      <vt:lpstr>Cambria</vt:lpstr>
      <vt:lpstr>Consolas</vt:lpstr>
      <vt:lpstr>Constantia</vt:lpstr>
      <vt:lpstr>Courier New</vt:lpstr>
      <vt:lpstr>Symbol</vt:lpstr>
      <vt:lpstr>Wingdings</vt:lpstr>
      <vt:lpstr>Wingdings 2</vt:lpstr>
      <vt:lpstr>Flow</vt:lpstr>
      <vt:lpstr>Ecuación</vt:lpstr>
      <vt:lpstr>Tipos e instrucciones I</vt:lpstr>
      <vt:lpstr>Fundamentos de la programación</vt:lpstr>
      <vt:lpstr>Tipos de datos</vt:lpstr>
      <vt:lpstr>Tipos de datos básicos</vt:lpstr>
      <vt:lpstr>char</vt:lpstr>
      <vt:lpstr>bool</vt:lpstr>
      <vt:lpstr>Mayúsculas y minúsculas</vt:lpstr>
      <vt:lpstr>string</vt:lpstr>
      <vt:lpstr>Tipos de datos básicos: ejemplo</vt:lpstr>
      <vt:lpstr>Modificadores de tipos</vt:lpstr>
      <vt:lpstr>Fundamentos de la programación</vt:lpstr>
      <vt:lpstr>Declaración de variables</vt:lpstr>
      <vt:lpstr>Datos y memoria</vt:lpstr>
      <vt:lpstr>Inicialización de variables</vt:lpstr>
      <vt:lpstr>Uso de las variables</vt:lpstr>
      <vt:lpstr>Fundamentos de la programación</vt:lpstr>
      <vt:lpstr>Instrucciones de asignación</vt:lpstr>
      <vt:lpstr>Instrucciones de asignación</vt:lpstr>
      <vt:lpstr>Variables, asignación y memoria</vt:lpstr>
      <vt:lpstr>Ejemplo: Intercambio de valores</vt:lpstr>
      <vt:lpstr>Fundamentos de la programación</vt:lpstr>
      <vt:lpstr>Operadores</vt:lpstr>
      <vt:lpstr>Operadores aritméticos</vt:lpstr>
      <vt:lpstr>Operadores aritméticos</vt:lpstr>
      <vt:lpstr>Operadores aritméticos</vt:lpstr>
      <vt:lpstr>Operadores aritméticos</vt:lpstr>
      <vt:lpstr>Operadores aritméticos</vt:lpstr>
      <vt:lpstr>Operadores aritméticos: ejemplo</vt:lpstr>
      <vt:lpstr>Fundamentos de la programación</vt:lpstr>
      <vt:lpstr>Orden de evaluación</vt:lpstr>
      <vt:lpstr>Precedencia de los operadores</vt:lpstr>
      <vt:lpstr>Evaluación de expresiones</vt:lpstr>
      <vt:lpstr>Una fórmula</vt:lpstr>
      <vt:lpstr>Abreviaturas aritméticas</vt:lpstr>
      <vt:lpstr>Desbordamiento</vt:lpstr>
      <vt:lpstr>Fundamentos de la programación</vt:lpstr>
      <vt:lpstr>Constantes</vt:lpstr>
      <vt:lpstr>¿Por qué utilizar constantes con nombre?</vt:lpstr>
      <vt:lpstr>Constantes: ejemplo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757</cp:revision>
  <cp:lastPrinted>2013-09-01T18:01:13Z</cp:lastPrinted>
  <dcterms:created xsi:type="dcterms:W3CDTF">2010-03-20T08:32:51Z</dcterms:created>
  <dcterms:modified xsi:type="dcterms:W3CDTF">2020-05-24T19:25:42Z</dcterms:modified>
</cp:coreProperties>
</file>