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8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540" r:id="rId3"/>
    <p:sldId id="376" r:id="rId4"/>
    <p:sldId id="377" r:id="rId5"/>
    <p:sldId id="541" r:id="rId6"/>
    <p:sldId id="374" r:id="rId7"/>
    <p:sldId id="542" r:id="rId8"/>
    <p:sldId id="544" r:id="rId9"/>
    <p:sldId id="378" r:id="rId10"/>
    <p:sldId id="380" r:id="rId11"/>
    <p:sldId id="548" r:id="rId12"/>
    <p:sldId id="382" r:id="rId13"/>
    <p:sldId id="550" r:id="rId14"/>
    <p:sldId id="562" r:id="rId15"/>
    <p:sldId id="551" r:id="rId16"/>
    <p:sldId id="552" r:id="rId17"/>
    <p:sldId id="563" r:id="rId18"/>
    <p:sldId id="564" r:id="rId19"/>
    <p:sldId id="565" r:id="rId20"/>
    <p:sldId id="566" r:id="rId21"/>
    <p:sldId id="546" r:id="rId22"/>
    <p:sldId id="391" r:id="rId23"/>
    <p:sldId id="396" r:id="rId24"/>
    <p:sldId id="556" r:id="rId25"/>
    <p:sldId id="399" r:id="rId26"/>
    <p:sldId id="401" r:id="rId27"/>
    <p:sldId id="402" r:id="rId28"/>
    <p:sldId id="416" r:id="rId29"/>
    <p:sldId id="41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B0DFA1"/>
    <a:srgbClr val="7E9632"/>
    <a:srgbClr val="CC99FF"/>
    <a:srgbClr val="0037A8"/>
    <a:srgbClr val="003366"/>
    <a:srgbClr val="FF9966"/>
    <a:srgbClr val="FF6699"/>
    <a:srgbClr val="99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91" autoAdjust="0"/>
    <p:restoredTop sz="94660"/>
  </p:normalViewPr>
  <p:slideViewPr>
    <p:cSldViewPr>
      <p:cViewPr varScale="1">
        <p:scale>
          <a:sx n="65" d="100"/>
          <a:sy n="65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1332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91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6/4/2020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50000"/>
              </a:schemeClr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Powerpoint con diseño en blanco y gris y fondo negro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12" y="-17540"/>
            <a:ext cx="12223011" cy="81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U2</a:t>
            </a:r>
            <a:endParaRPr lang="es-ES" sz="88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04819"/>
            <a:ext cx="581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</a:t>
            </a:r>
            <a:endParaRPr lang="es-ES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Tipos e instrucciones I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844029" y="4271048"/>
            <a:ext cx="10472928" cy="1752600"/>
          </a:xfrm>
        </p:spPr>
        <p:txBody>
          <a:bodyPr/>
          <a:lstStyle/>
          <a:p>
            <a:r>
              <a:rPr lang="es-ES" dirty="0" smtClean="0"/>
              <a:t>Comenzamos este camino hacia la construcción de Programas Funcionales Simples Incorporando conceptos  Claves para poder crear Software  </a:t>
            </a:r>
            <a:r>
              <a:rPr lang="es-ES" smtClean="0"/>
              <a:t>de Calidad. 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Operadores relacionales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Menor prioridad que los operadores aditivos y multiplicativos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sz="2000" dirty="0">
                <a:latin typeface="Consolas" pitchFamily="49" charset="0"/>
              </a:rPr>
              <a:t> resultado;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a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, b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, c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&lt;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;        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2 &lt; 5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true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* b + c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&gt;=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</a:rPr>
              <a:t>;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10 &gt;= 12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false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* (b + c)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&gt;=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</a:rPr>
              <a:t>;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14 &gt;= 12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true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!=</a:t>
            </a:r>
            <a:r>
              <a:rPr lang="es-ES" sz="2000" dirty="0">
                <a:latin typeface="Consolas" pitchFamily="49" charset="0"/>
              </a:rPr>
              <a:t> b;       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2 != 3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true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* b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&gt;</a:t>
            </a:r>
            <a:r>
              <a:rPr lang="es-ES" sz="2000" dirty="0">
                <a:latin typeface="Consolas" pitchFamily="49" charset="0"/>
              </a:rPr>
              <a:t> c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;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6 &gt; 9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false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>
                <a:latin typeface="Consolas" pitchFamily="49" charset="0"/>
              </a:rPr>
              <a:t>resultado = a + b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==</a:t>
            </a:r>
            <a:r>
              <a:rPr lang="es-ES" sz="2000" dirty="0">
                <a:latin typeface="Consolas" pitchFamily="49" charset="0"/>
              </a:rPr>
              <a:t> c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5 == 5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true</a:t>
            </a:r>
            <a:endParaRPr lang="es-ES" sz="20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3647728" y="5013176"/>
            <a:ext cx="5328592" cy="720080"/>
            <a:chOff x="899592" y="5401791"/>
            <a:chExt cx="5219846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6 CuadroTexto"/>
            <p:cNvSpPr txBox="1"/>
            <p:nvPr/>
          </p:nvSpPr>
          <p:spPr>
            <a:xfrm>
              <a:off x="899592" y="5416649"/>
              <a:ext cx="5219846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 confundas el operador de igualdad (==)</a:t>
              </a:r>
              <a:b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con el operador de asignación (=)</a:t>
              </a: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77211" y="3044281"/>
            <a:ext cx="583775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Toma de decisiones (</a:t>
            </a:r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)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Hacer esto... o hacer esto otro...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42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Selección: bifurcación condicional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28 Grupo"/>
          <p:cNvGrpSpPr/>
          <p:nvPr/>
        </p:nvGrpSpPr>
        <p:grpSpPr>
          <a:xfrm>
            <a:off x="2207568" y="1964808"/>
            <a:ext cx="2160240" cy="1680216"/>
            <a:chOff x="2426618" y="2664336"/>
            <a:chExt cx="2160240" cy="1680216"/>
          </a:xfrm>
        </p:grpSpPr>
        <p:grpSp>
          <p:nvGrpSpPr>
            <p:cNvPr id="48" name="9 Grupo"/>
            <p:cNvGrpSpPr/>
            <p:nvPr/>
          </p:nvGrpSpPr>
          <p:grpSpPr>
            <a:xfrm>
              <a:off x="3185592" y="3033163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52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9" name="48 CuadroTexto"/>
            <p:cNvSpPr txBox="1"/>
            <p:nvPr/>
          </p:nvSpPr>
          <p:spPr>
            <a:xfrm>
              <a:off x="2822695" y="2664336"/>
              <a:ext cx="7489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  <a:endPara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 rot="16200000" flipH="1">
              <a:off x="3006764" y="382464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50 Conector recto de flecha"/>
            <p:cNvCxnSpPr/>
            <p:nvPr/>
          </p:nvCxnSpPr>
          <p:spPr>
            <a:xfrm flipH="1">
              <a:off x="3187182" y="3986015"/>
              <a:ext cx="139967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 rot="16200000" flipH="1">
              <a:off x="4406441" y="4164135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2426618" y="3478205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códigoT</a:t>
              </a:r>
              <a:endPara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5" name="30 Grupo"/>
          <p:cNvGrpSpPr/>
          <p:nvPr/>
        </p:nvGrpSpPr>
        <p:grpSpPr>
          <a:xfrm>
            <a:off x="4367808" y="1974420"/>
            <a:ext cx="2160240" cy="1331117"/>
            <a:chOff x="3995936" y="2673947"/>
            <a:chExt cx="2160240" cy="1331117"/>
          </a:xfrm>
        </p:grpSpPr>
        <p:grpSp>
          <p:nvGrpSpPr>
            <p:cNvPr id="57" name="29 Grupo"/>
            <p:cNvGrpSpPr/>
            <p:nvPr/>
          </p:nvGrpSpPr>
          <p:grpSpPr>
            <a:xfrm>
              <a:off x="3995936" y="2673947"/>
              <a:ext cx="1929423" cy="1331117"/>
              <a:chOff x="3995936" y="2673947"/>
              <a:chExt cx="1929423" cy="1331117"/>
            </a:xfrm>
          </p:grpSpPr>
          <p:grpSp>
            <p:nvGrpSpPr>
              <p:cNvPr id="58" name="13 Grupo"/>
              <p:cNvGrpSpPr/>
              <p:nvPr/>
            </p:nvGrpSpPr>
            <p:grpSpPr>
              <a:xfrm flipH="1">
                <a:off x="5201816" y="3040898"/>
                <a:ext cx="215230" cy="445330"/>
                <a:chOff x="1476450" y="3283522"/>
                <a:chExt cx="215230" cy="44533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62" name="61 Conector recto de flecha"/>
                <p:cNvCxnSpPr/>
                <p:nvPr/>
              </p:nvCxnSpPr>
              <p:spPr>
                <a:xfrm rot="5400000">
                  <a:off x="1274026" y="3506584"/>
                  <a:ext cx="442949" cy="158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stealth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15 Conector recto de flecha"/>
                <p:cNvCxnSpPr/>
                <p:nvPr/>
              </p:nvCxnSpPr>
              <p:spPr>
                <a:xfrm rot="10800000">
                  <a:off x="1476450" y="3283522"/>
                  <a:ext cx="215230" cy="158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none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19 CuadroTexto"/>
              <p:cNvSpPr txBox="1"/>
              <p:nvPr/>
            </p:nvSpPr>
            <p:spPr>
              <a:xfrm>
                <a:off x="5035372" y="2673947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2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false</a:t>
                </a:r>
                <a:endPara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cxnSp>
            <p:nvCxnSpPr>
              <p:cNvPr id="60" name="59 Conector recto de flecha"/>
              <p:cNvCxnSpPr/>
              <p:nvPr/>
            </p:nvCxnSpPr>
            <p:spPr>
              <a:xfrm rot="16200000" flipH="1">
                <a:off x="5237423" y="3824647"/>
                <a:ext cx="360040" cy="79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 de flecha"/>
              <p:cNvCxnSpPr/>
              <p:nvPr/>
            </p:nvCxnSpPr>
            <p:spPr>
              <a:xfrm flipH="1">
                <a:off x="3995936" y="3986015"/>
                <a:ext cx="1413395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6" name="55 CuadroTexto"/>
            <p:cNvSpPr txBox="1"/>
            <p:nvPr/>
          </p:nvSpPr>
          <p:spPr>
            <a:xfrm>
              <a:off x="4644008" y="3487730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códigoF</a:t>
              </a:r>
              <a:endPara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64" name="63 Rectángulo"/>
          <p:cNvSpPr/>
          <p:nvPr/>
        </p:nvSpPr>
        <p:spPr>
          <a:xfrm>
            <a:off x="7248128" y="1628801"/>
            <a:ext cx="288032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condición</a:t>
            </a: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400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códigoT</a:t>
            </a:r>
            <a:endParaRPr lang="es-ES" sz="2400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400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códigoF</a:t>
            </a:r>
            <a:endParaRPr lang="es-ES" sz="2400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5" name="39 Grupo"/>
          <p:cNvGrpSpPr/>
          <p:nvPr/>
        </p:nvGrpSpPr>
        <p:grpSpPr>
          <a:xfrm>
            <a:off x="7392144" y="2257769"/>
            <a:ext cx="432048" cy="1252765"/>
            <a:chOff x="899592" y="5157192"/>
            <a:chExt cx="360000" cy="1252765"/>
          </a:xfrm>
        </p:grpSpPr>
        <p:cxnSp>
          <p:nvCxnSpPr>
            <p:cNvPr id="66" name="65 Conector recto de flecha"/>
            <p:cNvCxnSpPr/>
            <p:nvPr/>
          </p:nvCxnSpPr>
          <p:spPr>
            <a:xfrm>
              <a:off x="899592" y="5157192"/>
              <a:ext cx="360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oval" w="lg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/>
            <p:nvPr/>
          </p:nvCxnSpPr>
          <p:spPr>
            <a:xfrm>
              <a:off x="899592" y="6409957"/>
              <a:ext cx="360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oval" w="lg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25 Grupo"/>
          <p:cNvGrpSpPr/>
          <p:nvPr/>
        </p:nvGrpSpPr>
        <p:grpSpPr>
          <a:xfrm>
            <a:off x="3143672" y="1649353"/>
            <a:ext cx="2448272" cy="949305"/>
            <a:chOff x="3059832" y="2348880"/>
            <a:chExt cx="2448272" cy="949305"/>
          </a:xfrm>
        </p:grpSpPr>
        <p:sp>
          <p:nvSpPr>
            <p:cNvPr id="44" name="43 Decisión"/>
            <p:cNvSpPr/>
            <p:nvPr/>
          </p:nvSpPr>
          <p:spPr>
            <a:xfrm>
              <a:off x="3059832" y="2769151"/>
              <a:ext cx="2448272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  <a:endPara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45" name="44 Conector recto de flecha"/>
            <p:cNvCxnSpPr/>
            <p:nvPr/>
          </p:nvCxnSpPr>
          <p:spPr>
            <a:xfrm>
              <a:off x="4301405" y="2348880"/>
              <a:ext cx="0" cy="4568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33 Rectángulo"/>
          <p:cNvSpPr/>
          <p:nvPr/>
        </p:nvSpPr>
        <p:spPr>
          <a:xfrm>
            <a:off x="3431704" y="3717032"/>
            <a:ext cx="446449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"Número: 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%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es par"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s-ES" sz="2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es impar"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7127797" y="2915364"/>
            <a:ext cx="3054041" cy="1593756"/>
            <a:chOff x="5603796" y="2996951"/>
            <a:chExt cx="3054041" cy="1593756"/>
          </a:xfrm>
        </p:grpSpPr>
        <p:sp>
          <p:nvSpPr>
            <p:cNvPr id="35" name="34 Rectángulo"/>
            <p:cNvSpPr/>
            <p:nvPr/>
          </p:nvSpPr>
          <p:spPr>
            <a:xfrm>
              <a:off x="5652120" y="2996951"/>
              <a:ext cx="2952328" cy="1233715"/>
            </a:xfrm>
            <a:prstGeom prst="rect">
              <a:avLst/>
            </a:prstGeom>
            <a:solidFill>
              <a:srgbClr val="B0DFA1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603796" y="4221375"/>
              <a:ext cx="305404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Opcional: puede no haber else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4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instrucción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if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1991544" y="980728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588">
              <a:lnSpc>
                <a:spcPts val="2200"/>
              </a:lnSpc>
            </a:pPr>
            <a:r>
              <a:rPr lang="es-ES" sz="20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 lvl="1" indent="1588">
              <a:lnSpc>
                <a:spcPts val="2200"/>
              </a:lnSpc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op1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op2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opcion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"1 - Sumar"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"2 - Restar"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"Opción: 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opcion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opcion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op1 + op2 &lt;&lt; endl;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s-ES" sz="2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op1 - op2 &lt;&lt; endl;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383636" y="42371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selección.cpp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153" y="2204865"/>
            <a:ext cx="2691765" cy="276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875899" y="3044281"/>
            <a:ext cx="444038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Bloques de código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CuadroTexto"/>
          <p:cNvSpPr txBox="1"/>
          <p:nvPr/>
        </p:nvSpPr>
        <p:spPr>
          <a:xfrm>
            <a:off x="7750936" y="2204864"/>
            <a:ext cx="2161489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 indent="1588"/>
            <a:r>
              <a:rPr lang="es-E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1588"/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i="1" dirty="0">
                <a:latin typeface="Consolas" pitchFamily="49" charset="0"/>
                <a:cs typeface="Consolas" pitchFamily="49" charset="0"/>
              </a:rPr>
              <a:t>intrucción1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lvl="1" indent="1588"/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i="1" dirty="0">
                <a:latin typeface="Consolas" pitchFamily="49" charset="0"/>
                <a:cs typeface="Consolas" pitchFamily="49" charset="0"/>
              </a:rPr>
              <a:t>intrucción2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lvl="1" indent="1588"/>
            <a:r>
              <a:rPr lang="es-ES" sz="20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lvl="1" indent="1588"/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i="1" dirty="0" err="1">
                <a:latin typeface="Consolas" pitchFamily="49" charset="0"/>
                <a:cs typeface="Consolas" pitchFamily="49" charset="0"/>
              </a:rPr>
              <a:t>intrucciónN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lvl="1" indent="1588">
              <a:spcAft>
                <a:spcPts val="600"/>
              </a:spcAft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Bloques de código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42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Agrupación de instrucciones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Grupo de instrucciones a ejecutar en una rama del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s-ES" dirty="0" smtClean="0"/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SzPct val="85000"/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7276115" y="2622054"/>
            <a:ext cx="959827" cy="1152128"/>
            <a:chOff x="5700405" y="3054102"/>
            <a:chExt cx="959827" cy="1152128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6654899" y="3054102"/>
              <a:ext cx="0" cy="1152128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>
              <a:off x="6372200" y="3645024"/>
              <a:ext cx="288032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5700405" y="3314769"/>
              <a:ext cx="686406" cy="6617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Tab ó</a:t>
              </a:r>
            </a:p>
            <a:p>
              <a:pPr algn="r"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 </a:t>
              </a:r>
              <a:r>
                <a:rPr lang="es-E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esp</a:t>
              </a: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.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539957" y="2489287"/>
            <a:ext cx="2160241" cy="515339"/>
            <a:chOff x="2267744" y="5194312"/>
            <a:chExt cx="2160241" cy="5153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13 Conector recto"/>
            <p:cNvCxnSpPr/>
            <p:nvPr/>
          </p:nvCxnSpPr>
          <p:spPr>
            <a:xfrm rot="5400000" flipH="1" flipV="1">
              <a:off x="4170315" y="5451982"/>
              <a:ext cx="515339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5400000" flipH="1" flipV="1">
              <a:off x="2015716" y="5457623"/>
              <a:ext cx="504056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267744" y="5700126"/>
              <a:ext cx="21602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2639616" y="3429001"/>
            <a:ext cx="4032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num, total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num;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&gt;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"Positivo"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total = total + num;</a:t>
            </a:r>
          </a:p>
          <a:p>
            <a:pPr lvl="1" indent="1588"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lvl="1" indent="1588">
              <a:spcAft>
                <a:spcPts val="300"/>
              </a:spcAft>
              <a:buClr>
                <a:srgbClr val="0F6FC6">
                  <a:lumMod val="40000"/>
                  <a:lumOff val="60000"/>
                </a:srgbClr>
              </a:buClr>
              <a:buSzPct val="85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endl;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168054" y="4403204"/>
            <a:ext cx="3359994" cy="125804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888088" y="4665330"/>
            <a:ext cx="268580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Ámbito local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(declaraciones locales)</a:t>
            </a:r>
          </a:p>
        </p:txBody>
      </p:sp>
      <p:grpSp>
        <p:nvGrpSpPr>
          <p:cNvPr id="31" name="30 Grupo"/>
          <p:cNvGrpSpPr/>
          <p:nvPr/>
        </p:nvGrpSpPr>
        <p:grpSpPr>
          <a:xfrm>
            <a:off x="5947762" y="2289950"/>
            <a:ext cx="868318" cy="432000"/>
            <a:chOff x="4423762" y="2714326"/>
            <a:chExt cx="868318" cy="432000"/>
          </a:xfrm>
        </p:grpSpPr>
        <p:cxnSp>
          <p:nvCxnSpPr>
            <p:cNvPr id="28" name="27 Conector recto de flecha"/>
            <p:cNvCxnSpPr/>
            <p:nvPr/>
          </p:nvCxnSpPr>
          <p:spPr>
            <a:xfrm flipV="1">
              <a:off x="4788024" y="2924947"/>
              <a:ext cx="504056" cy="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4423762" y="2714326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3179916" y="2309000"/>
            <a:ext cx="2772068" cy="400110"/>
            <a:chOff x="1655916" y="2733376"/>
            <a:chExt cx="2772068" cy="400110"/>
          </a:xfrm>
        </p:grpSpPr>
        <p:cxnSp>
          <p:nvCxnSpPr>
            <p:cNvPr id="12" name="11 Conector recto de flecha"/>
            <p:cNvCxnSpPr/>
            <p:nvPr/>
          </p:nvCxnSpPr>
          <p:spPr>
            <a:xfrm flipV="1">
              <a:off x="1655916" y="2924946"/>
              <a:ext cx="2772068" cy="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483768" y="2733376"/>
              <a:ext cx="1312860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2495600" y="2276872"/>
            <a:ext cx="874440" cy="432000"/>
            <a:chOff x="971600" y="2701248"/>
            <a:chExt cx="874440" cy="432000"/>
          </a:xfrm>
        </p:grpSpPr>
        <p:cxnSp>
          <p:nvCxnSpPr>
            <p:cNvPr id="18" name="17 Conector recto de flecha"/>
            <p:cNvCxnSpPr/>
            <p:nvPr/>
          </p:nvCxnSpPr>
          <p:spPr>
            <a:xfrm>
              <a:off x="971600" y="2917248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1475656" y="2701248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 uiExpand="1" build="p" bldLvl="2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Bloques de código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42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Posición de las llaves: cuestión de estilo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(num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	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(num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{</a:t>
            </a:r>
            <a:r>
              <a:rPr lang="es-ES" sz="2000" dirty="0">
                <a:latin typeface="Consolas" pitchFamily="49" charset="0"/>
              </a:rPr>
              <a:t>	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2000" dirty="0">
                <a:latin typeface="Consolas" pitchFamily="49" charset="0"/>
              </a:rPr>
              <a:t>;	   total = total + num;</a:t>
            </a: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latin typeface="Consolas" pitchFamily="49" charset="0"/>
              </a:rPr>
              <a:t>   total = total + num;	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}</a:t>
            </a:r>
            <a:r>
              <a:rPr lang="es-ES" sz="2000" dirty="0">
                <a:latin typeface="Consolas" pitchFamily="49" charset="0"/>
              </a:rPr>
              <a:t>	cout &lt;&lt; endl;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  <a:tabLst>
                <a:tab pos="4305300" algn="l"/>
              </a:tabLst>
            </a:pPr>
            <a:r>
              <a:rPr lang="es-ES" sz="2000" dirty="0">
                <a:latin typeface="Consolas" pitchFamily="49" charset="0"/>
              </a:rPr>
              <a:t>cout &lt;&lt; endl;</a:t>
            </a:r>
            <a:endParaRPr lang="es-ES" sz="1800" dirty="0">
              <a:latin typeface="Consolas" pitchFamily="49" charset="0"/>
            </a:endParaRPr>
          </a:p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No necesitamos las llaves si sólo hay una instrucción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(num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{</a:t>
            </a:r>
            <a:r>
              <a:rPr lang="es-ES" sz="2000" dirty="0">
                <a:latin typeface="Consolas" pitchFamily="49" charset="0"/>
              </a:rPr>
              <a:t>	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(num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</a:t>
            </a: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2000" dirty="0">
                <a:latin typeface="Consolas" pitchFamily="49" charset="0"/>
              </a:rPr>
              <a:t>;	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4305300" algn="l"/>
              </a:tabLst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}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</a:rPr>
              <a:t>Usaremos siempre llaves por simplicidad...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</a:rPr>
              <a:t>Evita poner el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2000" dirty="0">
                <a:solidFill>
                  <a:prstClr val="white"/>
                </a:solidFill>
              </a:rPr>
              <a:t> y la instrucción objetivo en la misma línea: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	if</a:t>
            </a:r>
            <a:r>
              <a:rPr lang="es-ES" sz="1800" dirty="0">
                <a:latin typeface="Consolas" pitchFamily="49" charset="0"/>
              </a:rPr>
              <a:t> (num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1800" dirty="0">
                <a:latin typeface="Consolas" pitchFamily="49" charset="0"/>
              </a:rPr>
              <a:t>;</a:t>
            </a:r>
            <a:endParaRPr lang="es-ES" sz="1800" dirty="0">
              <a:solidFill>
                <a:prstClr val="white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35961" y="4221089"/>
            <a:ext cx="437941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Symbol"/>
              </a:rPr>
              <a:t></a:t>
            </a:r>
            <a:endParaRPr lang="es-E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655840" y="5915372"/>
            <a:ext cx="2160240" cy="288032"/>
            <a:chOff x="7092280" y="5301208"/>
            <a:chExt cx="1152128" cy="360040"/>
          </a:xfrm>
        </p:grpSpPr>
        <p:cxnSp>
          <p:nvCxnSpPr>
            <p:cNvPr id="8" name="7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3431704" y="6021288"/>
            <a:ext cx="4176464" cy="335062"/>
            <a:chOff x="1907704" y="6021288"/>
            <a:chExt cx="4176464" cy="335062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5580112" y="6021288"/>
              <a:ext cx="504056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6074120" y="6021288"/>
              <a:ext cx="0" cy="335062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1907704" y="6356350"/>
              <a:ext cx="417646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35643" y="3044281"/>
            <a:ext cx="372089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Bucles (</a:t>
            </a:r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while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)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79 Grupo"/>
          <p:cNvGrpSpPr/>
          <p:nvPr/>
        </p:nvGrpSpPr>
        <p:grpSpPr>
          <a:xfrm>
            <a:off x="2423592" y="2990675"/>
            <a:ext cx="2304256" cy="1765426"/>
            <a:chOff x="2332542" y="3081733"/>
            <a:chExt cx="2304256" cy="1765426"/>
          </a:xfrm>
        </p:grpSpPr>
        <p:cxnSp>
          <p:nvCxnSpPr>
            <p:cNvPr id="31" name="30 Conector recto de flecha"/>
            <p:cNvCxnSpPr/>
            <p:nvPr/>
          </p:nvCxnSpPr>
          <p:spPr>
            <a:xfrm rot="5400000">
              <a:off x="3067498" y="4652844"/>
              <a:ext cx="38704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>
              <a:off x="2334130" y="3082527"/>
              <a:ext cx="230266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rot="5400000">
              <a:off x="1472055" y="3962858"/>
              <a:ext cx="17638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/>
            <p:nvPr/>
          </p:nvCxnSpPr>
          <p:spPr>
            <a:xfrm rot="10800000">
              <a:off x="2332542" y="4844777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Mientras la condición sea cierta, repetir...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42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Repetición o iteración condicional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64" name="63 Rectángulo"/>
          <p:cNvSpPr/>
          <p:nvPr/>
        </p:nvSpPr>
        <p:spPr>
          <a:xfrm>
            <a:off x="6960096" y="3573017"/>
            <a:ext cx="33843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condición</a:t>
            </a: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4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cuerpo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6" name="65 Conector recto de flecha"/>
          <p:cNvCxnSpPr/>
          <p:nvPr/>
        </p:nvCxnSpPr>
        <p:spPr>
          <a:xfrm>
            <a:off x="7104112" y="4221088"/>
            <a:ext cx="446906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 w="lg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78 Grupo"/>
          <p:cNvGrpSpPr/>
          <p:nvPr/>
        </p:nvGrpSpPr>
        <p:grpSpPr>
          <a:xfrm>
            <a:off x="2639616" y="3266366"/>
            <a:ext cx="1368152" cy="1173909"/>
            <a:chOff x="2572466" y="3357423"/>
            <a:chExt cx="1368152" cy="1173909"/>
          </a:xfrm>
        </p:grpSpPr>
        <p:sp>
          <p:nvSpPr>
            <p:cNvPr id="32" name="31 CuadroTexto"/>
            <p:cNvSpPr txBox="1"/>
            <p:nvPr/>
          </p:nvSpPr>
          <p:spPr>
            <a:xfrm>
              <a:off x="2572466" y="4171292"/>
              <a:ext cx="1368152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  <a:endPara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grpSp>
          <p:nvGrpSpPr>
            <p:cNvPr id="33" name="36 Grupo"/>
            <p:cNvGrpSpPr/>
            <p:nvPr/>
          </p:nvGrpSpPr>
          <p:grpSpPr>
            <a:xfrm>
              <a:off x="3259432" y="3726250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33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9" name="38 CuadroTexto"/>
            <p:cNvSpPr txBox="1"/>
            <p:nvPr/>
          </p:nvSpPr>
          <p:spPr>
            <a:xfrm>
              <a:off x="2896536" y="3357423"/>
              <a:ext cx="7489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  <a:endPara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4790331" y="3275977"/>
            <a:ext cx="1800200" cy="1934173"/>
            <a:chOff x="4104011" y="3367034"/>
            <a:chExt cx="1800200" cy="1934173"/>
          </a:xfrm>
        </p:grpSpPr>
        <p:cxnSp>
          <p:nvCxnSpPr>
            <p:cNvPr id="36" name="35 Conector recto de flecha"/>
            <p:cNvCxnSpPr/>
            <p:nvPr/>
          </p:nvCxnSpPr>
          <p:spPr>
            <a:xfrm rot="10800000" flipH="1">
              <a:off x="5275656" y="3733985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014224" y="3367034"/>
              <a:ext cx="88998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  <a:endPara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>
              <a:off x="5475012" y="3748855"/>
              <a:ext cx="0" cy="113935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>
              <a:off x="4104011" y="4869371"/>
              <a:ext cx="137973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/>
            <p:nvPr/>
          </p:nvCxnSpPr>
          <p:spPr>
            <a:xfrm rot="16200000" flipH="1">
              <a:off x="3892856" y="5078939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43 Rectángulo"/>
          <p:cNvSpPr/>
          <p:nvPr/>
        </p:nvSpPr>
        <p:spPr>
          <a:xfrm>
            <a:off x="7682034" y="2276873"/>
            <a:ext cx="1127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Bloque </a:t>
            </a:r>
            <a:b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 código</a:t>
            </a:r>
            <a:endParaRPr lang="es-ES" sz="1600" dirty="0"/>
          </a:p>
        </p:txBody>
      </p:sp>
      <p:grpSp>
        <p:nvGrpSpPr>
          <p:cNvPr id="45" name="44 Grupo"/>
          <p:cNvGrpSpPr/>
          <p:nvPr/>
        </p:nvGrpSpPr>
        <p:grpSpPr>
          <a:xfrm>
            <a:off x="3827748" y="5445224"/>
            <a:ext cx="4644516" cy="720080"/>
            <a:chOff x="899592" y="5401791"/>
            <a:chExt cx="4549731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46 CuadroTexto"/>
            <p:cNvSpPr txBox="1"/>
            <p:nvPr/>
          </p:nvSpPr>
          <p:spPr>
            <a:xfrm>
              <a:off x="899592" y="5416649"/>
              <a:ext cx="4549731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la condición es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al empezar,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 se ejecuta el cuerpo ninguna vez</a:t>
              </a:r>
            </a:p>
          </p:txBody>
        </p:sp>
        <p:pic>
          <p:nvPicPr>
            <p:cNvPr id="4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3" name="62 Grupo"/>
          <p:cNvGrpSpPr/>
          <p:nvPr/>
        </p:nvGrpSpPr>
        <p:grpSpPr>
          <a:xfrm>
            <a:off x="7358236" y="1860040"/>
            <a:ext cx="2088232" cy="400110"/>
            <a:chOff x="5906244" y="1719202"/>
            <a:chExt cx="2088232" cy="400110"/>
          </a:xfrm>
        </p:grpSpPr>
        <p:cxnSp>
          <p:nvCxnSpPr>
            <p:cNvPr id="56" name="55 Conector recto de flecha"/>
            <p:cNvCxnSpPr/>
            <p:nvPr/>
          </p:nvCxnSpPr>
          <p:spPr>
            <a:xfrm>
              <a:off x="7202388" y="1916832"/>
              <a:ext cx="79208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6339897" y="1719202"/>
              <a:ext cx="896399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  <a:endPara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5906244" y="1916832"/>
              <a:ext cx="43204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61 Grupo"/>
          <p:cNvGrpSpPr/>
          <p:nvPr/>
        </p:nvGrpSpPr>
        <p:grpSpPr>
          <a:xfrm>
            <a:off x="6628631" y="1835347"/>
            <a:ext cx="791982" cy="432000"/>
            <a:chOff x="5176639" y="1694509"/>
            <a:chExt cx="791982" cy="432000"/>
          </a:xfrm>
        </p:grpSpPr>
        <p:sp>
          <p:nvSpPr>
            <p:cNvPr id="73" name="72 Elipse"/>
            <p:cNvSpPr/>
            <p:nvPr/>
          </p:nvSpPr>
          <p:spPr>
            <a:xfrm>
              <a:off x="5598237" y="1694509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>
              <a:off x="5176639" y="1916832"/>
              <a:ext cx="43204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60 Grupo"/>
          <p:cNvGrpSpPr/>
          <p:nvPr/>
        </p:nvGrpSpPr>
        <p:grpSpPr>
          <a:xfrm>
            <a:off x="5087888" y="1860040"/>
            <a:ext cx="1591066" cy="400110"/>
            <a:chOff x="3635896" y="1719202"/>
            <a:chExt cx="1591066" cy="400110"/>
          </a:xfrm>
        </p:grpSpPr>
        <p:sp>
          <p:nvSpPr>
            <p:cNvPr id="69" name="68 CuadroTexto"/>
            <p:cNvSpPr txBox="1"/>
            <p:nvPr/>
          </p:nvSpPr>
          <p:spPr>
            <a:xfrm>
              <a:off x="4053756" y="1719202"/>
              <a:ext cx="1173206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  <a:endPara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51" name="50 Conector recto de flecha"/>
            <p:cNvCxnSpPr/>
            <p:nvPr/>
          </p:nvCxnSpPr>
          <p:spPr>
            <a:xfrm>
              <a:off x="3635896" y="1916832"/>
              <a:ext cx="43204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59 Grupo"/>
          <p:cNvGrpSpPr/>
          <p:nvPr/>
        </p:nvGrpSpPr>
        <p:grpSpPr>
          <a:xfrm>
            <a:off x="4045869" y="1844872"/>
            <a:ext cx="1088605" cy="432000"/>
            <a:chOff x="2593876" y="1704034"/>
            <a:chExt cx="1088605" cy="432000"/>
          </a:xfrm>
        </p:grpSpPr>
        <p:sp>
          <p:nvSpPr>
            <p:cNvPr id="72" name="71 Elipse"/>
            <p:cNvSpPr/>
            <p:nvPr/>
          </p:nvSpPr>
          <p:spPr>
            <a:xfrm>
              <a:off x="3312097" y="1704034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64 Conector recto de flecha"/>
            <p:cNvCxnSpPr/>
            <p:nvPr/>
          </p:nvCxnSpPr>
          <p:spPr>
            <a:xfrm>
              <a:off x="2593876" y="1916832"/>
              <a:ext cx="71418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58 Grupo"/>
          <p:cNvGrpSpPr/>
          <p:nvPr/>
        </p:nvGrpSpPr>
        <p:grpSpPr>
          <a:xfrm>
            <a:off x="2855640" y="1841646"/>
            <a:ext cx="1537174" cy="432000"/>
            <a:chOff x="1403648" y="1700808"/>
            <a:chExt cx="1537174" cy="432000"/>
          </a:xfrm>
        </p:grpSpPr>
        <p:sp>
          <p:nvSpPr>
            <p:cNvPr id="71" name="70 Elipse"/>
            <p:cNvSpPr/>
            <p:nvPr/>
          </p:nvSpPr>
          <p:spPr>
            <a:xfrm>
              <a:off x="1907704" y="1700808"/>
              <a:ext cx="1033118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while</a:t>
              </a:r>
              <a:endParaRPr lang="es-ES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8" name="67 Conector recto de flecha"/>
            <p:cNvCxnSpPr/>
            <p:nvPr/>
          </p:nvCxnSpPr>
          <p:spPr>
            <a:xfrm>
              <a:off x="1403648" y="1915220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77 Grupo"/>
          <p:cNvGrpSpPr/>
          <p:nvPr/>
        </p:nvGrpSpPr>
        <p:grpSpPr>
          <a:xfrm>
            <a:off x="3494187" y="2780928"/>
            <a:ext cx="2520280" cy="1119286"/>
            <a:chOff x="3124630" y="2871986"/>
            <a:chExt cx="2520280" cy="1119286"/>
          </a:xfrm>
        </p:grpSpPr>
        <p:sp>
          <p:nvSpPr>
            <p:cNvPr id="37" name="36 Decisión"/>
            <p:cNvSpPr/>
            <p:nvPr/>
          </p:nvSpPr>
          <p:spPr>
            <a:xfrm>
              <a:off x="3124630" y="3462238"/>
              <a:ext cx="2520280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  <a:endPara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38" name="37 Conector recto de flecha"/>
            <p:cNvCxnSpPr>
              <a:endCxn id="37" idx="0"/>
            </p:cNvCxnSpPr>
            <p:nvPr/>
          </p:nvCxnSpPr>
          <p:spPr>
            <a:xfrm flipH="1">
              <a:off x="4384770" y="2871986"/>
              <a:ext cx="2" cy="5902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instrucción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while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2207568" y="984786"/>
            <a:ext cx="80648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0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0" lvl="1" indent="1588"/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588"/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0" lvl="1" indent="1588"/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suma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&lt;=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Sólo n positivo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"¿Cuántos números quieres sumar? 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cin &gt;&gt; n;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&lt;= n) {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suma = suma + i;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i++;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"Sumatorio de i (1 a 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n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= " </a:t>
            </a:r>
          </a:p>
          <a:p>
            <a:pPr marL="0" lvl="1" indent="1588"/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suma &lt;&lt; endl;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890184" y="42371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serie.cpp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9101286" y="980729"/>
          <a:ext cx="936104" cy="151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cuación" r:id="rId3" imgW="266400" imgH="431640" progId="Equation.3">
                  <p:embed/>
                </p:oleObj>
              </mc:Choice>
              <mc:Fallback>
                <p:oleObj name="Ecuación" r:id="rId3" imgW="266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286" y="980729"/>
                        <a:ext cx="936104" cy="151769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0057" y="3573017"/>
            <a:ext cx="3400425" cy="120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686082" y="3044281"/>
            <a:ext cx="4819974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La biblioteca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cmath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31 Grupo"/>
          <p:cNvGrpSpPr/>
          <p:nvPr/>
        </p:nvGrpSpPr>
        <p:grpSpPr>
          <a:xfrm>
            <a:off x="5178372" y="3636017"/>
            <a:ext cx="1493693" cy="1915123"/>
            <a:chOff x="4374451" y="3367034"/>
            <a:chExt cx="1493693" cy="1915123"/>
          </a:xfrm>
        </p:grpSpPr>
        <p:cxnSp>
          <p:nvCxnSpPr>
            <p:cNvPr id="33" name="32 Conector recto de flecha"/>
            <p:cNvCxnSpPr/>
            <p:nvPr/>
          </p:nvCxnSpPr>
          <p:spPr>
            <a:xfrm rot="10800000" flipH="1">
              <a:off x="5275656" y="3733985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5050291" y="3367034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5475012" y="3729805"/>
              <a:ext cx="0" cy="113935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4374451" y="4848733"/>
              <a:ext cx="110929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rot="16200000" flipH="1">
              <a:off x="4164885" y="5059889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instrucción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while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Iteración condicional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2063552" y="1568981"/>
            <a:ext cx="3960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&lt;= n) {</a:t>
            </a:r>
          </a:p>
          <a:p>
            <a:pPr marL="361950" lvl="1" indent="1588"/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suma = suma + i;</a:t>
            </a:r>
          </a:p>
          <a:p>
            <a:pPr marL="361950" lvl="1" indent="1588"/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i++;</a:t>
            </a:r>
          </a:p>
          <a:p>
            <a:pPr marL="361950" lvl="1" indent="1588"/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7392145" y="2924944"/>
          <a:ext cx="1593701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</a:t>
                      </a:r>
                      <a:endParaRPr lang="es-E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suma</a:t>
                      </a:r>
                      <a:endParaRPr lang="es-E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16 Grupo"/>
          <p:cNvGrpSpPr/>
          <p:nvPr/>
        </p:nvGrpSpPr>
        <p:grpSpPr>
          <a:xfrm>
            <a:off x="3136462" y="3350715"/>
            <a:ext cx="2032384" cy="1765426"/>
            <a:chOff x="2332542" y="3081733"/>
            <a:chExt cx="2032384" cy="1765426"/>
          </a:xfrm>
        </p:grpSpPr>
        <p:cxnSp>
          <p:nvCxnSpPr>
            <p:cNvPr id="18" name="17 Conector recto de flecha"/>
            <p:cNvCxnSpPr/>
            <p:nvPr/>
          </p:nvCxnSpPr>
          <p:spPr>
            <a:xfrm rot="5400000">
              <a:off x="3077023" y="4652844"/>
              <a:ext cx="38704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2334130" y="3082527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rot="5400000">
              <a:off x="1472055" y="3962858"/>
              <a:ext cx="17638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rot="10800000">
              <a:off x="2332542" y="4844777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3359697" y="3626406"/>
            <a:ext cx="1440159" cy="1330651"/>
            <a:chOff x="2555776" y="3357423"/>
            <a:chExt cx="1440159" cy="1330651"/>
          </a:xfrm>
        </p:grpSpPr>
        <p:sp>
          <p:nvSpPr>
            <p:cNvPr id="26" name="25 CuadroTexto"/>
            <p:cNvSpPr txBox="1"/>
            <p:nvPr/>
          </p:nvSpPr>
          <p:spPr>
            <a:xfrm>
              <a:off x="2555776" y="4115172"/>
              <a:ext cx="1440159" cy="572902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suma += i;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i++;</a:t>
              </a:r>
            </a:p>
          </p:txBody>
        </p:sp>
        <p:grpSp>
          <p:nvGrpSpPr>
            <p:cNvPr id="27" name="36 Grupo"/>
            <p:cNvGrpSpPr/>
            <p:nvPr/>
          </p:nvGrpSpPr>
          <p:grpSpPr>
            <a:xfrm>
              <a:off x="3259432" y="3726250"/>
              <a:ext cx="215230" cy="369874"/>
              <a:chOff x="1476450" y="3285903"/>
              <a:chExt cx="215230" cy="3698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9" name="28 Conector recto de flecha"/>
              <p:cNvCxnSpPr/>
              <p:nvPr/>
            </p:nvCxnSpPr>
            <p:spPr>
              <a:xfrm>
                <a:off x="1496295" y="3285903"/>
                <a:ext cx="0" cy="36987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27 CuadroTexto"/>
            <p:cNvSpPr txBox="1"/>
            <p:nvPr/>
          </p:nvSpPr>
          <p:spPr>
            <a:xfrm>
              <a:off x="2925389" y="3357423"/>
              <a:ext cx="69121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aphicFrame>
        <p:nvGraphicFramePr>
          <p:cNvPr id="39" name="38 Tabla"/>
          <p:cNvGraphicFramePr>
            <a:graphicFrameLocks noGrp="1"/>
          </p:cNvGraphicFramePr>
          <p:nvPr/>
        </p:nvGraphicFramePr>
        <p:xfrm>
          <a:off x="8400256" y="2924944"/>
          <a:ext cx="582922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8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39 Tabla"/>
          <p:cNvGraphicFramePr>
            <a:graphicFrameLocks noGrp="1"/>
          </p:cNvGraphicFramePr>
          <p:nvPr/>
        </p:nvGraphicFramePr>
        <p:xfrm>
          <a:off x="8400256" y="2924944"/>
          <a:ext cx="582922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8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8400256" y="2924944"/>
          <a:ext cx="582922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8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41 Tabla"/>
          <p:cNvGraphicFramePr>
            <a:graphicFrameLocks noGrp="1"/>
          </p:cNvGraphicFramePr>
          <p:nvPr/>
        </p:nvGraphicFramePr>
        <p:xfrm>
          <a:off x="8400256" y="2924944"/>
          <a:ext cx="582922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8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8400256" y="2917309"/>
          <a:ext cx="582922" cy="109728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8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8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2614" y="5589240"/>
            <a:ext cx="4275476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2" name="21 Grupo"/>
          <p:cNvGrpSpPr/>
          <p:nvPr/>
        </p:nvGrpSpPr>
        <p:grpSpPr>
          <a:xfrm>
            <a:off x="4206574" y="3140968"/>
            <a:ext cx="1944216" cy="1119286"/>
            <a:chOff x="3402654" y="2871986"/>
            <a:chExt cx="1944216" cy="1119286"/>
          </a:xfrm>
        </p:grpSpPr>
        <p:sp>
          <p:nvSpPr>
            <p:cNvPr id="23" name="22 Decisión"/>
            <p:cNvSpPr/>
            <p:nvPr/>
          </p:nvSpPr>
          <p:spPr>
            <a:xfrm>
              <a:off x="3402654" y="3462238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 &lt;= n</a:t>
              </a:r>
            </a:p>
          </p:txBody>
        </p:sp>
        <p:cxnSp>
          <p:nvCxnSpPr>
            <p:cNvPr id="24" name="23 Conector recto de flecha"/>
            <p:cNvCxnSpPr>
              <a:endCxn id="23" idx="0"/>
            </p:cNvCxnSpPr>
            <p:nvPr/>
          </p:nvCxnSpPr>
          <p:spPr>
            <a:xfrm rot="5400000">
              <a:off x="4084641" y="3162108"/>
              <a:ext cx="590251" cy="1000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101139" y="981075"/>
          <a:ext cx="9366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cuación" r:id="rId4" imgW="266400" imgH="431640" progId="Equation.3">
                  <p:embed/>
                </p:oleObj>
              </mc:Choice>
              <mc:Fallback>
                <p:oleObj name="Ecuación" r:id="rId4" imgW="266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139" y="981075"/>
                        <a:ext cx="936625" cy="1517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78027" y="3044281"/>
            <a:ext cx="643612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Entrada/salida por consola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6753343" y="3978331"/>
          <a:ext cx="230425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=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o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3080936" y="3978331"/>
          <a:ext cx="252027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Entrada/salida por consola</a:t>
            </a:r>
            <a:r>
              <a:rPr lang="es-ES" sz="2800" dirty="0"/>
              <a:t> (teclado/pantalla)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Flujos de texto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streams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Conectan la ejecución del programa con los dispositivos de E/S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Son secuencias de caracteres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Entrada por teclado: flujo de entrada </a:t>
            </a:r>
            <a:r>
              <a:rPr lang="es-ES" dirty="0" smtClean="0">
                <a:latin typeface="Consolas" pitchFamily="49" charset="0"/>
              </a:rPr>
              <a:t>cin</a:t>
            </a:r>
            <a:r>
              <a:rPr lang="es-ES" dirty="0" smtClean="0"/>
              <a:t> (tipo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</a:rPr>
              <a:t>istream</a:t>
            </a:r>
            <a:r>
              <a:rPr lang="es-ES" dirty="0" smtClean="0"/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Salida por pantalla: flujo de salida </a:t>
            </a:r>
            <a:r>
              <a:rPr lang="es-ES" dirty="0" smtClean="0">
                <a:latin typeface="Consolas" pitchFamily="49" charset="0"/>
              </a:rPr>
              <a:t>cout</a:t>
            </a:r>
            <a:r>
              <a:rPr lang="es-ES" dirty="0" smtClean="0"/>
              <a:t> (tipo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</a:rPr>
              <a:t>ostream</a:t>
            </a:r>
            <a:r>
              <a:rPr lang="es-ES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39762" y="6356351"/>
            <a:ext cx="90009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772" y="6356351"/>
            <a:ext cx="5572164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584991" y="4435524"/>
            <a:ext cx="1872208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5519937" y="3613655"/>
            <a:ext cx="1485435" cy="9361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Programa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7041375" y="4435524"/>
            <a:ext cx="1872208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32 Grupo"/>
          <p:cNvGrpSpPr/>
          <p:nvPr/>
        </p:nvGrpSpPr>
        <p:grpSpPr>
          <a:xfrm>
            <a:off x="2158524" y="3429001"/>
            <a:ext cx="2111619" cy="1166105"/>
            <a:chOff x="634523" y="3429000"/>
            <a:chExt cx="2111619" cy="1166105"/>
          </a:xfrm>
        </p:grpSpPr>
        <p:pic>
          <p:nvPicPr>
            <p:cNvPr id="74757" name="Picture 5" descr="C:\Documents and Settings\Luis\Configuración local\Archivos temporales de Internet\Content.IE5\35LX0A5P\MP900402151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523" y="3568310"/>
              <a:ext cx="1714500" cy="10267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29 CuadroTexto"/>
            <p:cNvSpPr txBox="1"/>
            <p:nvPr/>
          </p:nvSpPr>
          <p:spPr>
            <a:xfrm>
              <a:off x="2051720" y="3429000"/>
              <a:ext cx="694422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cin</a:t>
              </a: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8112224" y="3429000"/>
            <a:ext cx="1872208" cy="1224136"/>
            <a:chOff x="6588224" y="3429000"/>
            <a:chExt cx="1872208" cy="1224136"/>
          </a:xfrm>
        </p:grpSpPr>
        <p:pic>
          <p:nvPicPr>
            <p:cNvPr id="74754" name="Picture 2" descr="C:\Documents and Settings\Luis\Configuración local\Archivos temporales de Internet\Content.IE5\35LX0A5P\MC90043484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7575" y="3510279"/>
              <a:ext cx="1142857" cy="11428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30 CuadroTexto"/>
            <p:cNvSpPr txBox="1"/>
            <p:nvPr/>
          </p:nvSpPr>
          <p:spPr>
            <a:xfrm>
              <a:off x="6588224" y="3429000"/>
              <a:ext cx="864339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3475756" y="4653136"/>
            <a:ext cx="562083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Biblioteca </a:t>
            </a:r>
            <a:r>
              <a:rPr lang="es-ES" sz="20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iostream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con espacio de nombres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</a:t>
            </a:r>
            <a:endParaRPr lang="es-ES" sz="2000" dirty="0">
              <a:solidFill>
                <a:srgbClr val="FF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2783632" y="5270664"/>
            <a:ext cx="6336704" cy="987669"/>
            <a:chOff x="1259632" y="5270663"/>
            <a:chExt cx="6336704" cy="987669"/>
          </a:xfrm>
        </p:grpSpPr>
        <p:cxnSp>
          <p:nvCxnSpPr>
            <p:cNvPr id="16" name="15 Conector recto de flecha"/>
            <p:cNvCxnSpPr/>
            <p:nvPr/>
          </p:nvCxnSpPr>
          <p:spPr>
            <a:xfrm>
              <a:off x="2483768" y="5475788"/>
              <a:ext cx="511256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987824" y="5291916"/>
              <a:ext cx="1708481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Flujo de entrada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992618" y="5291916"/>
              <a:ext cx="95564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Variable</a:t>
              </a:r>
            </a:p>
          </p:txBody>
        </p:sp>
        <p:sp>
          <p:nvSpPr>
            <p:cNvPr id="19" name="18 Elipse"/>
            <p:cNvSpPr/>
            <p:nvPr/>
          </p:nvSpPr>
          <p:spPr>
            <a:xfrm>
              <a:off x="5076056" y="5291916"/>
              <a:ext cx="504056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&gt;&gt;</a:t>
              </a:r>
            </a:p>
          </p:txBody>
        </p:sp>
        <p:cxnSp>
          <p:nvCxnSpPr>
            <p:cNvPr id="20" name="19 Conector recto de flecha"/>
            <p:cNvCxnSpPr/>
            <p:nvPr/>
          </p:nvCxnSpPr>
          <p:spPr>
            <a:xfrm>
              <a:off x="2483768" y="6061144"/>
              <a:ext cx="511256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122438" y="5877272"/>
              <a:ext cx="1521570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Flujo de salida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992618" y="5877272"/>
              <a:ext cx="1083951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Expresión</a:t>
              </a:r>
            </a:p>
          </p:txBody>
        </p:sp>
        <p:sp>
          <p:nvSpPr>
            <p:cNvPr id="25" name="24 Elipse"/>
            <p:cNvSpPr/>
            <p:nvPr/>
          </p:nvSpPr>
          <p:spPr>
            <a:xfrm>
              <a:off x="5076056" y="5886564"/>
              <a:ext cx="504056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&lt;&lt;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259632" y="5270663"/>
              <a:ext cx="120879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Extractor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1324779" y="5858222"/>
              <a:ext cx="107850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Insertor</a:t>
              </a:r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7266514" y="879103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using namespace </a:t>
            </a:r>
            <a:r>
              <a:rPr lang="es-ES" sz="2000" dirty="0">
                <a:latin typeface="Consolas"/>
              </a:rPr>
              <a:t>std;</a:t>
            </a:r>
            <a:endParaRPr lang="es-ES" sz="20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5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 por teclado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91264" cy="5110178"/>
          </a:xfrm>
        </p:spPr>
        <p:txBody>
          <a:bodyPr>
            <a:noAutofit/>
          </a:bodyPr>
          <a:lstStyle/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spc="-30" dirty="0"/>
              <a:t>Salta los </a:t>
            </a:r>
            <a:r>
              <a:rPr lang="es-ES" sz="2200" i="1" spc="-30" dirty="0"/>
              <a:t>espacios en blanco </a:t>
            </a:r>
            <a:r>
              <a:rPr lang="es-ES" sz="2200" spc="-30" dirty="0"/>
              <a:t>(espacios, tabuladores o saltos de línea)</a:t>
            </a:r>
            <a:endParaRPr lang="es-ES" sz="2200" spc="-30" dirty="0">
              <a:solidFill>
                <a:srgbClr val="FFC000"/>
              </a:solidFill>
              <a:latin typeface="Consolas" pitchFamily="49" charset="0"/>
            </a:endParaRP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/>
              <a:t>Se lee un carácter en la variable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/>
              <a:t>Se leen dígitos y se transforman en el valor a asignar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float</a:t>
            </a:r>
            <a:r>
              <a:rPr lang="es-ES" sz="2200" dirty="0"/>
              <a:t>/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200" dirty="0"/>
              <a:t>:</a:t>
            </a:r>
            <a:br>
              <a:rPr lang="es-ES" sz="2200" dirty="0"/>
            </a:br>
            <a:r>
              <a:rPr lang="es-ES" sz="2200" spc="-30" dirty="0"/>
              <a:t>Se leen dígitos (quizá el punto y más dígitos) y se asigna el valor</a:t>
            </a:r>
          </a:p>
          <a:p>
            <a:pPr lvl="2" indent="-352425"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sz="2200" dirty="0"/>
              <a:t>:</a:t>
            </a:r>
            <a:br>
              <a:rPr lang="es-ES" sz="2200" dirty="0"/>
            </a:br>
            <a:r>
              <a:rPr lang="es-ES" sz="2200" spc="-80" dirty="0"/>
              <a:t>Si se lee </a:t>
            </a:r>
            <a:r>
              <a:rPr lang="es-ES" sz="2200" spc="-8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200" spc="-80" dirty="0"/>
              <a:t>, se asigna </a:t>
            </a:r>
            <a:r>
              <a:rPr lang="es-ES" sz="2200" spc="-8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spc="-80" dirty="0"/>
              <a:t>; con cualquier otro valor se asigna </a:t>
            </a:r>
            <a:r>
              <a:rPr lang="es-ES" sz="2200" spc="-80" dirty="0">
                <a:solidFill>
                  <a:srgbClr val="FFFF00"/>
                </a:solidFill>
                <a:latin typeface="Consolas" pitchFamily="49" charset="0"/>
              </a:rPr>
              <a:t>false</a:t>
            </a:r>
            <a:endParaRPr lang="es-ES" sz="2200" spc="-8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816080" y="579244"/>
            <a:ext cx="3312368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8688288" y="395372"/>
            <a:ext cx="95564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Variable</a:t>
            </a:r>
          </a:p>
        </p:txBody>
      </p:sp>
      <p:sp>
        <p:nvSpPr>
          <p:cNvPr id="12" name="11 Elipse"/>
          <p:cNvSpPr/>
          <p:nvPr/>
        </p:nvSpPr>
        <p:spPr>
          <a:xfrm>
            <a:off x="7127354" y="395372"/>
            <a:ext cx="648072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</a:p>
        </p:txBody>
      </p:sp>
      <p:sp>
        <p:nvSpPr>
          <p:cNvPr id="13" name="12 Elipse"/>
          <p:cNvSpPr/>
          <p:nvPr/>
        </p:nvSpPr>
        <p:spPr>
          <a:xfrm>
            <a:off x="7991450" y="395372"/>
            <a:ext cx="504056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&gt;&gt;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4115780" y="4619228"/>
            <a:ext cx="3960440" cy="753988"/>
            <a:chOff x="2771800" y="5589240"/>
            <a:chExt cx="3960440" cy="753988"/>
          </a:xfrm>
        </p:grpSpPr>
        <p:grpSp>
          <p:nvGrpSpPr>
            <p:cNvPr id="14" name="8 Grupo"/>
            <p:cNvGrpSpPr/>
            <p:nvPr/>
          </p:nvGrpSpPr>
          <p:grpSpPr>
            <a:xfrm>
              <a:off x="2771800" y="5589240"/>
              <a:ext cx="3960440" cy="753988"/>
              <a:chOff x="899592" y="5401791"/>
              <a:chExt cx="3879614" cy="7539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15 CuadroTexto"/>
              <p:cNvSpPr txBox="1"/>
              <p:nvPr/>
            </p:nvSpPr>
            <p:spPr>
              <a:xfrm>
                <a:off x="899592" y="5416649"/>
                <a:ext cx="3879614" cy="7391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pPr marL="540000"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Se amigable con el usuario</a:t>
                </a:r>
                <a:b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</a:b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Lee cada dato en una línea </a:t>
                </a:r>
              </a:p>
            </p:txBody>
          </p:sp>
          <p:pic>
            <p:nvPicPr>
              <p:cNvPr id="17" name="Picture 3" descr="D:\Docencia\Fundamentos de programación\CV\icoGuille\xeye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3660" y="5401791"/>
                <a:ext cx="426720" cy="42672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5" name="14 Imagen" descr="face-smile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437" y="5661248"/>
              <a:ext cx="304795" cy="3047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" name="17 Rectángulo"/>
          <p:cNvSpPr/>
          <p:nvPr/>
        </p:nvSpPr>
        <p:spPr>
          <a:xfrm>
            <a:off x="3935760" y="5517232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"Introduce tu edad: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cin &gt;&gt; edad;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/>
              <a:t>Lectura de cadenas (</a:t>
            </a:r>
            <a:r>
              <a:rPr lang="es-ES" sz="3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3400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_tradnl" dirty="0" smtClean="0">
                <a:latin typeface="Consolas" pitchFamily="49" charset="0"/>
              </a:rPr>
              <a:t>cin &gt;&gt; </a:t>
            </a:r>
            <a:r>
              <a:rPr lang="es-ES_tradnl" i="1" dirty="0" smtClean="0">
                <a:latin typeface="Consolas" pitchFamily="49" charset="0"/>
              </a:rPr>
              <a:t>cadena</a:t>
            </a:r>
            <a:r>
              <a:rPr lang="es-ES_tradnl" dirty="0" smtClean="0">
                <a:latin typeface="Consolas" pitchFamily="49" charset="0"/>
              </a:rPr>
              <a:t>	</a:t>
            </a:r>
            <a:r>
              <a:rPr lang="es-ES_tradnl" dirty="0" smtClean="0"/>
              <a:t>termina con el primer espacio en blanco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2867025" algn="l"/>
              </a:tabLst>
            </a:pPr>
            <a:r>
              <a:rPr lang="es-ES_tradnl" dirty="0" err="1" smtClean="0">
                <a:latin typeface="Consolas" pitchFamily="49" charset="0"/>
              </a:rPr>
              <a:t>cin.sync</a:t>
            </a:r>
            <a:r>
              <a:rPr lang="es-ES_tradnl" dirty="0" smtClean="0">
                <a:latin typeface="Consolas" pitchFamily="49" charset="0"/>
              </a:rPr>
              <a:t>()</a:t>
            </a:r>
            <a:r>
              <a:rPr lang="es-ES_tradnl" dirty="0" smtClean="0"/>
              <a:t>	descarta la entrada pendiente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188061" y="5246910"/>
            <a:ext cx="3761606" cy="8463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i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¿Cómo leer varias palabras?</a:t>
            </a:r>
          </a:p>
          <a:p>
            <a:pPr marL="361950" lvl="1" algn="ctr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_tradnl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Siguiente página...</a:t>
            </a:r>
            <a:endParaRPr lang="es-ES" sz="22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2351584" y="4192514"/>
            <a:ext cx="3977640" cy="833457"/>
            <a:chOff x="827584" y="5258911"/>
            <a:chExt cx="3977640" cy="833457"/>
          </a:xfrm>
        </p:grpSpPr>
        <p:sp>
          <p:nvSpPr>
            <p:cNvPr id="8" name="7 CuadroTexto"/>
            <p:cNvSpPr txBox="1"/>
            <p:nvPr/>
          </p:nvSpPr>
          <p:spPr>
            <a:xfrm>
              <a:off x="1197838" y="5723036"/>
              <a:ext cx="314041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apellidos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recibe 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"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Antonio"</a:t>
              </a:r>
            </a:p>
          </p:txBody>
        </p:sp>
        <p:pic>
          <p:nvPicPr>
            <p:cNvPr id="819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5258911"/>
              <a:ext cx="3977640" cy="474345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9" y="3933056"/>
            <a:ext cx="3709951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11 Rectángulo"/>
          <p:cNvSpPr/>
          <p:nvPr/>
        </p:nvSpPr>
        <p:spPr>
          <a:xfrm>
            <a:off x="2351584" y="1988841"/>
            <a:ext cx="3672408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nombre, apellidos;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"Nombre: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nombre;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"Apellidos: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apellidos;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"Nombre completo: "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nombre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&lt;&lt; apellidos &lt;&lt; endl;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384032" y="1988840"/>
            <a:ext cx="3672408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nombre, apellidos;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"Nombre: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nombre;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cin.sync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"Apellidos: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apellidos;</a:t>
            </a:r>
          </a:p>
          <a:p>
            <a:pPr marL="0" lvl="1" indent="1588">
              <a:lnSpc>
                <a:spcPts val="2000"/>
              </a:lnSpc>
              <a:tabLst>
                <a:tab pos="4305300" algn="l"/>
              </a:tabLs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...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627062" y="217216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CCFF"/>
                </a:solidFill>
                <a:latin typeface="Consolas"/>
              </a:rPr>
              <a:t>#include &lt;string&gt;</a:t>
            </a:r>
          </a:p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using namespace </a:t>
            </a:r>
            <a:r>
              <a:rPr lang="es-ES" dirty="0">
                <a:latin typeface="Consolas"/>
              </a:rPr>
              <a:t>std;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7968208" y="2924944"/>
            <a:ext cx="2016224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 por teclado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4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  <a:tabLst>
                <a:tab pos="7981950" algn="r"/>
              </a:tabLst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Lectura sin saltar los espacios en blanco iniciales</a:t>
            </a:r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Llamada a funciones con el operador punto (</a:t>
            </a:r>
            <a:r>
              <a:rPr lang="es-ES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2200" dirty="0"/>
              <a:t>) :</a:t>
            </a:r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spc="-40" dirty="0">
                <a:solidFill>
                  <a:prstClr val="white"/>
                </a:solidFill>
              </a:rPr>
              <a:t>El operador punto permite llamar a una función sobre una variable</a:t>
            </a:r>
            <a:endParaRPr lang="es-ES" sz="2200" spc="-4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i="1" dirty="0" err="1">
                <a:latin typeface="Consolas" pitchFamily="49" charset="0"/>
              </a:rPr>
              <a:t>variable</a:t>
            </a:r>
            <a:r>
              <a:rPr lang="es-ES" sz="2000" dirty="0" err="1">
                <a:latin typeface="Consolas" pitchFamily="49" charset="0"/>
              </a:rPr>
              <a:t>.</a:t>
            </a:r>
            <a:r>
              <a:rPr lang="es-ES" sz="2000" i="1" dirty="0" err="1">
                <a:latin typeface="Consolas" pitchFamily="49" charset="0"/>
              </a:rPr>
              <a:t>función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i="1" dirty="0">
                <a:latin typeface="Consolas" pitchFamily="49" charset="0"/>
              </a:rPr>
              <a:t>argumentos</a:t>
            </a:r>
            <a:r>
              <a:rPr lang="es-ES" sz="2000" dirty="0">
                <a:latin typeface="Consolas" pitchFamily="49" charset="0"/>
              </a:rPr>
              <a:t>)</a:t>
            </a:r>
          </a:p>
          <a:p>
            <a:pPr marL="361950" indent="1588">
              <a:spcBef>
                <a:spcPts val="1200"/>
              </a:spcBef>
              <a:spcAft>
                <a:spcPts val="600"/>
              </a:spcAft>
              <a:buClr>
                <a:srgbClr val="0BD0D9"/>
              </a:buClr>
              <a:tabLst>
                <a:tab pos="7981950" algn="r"/>
              </a:tabLst>
            </a:pPr>
            <a:r>
              <a:rPr lang="es-ES" sz="2200" i="0" dirty="0"/>
              <a:t>Lectura de un carácter sin saltar espacios en blanco: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cin.get(c);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Lee el siguiente carácter</a:t>
            </a:r>
            <a:endParaRPr lang="es-ES" sz="200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indent="1588">
              <a:spcBef>
                <a:spcPts val="1200"/>
              </a:spcBef>
              <a:spcAft>
                <a:spcPts val="600"/>
              </a:spcAft>
              <a:buClr>
                <a:srgbClr val="0BD0D9"/>
              </a:buClr>
              <a:tabLst>
                <a:tab pos="7981950" algn="r"/>
              </a:tabLst>
            </a:pPr>
            <a:r>
              <a:rPr lang="es-ES" sz="2200" i="0" dirty="0">
                <a:solidFill>
                  <a:prstClr val="white"/>
                </a:solidFill>
              </a:rPr>
              <a:t>Lectura de cadenas sin saltar los espacios en blanco: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(cin, </a:t>
            </a:r>
            <a:r>
              <a:rPr lang="es-ES" sz="2000" i="1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</a:t>
            </a:r>
            <a:endParaRPr lang="es-ES" sz="2000" dirty="0">
              <a:solidFill>
                <a:prstClr val="white"/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Lee todo lo que haya hasta el final de la línea (</a:t>
            </a:r>
            <a:r>
              <a:rPr lang="es-ES" dirty="0" smtClean="0">
                <a:solidFill>
                  <a:prstClr val="white"/>
                </a:solidFill>
                <a:latin typeface="Calibri"/>
              </a:rPr>
              <a:t>Intro</a:t>
            </a:r>
            <a:r>
              <a:rPr lang="es-ES" dirty="0" smtClean="0">
                <a:solidFill>
                  <a:prstClr val="white"/>
                </a:solidFill>
              </a:rPr>
              <a:t>)</a:t>
            </a:r>
          </a:p>
          <a:p>
            <a:pPr marL="361950" lvl="1" indent="0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  <a:cs typeface="Consolas" pitchFamily="49" charset="0"/>
              </a:rPr>
              <a:t>Recuerda:</a:t>
            </a:r>
            <a:br>
              <a:rPr lang="es-ES" dirty="0" smtClean="0">
                <a:solidFill>
                  <a:prstClr val="white"/>
                </a:solidFill>
                <a:cs typeface="Consolas" pitchFamily="49" charset="0"/>
              </a:rPr>
            </a:br>
            <a:r>
              <a:rPr lang="es-ES" i="1" dirty="0" smtClean="0">
                <a:solidFill>
                  <a:prstClr val="white"/>
                </a:solidFill>
                <a:cs typeface="Consolas" pitchFamily="49" charset="0"/>
              </a:rPr>
              <a:t>Espacios en blanco</a:t>
            </a:r>
            <a:r>
              <a:rPr lang="es-ES" dirty="0" smtClean="0">
                <a:solidFill>
                  <a:prstClr val="white"/>
                </a:solidFill>
                <a:cs typeface="Consolas" pitchFamily="49" charset="0"/>
              </a:rPr>
              <a:t> son espacios, tabuladores, saltos de línea, ...</a:t>
            </a:r>
            <a:endParaRPr lang="es-ES" dirty="0" smtClean="0">
              <a:solidFill>
                <a:srgbClr val="FFC000"/>
              </a:solidFill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 por pantalla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  <a:tabLst>
                <a:tab pos="7981950" algn="r"/>
              </a:tabLst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Representación textual de los datos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meses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"Total: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123.45</a:t>
            </a:r>
            <a:r>
              <a:rPr lang="es-ES" sz="1800" dirty="0">
                <a:latin typeface="Consolas" pitchFamily="49" charset="0"/>
              </a:rPr>
              <a:t> &lt;&lt; endl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 Meses: " </a:t>
            </a:r>
            <a:r>
              <a:rPr lang="es-ES" sz="1800" dirty="0">
                <a:latin typeface="Consolas" pitchFamily="49" charset="0"/>
              </a:rPr>
              <a:t>&lt;&lt; meses;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El valor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solidFill>
                  <a:prstClr val="white"/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123.45</a:t>
            </a:r>
            <a:r>
              <a:rPr lang="es-ES" dirty="0" smtClean="0">
                <a:solidFill>
                  <a:prstClr val="white"/>
                </a:solidFill>
              </a:rPr>
              <a:t> se guarda en memoria en binario</a:t>
            </a:r>
          </a:p>
          <a:p>
            <a:pPr lvl="1" indent="1588">
              <a:spcBef>
                <a:spcPts val="0"/>
              </a:spcBef>
              <a:spcAft>
                <a:spcPts val="18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Su representación textual es: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'1' '2' '3' '.' '4' '5'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551290" y="591712"/>
            <a:ext cx="3649166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8688289" y="404664"/>
            <a:ext cx="108395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Expresión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95600" y="5013177"/>
            <a:ext cx="286104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biblioteca </a:t>
            </a:r>
            <a:r>
              <a:rPr lang="es-ES" sz="20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iostream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define la constante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endl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como un salto de línea</a:t>
            </a:r>
          </a:p>
        </p:txBody>
      </p:sp>
      <p:sp>
        <p:nvSpPr>
          <p:cNvPr id="12" name="11 Elipse"/>
          <p:cNvSpPr/>
          <p:nvPr/>
        </p:nvSpPr>
        <p:spPr>
          <a:xfrm>
            <a:off x="6911330" y="423714"/>
            <a:ext cx="792088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</a:p>
        </p:txBody>
      </p:sp>
      <p:sp>
        <p:nvSpPr>
          <p:cNvPr id="13" name="12 Elipse"/>
          <p:cNvSpPr/>
          <p:nvPr/>
        </p:nvSpPr>
        <p:spPr>
          <a:xfrm>
            <a:off x="7991450" y="409997"/>
            <a:ext cx="504056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&lt;&lt;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4135960" y="3680832"/>
          <a:ext cx="1656184" cy="3962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bg2"/>
                          </a:solidFill>
                          <a:latin typeface="Consolas" pitchFamily="49" charset="0"/>
                        </a:rPr>
                        <a:t>123.45</a:t>
                      </a:r>
                      <a:endParaRPr lang="es-ES" sz="2000" b="0" dirty="0">
                        <a:solidFill>
                          <a:schemeClr val="bg2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6440216" y="4760793"/>
          <a:ext cx="199658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" descr="C:\Documents and Settings\Luis\Configuración local\Archivos temporales de Internet\Content.IE5\35LX0A5P\MC90043484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0416" y="4184729"/>
            <a:ext cx="1600000" cy="1600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5936161" y="3680832"/>
            <a:ext cx="1992661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¡Un número real!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999592" y="5230941"/>
            <a:ext cx="287771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¡Un texto!</a:t>
            </a:r>
            <a:b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(secuencia de caracteres)</a:t>
            </a:r>
          </a:p>
        </p:txBody>
      </p:sp>
      <p:sp>
        <p:nvSpPr>
          <p:cNvPr id="22" name="21 CuadroTexto"/>
          <p:cNvSpPr txBox="1"/>
          <p:nvPr/>
        </p:nvSpPr>
        <p:spPr>
          <a:xfrm rot="21135909">
            <a:off x="8476997" y="4318616"/>
            <a:ext cx="94449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123.45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6637190" y="4597727"/>
            <a:ext cx="1584176" cy="1588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1991544" y="3088992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363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123.45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0363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0363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0363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0363" lvl="1" indent="1588">
              <a:spcBef>
                <a:spcPts val="600"/>
              </a:spcBef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cout &lt;&lt; d;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9" grpId="0"/>
      <p:bldP spid="20" grpId="0"/>
      <p:bldP spid="22" grpId="0"/>
      <p:bldP spid="2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 por pantalla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endParaRPr lang="es-E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9966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1800" dirty="0">
              <a:solidFill>
                <a:srgbClr val="FF9966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1800" dirty="0">
              <a:solidFill>
                <a:srgbClr val="FF9966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meses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"Total: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123.45</a:t>
            </a:r>
            <a:r>
              <a:rPr lang="es-ES" sz="1800" dirty="0">
                <a:latin typeface="Consolas" pitchFamily="49" charset="0"/>
              </a:rPr>
              <a:t> &lt;&lt; endl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 Meses: " </a:t>
            </a:r>
            <a:r>
              <a:rPr lang="es-ES" sz="1800" dirty="0">
                <a:latin typeface="Consolas" pitchFamily="49" charset="0"/>
              </a:rPr>
              <a:t>&lt;&lt; meses;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    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             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                     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                            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3272830" y="1634133"/>
          <a:ext cx="547261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7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o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: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 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sym typeface="Symbol"/>
                        </a:rPr>
                        <a:t>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M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: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 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27 Conector recto de flecha"/>
          <p:cNvCxnSpPr/>
          <p:nvPr/>
        </p:nvCxnSpPr>
        <p:spPr>
          <a:xfrm>
            <a:off x="4223792" y="2067769"/>
            <a:ext cx="4233614" cy="158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8673430" y="1268760"/>
            <a:ext cx="152702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000" dirty="0">
                <a:latin typeface="+mj-lt"/>
              </a:rPr>
              <a:t>Programa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215681" y="1888257"/>
            <a:ext cx="74892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</a:p>
        </p:txBody>
      </p:sp>
      <p:pic>
        <p:nvPicPr>
          <p:cNvPr id="25" name="Picture 2" descr="C:\Documents and Settings\Luis\Configuración local\Archivos temporales de Internet\Content.IE5\35LX0A5P\MC90043484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1346101"/>
            <a:ext cx="914286" cy="914286"/>
          </a:xfrm>
          <a:prstGeom prst="rect">
            <a:avLst/>
          </a:prstGeom>
          <a:noFill/>
        </p:spPr>
      </p:pic>
      <p:grpSp>
        <p:nvGrpSpPr>
          <p:cNvPr id="21" name="20 Grupo"/>
          <p:cNvGrpSpPr/>
          <p:nvPr/>
        </p:nvGrpSpPr>
        <p:grpSpPr>
          <a:xfrm>
            <a:off x="2495600" y="3218308"/>
            <a:ext cx="7578080" cy="541924"/>
            <a:chOff x="971600" y="3428999"/>
            <a:chExt cx="7578080" cy="541924"/>
          </a:xfrm>
        </p:grpSpPr>
        <p:sp>
          <p:nvSpPr>
            <p:cNvPr id="13" name="12 Abrir llave"/>
            <p:cNvSpPr/>
            <p:nvPr/>
          </p:nvSpPr>
          <p:spPr>
            <a:xfrm rot="16200000">
              <a:off x="1979712" y="2420887"/>
              <a:ext cx="144016" cy="2160240"/>
            </a:xfrm>
            <a:prstGeom prst="leftBrace">
              <a:avLst>
                <a:gd name="adj1" fmla="val 55953"/>
                <a:gd name="adj2" fmla="val 50000"/>
              </a:avLst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691680" y="3601591"/>
              <a:ext cx="6858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Consolas" pitchFamily="49" charset="0"/>
                </a:rPr>
                <a:t>cout       &lt;&lt; </a:t>
              </a:r>
              <a:r>
                <a:rPr lang="es-ES" dirty="0">
                  <a:solidFill>
                    <a:srgbClr val="FFFF00"/>
                  </a:solidFill>
                  <a:latin typeface="Consolas" pitchFamily="49" charset="0"/>
                </a:rPr>
                <a:t>123.45</a:t>
              </a:r>
              <a:r>
                <a:rPr lang="es-ES" dirty="0">
                  <a:latin typeface="Consolas" pitchFamily="49" charset="0"/>
                </a:rPr>
                <a:t> &lt;&lt; endl &lt;&lt; </a:t>
              </a:r>
              <a:r>
                <a:rPr lang="es-ES" dirty="0">
                  <a:solidFill>
                    <a:srgbClr val="FFFF00"/>
                  </a:solidFill>
                  <a:latin typeface="Consolas" pitchFamily="49" charset="0"/>
                </a:rPr>
                <a:t>" Meses: " </a:t>
              </a:r>
              <a:r>
                <a:rPr lang="es-ES" dirty="0">
                  <a:latin typeface="Consolas" pitchFamily="49" charset="0"/>
                </a:rPr>
                <a:t>&lt;&lt; meses;</a:t>
              </a:r>
              <a:endParaRPr lang="es-ES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3359696" y="3794372"/>
            <a:ext cx="6715794" cy="522874"/>
            <a:chOff x="1835696" y="4005063"/>
            <a:chExt cx="6715794" cy="522874"/>
          </a:xfrm>
        </p:grpSpPr>
        <p:sp>
          <p:nvSpPr>
            <p:cNvPr id="15" name="14 Abrir llave"/>
            <p:cNvSpPr/>
            <p:nvPr/>
          </p:nvSpPr>
          <p:spPr>
            <a:xfrm rot="16200000">
              <a:off x="3023828" y="2816931"/>
              <a:ext cx="144016" cy="2520280"/>
            </a:xfrm>
            <a:prstGeom prst="leftBrace">
              <a:avLst>
                <a:gd name="adj1" fmla="val 55953"/>
                <a:gd name="adj2" fmla="val 50000"/>
              </a:avLst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809106" y="4158605"/>
              <a:ext cx="57423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Consolas" pitchFamily="49" charset="0"/>
                </a:rPr>
                <a:t>cout        &lt;&lt; endl &lt;&lt; </a:t>
              </a:r>
              <a:r>
                <a:rPr lang="es-ES" dirty="0">
                  <a:solidFill>
                    <a:srgbClr val="FFFF00"/>
                  </a:solidFill>
                  <a:latin typeface="Consolas" pitchFamily="49" charset="0"/>
                </a:rPr>
                <a:t>" Meses: " </a:t>
              </a:r>
              <a:r>
                <a:rPr lang="es-ES" dirty="0">
                  <a:latin typeface="Consolas" pitchFamily="49" charset="0"/>
                </a:rPr>
                <a:t>&lt;&lt; meses;</a:t>
              </a:r>
              <a:endParaRPr lang="es-ES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4439816" y="4327005"/>
            <a:ext cx="5851698" cy="575830"/>
            <a:chOff x="2915816" y="4537696"/>
            <a:chExt cx="5851698" cy="575830"/>
          </a:xfrm>
        </p:grpSpPr>
        <p:sp>
          <p:nvSpPr>
            <p:cNvPr id="33" name="32 Abrir llave"/>
            <p:cNvSpPr/>
            <p:nvPr/>
          </p:nvSpPr>
          <p:spPr>
            <a:xfrm rot="16200000">
              <a:off x="4103948" y="3349564"/>
              <a:ext cx="144016" cy="2520280"/>
            </a:xfrm>
            <a:prstGeom prst="leftBrace">
              <a:avLst>
                <a:gd name="adj1" fmla="val 55953"/>
                <a:gd name="adj2" fmla="val 50000"/>
              </a:avLst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817218" y="4744194"/>
              <a:ext cx="49502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Consolas" pitchFamily="49" charset="0"/>
                </a:rPr>
                <a:t>cout        &lt;&lt; </a:t>
              </a:r>
              <a:r>
                <a:rPr lang="es-ES" dirty="0">
                  <a:solidFill>
                    <a:srgbClr val="FFFF00"/>
                  </a:solidFill>
                  <a:latin typeface="Consolas" pitchFamily="49" charset="0"/>
                </a:rPr>
                <a:t>" Meses: " </a:t>
              </a:r>
              <a:r>
                <a:rPr lang="es-ES" dirty="0">
                  <a:latin typeface="Consolas" pitchFamily="49" charset="0"/>
                </a:rPr>
                <a:t>&lt;&lt; meses;</a:t>
              </a:r>
              <a:endParaRPr lang="es-ES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447929" y="4946501"/>
            <a:ext cx="4488879" cy="551448"/>
            <a:chOff x="3923928" y="5157192"/>
            <a:chExt cx="4488879" cy="551448"/>
          </a:xfrm>
        </p:grpSpPr>
        <p:sp>
          <p:nvSpPr>
            <p:cNvPr id="35" name="34 Abrir llave"/>
            <p:cNvSpPr/>
            <p:nvPr/>
          </p:nvSpPr>
          <p:spPr>
            <a:xfrm rot="16200000">
              <a:off x="5436096" y="3645024"/>
              <a:ext cx="144016" cy="3168352"/>
            </a:xfrm>
            <a:prstGeom prst="leftBrace">
              <a:avLst>
                <a:gd name="adj1" fmla="val 55953"/>
                <a:gd name="adj2" fmla="val 50000"/>
              </a:avLst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188848" y="5339308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latin typeface="Consolas" pitchFamily="49" charset="0"/>
                </a:rPr>
                <a:t>cout           &lt;&lt; meses;</a:t>
              </a:r>
              <a:endParaRPr lang="es-ES" dirty="0"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2639616" y="4946501"/>
            <a:ext cx="2088232" cy="1008112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400" dirty="0">
              <a:latin typeface="Consolas" pitchFamily="49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711625" y="501851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prstClr val="white"/>
                </a:solidFill>
                <a:latin typeface="Consolas" pitchFamily="49" charset="0"/>
              </a:rPr>
              <a:t>Total: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3359697" y="501851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prstClr val="white"/>
                </a:solidFill>
                <a:latin typeface="Consolas" pitchFamily="49" charset="0"/>
              </a:rPr>
              <a:t>123.45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2711625" y="5234534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prstClr val="white"/>
                </a:solidFill>
                <a:latin typeface="Consolas" pitchFamily="49" charset="0"/>
              </a:rPr>
              <a:t>Meses: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3365029" y="52345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400" dirty="0">
                <a:solidFill>
                  <a:prstClr val="white"/>
                </a:solidFill>
                <a:latin typeface="Consolas" pitchFamily="49" charset="0"/>
              </a:rPr>
              <a:t>7</a:t>
            </a: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6551290" y="591712"/>
            <a:ext cx="3649166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8688289" y="404664"/>
            <a:ext cx="108395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Expresión</a:t>
            </a:r>
          </a:p>
        </p:txBody>
      </p:sp>
      <p:sp>
        <p:nvSpPr>
          <p:cNvPr id="38" name="37 Elipse"/>
          <p:cNvSpPr/>
          <p:nvPr/>
        </p:nvSpPr>
        <p:spPr>
          <a:xfrm>
            <a:off x="6911330" y="423714"/>
            <a:ext cx="792088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</a:p>
        </p:txBody>
      </p:sp>
      <p:sp>
        <p:nvSpPr>
          <p:cNvPr id="39" name="38 Elipse"/>
          <p:cNvSpPr/>
          <p:nvPr/>
        </p:nvSpPr>
        <p:spPr>
          <a:xfrm>
            <a:off x="7991450" y="409997"/>
            <a:ext cx="504056" cy="3600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&lt;&lt;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la salida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91264" cy="5110178"/>
          </a:xfrm>
        </p:spPr>
        <p:txBody>
          <a:bodyPr>
            <a:normAutofit/>
          </a:bodyPr>
          <a:lstStyle/>
          <a:p>
            <a:pPr marL="0" lvl="1" indent="158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/>
              <a:t>Constantes y funciones a enviar a </a:t>
            </a:r>
            <a:r>
              <a:rPr lang="es-ES" sz="2000" dirty="0">
                <a:latin typeface="Consolas" pitchFamily="49" charset="0"/>
              </a:rPr>
              <a:t>cout</a:t>
            </a:r>
            <a:r>
              <a:rPr lang="es-ES" sz="2000" dirty="0"/>
              <a:t> para ajustar el formato de salida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2135562" y="1651992"/>
          <a:ext cx="7988695" cy="3530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0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Biblioteca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Constante/función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Propósito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iostream</a:t>
                      </a:r>
                      <a:endParaRPr lang="es-E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showpoint /</a:t>
                      </a:r>
                      <a:b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</a:br>
                      <a:r>
                        <a:rPr lang="es-ES" sz="1800" u="non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noshowpoint</a:t>
                      </a:r>
                      <a:endParaRPr lang="es-ES" sz="1800" u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Mostrar o no el punto decimal para reales sin decimales (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34.0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)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u="none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fixed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Notación de punto fijo 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(reales) (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123.5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)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scientific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Notación científica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(reales) (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1.235E+2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)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boolalpha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Valores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bool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como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/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left / </a:t>
                      </a:r>
                      <a:r>
                        <a:rPr lang="es-ES" sz="1800" u="none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right</a:t>
                      </a:r>
                      <a:endParaRPr lang="es-ES" sz="1800" u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Ajustar a la izquierda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/derecha (por defecto)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iomanip</a:t>
                      </a:r>
                      <a:endParaRPr lang="es-E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setw(</a:t>
                      </a:r>
                      <a:r>
                        <a:rPr lang="es-ES" sz="1800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anchura</a:t>
                      </a:r>
                      <a:r>
                        <a:rPr lang="es-ES" sz="180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)*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Nº de caracteres (anchura) para el dato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92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setprecision(</a:t>
                      </a:r>
                      <a:r>
                        <a:rPr lang="es-ES" sz="1800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</a:t>
                      </a:r>
                      <a:r>
                        <a:rPr lang="es-ES" sz="180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)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Precisión: Nº de dígitos (en total)</a:t>
                      </a:r>
                      <a:b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</a:b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Con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fixed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o 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scientific</a:t>
                      </a: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, nº de decimales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323692" y="5445225"/>
            <a:ext cx="5544616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*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setw()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sólo afecta al siguiente dato que se escriba,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mientras que los otros afectan a todos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598644" y="417552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FFCCFF"/>
                </a:solidFill>
                <a:latin typeface="Consolas"/>
              </a:rPr>
              <a:t>#include &lt;iomanip&gt;</a:t>
            </a:r>
            <a:endParaRPr lang="es-ES" sz="2000" dirty="0">
              <a:latin typeface="Consolas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de la salida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4872" y="1071546"/>
            <a:ext cx="8229600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spc="-1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sz="1800" spc="-100" dirty="0">
                <a:latin typeface="Consolas" pitchFamily="49" charset="0"/>
              </a:rPr>
              <a:t> fin = </a:t>
            </a:r>
            <a:r>
              <a:rPr lang="es-ES" sz="1800" spc="-100" dirty="0">
                <a:solidFill>
                  <a:srgbClr val="FFFF00"/>
                </a:solidFill>
                <a:latin typeface="Consolas" pitchFamily="49" charset="0"/>
              </a:rPr>
              <a:t>false</a:t>
            </a:r>
            <a:r>
              <a:rPr lang="es-ES" sz="1800" spc="-1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800" spc="-100" dirty="0">
                <a:latin typeface="Consolas" pitchFamily="49" charset="0"/>
              </a:rPr>
              <a:t>cout &lt;&lt; fin &lt;&lt; </a:t>
            </a:r>
            <a:r>
              <a:rPr lang="fr-FR" sz="1800" spc="-100" dirty="0">
                <a:solidFill>
                  <a:srgbClr val="FFFF00"/>
                </a:solidFill>
                <a:latin typeface="Consolas" pitchFamily="49" charset="0"/>
              </a:rPr>
              <a:t>"-&gt;"</a:t>
            </a:r>
            <a:r>
              <a:rPr lang="fr-FR" sz="1800" spc="-100" dirty="0">
                <a:latin typeface="Consolas" pitchFamily="49" charset="0"/>
              </a:rPr>
              <a:t> &lt;&lt; </a:t>
            </a:r>
            <a:r>
              <a:rPr lang="fr-FR" sz="1800" spc="-100" dirty="0" err="1">
                <a:latin typeface="Consolas" pitchFamily="49" charset="0"/>
              </a:rPr>
              <a:t>boolalpha</a:t>
            </a:r>
            <a:r>
              <a:rPr lang="fr-FR" sz="1800" spc="-100" dirty="0">
                <a:latin typeface="Consolas" pitchFamily="49" charset="0"/>
              </a:rPr>
              <a:t> &lt;&lt; fin 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spc="-1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800" spc="-100" dirty="0">
                <a:latin typeface="Consolas" pitchFamily="49" charset="0"/>
              </a:rPr>
              <a:t> d = </a:t>
            </a:r>
            <a:r>
              <a:rPr lang="es-ES" sz="1800" spc="-100" dirty="0">
                <a:solidFill>
                  <a:srgbClr val="FFFF00"/>
                </a:solidFill>
                <a:latin typeface="Consolas" pitchFamily="49" charset="0"/>
              </a:rPr>
              <a:t>123.45</a:t>
            </a:r>
            <a:r>
              <a:rPr lang="es-ES" sz="1800" spc="-1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spc="-1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1800" spc="-100" dirty="0">
                <a:latin typeface="Consolas" pitchFamily="49" charset="0"/>
              </a:rPr>
              <a:t> c = </a:t>
            </a:r>
            <a:r>
              <a:rPr lang="es-ES" sz="1800" spc="-100" dirty="0">
                <a:solidFill>
                  <a:srgbClr val="FFFF00"/>
                </a:solidFill>
                <a:latin typeface="Consolas" pitchFamily="49" charset="0"/>
              </a:rPr>
              <a:t>'x'</a:t>
            </a:r>
            <a:r>
              <a:rPr lang="es-ES" sz="1800" spc="-1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spc="-1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spc="-100" dirty="0">
                <a:latin typeface="Consolas" pitchFamily="49" charset="0"/>
              </a:rPr>
              <a:t> i = </a:t>
            </a:r>
            <a:r>
              <a:rPr lang="es-ES" sz="1800" spc="-100" dirty="0">
                <a:solidFill>
                  <a:srgbClr val="FFFF00"/>
                </a:solidFill>
                <a:latin typeface="Consolas" pitchFamily="49" charset="0"/>
              </a:rPr>
              <a:t>62</a:t>
            </a:r>
            <a:r>
              <a:rPr lang="es-ES" sz="1800" spc="-1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d &lt;&lt; c &lt;&lt; i 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</a:t>
            </a:r>
            <a:r>
              <a:rPr lang="en-US" sz="1800" spc="-100" dirty="0">
                <a:latin typeface="Consolas" pitchFamily="49" charset="0"/>
              </a:rPr>
              <a:t> &lt;&lt; setw(8) &lt;&lt; d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 </a:t>
            </a:r>
            <a:r>
              <a:rPr lang="en-US" sz="1800" spc="-100" dirty="0">
                <a:latin typeface="Consolas" pitchFamily="49" charset="0"/>
              </a:rPr>
              <a:t>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</a:t>
            </a:r>
            <a:r>
              <a:rPr lang="en-US" sz="1800" spc="-100" dirty="0">
                <a:latin typeface="Consolas" pitchFamily="49" charset="0"/>
              </a:rPr>
              <a:t> &lt;&lt; left &lt;&lt; setw(8) &lt;&lt; d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 </a:t>
            </a:r>
            <a:r>
              <a:rPr lang="en-US" sz="1800" spc="-100" dirty="0">
                <a:latin typeface="Consolas" pitchFamily="49" charset="0"/>
              </a:rPr>
              <a:t>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</a:t>
            </a:r>
            <a:r>
              <a:rPr lang="en-US" sz="1800" spc="-100" dirty="0">
                <a:latin typeface="Consolas" pitchFamily="49" charset="0"/>
              </a:rPr>
              <a:t> &lt;&lt; setw(4) &lt;&lt; c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 </a:t>
            </a:r>
            <a:r>
              <a:rPr lang="en-US" sz="1800" spc="-100" dirty="0">
                <a:latin typeface="Consolas" pitchFamily="49" charset="0"/>
              </a:rPr>
              <a:t>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</a:t>
            </a:r>
            <a:r>
              <a:rPr lang="en-US" sz="1800" spc="-100" dirty="0">
                <a:latin typeface="Consolas" pitchFamily="49" charset="0"/>
              </a:rPr>
              <a:t> &lt;&lt; right &lt;&lt; setw(5) &lt;&lt; i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"|" </a:t>
            </a:r>
            <a:r>
              <a:rPr lang="en-US" sz="1800" spc="-100" dirty="0">
                <a:latin typeface="Consolas" pitchFamily="49" charset="0"/>
              </a:rPr>
              <a:t>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n-US" sz="1800" spc="-100" dirty="0">
                <a:solidFill>
                  <a:srgbClr val="FF9966"/>
                </a:solidFill>
                <a:latin typeface="Consolas" pitchFamily="49" charset="0"/>
              </a:rPr>
              <a:t> </a:t>
            </a:r>
            <a:r>
              <a:rPr lang="en-US" sz="1800" spc="-100" dirty="0">
                <a:latin typeface="Consolas" pitchFamily="49" charset="0"/>
              </a:rPr>
              <a:t>e = 96;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e &lt;&lt; </a:t>
            </a:r>
            <a:r>
              <a:rPr lang="en-US" sz="1800" spc="-100" dirty="0">
                <a:solidFill>
                  <a:srgbClr val="FFFF00"/>
                </a:solidFill>
                <a:latin typeface="Consolas" pitchFamily="49" charset="0"/>
              </a:rPr>
              <a:t>" - " </a:t>
            </a:r>
            <a:r>
              <a:rPr lang="en-US" sz="1800" spc="-100" dirty="0">
                <a:latin typeface="Consolas" pitchFamily="49" charset="0"/>
              </a:rPr>
              <a:t>&lt;&lt; showpoint &lt;&lt; e 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scientific &lt;&lt; d &lt;&lt; endl;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-100" dirty="0">
                <a:latin typeface="Consolas" pitchFamily="49" charset="0"/>
              </a:rPr>
              <a:t>cout &lt;&lt; fixed &lt;&lt; setprecision(8) &lt;&lt; d &lt;&lt; endl;</a:t>
            </a:r>
            <a:endParaRPr lang="es-ES" sz="1800" spc="-1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256240" y="1052736"/>
            <a:ext cx="1872208" cy="5184576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pPr>
              <a:spcAft>
                <a:spcPts val="600"/>
              </a:spcAft>
            </a:pPr>
            <a:endParaRPr lang="es-E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0-&gt;false</a:t>
            </a:r>
          </a:p>
          <a:p>
            <a:pPr>
              <a:spcAft>
                <a:spcPts val="600"/>
              </a:spcAft>
            </a:pPr>
            <a:endParaRPr lang="es-E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endParaRPr lang="es-E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endParaRPr lang="es-E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123.45x62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|  123.45|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|123.45  |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|x   |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|   62|</a:t>
            </a:r>
          </a:p>
          <a:p>
            <a:pPr>
              <a:spcAft>
                <a:spcPts val="600"/>
              </a:spcAft>
            </a:pPr>
            <a:endParaRPr lang="es-ES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96 - 96.0000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1.234500e+002</a:t>
            </a:r>
          </a:p>
          <a:p>
            <a:pPr>
              <a:spcAft>
                <a:spcPts val="600"/>
              </a:spcAft>
            </a:pPr>
            <a:r>
              <a:rPr lang="es-ES" dirty="0">
                <a:latin typeface="Consolas" pitchFamily="49" charset="0"/>
              </a:rPr>
              <a:t>123.45000000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matemáticas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287688" y="1052736"/>
          <a:ext cx="6192688" cy="515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abs</a:t>
                      </a:r>
                      <a:r>
                        <a:rPr lang="es-ES" sz="20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Valor absoluto de x</a:t>
                      </a:r>
                      <a:endParaRPr lang="es-ES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pow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(x, y)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x elevado a y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sqrt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Raíz cuadrada de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ceil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Menor entero que</a:t>
                      </a:r>
                      <a:r>
                        <a:rPr lang="es-ES" sz="2000" b="0" i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es mayor o igual que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floor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Mayor entero que es menor o igual que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exp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e</a:t>
                      </a:r>
                      <a:r>
                        <a:rPr lang="es-ES" sz="2000" b="0" i="0" baseline="30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x</a:t>
                      </a:r>
                      <a:endParaRPr lang="es-ES" sz="2000" b="0" i="0" baseline="30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log(x)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Ln</a:t>
                      </a:r>
                      <a:r>
                        <a:rPr lang="es-ES" sz="2000" b="0" i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x (logaritmo natural de 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log10(x)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Logaritmo en base 10</a:t>
                      </a:r>
                      <a:r>
                        <a:rPr lang="es-ES" sz="2000" b="0" i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de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sin(x)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Seno de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cos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Coseno</a:t>
                      </a:r>
                      <a:r>
                        <a:rPr lang="es-ES" sz="2000" b="0" i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de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tan(x)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Tangente de x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round(x)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Redondeo al entero más próximo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trunc</a:t>
                      </a:r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(x)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Pérdida de la parte decimal (entero)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7294762" y="313607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400" dirty="0">
                <a:solidFill>
                  <a:srgbClr val="FFCCFF"/>
                </a:solidFill>
                <a:latin typeface="Consolas" pitchFamily="49" charset="0"/>
              </a:rPr>
              <a:t>#include &lt;cmath&gt;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905550" y="1033686"/>
            <a:ext cx="127470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Algunas ...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biblioteca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cmath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  <a:endParaRPr lang="es-ES" sz="2000" i="1" dirty="0"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</a:t>
            </a:r>
            <a:r>
              <a:rPr lang="es-ES" sz="2000" dirty="0" err="1">
                <a:solidFill>
                  <a:srgbClr val="FFCCFF"/>
                </a:solidFill>
                <a:latin typeface="Consolas" pitchFamily="49" charset="0"/>
              </a:rPr>
              <a:t>cmath</a:t>
            </a: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 {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x, y, f;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"Valor de X: "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cin &gt;&gt; x;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"Valor de Y: "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cin &gt;&gt; y;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spc="-50" dirty="0">
                <a:latin typeface="Consolas" pitchFamily="49" charset="0"/>
              </a:rPr>
              <a:t>  f = </a:t>
            </a:r>
            <a:r>
              <a:rPr lang="es-ES" sz="2000" spc="-5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spc="-50" dirty="0">
                <a:latin typeface="Consolas" pitchFamily="49" charset="0"/>
              </a:rPr>
              <a:t> * </a:t>
            </a:r>
            <a:r>
              <a:rPr lang="es-ES" sz="2000" spc="-50" dirty="0" err="1">
                <a:solidFill>
                  <a:srgbClr val="FFC000"/>
                </a:solidFill>
                <a:latin typeface="Consolas" pitchFamily="49" charset="0"/>
              </a:rPr>
              <a:t>pow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s-ES" sz="2000" spc="-50" dirty="0">
                <a:latin typeface="Consolas" pitchFamily="49" charset="0"/>
              </a:rPr>
              <a:t>x, </a:t>
            </a:r>
            <a:r>
              <a:rPr lang="es-ES" sz="2000" spc="-5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)</a:t>
            </a:r>
            <a:r>
              <a:rPr lang="es-ES" sz="2000" spc="-50" dirty="0">
                <a:latin typeface="Consolas" pitchFamily="49" charset="0"/>
              </a:rPr>
              <a:t> + </a:t>
            </a:r>
            <a:r>
              <a:rPr lang="es-ES" sz="2000" spc="-50" dirty="0" err="1">
                <a:solidFill>
                  <a:srgbClr val="FFC000"/>
                </a:solidFill>
                <a:latin typeface="Consolas" pitchFamily="49" charset="0"/>
              </a:rPr>
              <a:t>sqrt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s-ES" sz="2000" spc="-50" dirty="0" err="1">
                <a:solidFill>
                  <a:srgbClr val="FFC000"/>
                </a:solidFill>
                <a:latin typeface="Consolas" pitchFamily="49" charset="0"/>
              </a:rPr>
              <a:t>pow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s-ES" sz="2000" spc="-50" dirty="0">
                <a:latin typeface="Consolas" pitchFamily="49" charset="0"/>
              </a:rPr>
              <a:t>x, </a:t>
            </a:r>
            <a:r>
              <a:rPr lang="es-ES" sz="2000" spc="-5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)</a:t>
            </a:r>
            <a:r>
              <a:rPr lang="es-ES" sz="2000" spc="-50" dirty="0">
                <a:latin typeface="Consolas" pitchFamily="49" charset="0"/>
              </a:rPr>
              <a:t> / </a:t>
            </a:r>
            <a:r>
              <a:rPr lang="es-ES" sz="2000" spc="-50" dirty="0" err="1">
                <a:solidFill>
                  <a:srgbClr val="FFC000"/>
                </a:solidFill>
                <a:latin typeface="Consolas" pitchFamily="49" charset="0"/>
              </a:rPr>
              <a:t>pow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s-ES" sz="2000" spc="-50" dirty="0">
                <a:latin typeface="Consolas" pitchFamily="49" charset="0"/>
              </a:rPr>
              <a:t>y, </a:t>
            </a:r>
            <a:r>
              <a:rPr lang="es-ES" sz="2000" spc="-5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))</a:t>
            </a:r>
            <a:r>
              <a:rPr lang="es-ES" sz="2000" spc="-50" dirty="0">
                <a:latin typeface="Consolas" pitchFamily="49" charset="0"/>
              </a:rPr>
              <a:t> 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spc="-50" dirty="0">
                <a:latin typeface="Consolas" pitchFamily="49" charset="0"/>
              </a:rPr>
              <a:t>        / </a:t>
            </a:r>
            <a:r>
              <a:rPr lang="es-ES" sz="2000" spc="-50" dirty="0" err="1">
                <a:solidFill>
                  <a:srgbClr val="FFC000"/>
                </a:solidFill>
                <a:latin typeface="Consolas" pitchFamily="49" charset="0"/>
              </a:rPr>
              <a:t>abs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s-ES" sz="2000" spc="-50" dirty="0">
                <a:latin typeface="Consolas" pitchFamily="49" charset="0"/>
              </a:rPr>
              <a:t>x * y</a:t>
            </a:r>
            <a:r>
              <a:rPr lang="es-ES" sz="2000" spc="-50">
                <a:solidFill>
                  <a:srgbClr val="FFC000"/>
                </a:solidFill>
                <a:latin typeface="Consolas" pitchFamily="49" charset="0"/>
              </a:rPr>
              <a:t>)</a:t>
            </a:r>
            <a:r>
              <a:rPr lang="es-ES" sz="2000" spc="-50">
                <a:latin typeface="Consolas" pitchFamily="49" charset="0"/>
              </a:rPr>
              <a:t> - 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cos(</a:t>
            </a:r>
            <a:r>
              <a:rPr lang="es-ES" sz="2000" spc="-50" dirty="0">
                <a:latin typeface="Consolas" pitchFamily="49" charset="0"/>
              </a:rPr>
              <a:t>y</a:t>
            </a:r>
            <a:r>
              <a:rPr lang="es-ES" sz="2000" spc="-50" dirty="0">
                <a:solidFill>
                  <a:srgbClr val="FFC000"/>
                </a:solidFill>
                <a:latin typeface="Consolas" pitchFamily="49" charset="0"/>
              </a:rPr>
              <a:t>)</a:t>
            </a:r>
            <a:r>
              <a:rPr lang="es-ES" sz="2000" spc="-50" dirty="0">
                <a:latin typeface="Consolas" pitchFamily="49" charset="0"/>
              </a:rPr>
              <a:t>;</a:t>
            </a:r>
            <a:endParaRPr lang="es-ES" sz="2000" spc="-5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"f(x, y) = "</a:t>
            </a:r>
            <a:r>
              <a:rPr lang="es-ES" sz="2000" dirty="0">
                <a:latin typeface="Consolas" pitchFamily="49" charset="0"/>
              </a:rPr>
              <a:t> &lt;&lt; f &lt;&lt; endl;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7622356" y="980729"/>
          <a:ext cx="25781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cuación" r:id="rId3" imgW="1879560" imgH="711000" progId="Equation.3">
                  <p:embed/>
                </p:oleObj>
              </mc:Choice>
              <mc:Fallback>
                <p:oleObj name="Ecuación" r:id="rId3" imgW="18795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356" y="980729"/>
                        <a:ext cx="2578100" cy="974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2567608" y="5733256"/>
            <a:ext cx="6912768" cy="432048"/>
            <a:chOff x="899592" y="5401791"/>
            <a:chExt cx="6912768" cy="432048"/>
          </a:xfrm>
        </p:grpSpPr>
        <p:sp>
          <p:nvSpPr>
            <p:cNvPr id="13" name="12 CuadroTexto"/>
            <p:cNvSpPr txBox="1"/>
            <p:nvPr/>
          </p:nvSpPr>
          <p:spPr>
            <a:xfrm>
              <a:off x="899592" y="5416649"/>
              <a:ext cx="6912768" cy="41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Pon un espacio detrás de cada coma en las listas de argumentos</a:t>
              </a:r>
            </a:p>
          </p:txBody>
        </p:sp>
        <p:pic>
          <p:nvPicPr>
            <p:cNvPr id="14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11 CuadroTexto"/>
          <p:cNvSpPr txBox="1"/>
          <p:nvPr/>
        </p:nvSpPr>
        <p:spPr>
          <a:xfrm>
            <a:off x="8890184" y="42371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mates.cpp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4583832" y="1820441"/>
            <a:ext cx="1296144" cy="0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948986" y="2564904"/>
            <a:ext cx="3107454" cy="10002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con argumento entero: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Usa el molde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(double(i), 5)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00520" y="3044281"/>
            <a:ext cx="6591100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Operaciones con caracteres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caracteres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Asignación,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s-ES" dirty="0" smtClean="0"/>
              <a:t>/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s-ES" dirty="0" smtClean="0"/>
              <a:t> y operadores relacionales</a:t>
            </a:r>
          </a:p>
          <a:p>
            <a:pPr marL="361950" indent="1588">
              <a:spcBef>
                <a:spcPts val="120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Funciones para caracteres</a:t>
            </a:r>
            <a:r>
              <a:rPr lang="es-ES" sz="2800" i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800" i="0" dirty="0">
                <a:solidFill>
                  <a:prstClr val="white"/>
                </a:solidFill>
              </a:rPr>
              <a:t>(biblioteca </a:t>
            </a:r>
            <a:r>
              <a:rPr lang="es-ES" sz="2800" i="0" dirty="0" err="1">
                <a:solidFill>
                  <a:srgbClr val="FFCCFF"/>
                </a:solidFill>
                <a:latin typeface="Consolas" pitchFamily="49" charset="0"/>
              </a:rPr>
              <a:t>cctype</a:t>
            </a:r>
            <a:r>
              <a:rPr lang="es-ES" sz="2800" i="0" dirty="0">
                <a:solidFill>
                  <a:prstClr val="white"/>
                </a:solidFill>
              </a:rPr>
              <a:t>)</a:t>
            </a:r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isalnum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dirty="0"/>
              <a:t> si </a:t>
            </a:r>
            <a:r>
              <a:rPr lang="es-ES" sz="2200" dirty="0">
                <a:latin typeface="Consolas" pitchFamily="49" charset="0"/>
              </a:rPr>
              <a:t>c</a:t>
            </a:r>
            <a:r>
              <a:rPr lang="es-ES" sz="2200" dirty="0"/>
              <a:t> es una letra o un dígito</a:t>
            </a:r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isalpha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dirty="0"/>
              <a:t> si </a:t>
            </a:r>
            <a:r>
              <a:rPr lang="es-ES" sz="2200" dirty="0">
                <a:latin typeface="Consolas" pitchFamily="49" charset="0"/>
              </a:rPr>
              <a:t>c</a:t>
            </a:r>
            <a:r>
              <a:rPr lang="es-ES" sz="2200" dirty="0"/>
              <a:t> es una letra</a:t>
            </a:r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isdigit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dirty="0"/>
              <a:t> si </a:t>
            </a:r>
            <a:r>
              <a:rPr lang="es-ES" sz="2200" dirty="0">
                <a:latin typeface="Consolas" pitchFamily="49" charset="0"/>
              </a:rPr>
              <a:t>c</a:t>
            </a:r>
            <a:r>
              <a:rPr lang="es-ES" sz="2200" dirty="0"/>
              <a:t> es un dígito</a:t>
            </a:r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islower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dirty="0"/>
              <a:t> si </a:t>
            </a:r>
            <a:r>
              <a:rPr lang="es-ES" sz="2200" dirty="0">
                <a:latin typeface="Consolas" pitchFamily="49" charset="0"/>
              </a:rPr>
              <a:t>c</a:t>
            </a:r>
            <a:r>
              <a:rPr lang="es-ES" sz="2200" dirty="0"/>
              <a:t> es una letra minúscula</a:t>
            </a:r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isupper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200" dirty="0"/>
              <a:t> si </a:t>
            </a:r>
            <a:r>
              <a:rPr lang="es-ES" sz="2200" dirty="0">
                <a:latin typeface="Consolas" pitchFamily="49" charset="0"/>
              </a:rPr>
              <a:t>c</a:t>
            </a:r>
            <a:r>
              <a:rPr lang="es-ES" sz="2200" dirty="0"/>
              <a:t> es una letra mayúscula</a:t>
            </a:r>
          </a:p>
          <a:p>
            <a:pPr lvl="2" indent="0" defTabSz="638175">
              <a:spcBef>
                <a:spcPts val="120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endParaRPr lang="es-ES" sz="2200" dirty="0"/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toupper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devuelve la mayúscula de </a:t>
            </a:r>
            <a:r>
              <a:rPr lang="es-ES" sz="2200" dirty="0">
                <a:latin typeface="Consolas" pitchFamily="49" charset="0"/>
              </a:rPr>
              <a:t>c</a:t>
            </a:r>
            <a:endParaRPr lang="es-ES" sz="2200" dirty="0"/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 err="1">
                <a:latin typeface="Consolas" pitchFamily="49" charset="0"/>
              </a:rPr>
              <a:t>tolower</a:t>
            </a:r>
            <a:r>
              <a:rPr lang="es-ES" sz="2200" dirty="0">
                <a:latin typeface="Consolas" pitchFamily="49" charset="0"/>
              </a:rPr>
              <a:t>(c)</a:t>
            </a:r>
            <a:r>
              <a:rPr lang="es-ES" sz="2200" dirty="0"/>
              <a:t>	devuelve la minúscula de </a:t>
            </a:r>
            <a:r>
              <a:rPr lang="es-ES" sz="2200" dirty="0">
                <a:latin typeface="Consolas" pitchFamily="49" charset="0"/>
              </a:rPr>
              <a:t>c</a:t>
            </a:r>
            <a:endParaRPr lang="es-ES" sz="2200" dirty="0"/>
          </a:p>
          <a:p>
            <a:pPr lvl="2" indent="0" defTabSz="638175">
              <a:spcBef>
                <a:spcPts val="0"/>
              </a:spcBef>
              <a:spcAft>
                <a:spcPts val="600"/>
              </a:spcAft>
              <a:buNone/>
              <a:tabLst>
                <a:tab pos="2867025" algn="l"/>
              </a:tabLst>
            </a:pPr>
            <a:r>
              <a:rPr lang="es-ES" sz="2200" dirty="0"/>
              <a:t>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9299122" y="31349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7171936" y="422225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 caso contrario</a:t>
            </a:r>
            <a:endParaRPr lang="es-ES" sz="22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caracteres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...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</a:rPr>
              <a:t>#include &lt;</a:t>
            </a:r>
            <a:r>
              <a:rPr lang="es-ES" sz="1800" dirty="0" err="1">
                <a:solidFill>
                  <a:srgbClr val="FFCCFF"/>
                </a:solidFill>
                <a:latin typeface="Consolas" pitchFamily="49" charset="0"/>
              </a:rPr>
              <a:t>cctype</a:t>
            </a:r>
            <a:r>
              <a:rPr lang="es-ES" sz="1800" dirty="0">
                <a:solidFill>
                  <a:srgbClr val="FFCCFF"/>
                </a:solidFill>
                <a:latin typeface="Consolas" pitchFamily="49" charset="0"/>
              </a:rPr>
              <a:t>&gt;</a:t>
            </a:r>
          </a:p>
          <a:p>
            <a:pPr lvl="1" indent="1588">
              <a:lnSpc>
                <a:spcPts val="1000"/>
              </a:lnSpc>
              <a:buNone/>
            </a:pPr>
            <a:endParaRPr lang="es-ES" sz="1800" dirty="0">
              <a:latin typeface="Consolas" pitchFamily="49" charset="0"/>
            </a:endParaRP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main() {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1800" dirty="0">
                <a:latin typeface="Consolas" pitchFamily="49" charset="0"/>
              </a:rPr>
              <a:t> caracter1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'A'</a:t>
            </a:r>
            <a:r>
              <a:rPr lang="es-ES" sz="1800" dirty="0">
                <a:latin typeface="Consolas" pitchFamily="49" charset="0"/>
              </a:rPr>
              <a:t>, caracter2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'1'</a:t>
            </a:r>
            <a:r>
              <a:rPr lang="es-ES" sz="1800" dirty="0">
                <a:latin typeface="Consolas" pitchFamily="49" charset="0"/>
              </a:rPr>
              <a:t>, caracter3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'&amp;'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"Carácter 1 ("</a:t>
            </a:r>
            <a:r>
              <a:rPr lang="es-ES" sz="1800" dirty="0">
                <a:latin typeface="Consolas" pitchFamily="49" charset="0"/>
              </a:rPr>
              <a:t> &lt;&lt; caracter1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").-"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"Alfanumérico?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isalnum</a:t>
            </a:r>
            <a:r>
              <a:rPr lang="es-ES" sz="1800" dirty="0">
                <a:latin typeface="Consolas" pitchFamily="49" charset="0"/>
              </a:rPr>
              <a:t>(caracter1)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"Alfabético?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isalpha</a:t>
            </a:r>
            <a:r>
              <a:rPr lang="es-ES" sz="1800" dirty="0">
                <a:latin typeface="Consolas" pitchFamily="49" charset="0"/>
              </a:rPr>
              <a:t>(caracter1)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"Dígito?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isdigit</a:t>
            </a:r>
            <a:r>
              <a:rPr lang="es-ES" sz="1800" dirty="0">
                <a:latin typeface="Consolas" pitchFamily="49" charset="0"/>
              </a:rPr>
              <a:t>(caracter1)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"Mayúscula?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isupper</a:t>
            </a:r>
            <a:r>
              <a:rPr lang="es-ES" sz="1800" dirty="0">
                <a:latin typeface="Consolas" pitchFamily="49" charset="0"/>
              </a:rPr>
              <a:t>(caracter1)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caracter1 = </a:t>
            </a:r>
            <a:r>
              <a:rPr lang="es-ES" sz="1800" dirty="0" err="1">
                <a:latin typeface="Consolas" pitchFamily="49" charset="0"/>
              </a:rPr>
              <a:t>tolower</a:t>
            </a:r>
            <a:r>
              <a:rPr lang="es-ES" sz="1800" dirty="0">
                <a:latin typeface="Consolas" pitchFamily="49" charset="0"/>
              </a:rPr>
              <a:t>(caracter1);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"En minúscula: " </a:t>
            </a:r>
            <a:r>
              <a:rPr lang="es-ES" sz="1800" dirty="0">
                <a:latin typeface="Consolas" pitchFamily="49" charset="0"/>
              </a:rPr>
              <a:t>&lt;&lt; caracter1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"Carácter 2 ("</a:t>
            </a:r>
            <a:r>
              <a:rPr lang="es-ES" sz="1800" dirty="0">
                <a:latin typeface="Consolas" pitchFamily="49" charset="0"/>
              </a:rPr>
              <a:t> &lt;&lt; caracter2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").-"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"Alfabético?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isalpha</a:t>
            </a:r>
            <a:r>
              <a:rPr lang="es-ES" sz="1800" dirty="0">
                <a:latin typeface="Consolas" pitchFamily="49" charset="0"/>
              </a:rPr>
              <a:t>(caracter2)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"Dígito?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isdigit</a:t>
            </a:r>
            <a:r>
              <a:rPr lang="es-ES" sz="1800" dirty="0">
                <a:latin typeface="Consolas" pitchFamily="49" charset="0"/>
              </a:rPr>
              <a:t>(caracter2)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"Carácter 3 ("</a:t>
            </a:r>
            <a:r>
              <a:rPr lang="es-ES" sz="1800" dirty="0">
                <a:latin typeface="Consolas" pitchFamily="49" charset="0"/>
              </a:rPr>
              <a:t> &lt;&lt; caracter3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").-"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"Alfanumérico?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isalnum</a:t>
            </a:r>
            <a:r>
              <a:rPr lang="es-ES" sz="1800" dirty="0">
                <a:latin typeface="Consolas" pitchFamily="49" charset="0"/>
              </a:rPr>
              <a:t>(caracter3)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"Alfabético?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isalpha</a:t>
            </a:r>
            <a:r>
              <a:rPr lang="es-ES" sz="1800" dirty="0">
                <a:latin typeface="Consolas" pitchFamily="49" charset="0"/>
              </a:rPr>
              <a:t>(caracter3)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"Dígito? " </a:t>
            </a:r>
            <a:r>
              <a:rPr lang="es-ES" sz="1800" dirty="0">
                <a:latin typeface="Consolas" pitchFamily="49" charset="0"/>
              </a:rPr>
              <a:t>&lt;&lt; </a:t>
            </a:r>
            <a:r>
              <a:rPr lang="es-ES" sz="1800" dirty="0" err="1">
                <a:latin typeface="Consolas" pitchFamily="49" charset="0"/>
              </a:rPr>
              <a:t>isdigit</a:t>
            </a:r>
            <a:r>
              <a:rPr lang="es-ES" sz="1800" dirty="0">
                <a:latin typeface="Consolas" pitchFamily="49" charset="0"/>
              </a:rPr>
              <a:t>(caracter3) &lt;&lt; endl;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1600"/>
              </a:lnSpc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57000" y="423714"/>
            <a:ext cx="1957587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caracteres.cpp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672064" y="5949280"/>
            <a:ext cx="24801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Symbol"/>
              </a:rPr>
              <a:t>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/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Symbol"/>
              </a:rPr>
              <a:t>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68548" y="3044280"/>
            <a:ext cx="5855064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Operadores relacionales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(condiciones simples)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Expresiones lógicas (</a:t>
            </a:r>
            <a:r>
              <a:rPr lang="es-ES" i="1" dirty="0" smtClean="0"/>
              <a:t>booleanas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Operadores relacionales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Comparaciones (</a:t>
            </a:r>
            <a:r>
              <a:rPr lang="es-ES" i="1" dirty="0" smtClean="0">
                <a:solidFill>
                  <a:srgbClr val="FFC000"/>
                </a:solidFill>
              </a:rPr>
              <a:t>condiciones</a:t>
            </a:r>
            <a:r>
              <a:rPr lang="es-ES" dirty="0" smtClean="0"/>
              <a:t>)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/>
              <a:t>Condición simple ::= Expresión  </a:t>
            </a:r>
            <a:r>
              <a:rPr lang="es-ES" sz="2000" dirty="0" err="1"/>
              <a:t>Operador_relacional</a:t>
            </a:r>
            <a:r>
              <a:rPr lang="es-ES" sz="2000" dirty="0"/>
              <a:t>  Expresión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Concordancia de tipo entre las expresiones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/>
              <a:t>Resultado: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dirty="0" smtClean="0"/>
              <a:t> (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false</a:t>
            </a:r>
            <a:r>
              <a:rPr lang="es-ES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999656" y="3645024"/>
          <a:ext cx="2808312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</a:t>
                      </a:r>
                      <a:endParaRPr lang="es-ES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menor que</a:t>
                      </a:r>
                      <a:endParaRPr lang="es-ES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&lt;=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menor o igual que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mayor que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&gt;=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mayor o igual que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==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igual que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!=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20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+mn-ea"/>
                          <a:cs typeface="+mn-cs"/>
                        </a:rPr>
                        <a:t>distinto de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528048" y="3429000"/>
          <a:ext cx="2736304" cy="277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Operadores (prioridad)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* / %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 -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</a:t>
                      </a:r>
                      <a:r>
                        <a:rPr lang="es-ES" sz="200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 &lt;= &gt; &gt;=</a:t>
                      </a:r>
                      <a:endParaRPr lang="es-ES" sz="20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== !=</a:t>
                      </a:r>
                      <a:endParaRPr lang="es-ES" sz="20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= += -= *= /= %=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33686</TotalTime>
  <Words>2810</Words>
  <Application>Microsoft Office PowerPoint</Application>
  <PresentationFormat>Panorámica</PresentationFormat>
  <Paragraphs>547</Paragraphs>
  <Slides>29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Calibri</vt:lpstr>
      <vt:lpstr>Cambria</vt:lpstr>
      <vt:lpstr>Consolas</vt:lpstr>
      <vt:lpstr>Constantia</vt:lpstr>
      <vt:lpstr>Symbol</vt:lpstr>
      <vt:lpstr>Wingdings</vt:lpstr>
      <vt:lpstr>Wingdings 2</vt:lpstr>
      <vt:lpstr>Flow</vt:lpstr>
      <vt:lpstr>Ecuación</vt:lpstr>
      <vt:lpstr>Tipos e instrucciones I</vt:lpstr>
      <vt:lpstr>Fundamentos de la programación</vt:lpstr>
      <vt:lpstr>Funciones matemáticas</vt:lpstr>
      <vt:lpstr>La biblioteca cmath</vt:lpstr>
      <vt:lpstr>Fundamentos de la programación</vt:lpstr>
      <vt:lpstr>Operaciones con caracteres</vt:lpstr>
      <vt:lpstr>Operaciones con caracteres</vt:lpstr>
      <vt:lpstr>Fundamentos de la programación</vt:lpstr>
      <vt:lpstr>Expresiones lógicas (booleanas)</vt:lpstr>
      <vt:lpstr>Operadores relacionales</vt:lpstr>
      <vt:lpstr>Fundamentos de la programación</vt:lpstr>
      <vt:lpstr>Hacer esto... o hacer esto otro...</vt:lpstr>
      <vt:lpstr>La instrucción if</vt:lpstr>
      <vt:lpstr>Fundamentos de la programación</vt:lpstr>
      <vt:lpstr>Bloques de código</vt:lpstr>
      <vt:lpstr>Bloques de código</vt:lpstr>
      <vt:lpstr>Fundamentos de la programación</vt:lpstr>
      <vt:lpstr>Mientras la condición sea cierta, repetir...</vt:lpstr>
      <vt:lpstr>La instrucción while</vt:lpstr>
      <vt:lpstr>La instrucción while</vt:lpstr>
      <vt:lpstr>Fundamentos de la programación</vt:lpstr>
      <vt:lpstr>Entrada/salida por consola (teclado/pantalla)</vt:lpstr>
      <vt:lpstr>Entrada por teclado</vt:lpstr>
      <vt:lpstr>Lectura de cadenas (string)</vt:lpstr>
      <vt:lpstr>Entrada por teclado</vt:lpstr>
      <vt:lpstr>Salida por pantalla</vt:lpstr>
      <vt:lpstr>Salida por pantalla</vt:lpstr>
      <vt:lpstr>Formato de la salida</vt:lpstr>
      <vt:lpstr>Formato de la salida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756</cp:revision>
  <cp:lastPrinted>2013-09-01T18:01:13Z</cp:lastPrinted>
  <dcterms:created xsi:type="dcterms:W3CDTF">2010-03-20T08:32:51Z</dcterms:created>
  <dcterms:modified xsi:type="dcterms:W3CDTF">2020-06-04T22:10:35Z</dcterms:modified>
</cp:coreProperties>
</file>