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48" saveSubsetFonts="1">
  <p:sldMasterIdLst>
    <p:sldMasterId id="2147483660" r:id="rId1"/>
  </p:sldMasterIdLst>
  <p:notesMasterIdLst>
    <p:notesMasterId r:id="rId17"/>
  </p:notesMasterIdLst>
  <p:handoutMasterIdLst>
    <p:handoutMasterId r:id="rId18"/>
  </p:handoutMasterIdLst>
  <p:sldIdLst>
    <p:sldId id="256" r:id="rId2"/>
    <p:sldId id="257" r:id="rId3"/>
    <p:sldId id="269"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B0DFA1"/>
    <a:srgbClr val="7E9632"/>
    <a:srgbClr val="CC99FF"/>
    <a:srgbClr val="0037A8"/>
    <a:srgbClr val="003366"/>
    <a:srgbClr val="FF9966"/>
    <a:srgbClr val="FF6699"/>
    <a:srgbClr val="9966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991" autoAdjust="0"/>
    <p:restoredTop sz="94660"/>
  </p:normalViewPr>
  <p:slideViewPr>
    <p:cSldViewPr>
      <p:cViewPr varScale="1">
        <p:scale>
          <a:sx n="65" d="100"/>
          <a:sy n="65" d="100"/>
        </p:scale>
        <p:origin x="84" y="168"/>
      </p:cViewPr>
      <p:guideLst>
        <p:guide orient="horz" pos="2160"/>
        <p:guide pos="3840"/>
      </p:guideLst>
    </p:cSldViewPr>
  </p:slideViewPr>
  <p:notesTextViewPr>
    <p:cViewPr>
      <p:scale>
        <a:sx n="100" d="100"/>
        <a:sy n="100" d="100"/>
      </p:scale>
      <p:origin x="0" y="0"/>
    </p:cViewPr>
  </p:notesTextViewPr>
  <p:sorterViewPr>
    <p:cViewPr>
      <p:scale>
        <a:sx n="20" d="100"/>
        <a:sy n="20" d="100"/>
      </p:scale>
      <p:origin x="0" y="0"/>
    </p:cViewPr>
  </p:sorterViewPr>
  <p:notesViewPr>
    <p:cSldViewPr>
      <p:cViewPr varScale="1">
        <p:scale>
          <a:sx n="47" d="100"/>
          <a:sy n="47" d="100"/>
        </p:scale>
        <p:origin x="1332" y="7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8C8F6882-623C-4F59-89C4-4E5CBDBBE090}" type="datetimeFigureOut">
              <a:rPr lang="es-ES" smtClean="0"/>
              <a:pPr/>
              <a:t>04/06/2020</a:t>
            </a:fld>
            <a:endParaRPr lang="es-ES"/>
          </a:p>
        </p:txBody>
      </p:sp>
      <p:sp>
        <p:nvSpPr>
          <p:cNvPr id="4" name="3 Marcador de pie de página"/>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4030F02F-573B-4E64-A300-A7C383857750}" type="slidenum">
              <a:rPr lang="es-ES" smtClean="0"/>
              <a:pPr/>
              <a:t>‹Nº›</a:t>
            </a:fld>
            <a:endParaRPr lang="es-ES"/>
          </a:p>
        </p:txBody>
      </p:sp>
    </p:spTree>
    <p:extLst>
      <p:ext uri="{BB962C8B-B14F-4D97-AF65-F5344CB8AC3E}">
        <p14:creationId xmlns:p14="http://schemas.microsoft.com/office/powerpoint/2010/main" val="4107914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CD25255-EE5E-40E3-B634-65B4AA002A7D}" type="datetimeFigureOut">
              <a:rPr lang="es-ES" smtClean="0"/>
              <a:pPr/>
              <a:t>04/06/2020</a:t>
            </a:fld>
            <a:endParaRPr lang="es-ES"/>
          </a:p>
        </p:txBody>
      </p:sp>
      <p:sp>
        <p:nvSpPr>
          <p:cNvPr id="4" name="3 Marcador de imagen de diapositiva"/>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DDBB7FF-5F31-4F6A-871A-89C210F39D73}" type="slidenum">
              <a:rPr lang="es-ES" smtClean="0"/>
              <a:pPr/>
              <a:t>‹Nº›</a:t>
            </a:fld>
            <a:endParaRPr lang="es-ES"/>
          </a:p>
        </p:txBody>
      </p:sp>
    </p:spTree>
    <p:extLst>
      <p:ext uri="{BB962C8B-B14F-4D97-AF65-F5344CB8AC3E}">
        <p14:creationId xmlns:p14="http://schemas.microsoft.com/office/powerpoint/2010/main" val="225372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1"/>
                </a:solidFill>
                <a:effectLst>
                  <a:outerShdw blurRad="38100" dist="25400" dir="5400000" algn="tl" rotWithShape="0">
                    <a:srgbClr val="000000">
                      <a:alpha val="43000"/>
                    </a:srgbClr>
                  </a:outerShdw>
                </a:effectLst>
                <a:latin typeface="+mj-lt"/>
                <a:ea typeface="+mj-ea"/>
                <a:cs typeface="+mj-cs"/>
              </a:defRPr>
            </a:lvl1pPr>
          </a:lstStyle>
          <a:p>
            <a:r>
              <a:rPr kumimoji="0" lang="es-ES" dirty="0" smtClean="0"/>
              <a:t>Haga clic para modificar el estilo de título del patrón</a:t>
            </a:r>
            <a:endParaRPr kumimoji="0" lang="en-US" dirty="0"/>
          </a:p>
        </p:txBody>
      </p:sp>
      <p:sp>
        <p:nvSpPr>
          <p:cNvPr id="17" name="16 Subtítulo"/>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914402"/>
            <a:ext cx="27432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914402"/>
            <a:ext cx="80264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85728"/>
            <a:ext cx="10972800" cy="500066"/>
          </a:xfrm>
        </p:spPr>
        <p:txBody>
          <a:bodyPr>
            <a:noAutofit/>
          </a:bodyPr>
          <a:lstStyle>
            <a:lvl1pPr>
              <a:defRPr sz="3600" b="1">
                <a:ln>
                  <a:solidFill>
                    <a:srgbClr val="0070C0"/>
                  </a:solidFill>
                </a:ln>
                <a:solidFill>
                  <a:schemeClr val="tx1"/>
                </a:solidFill>
                <a:effectLst>
                  <a:outerShdw blurRad="38100" dist="38100" dir="2700000" algn="tl">
                    <a:srgbClr val="000000">
                      <a:alpha val="43137"/>
                    </a:srgbClr>
                  </a:outerShdw>
                </a:effectLst>
              </a:defRPr>
            </a:lvl1pPr>
          </a:lstStyle>
          <a:p>
            <a:r>
              <a:rPr kumimoji="0" lang="es-ES" dirty="0" smtClean="0"/>
              <a:t>Haga clic para modificar el estilo de título del patrón</a:t>
            </a:r>
            <a:endParaRPr kumimoji="0" lang="en-US" dirty="0"/>
          </a:p>
        </p:txBody>
      </p:sp>
      <p:sp>
        <p:nvSpPr>
          <p:cNvPr id="3" name="2 Marcador de contenido"/>
          <p:cNvSpPr>
            <a:spLocks noGrp="1"/>
          </p:cNvSpPr>
          <p:nvPr>
            <p:ph idx="1"/>
          </p:nvPr>
        </p:nvSpPr>
        <p:spPr>
          <a:xfrm>
            <a:off x="609600" y="1071546"/>
            <a:ext cx="10972800" cy="5110178"/>
          </a:xfrm>
        </p:spPr>
        <p:txBody>
          <a:bodyPr/>
          <a:lstStyle>
            <a:lvl1pPr marL="0" indent="0">
              <a:buNone/>
              <a:defRPr sz="2400" i="1">
                <a:effectLst>
                  <a:outerShdw blurRad="38100" dist="38100" dir="2700000" algn="tl">
                    <a:srgbClr val="000000">
                      <a:alpha val="43137"/>
                    </a:srgbClr>
                  </a:outerShdw>
                </a:effectLst>
                <a:latin typeface="Cambria" pitchFamily="18" charset="0"/>
              </a:defRPr>
            </a:lvl1pPr>
            <a:lvl2pPr marL="360363" indent="-360363">
              <a:buClr>
                <a:schemeClr val="bg2">
                  <a:lumMod val="20000"/>
                  <a:lumOff val="80000"/>
                </a:schemeClr>
              </a:buClr>
              <a:buSzPct val="100000"/>
              <a:buFont typeface="Wingdings" pitchFamily="2" charset="2"/>
              <a:buChar char="ü"/>
              <a:defRPr sz="2200">
                <a:effectLst>
                  <a:outerShdw blurRad="38100" dist="38100" dir="2700000" algn="tl">
                    <a:srgbClr val="000000">
                      <a:alpha val="43137"/>
                    </a:srgbClr>
                  </a:outerShdw>
                </a:effectLst>
                <a:latin typeface="Cambria" pitchFamily="18" charset="0"/>
              </a:defRPr>
            </a:lvl2pPr>
            <a:lvl3pPr marL="714375" indent="-355600">
              <a:buClr>
                <a:srgbClr val="FFC000"/>
              </a:buClr>
              <a:buFont typeface="Constantia" pitchFamily="18" charset="0"/>
              <a:buChar char="—"/>
              <a:defRPr sz="2000">
                <a:effectLst>
                  <a:outerShdw blurRad="38100" dist="38100" dir="2700000" algn="tl">
                    <a:srgbClr val="000000">
                      <a:alpha val="43137"/>
                    </a:srgbClr>
                  </a:outerShdw>
                </a:effectLst>
                <a:latin typeface="Cambria" pitchFamily="18" charset="0"/>
              </a:defRPr>
            </a:lvl3pPr>
            <a:lvl4pPr marL="107632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4pPr>
            <a:lvl5pPr marL="143827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5pPr>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5" name="4 Marcador de pie de página"/>
          <p:cNvSpPr>
            <a:spLocks noGrp="1"/>
          </p:cNvSpPr>
          <p:nvPr>
            <p:ph type="ftr" sz="quarter" idx="11"/>
          </p:nvPr>
        </p:nvSpPr>
        <p:spPr>
          <a:xfrm>
            <a:off x="1619219" y="6356351"/>
            <a:ext cx="7429552" cy="365125"/>
          </a:xfrm>
        </p:spPr>
        <p:txBody>
          <a:bodyPr/>
          <a:lstStyle>
            <a:lvl1pPr>
              <a:defRPr>
                <a:solidFill>
                  <a:schemeClr val="tx1"/>
                </a:solidFill>
                <a:effectLst>
                  <a:outerShdw blurRad="38100" dist="38100" dir="2700000" algn="tl">
                    <a:srgbClr val="000000">
                      <a:alpha val="43137"/>
                    </a:srgbClr>
                  </a:outerShdw>
                </a:effectLst>
                <a:latin typeface="+mj-lt"/>
              </a:defRPr>
            </a:lvl1pPr>
          </a:lstStyle>
          <a:p>
            <a:r>
              <a:rPr lang="es-ES" dirty="0" smtClean="0"/>
              <a:t>Algoritmos y Estructuras de Datos I</a:t>
            </a:r>
            <a:endParaRPr lang="es-ES" dirty="0"/>
          </a:p>
        </p:txBody>
      </p:sp>
      <p:sp>
        <p:nvSpPr>
          <p:cNvPr id="6" name="5 Marcador de número de diapositiva"/>
          <p:cNvSpPr>
            <a:spLocks noGrp="1"/>
          </p:cNvSpPr>
          <p:nvPr>
            <p:ph type="sldNum" sz="quarter" idx="12"/>
          </p:nvPr>
        </p:nvSpPr>
        <p:spPr>
          <a:xfrm>
            <a:off x="9239272" y="6356351"/>
            <a:ext cx="1200120" cy="365125"/>
          </a:xfrm>
        </p:spPr>
        <p:txBody>
          <a:bodyPr/>
          <a:lstStyle>
            <a:lvl1pPr>
              <a:defRPr>
                <a:solidFill>
                  <a:schemeClr val="tx1"/>
                </a:solidFill>
                <a:effectLst>
                  <a:outerShdw blurRad="38100" dist="38100" dir="2700000" algn="tl">
                    <a:srgbClr val="000000">
                      <a:alpha val="43137"/>
                    </a:srgbClr>
                  </a:outerShdw>
                </a:effectLst>
                <a:latin typeface="+mj-lt"/>
              </a:defRPr>
            </a:lvl1pPr>
          </a:lstStyle>
          <a:p>
            <a:r>
              <a:rPr lang="en-US" smtClean="0"/>
              <a:t>Página </a:t>
            </a:r>
            <a:fld id="{042AED99-7FB4-404E-8A97-64753DCE42EC}" type="slidenum">
              <a:rPr lang="en-US" smtClean="0"/>
              <a:pPr/>
              <a:t>‹Nº›</a:t>
            </a:fld>
            <a:endParaRPr lang="en-US" dirty="0"/>
          </a:p>
        </p:txBody>
      </p:sp>
      <p:cxnSp>
        <p:nvCxnSpPr>
          <p:cNvPr id="8" name="7 Conector recto"/>
          <p:cNvCxnSpPr/>
          <p:nvPr userDrawn="1"/>
        </p:nvCxnSpPr>
        <p:spPr>
          <a:xfrm>
            <a:off x="571462" y="857232"/>
            <a:ext cx="11049077" cy="0"/>
          </a:xfrm>
          <a:prstGeom prst="line">
            <a:avLst/>
          </a:prstGeom>
          <a:ln w="28575">
            <a:solidFill>
              <a:schemeClr val="accent2">
                <a:lumMod val="20000"/>
                <a:lumOff val="80000"/>
              </a:schemeClr>
            </a:solidFill>
          </a:ln>
        </p:spPr>
        <p:style>
          <a:lnRef idx="3">
            <a:schemeClr val="accent2"/>
          </a:lnRef>
          <a:fillRef idx="0">
            <a:schemeClr val="accent2"/>
          </a:fillRef>
          <a:effectRef idx="2">
            <a:schemeClr val="accent2"/>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11 Triángulo rectángulo"/>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1 Título"/>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6/4/2020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10769600" y="6356351"/>
            <a:ext cx="8128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10 Forma libre"/>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7" name="6 Forma libre"/>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7 Forma libre"/>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8 Marcador de título"/>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6/4/2020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25356" y="202408"/>
            <a:ext cx="12240731"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gramarya.com/Cursos/C++/Bibliotecas-o-Libreri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2">
                <a:lumMod val="50000"/>
              </a:schemeClr>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lumMod val="40000"/>
                <a:lumOff val="60000"/>
              </a:schemeClr>
            </a:gs>
          </a:gsLst>
          <a:lin ang="16200000" scaled="1"/>
        </a:gradFill>
        <a:effectLst/>
      </p:bgPr>
    </p:bg>
    <p:spTree>
      <p:nvGrpSpPr>
        <p:cNvPr id="1" name=""/>
        <p:cNvGrpSpPr/>
        <p:nvPr/>
      </p:nvGrpSpPr>
      <p:grpSpPr>
        <a:xfrm>
          <a:off x="0" y="0"/>
          <a:ext cx="0" cy="0"/>
          <a:chOff x="0" y="0"/>
          <a:chExt cx="0" cy="0"/>
        </a:xfrm>
      </p:grpSpPr>
      <p:pic>
        <p:nvPicPr>
          <p:cNvPr id="160770" name="Picture 2" descr="Powerpoint con diseño en blanco y gris y fondo negro | Vector Gr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2" y="-17540"/>
            <a:ext cx="12223011" cy="8142165"/>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a:spLocks noChangeAspect="1"/>
          </p:cNvSpPr>
          <p:nvPr/>
        </p:nvSpPr>
        <p:spPr>
          <a:xfrm>
            <a:off x="2024033" y="1847839"/>
            <a:ext cx="1548000" cy="1548000"/>
          </a:xfrm>
          <a:prstGeom prst="rect">
            <a:avLst/>
          </a:prstGeom>
          <a:solidFill>
            <a:schemeClr val="accent2">
              <a:tint val="98000"/>
              <a:shade val="25000"/>
              <a:satMod val="250000"/>
            </a:schemeClr>
          </a:solidFill>
          <a:effectLst>
            <a:innerShdw blurRad="63500" dist="50800" dir="27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8800" b="1" dirty="0" smtClean="0">
                <a:solidFill>
                  <a:schemeClr val="bg2">
                    <a:lumMod val="20000"/>
                    <a:lumOff val="80000"/>
                  </a:schemeClr>
                </a:solidFill>
                <a:effectLst>
                  <a:outerShdw blurRad="38100" dist="38100" dir="2700000" algn="tl">
                    <a:srgbClr val="000000">
                      <a:alpha val="43137"/>
                    </a:srgbClr>
                  </a:outerShdw>
                </a:effectLst>
                <a:latin typeface="+mj-lt"/>
              </a:rPr>
              <a:t>U2</a:t>
            </a:r>
            <a:endParaRPr lang="es-ES" sz="8800" b="1" dirty="0">
              <a:solidFill>
                <a:schemeClr val="bg2">
                  <a:lumMod val="20000"/>
                  <a:lumOff val="80000"/>
                </a:schemeClr>
              </a:solidFill>
              <a:effectLst>
                <a:outerShdw blurRad="38100" dist="38100" dir="2700000" algn="tl">
                  <a:srgbClr val="000000">
                    <a:alpha val="43137"/>
                  </a:srgbClr>
                </a:outerShdw>
              </a:effectLst>
              <a:latin typeface="+mj-lt"/>
            </a:endParaRPr>
          </a:p>
        </p:txBody>
      </p:sp>
      <p:sp>
        <p:nvSpPr>
          <p:cNvPr id="11" name="10 CuadroTexto"/>
          <p:cNvSpPr txBox="1"/>
          <p:nvPr/>
        </p:nvSpPr>
        <p:spPr>
          <a:xfrm>
            <a:off x="1952597" y="604819"/>
            <a:ext cx="5811591" cy="584775"/>
          </a:xfrm>
          <a:prstGeom prst="rect">
            <a:avLst/>
          </a:prstGeom>
          <a:noFill/>
        </p:spPr>
        <p:txBody>
          <a:bodyPr wrap="none" rtlCol="0">
            <a:spAutoFit/>
          </a:bodyPr>
          <a:lstStyle/>
          <a:p>
            <a:pPr defTabSz="1323975">
              <a:tabLst>
                <a:tab pos="6010275" algn="l"/>
              </a:tabLst>
            </a:pPr>
            <a:r>
              <a:rPr lang="es-ES" sz="3200" dirty="0" smtClean="0">
                <a:solidFill>
                  <a:schemeClr val="bg2">
                    <a:lumMod val="20000"/>
                    <a:lumOff val="80000"/>
                  </a:schemeClr>
                </a:solidFill>
                <a:latin typeface="+mj-lt"/>
              </a:rPr>
              <a:t>Algoritmos y Estructuras de Datos</a:t>
            </a:r>
            <a:endParaRPr lang="es-ES" sz="3200" dirty="0">
              <a:solidFill>
                <a:schemeClr val="bg2">
                  <a:lumMod val="20000"/>
                  <a:lumOff val="80000"/>
                </a:schemeClr>
              </a:solidFill>
              <a:latin typeface="+mj-lt"/>
            </a:endParaRPr>
          </a:p>
        </p:txBody>
      </p:sp>
      <p:cxnSp>
        <p:nvCxnSpPr>
          <p:cNvPr id="12" name="11 Conector recto"/>
          <p:cNvCxnSpPr/>
          <p:nvPr/>
        </p:nvCxnSpPr>
        <p:spPr>
          <a:xfrm>
            <a:off x="2024034" y="1214422"/>
            <a:ext cx="7643866" cy="0"/>
          </a:xfrm>
          <a:prstGeom prst="line">
            <a:avLst/>
          </a:prstGeom>
          <a:ln>
            <a:solidFill>
              <a:schemeClr val="bg2">
                <a:lumMod val="20000"/>
                <a:lumOff val="80000"/>
              </a:schemeClr>
            </a:solidFill>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4" name="1 Título"/>
          <p:cNvSpPr>
            <a:spLocks noGrp="1"/>
          </p:cNvSpPr>
          <p:nvPr>
            <p:ph type="ctrTitle"/>
          </p:nvPr>
        </p:nvSpPr>
        <p:spPr>
          <a:xfrm>
            <a:off x="3952860" y="1844824"/>
            <a:ext cx="6072230" cy="1440160"/>
          </a:xfrm>
        </p:spPr>
        <p:txBody>
          <a:bodyPr anchor="ctr">
            <a:normAutofit/>
          </a:bodyPr>
          <a:lstStyle/>
          <a:p>
            <a:pPr algn="l"/>
            <a:r>
              <a:rPr lang="es-ES" sz="480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t>Tipos e instrucciones I</a:t>
            </a:r>
            <a:endParaRPr lang="es-ES" sz="4800" b="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ndParaRPr>
          </a:p>
        </p:txBody>
      </p:sp>
      <p:sp>
        <p:nvSpPr>
          <p:cNvPr id="2" name="Subtítulo 1"/>
          <p:cNvSpPr>
            <a:spLocks noGrp="1"/>
          </p:cNvSpPr>
          <p:nvPr>
            <p:ph type="subTitle" idx="1"/>
          </p:nvPr>
        </p:nvSpPr>
        <p:spPr>
          <a:xfrm>
            <a:off x="844029" y="4271048"/>
            <a:ext cx="10472928" cy="1752600"/>
          </a:xfrm>
        </p:spPr>
        <p:txBody>
          <a:bodyPr/>
          <a:lstStyle/>
          <a:p>
            <a:r>
              <a:rPr lang="es-ES" dirty="0" smtClean="0"/>
              <a:t>Comenzamos este camino hacia la construcción de Programas Funcionales Simples Incorporando conceptos  Claves para poder crear Software  </a:t>
            </a:r>
            <a:r>
              <a:rPr lang="es-ES" smtClean="0"/>
              <a:t>de Calidad. </a:t>
            </a:r>
            <a:endParaRPr lang="en-US" dirty="0"/>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Prototipos de las funciones</a:t>
            </a:r>
            <a:endParaRPr lang="es-ES">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a:spcBef>
                <a:spcPts val="0"/>
              </a:spcBef>
              <a:spcAft>
                <a:spcPts val="1200"/>
              </a:spcAft>
            </a:pPr>
            <a:r>
              <a:rPr lang="es-ES" sz="2800" dirty="0">
                <a:solidFill>
                  <a:schemeClr val="bg2">
                    <a:lumMod val="20000"/>
                    <a:lumOff val="80000"/>
                  </a:schemeClr>
                </a:solidFill>
              </a:rPr>
              <a:t>¿Qué funciones hay en el programa?</a:t>
            </a:r>
            <a:endParaRPr lang="es-ES" sz="2800" i="0" dirty="0">
              <a:solidFill>
                <a:schemeClr val="bg2">
                  <a:lumMod val="20000"/>
                  <a:lumOff val="80000"/>
                </a:schemeClr>
              </a:solidFill>
            </a:endParaRPr>
          </a:p>
          <a:p>
            <a:pPr marL="361950" lvl="1" indent="0">
              <a:spcBef>
                <a:spcPts val="0"/>
              </a:spcBef>
              <a:spcAft>
                <a:spcPts val="600"/>
              </a:spcAft>
              <a:buNone/>
            </a:pPr>
            <a:r>
              <a:rPr lang="es-ES" dirty="0" smtClean="0">
                <a:sym typeface="Wingdings" pitchFamily="2" charset="2"/>
              </a:rPr>
              <a:t>Colocaremos las funciones después de </a:t>
            </a:r>
            <a:r>
              <a:rPr lang="es-ES" dirty="0" smtClean="0">
                <a:latin typeface="Consolas" pitchFamily="49" charset="0"/>
                <a:sym typeface="Wingdings" pitchFamily="2" charset="2"/>
              </a:rPr>
              <a:t>main()</a:t>
            </a:r>
            <a:endParaRPr lang="es-ES" dirty="0" smtClean="0">
              <a:sym typeface="Wingdings" pitchFamily="2" charset="2"/>
            </a:endParaRPr>
          </a:p>
          <a:p>
            <a:pPr marL="361950" lvl="1" indent="0">
              <a:spcBef>
                <a:spcPts val="1200"/>
              </a:spcBef>
              <a:spcAft>
                <a:spcPts val="600"/>
              </a:spcAft>
              <a:buNone/>
            </a:pPr>
            <a:r>
              <a:rPr lang="es-ES" i="1" dirty="0" smtClean="0">
                <a:sym typeface="Wingdings" pitchFamily="2" charset="2"/>
              </a:rPr>
              <a:t>¿Son correctas las llamadas a funciones del programa?</a:t>
            </a:r>
          </a:p>
          <a:p>
            <a:pPr lvl="2" indent="-352425">
              <a:spcBef>
                <a:spcPts val="0"/>
              </a:spcBef>
              <a:spcAft>
                <a:spcPts val="600"/>
              </a:spcAft>
            </a:pPr>
            <a:r>
              <a:rPr lang="es-ES" sz="2200" dirty="0">
                <a:sym typeface="Wingdings" pitchFamily="2" charset="2"/>
              </a:rPr>
              <a:t>¿Existe la función?</a:t>
            </a:r>
          </a:p>
          <a:p>
            <a:pPr lvl="2" indent="-352425">
              <a:spcBef>
                <a:spcPts val="0"/>
              </a:spcBef>
              <a:spcAft>
                <a:spcPts val="600"/>
              </a:spcAft>
            </a:pPr>
            <a:r>
              <a:rPr lang="es-ES" sz="2200" dirty="0">
                <a:sym typeface="Wingdings" pitchFamily="2" charset="2"/>
              </a:rPr>
              <a:t>¿Concuerdan los argumentos con los parámetros?</a:t>
            </a:r>
            <a:endParaRPr lang="es-ES" sz="2200" i="1" dirty="0">
              <a:sym typeface="Wingdings" pitchFamily="2" charset="2"/>
            </a:endParaRPr>
          </a:p>
          <a:p>
            <a:pPr marL="361950" lvl="1" indent="0">
              <a:spcBef>
                <a:spcPts val="1200"/>
              </a:spcBef>
              <a:spcAft>
                <a:spcPts val="1800"/>
              </a:spcAft>
              <a:buNone/>
            </a:pPr>
            <a:r>
              <a:rPr lang="es-ES" dirty="0" smtClean="0">
                <a:sym typeface="Wingdings" pitchFamily="2" charset="2"/>
              </a:rPr>
              <a:t> Prototipos tras las inclusiones de bibliotecas</a:t>
            </a:r>
          </a:p>
          <a:p>
            <a:pPr marL="361950" lvl="1" indent="0">
              <a:spcBef>
                <a:spcPts val="0"/>
              </a:spcBef>
              <a:spcAft>
                <a:spcPts val="600"/>
              </a:spcAft>
              <a:buNone/>
            </a:pPr>
            <a:r>
              <a:rPr lang="es-ES" dirty="0" smtClean="0">
                <a:sym typeface="Wingdings" pitchFamily="2" charset="2"/>
              </a:rPr>
              <a:t>Prototipo de función: Cabecera de la función terminada en </a:t>
            </a:r>
            <a:r>
              <a:rPr lang="es-ES" dirty="0" smtClean="0">
                <a:latin typeface="Consolas" pitchFamily="49" charset="0"/>
                <a:sym typeface="Wingdings" pitchFamily="2" charset="2"/>
              </a:rPr>
              <a:t>;</a:t>
            </a:r>
          </a:p>
          <a:p>
            <a:pPr marL="628650" lvl="2" indent="0">
              <a:spcBef>
                <a:spcPts val="0"/>
              </a:spcBef>
              <a:spcAft>
                <a:spcPts val="600"/>
              </a:spcAft>
              <a:buNone/>
            </a:pPr>
            <a:r>
              <a:rPr lang="es-ES" dirty="0" smtClean="0">
                <a:solidFill>
                  <a:srgbClr val="FFC000"/>
                </a:solidFill>
                <a:latin typeface="Consolas" pitchFamily="49" charset="0"/>
              </a:rPr>
              <a:t>double</a:t>
            </a:r>
            <a:r>
              <a:rPr lang="es-ES" dirty="0" smtClean="0">
                <a:latin typeface="Consolas" pitchFamily="49" charset="0"/>
              </a:rPr>
              <a:t> f(</a:t>
            </a:r>
            <a:r>
              <a:rPr lang="es-ES" dirty="0" smtClean="0">
                <a:solidFill>
                  <a:srgbClr val="FFC000"/>
                </a:solidFill>
                <a:latin typeface="Consolas" pitchFamily="49" charset="0"/>
              </a:rPr>
              <a:t>int </a:t>
            </a:r>
            <a:r>
              <a:rPr lang="es-ES" dirty="0" smtClean="0">
                <a:latin typeface="Consolas" pitchFamily="49" charset="0"/>
              </a:rPr>
              <a:t>x, </a:t>
            </a:r>
            <a:r>
              <a:rPr lang="es-ES" dirty="0" smtClean="0">
                <a:solidFill>
                  <a:srgbClr val="FFC000"/>
                </a:solidFill>
                <a:latin typeface="Consolas" pitchFamily="49" charset="0"/>
              </a:rPr>
              <a:t>int</a:t>
            </a:r>
            <a:r>
              <a:rPr lang="es-ES" dirty="0" smtClean="0">
                <a:latin typeface="Consolas" pitchFamily="49" charset="0"/>
              </a:rPr>
              <a:t> y);</a:t>
            </a:r>
            <a:br>
              <a:rPr lang="es-ES" dirty="0" smtClean="0">
                <a:latin typeface="Consolas" pitchFamily="49" charset="0"/>
              </a:rPr>
            </a:br>
            <a:r>
              <a:rPr lang="es-ES" dirty="0" smtClean="0">
                <a:solidFill>
                  <a:srgbClr val="FFC000"/>
                </a:solidFill>
                <a:latin typeface="Consolas" pitchFamily="49" charset="0"/>
              </a:rPr>
              <a:t>int</a:t>
            </a:r>
            <a:r>
              <a:rPr lang="es-ES" dirty="0" smtClean="0">
                <a:latin typeface="Consolas" pitchFamily="49" charset="0"/>
              </a:rPr>
              <a:t> </a:t>
            </a:r>
            <a:r>
              <a:rPr lang="es-ES" dirty="0" err="1" smtClean="0">
                <a:latin typeface="Consolas" pitchFamily="49" charset="0"/>
              </a:rPr>
              <a:t>funcion</a:t>
            </a:r>
            <a:r>
              <a:rPr lang="es-ES" dirty="0" smtClean="0">
                <a:latin typeface="Consolas" pitchFamily="49" charset="0"/>
              </a:rPr>
              <a:t>(</a:t>
            </a:r>
            <a:r>
              <a:rPr lang="es-ES" dirty="0" smtClean="0">
                <a:solidFill>
                  <a:srgbClr val="FFC000"/>
                </a:solidFill>
                <a:latin typeface="Consolas" pitchFamily="49" charset="0"/>
              </a:rPr>
              <a:t>int</a:t>
            </a:r>
            <a:r>
              <a:rPr lang="es-ES" dirty="0" smtClean="0">
                <a:latin typeface="Consolas" pitchFamily="49" charset="0"/>
              </a:rPr>
              <a:t> x, </a:t>
            </a:r>
            <a:r>
              <a:rPr lang="es-ES" dirty="0" smtClean="0">
                <a:solidFill>
                  <a:srgbClr val="FFC000"/>
                </a:solidFill>
                <a:latin typeface="Consolas" pitchFamily="49" charset="0"/>
              </a:rPr>
              <a:t>double</a:t>
            </a:r>
            <a:r>
              <a:rPr lang="es-ES" dirty="0" smtClean="0">
                <a:latin typeface="Consolas" pitchFamily="49" charset="0"/>
              </a:rPr>
              <a:t> a) </a:t>
            </a:r>
            <a:br>
              <a:rPr lang="es-ES" dirty="0" smtClean="0">
                <a:latin typeface="Consolas" pitchFamily="49" charset="0"/>
              </a:rPr>
            </a:br>
            <a:r>
              <a:rPr lang="es-ES" dirty="0" smtClean="0">
                <a:solidFill>
                  <a:srgbClr val="FFC000"/>
                </a:solidFill>
                <a:latin typeface="Consolas" pitchFamily="49" charset="0"/>
                <a:sym typeface="Wingdings" pitchFamily="2" charset="2"/>
              </a:rPr>
              <a:t>int</a:t>
            </a:r>
            <a:r>
              <a:rPr lang="es-ES" dirty="0" smtClean="0">
                <a:latin typeface="Consolas" pitchFamily="49" charset="0"/>
                <a:sym typeface="Wingdings" pitchFamily="2" charset="2"/>
              </a:rPr>
              <a:t> </a:t>
            </a:r>
            <a:r>
              <a:rPr lang="es-ES" dirty="0" err="1" smtClean="0">
                <a:latin typeface="Consolas" pitchFamily="49" charset="0"/>
                <a:sym typeface="Wingdings" pitchFamily="2" charset="2"/>
              </a:rPr>
              <a:t>cuad</a:t>
            </a:r>
            <a:r>
              <a:rPr lang="es-ES" dirty="0" smtClean="0">
                <a:latin typeface="Consolas" pitchFamily="49" charset="0"/>
                <a:sym typeface="Wingdings" pitchFamily="2" charset="2"/>
              </a:rPr>
              <a:t>(</a:t>
            </a:r>
            <a:r>
              <a:rPr lang="es-ES" dirty="0" smtClean="0">
                <a:solidFill>
                  <a:srgbClr val="FFC000"/>
                </a:solidFill>
                <a:latin typeface="Consolas" pitchFamily="49" charset="0"/>
                <a:sym typeface="Wingdings" pitchFamily="2" charset="2"/>
              </a:rPr>
              <a:t>int</a:t>
            </a:r>
            <a:r>
              <a:rPr lang="es-ES" dirty="0" smtClean="0">
                <a:latin typeface="Consolas" pitchFamily="49" charset="0"/>
                <a:sym typeface="Wingdings" pitchFamily="2" charset="2"/>
              </a:rPr>
              <a:t> x);</a:t>
            </a:r>
            <a:r>
              <a:rPr lang="es-ES" dirty="0" smtClean="0">
                <a:sym typeface="Wingdings" pitchFamily="2" charset="2"/>
              </a:rPr>
              <a:t/>
            </a:r>
            <a:br>
              <a:rPr lang="es-ES" dirty="0" smtClean="0">
                <a:sym typeface="Wingdings" pitchFamily="2" charset="2"/>
              </a:rPr>
            </a:br>
            <a:r>
              <a:rPr lang="es-ES" dirty="0" smtClean="0">
                <a:latin typeface="Consolas" pitchFamily="49" charset="0"/>
                <a:sym typeface="Wingdings" pitchFamily="2" charset="2"/>
              </a:rPr>
              <a:t>...</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57</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grpSp>
        <p:nvGrpSpPr>
          <p:cNvPr id="6" name="5 Grupo"/>
          <p:cNvGrpSpPr/>
          <p:nvPr/>
        </p:nvGrpSpPr>
        <p:grpSpPr>
          <a:xfrm>
            <a:off x="5844344" y="5502446"/>
            <a:ext cx="3348000" cy="662858"/>
            <a:chOff x="899592" y="5401791"/>
            <a:chExt cx="3279673" cy="662858"/>
          </a:xfrm>
          <a:effectLst>
            <a:outerShdw blurRad="50800" dist="38100" dir="2700000" algn="tl" rotWithShape="0">
              <a:prstClr val="black">
                <a:alpha val="40000"/>
              </a:prstClr>
            </a:outerShdw>
          </a:effectLst>
        </p:grpSpPr>
        <p:sp>
          <p:nvSpPr>
            <p:cNvPr id="7" name="6 CuadroTexto"/>
            <p:cNvSpPr txBox="1"/>
            <p:nvPr/>
          </p:nvSpPr>
          <p:spPr>
            <a:xfrm>
              <a:off x="899592" y="5416649"/>
              <a:ext cx="3279673" cy="64800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oAutofit/>
            </a:bodyPr>
            <a:lstStyle/>
            <a:p>
              <a:pPr marL="540000" lvl="1">
                <a:spcAft>
                  <a:spcPts val="600"/>
                </a:spcAft>
              </a:pPr>
              <a:r>
                <a:rPr lang="es-ES" dirty="0">
                  <a:effectLst>
                    <a:outerShdw blurRad="38100" dist="38100" dir="2700000" algn="tl">
                      <a:srgbClr val="000000">
                        <a:alpha val="43137"/>
                      </a:srgbClr>
                    </a:outerShdw>
                  </a:effectLst>
                  <a:latin typeface="Consolas" pitchFamily="49" charset="0"/>
                </a:rPr>
                <a:t>main()</a:t>
              </a:r>
              <a:r>
                <a:rPr lang="es-ES" dirty="0">
                  <a:effectLst>
                    <a:outerShdw blurRad="38100" dist="38100" dir="2700000" algn="tl">
                      <a:srgbClr val="000000">
                        <a:alpha val="43137"/>
                      </a:srgbClr>
                    </a:outerShdw>
                  </a:effectLst>
                  <a:latin typeface="Cambria" pitchFamily="18" charset="0"/>
                </a:rPr>
                <a:t> es la única función</a:t>
              </a:r>
              <a:br>
                <a:rPr lang="es-ES" dirty="0">
                  <a:effectLst>
                    <a:outerShdw blurRad="38100" dist="38100" dir="2700000" algn="tl">
                      <a:srgbClr val="000000">
                        <a:alpha val="43137"/>
                      </a:srgbClr>
                    </a:outerShdw>
                  </a:effectLst>
                  <a:latin typeface="Cambria" pitchFamily="18" charset="0"/>
                </a:rPr>
              </a:br>
              <a:r>
                <a:rPr lang="es-ES" dirty="0">
                  <a:effectLst>
                    <a:outerShdw blurRad="38100" dist="38100" dir="2700000" algn="tl">
                      <a:srgbClr val="000000">
                        <a:alpha val="43137"/>
                      </a:srgbClr>
                    </a:outerShdw>
                  </a:effectLst>
                  <a:latin typeface="Cambria" pitchFamily="18" charset="0"/>
                </a:rPr>
                <a:t>que no hay que prototipar</a:t>
              </a:r>
            </a:p>
          </p:txBody>
        </p:sp>
        <p:pic>
          <p:nvPicPr>
            <p:cNvPr id="8" name="Picture 3" descr="D:\Docencia\Fundamentos de programación\CV\icoGuille\xeyes.png"/>
            <p:cNvPicPr>
              <a:picLocks noChangeAspect="1" noChangeArrowheads="1"/>
            </p:cNvPicPr>
            <p:nvPr/>
          </p:nvPicPr>
          <p:blipFill>
            <a:blip r:embed="rId2" cstate="print"/>
            <a:srcRect/>
            <a:stretch>
              <a:fillRect/>
            </a:stretch>
          </p:blipFill>
          <p:spPr bwMode="auto">
            <a:xfrm>
              <a:off x="973660" y="5401791"/>
              <a:ext cx="426720" cy="426720"/>
            </a:xfrm>
            <a:prstGeom prst="rect">
              <a:avLst/>
            </a:prstGeom>
            <a:noFill/>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96668522"/>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1000"/>
                                        <p:tgtEl>
                                          <p:spTgt spid="3">
                                            <p:txEl>
                                              <p:pRg st="6" end="6"/>
                                            </p:txEl>
                                          </p:spTgt>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up)">
                                      <p:cBhvr>
                                        <p:cTn id="34" dur="1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Un programa con funciones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Autofit/>
          </a:bodyPr>
          <a:lstStyle/>
          <a:p>
            <a:pPr marL="180975" lvl="2" indent="0">
              <a:lnSpc>
                <a:spcPts val="2000"/>
              </a:lnSpc>
              <a:spcBef>
                <a:spcPts val="0"/>
              </a:spcBef>
              <a:buNone/>
            </a:pPr>
            <a:r>
              <a:rPr lang="es-ES" sz="2200" dirty="0">
                <a:solidFill>
                  <a:srgbClr val="FFCCFF"/>
                </a:solidFill>
                <a:latin typeface="Consolas" pitchFamily="49" charset="0"/>
              </a:rPr>
              <a:t>#include &lt;iostream&gt;</a:t>
            </a:r>
          </a:p>
          <a:p>
            <a:pPr marL="180975" lvl="2" indent="0">
              <a:lnSpc>
                <a:spcPts val="2000"/>
              </a:lnSpc>
              <a:spcBef>
                <a:spcPts val="0"/>
              </a:spcBef>
              <a:buNone/>
            </a:pPr>
            <a:r>
              <a:rPr lang="es-ES" sz="2200" dirty="0">
                <a:solidFill>
                  <a:schemeClr val="accent2">
                    <a:lumMod val="60000"/>
                    <a:lumOff val="40000"/>
                  </a:schemeClr>
                </a:solidFill>
                <a:latin typeface="Consolas" pitchFamily="49" charset="0"/>
              </a:rPr>
              <a:t>using namespace </a:t>
            </a:r>
            <a:r>
              <a:rPr lang="es-ES" sz="2200" dirty="0">
                <a:latin typeface="Consolas" pitchFamily="49" charset="0"/>
              </a:rPr>
              <a:t>std;</a:t>
            </a:r>
          </a:p>
          <a:p>
            <a:pPr marL="180975" lvl="2" indent="0">
              <a:lnSpc>
                <a:spcPts val="2000"/>
              </a:lnSpc>
              <a:spcBef>
                <a:spcPts val="0"/>
              </a:spcBef>
              <a:buNone/>
            </a:pPr>
            <a:r>
              <a:rPr lang="es-ES" sz="2200" dirty="0">
                <a:solidFill>
                  <a:srgbClr val="FFCCFF"/>
                </a:solidFill>
                <a:latin typeface="Consolas" pitchFamily="49" charset="0"/>
              </a:rPr>
              <a:t>#include &lt;cmath&gt;</a:t>
            </a:r>
          </a:p>
          <a:p>
            <a:pPr marL="180975" lvl="2" indent="0">
              <a:lnSpc>
                <a:spcPts val="2000"/>
              </a:lnSpc>
              <a:spcBef>
                <a:spcPts val="0"/>
              </a:spcBef>
              <a:buNone/>
            </a:pPr>
            <a:endParaRPr lang="es-ES" sz="2200" dirty="0">
              <a:latin typeface="Consolas" pitchFamily="49" charset="0"/>
            </a:endParaRPr>
          </a:p>
          <a:p>
            <a:pPr marL="180975" lvl="2" indent="0">
              <a:lnSpc>
                <a:spcPts val="2000"/>
              </a:lnSpc>
              <a:spcBef>
                <a:spcPts val="0"/>
              </a:spcBef>
              <a:buNone/>
            </a:pPr>
            <a:r>
              <a:rPr lang="es-ES" sz="2200" dirty="0">
                <a:solidFill>
                  <a:srgbClr val="92D050"/>
                </a:solidFill>
                <a:latin typeface="Consolas" pitchFamily="49" charset="0"/>
              </a:rPr>
              <a:t>// Prototipos de las funciones (excepto main())</a:t>
            </a:r>
          </a:p>
          <a:p>
            <a:pPr marL="180975" lvl="2" indent="0">
              <a:lnSpc>
                <a:spcPts val="2000"/>
              </a:lnSpc>
              <a:spcBef>
                <a:spcPts val="0"/>
              </a:spcBef>
              <a:buNone/>
            </a:pPr>
            <a:r>
              <a:rPr lang="es-ES" sz="2200" dirty="0">
                <a:solidFill>
                  <a:srgbClr val="FFC000"/>
                </a:solidFill>
                <a:latin typeface="Consolas" pitchFamily="49" charset="0"/>
              </a:rPr>
              <a:t>bool</a:t>
            </a:r>
            <a:r>
              <a:rPr lang="es-ES" sz="2200" dirty="0">
                <a:latin typeface="Consolas" pitchFamily="49" charset="0"/>
              </a:rPr>
              <a:t> par(</a:t>
            </a:r>
            <a:r>
              <a:rPr lang="es-ES" sz="2200" dirty="0">
                <a:solidFill>
                  <a:srgbClr val="FFC000"/>
                </a:solidFill>
                <a:latin typeface="Consolas" pitchFamily="49" charset="0"/>
              </a:rPr>
              <a:t>int</a:t>
            </a:r>
            <a:r>
              <a:rPr lang="es-ES" sz="2200" dirty="0">
                <a:latin typeface="Consolas" pitchFamily="49" charset="0"/>
              </a:rPr>
              <a:t> num);</a:t>
            </a:r>
          </a:p>
          <a:p>
            <a:pPr marL="180975" lvl="2" indent="0">
              <a:lnSpc>
                <a:spcPts val="2000"/>
              </a:lnSpc>
              <a:spcBef>
                <a:spcPts val="0"/>
              </a:spcBef>
              <a:buNone/>
            </a:pPr>
            <a:r>
              <a:rPr lang="es-ES" sz="2200" dirty="0">
                <a:solidFill>
                  <a:srgbClr val="FFC000"/>
                </a:solidFill>
                <a:latin typeface="Consolas" pitchFamily="49" charset="0"/>
              </a:rPr>
              <a:t>bool </a:t>
            </a:r>
            <a:r>
              <a:rPr lang="es-ES" sz="2200" dirty="0">
                <a:latin typeface="Consolas" pitchFamily="49" charset="0"/>
              </a:rPr>
              <a:t>letra(</a:t>
            </a:r>
            <a:r>
              <a:rPr lang="es-ES" sz="2200" dirty="0">
                <a:solidFill>
                  <a:srgbClr val="FFC000"/>
                </a:solidFill>
                <a:latin typeface="Consolas" pitchFamily="49" charset="0"/>
              </a:rPr>
              <a:t>char</a:t>
            </a:r>
            <a:r>
              <a:rPr lang="es-ES" sz="2200" dirty="0">
                <a:latin typeface="Consolas" pitchFamily="49" charset="0"/>
              </a:rPr>
              <a:t> car);</a:t>
            </a:r>
          </a:p>
          <a:p>
            <a:pPr marL="180975" lvl="2" indent="0">
              <a:lnSpc>
                <a:spcPts val="2000"/>
              </a:lnSpc>
              <a:spcBef>
                <a:spcPts val="0"/>
              </a:spcBef>
              <a:buNone/>
            </a:pPr>
            <a:r>
              <a:rPr lang="es-ES" sz="2200" dirty="0">
                <a:solidFill>
                  <a:srgbClr val="FFC000"/>
                </a:solidFill>
                <a:latin typeface="Consolas" pitchFamily="49" charset="0"/>
              </a:rPr>
              <a:t>int </a:t>
            </a:r>
            <a:r>
              <a:rPr lang="es-ES" sz="2200" dirty="0">
                <a:latin typeface="Consolas" pitchFamily="49" charset="0"/>
              </a:rPr>
              <a:t>suma(</a:t>
            </a:r>
            <a:r>
              <a:rPr lang="es-ES" sz="2200" dirty="0">
                <a:solidFill>
                  <a:srgbClr val="FFC000"/>
                </a:solidFill>
                <a:latin typeface="Consolas" pitchFamily="49" charset="0"/>
              </a:rPr>
              <a:t>int</a:t>
            </a:r>
            <a:r>
              <a:rPr lang="es-ES" sz="2200" dirty="0">
                <a:latin typeface="Consolas" pitchFamily="49" charset="0"/>
              </a:rPr>
              <a:t> num);</a:t>
            </a:r>
          </a:p>
          <a:p>
            <a:pPr marL="180975" lvl="2" indent="0">
              <a:lnSpc>
                <a:spcPts val="2000"/>
              </a:lnSpc>
              <a:spcBef>
                <a:spcPts val="0"/>
              </a:spcBef>
              <a:buNone/>
            </a:pPr>
            <a:r>
              <a:rPr lang="es-ES" sz="2200" dirty="0">
                <a:solidFill>
                  <a:srgbClr val="FFC000"/>
                </a:solidFill>
                <a:latin typeface="Consolas" pitchFamily="49" charset="0"/>
              </a:rPr>
              <a:t>double</a:t>
            </a:r>
            <a:r>
              <a:rPr lang="es-ES" sz="2200" dirty="0">
                <a:latin typeface="Consolas" pitchFamily="49" charset="0"/>
              </a:rPr>
              <a:t> formula(</a:t>
            </a:r>
            <a:r>
              <a:rPr lang="es-ES" sz="2200" dirty="0">
                <a:solidFill>
                  <a:srgbClr val="FFC000"/>
                </a:solidFill>
                <a:latin typeface="Consolas" pitchFamily="49" charset="0"/>
              </a:rPr>
              <a:t>int</a:t>
            </a:r>
            <a:r>
              <a:rPr lang="es-ES" sz="2200" dirty="0">
                <a:latin typeface="Consolas" pitchFamily="49" charset="0"/>
              </a:rPr>
              <a:t> x, </a:t>
            </a:r>
            <a:r>
              <a:rPr lang="es-ES" sz="2200" dirty="0">
                <a:solidFill>
                  <a:srgbClr val="FFC000"/>
                </a:solidFill>
                <a:latin typeface="Consolas" pitchFamily="49" charset="0"/>
              </a:rPr>
              <a:t>int </a:t>
            </a:r>
            <a:r>
              <a:rPr lang="es-ES" sz="2200" dirty="0">
                <a:latin typeface="Consolas" pitchFamily="49" charset="0"/>
              </a:rPr>
              <a:t>y);</a:t>
            </a:r>
          </a:p>
          <a:p>
            <a:pPr marL="180975" lvl="2" indent="0">
              <a:lnSpc>
                <a:spcPts val="2000"/>
              </a:lnSpc>
              <a:spcBef>
                <a:spcPts val="0"/>
              </a:spcBef>
              <a:buNone/>
            </a:pPr>
            <a:endParaRPr lang="es-ES" sz="2200" dirty="0">
              <a:latin typeface="Consolas" pitchFamily="49" charset="0"/>
            </a:endParaRPr>
          </a:p>
          <a:p>
            <a:pPr marL="180975" lvl="2" indent="0">
              <a:lnSpc>
                <a:spcPts val="2000"/>
              </a:lnSpc>
              <a:spcBef>
                <a:spcPts val="0"/>
              </a:spcBef>
              <a:buNone/>
            </a:pPr>
            <a:r>
              <a:rPr lang="es-ES" sz="2200" dirty="0">
                <a:solidFill>
                  <a:srgbClr val="FFC000"/>
                </a:solidFill>
                <a:latin typeface="Consolas" pitchFamily="49" charset="0"/>
              </a:rPr>
              <a:t>int</a:t>
            </a:r>
            <a:r>
              <a:rPr lang="es-ES" sz="2200" dirty="0">
                <a:latin typeface="Consolas" pitchFamily="49" charset="0"/>
              </a:rPr>
              <a:t> main() {</a:t>
            </a:r>
          </a:p>
          <a:p>
            <a:pPr marL="180975" lvl="2" indent="0">
              <a:lnSpc>
                <a:spcPts val="2000"/>
              </a:lnSpc>
              <a:spcBef>
                <a:spcPts val="0"/>
              </a:spcBef>
              <a:buNone/>
            </a:pPr>
            <a:r>
              <a:rPr lang="es-ES" sz="2200" dirty="0">
                <a:latin typeface="Consolas" pitchFamily="49" charset="0"/>
              </a:rPr>
              <a:t>   </a:t>
            </a:r>
            <a:r>
              <a:rPr lang="es-ES" sz="2200" dirty="0">
                <a:solidFill>
                  <a:srgbClr val="FFC000"/>
                </a:solidFill>
                <a:latin typeface="Consolas" pitchFamily="49" charset="0"/>
              </a:rPr>
              <a:t>int </a:t>
            </a:r>
            <a:r>
              <a:rPr lang="es-ES" sz="2200" dirty="0">
                <a:latin typeface="Consolas" pitchFamily="49" charset="0"/>
              </a:rPr>
              <a:t>numero, </a:t>
            </a:r>
            <a:r>
              <a:rPr lang="es-ES" sz="2200" dirty="0" err="1">
                <a:latin typeface="Consolas" pitchFamily="49" charset="0"/>
              </a:rPr>
              <a:t>sum</a:t>
            </a:r>
            <a:r>
              <a:rPr lang="es-ES" sz="2200" dirty="0">
                <a:latin typeface="Consolas" pitchFamily="49" charset="0"/>
              </a:rPr>
              <a:t>, x, y;</a:t>
            </a:r>
          </a:p>
          <a:p>
            <a:pPr marL="180975" lvl="2" indent="0">
              <a:lnSpc>
                <a:spcPts val="2000"/>
              </a:lnSpc>
              <a:spcBef>
                <a:spcPts val="0"/>
              </a:spcBef>
              <a:buNone/>
            </a:pPr>
            <a:r>
              <a:rPr lang="es-ES" sz="2200" dirty="0">
                <a:latin typeface="Consolas" pitchFamily="49" charset="0"/>
              </a:rPr>
              <a:t>   </a:t>
            </a:r>
            <a:r>
              <a:rPr lang="es-ES" sz="2200" dirty="0">
                <a:solidFill>
                  <a:srgbClr val="FFC000"/>
                </a:solidFill>
                <a:latin typeface="Consolas" pitchFamily="49" charset="0"/>
              </a:rPr>
              <a:t>char</a:t>
            </a:r>
            <a:r>
              <a:rPr lang="es-ES" sz="2200" dirty="0">
                <a:latin typeface="Consolas" pitchFamily="49" charset="0"/>
              </a:rPr>
              <a:t> </a:t>
            </a:r>
            <a:r>
              <a:rPr lang="es-ES" sz="2200" dirty="0" err="1">
                <a:latin typeface="Consolas" pitchFamily="49" charset="0"/>
              </a:rPr>
              <a:t>caracter</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r>
              <a:rPr lang="es-ES" sz="2200" dirty="0">
                <a:solidFill>
                  <a:srgbClr val="FFC000"/>
                </a:solidFill>
                <a:latin typeface="Consolas" pitchFamily="49" charset="0"/>
              </a:rPr>
              <a:t>double</a:t>
            </a:r>
            <a:r>
              <a:rPr lang="es-ES" sz="2200" dirty="0">
                <a:latin typeface="Consolas" pitchFamily="49" charset="0"/>
              </a:rPr>
              <a:t> f;</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"Entero: "</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cin &gt;&gt; numero;</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if</a:t>
            </a:r>
            <a:r>
              <a:rPr lang="es-ES" sz="2200" dirty="0">
                <a:latin typeface="Consolas" pitchFamily="49" charset="0"/>
              </a:rPr>
              <a:t> (par(numero)) {</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"Par"</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58</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344550163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000"/>
                                        <p:tgtEl>
                                          <p:spTgt spid="3">
                                            <p:txEl>
                                              <p:pRg st="5" end="5"/>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1000"/>
                                        <p:tgtEl>
                                          <p:spTgt spid="3">
                                            <p:txEl>
                                              <p:pRg st="6" end="6"/>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1000"/>
                                        <p:tgtEl>
                                          <p:spTgt spid="3">
                                            <p:txEl>
                                              <p:pRg st="7" end="7"/>
                                            </p:txEl>
                                          </p:spTgt>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10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1000"/>
                                        <p:tgtEl>
                                          <p:spTgt spid="3">
                                            <p:txEl>
                                              <p:pRg st="10" end="10"/>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left)">
                                      <p:cBhvr>
                                        <p:cTn id="45" dur="1000"/>
                                        <p:tgtEl>
                                          <p:spTgt spid="3">
                                            <p:txEl>
                                              <p:pRg st="11" end="11"/>
                                            </p:txEl>
                                          </p:spTgt>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ipe(left)">
                                      <p:cBhvr>
                                        <p:cTn id="49" dur="1000"/>
                                        <p:tgtEl>
                                          <p:spTgt spid="3">
                                            <p:txEl>
                                              <p:pRg st="12" end="12"/>
                                            </p:txEl>
                                          </p:spTgt>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wipe(left)">
                                      <p:cBhvr>
                                        <p:cTn id="53" dur="1000"/>
                                        <p:tgtEl>
                                          <p:spTgt spid="3">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wipe(left)">
                                      <p:cBhvr>
                                        <p:cTn id="58" dur="1000"/>
                                        <p:tgtEl>
                                          <p:spTgt spid="3">
                                            <p:txEl>
                                              <p:pRg st="14" end="14"/>
                                            </p:txEl>
                                          </p:spTgt>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wipe(left)">
                                      <p:cBhvr>
                                        <p:cTn id="62" dur="1000"/>
                                        <p:tgtEl>
                                          <p:spTgt spid="3">
                                            <p:txEl>
                                              <p:pRg st="15" end="15"/>
                                            </p:txEl>
                                          </p:spTgt>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3">
                                            <p:txEl>
                                              <p:pRg st="16" end="16"/>
                                            </p:txEl>
                                          </p:spTgt>
                                        </p:tgtEl>
                                        <p:attrNameLst>
                                          <p:attrName>style.visibility</p:attrName>
                                        </p:attrNameLst>
                                      </p:cBhvr>
                                      <p:to>
                                        <p:strVal val="visible"/>
                                      </p:to>
                                    </p:set>
                                    <p:animEffect transition="in" filter="wipe(left)">
                                      <p:cBhvr>
                                        <p:cTn id="66" dur="1000"/>
                                        <p:tgtEl>
                                          <p:spTgt spid="3">
                                            <p:txEl>
                                              <p:pRg st="16" end="16"/>
                                            </p:txEl>
                                          </p:spTgt>
                                        </p:tgtEl>
                                      </p:cBhvr>
                                    </p:animEffect>
                                  </p:childTnLst>
                                </p:cTn>
                              </p:par>
                            </p:childTnLst>
                          </p:cTn>
                        </p:par>
                        <p:par>
                          <p:cTn id="67" fill="hold">
                            <p:stCondLst>
                              <p:cond delay="3000"/>
                            </p:stCondLst>
                            <p:childTnLst>
                              <p:par>
                                <p:cTn id="68" presetID="22" presetClass="entr" presetSubtype="8" fill="hold" nodeType="after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wipe(left)">
                                      <p:cBhvr>
                                        <p:cTn id="70" dur="1000"/>
                                        <p:tgtEl>
                                          <p:spTgt spid="3">
                                            <p:txEl>
                                              <p:pRg st="17" end="17"/>
                                            </p:txEl>
                                          </p:spTgt>
                                        </p:tgtEl>
                                      </p:cBhvr>
                                    </p:animEffect>
                                  </p:childTnLst>
                                </p:cTn>
                              </p:par>
                            </p:childTnLst>
                          </p:cTn>
                        </p:par>
                        <p:par>
                          <p:cTn id="71" fill="hold">
                            <p:stCondLst>
                              <p:cond delay="4000"/>
                            </p:stCondLst>
                            <p:childTnLst>
                              <p:par>
                                <p:cTn id="72" presetID="22" presetClass="entr" presetSubtype="8" fill="hold" nodeType="afterEffect">
                                  <p:stCondLst>
                                    <p:cond delay="0"/>
                                  </p:stCondLst>
                                  <p:childTnLst>
                                    <p:set>
                                      <p:cBhvr>
                                        <p:cTn id="73" dur="1" fill="hold">
                                          <p:stCondLst>
                                            <p:cond delay="0"/>
                                          </p:stCondLst>
                                        </p:cTn>
                                        <p:tgtEl>
                                          <p:spTgt spid="3">
                                            <p:txEl>
                                              <p:pRg st="18" end="18"/>
                                            </p:txEl>
                                          </p:spTgt>
                                        </p:tgtEl>
                                        <p:attrNameLst>
                                          <p:attrName>style.visibility</p:attrName>
                                        </p:attrNameLst>
                                      </p:cBhvr>
                                      <p:to>
                                        <p:strVal val="visible"/>
                                      </p:to>
                                    </p:set>
                                    <p:animEffect transition="in" filter="wipe(left)">
                                      <p:cBhvr>
                                        <p:cTn id="74" dur="1000"/>
                                        <p:tgtEl>
                                          <p:spTgt spid="3">
                                            <p:txEl>
                                              <p:pRg st="18" end="18"/>
                                            </p:txEl>
                                          </p:spTgt>
                                        </p:tgtEl>
                                      </p:cBhvr>
                                    </p:animEffect>
                                  </p:childTnLst>
                                </p:cTn>
                              </p:par>
                            </p:childTnLst>
                          </p:cTn>
                        </p:par>
                        <p:par>
                          <p:cTn id="75" fill="hold">
                            <p:stCondLst>
                              <p:cond delay="5000"/>
                            </p:stCondLst>
                            <p:childTnLst>
                              <p:par>
                                <p:cTn id="76" presetID="22" presetClass="entr" presetSubtype="8" fill="hold" nodeType="afterEffect">
                                  <p:stCondLst>
                                    <p:cond delay="0"/>
                                  </p:stCondLst>
                                  <p:childTnLst>
                                    <p:set>
                                      <p:cBhvr>
                                        <p:cTn id="77" dur="1" fill="hold">
                                          <p:stCondLst>
                                            <p:cond delay="0"/>
                                          </p:stCondLst>
                                        </p:cTn>
                                        <p:tgtEl>
                                          <p:spTgt spid="3">
                                            <p:txEl>
                                              <p:pRg st="19" end="19"/>
                                            </p:txEl>
                                          </p:spTgt>
                                        </p:tgtEl>
                                        <p:attrNameLst>
                                          <p:attrName>style.visibility</p:attrName>
                                        </p:attrNameLst>
                                      </p:cBhvr>
                                      <p:to>
                                        <p:strVal val="visible"/>
                                      </p:to>
                                    </p:set>
                                    <p:animEffect transition="in" filter="wipe(left)">
                                      <p:cBhvr>
                                        <p:cTn id="78" dur="1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Un programa con funciones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Autofit/>
          </a:bodyPr>
          <a:lstStyle/>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else </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"Impar"</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cout &lt;&lt; endl;</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if</a:t>
            </a:r>
            <a:r>
              <a:rPr lang="es-ES" sz="2200" dirty="0">
                <a:latin typeface="Consolas" pitchFamily="49" charset="0"/>
              </a:rPr>
              <a:t> (numero &gt; </a:t>
            </a:r>
            <a:r>
              <a:rPr lang="es-ES" sz="2200" dirty="0">
                <a:solidFill>
                  <a:srgbClr val="FFFF00"/>
                </a:solidFill>
                <a:latin typeface="Consolas" pitchFamily="49" charset="0"/>
              </a:rPr>
              <a:t>1</a:t>
            </a: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"Sumatorio de 1 a "</a:t>
            </a:r>
            <a:r>
              <a:rPr lang="es-ES" sz="2200" dirty="0">
                <a:latin typeface="Consolas" pitchFamily="49" charset="0"/>
              </a:rPr>
              <a:t> &lt;&lt; numero &lt;&lt; </a:t>
            </a:r>
            <a:r>
              <a:rPr lang="es-ES" sz="2200" dirty="0">
                <a:solidFill>
                  <a:srgbClr val="FFFF00"/>
                </a:solidFill>
                <a:latin typeface="Consolas" pitchFamily="49" charset="0"/>
              </a:rPr>
              <a:t>": "</a:t>
            </a: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&lt;&lt; suma(numero) &lt;&lt; endl;</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"Carácter: "</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cin &gt;&gt; </a:t>
            </a:r>
            <a:r>
              <a:rPr lang="es-ES" sz="2200" dirty="0" err="1">
                <a:latin typeface="Consolas" pitchFamily="49" charset="0"/>
              </a:rPr>
              <a:t>caracter</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if </a:t>
            </a:r>
            <a:r>
              <a:rPr lang="es-ES" sz="2200" dirty="0">
                <a:latin typeface="Consolas" pitchFamily="49" charset="0"/>
              </a:rPr>
              <a:t>(!letra(</a:t>
            </a:r>
            <a:r>
              <a:rPr lang="es-ES" sz="2200" dirty="0" err="1">
                <a:latin typeface="Consolas" pitchFamily="49" charset="0"/>
              </a:rPr>
              <a:t>caracter</a:t>
            </a: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"no "</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"es una letra"</a:t>
            </a:r>
            <a:r>
              <a:rPr lang="es-ES" sz="2200" dirty="0">
                <a:latin typeface="Consolas" pitchFamily="49" charset="0"/>
              </a:rPr>
              <a:t> &lt;&lt; endl;</a:t>
            </a:r>
          </a:p>
          <a:p>
            <a:pPr marL="180975" lvl="2" indent="0">
              <a:lnSpc>
                <a:spcPts val="2000"/>
              </a:lnSpc>
              <a:spcBef>
                <a:spcPts val="0"/>
              </a:spcBef>
              <a:buNone/>
            </a:pPr>
            <a:r>
              <a:rPr lang="es-ES" sz="2200" dirty="0">
                <a:latin typeface="Consolas" pitchFamily="49" charset="0"/>
              </a:rPr>
              <a:t>   cout &lt;&lt; </a:t>
            </a:r>
            <a:r>
              <a:rPr lang="es-ES" sz="2200" dirty="0">
                <a:solidFill>
                  <a:srgbClr val="FFFF00"/>
                </a:solidFill>
                <a:latin typeface="Consolas" pitchFamily="49" charset="0"/>
              </a:rPr>
              <a:t>"f(x, y) = "</a:t>
            </a:r>
            <a:r>
              <a:rPr lang="es-ES" sz="2200" dirty="0">
                <a:latin typeface="Consolas" pitchFamily="49" charset="0"/>
              </a:rPr>
              <a:t> &lt;&lt; formula(x, y) &lt;&lt; endl;</a:t>
            </a:r>
          </a:p>
          <a:p>
            <a:pPr marL="180975" lvl="2" indent="0">
              <a:lnSpc>
                <a:spcPts val="2000"/>
              </a:lnSpc>
              <a:spcBef>
                <a:spcPts val="0"/>
              </a:spcBef>
              <a:buNone/>
            </a:pPr>
            <a:r>
              <a:rPr lang="es-ES" sz="2200" dirty="0">
                <a:latin typeface="Consolas" pitchFamily="49" charset="0"/>
              </a:rPr>
              <a:t>   </a:t>
            </a:r>
            <a:r>
              <a:rPr lang="es-ES" sz="2200" spc="-40" dirty="0">
                <a:solidFill>
                  <a:srgbClr val="92D050"/>
                </a:solidFill>
                <a:latin typeface="Consolas" pitchFamily="49" charset="0"/>
              </a:rPr>
              <a:t>// Los argumentos pueden llamarse igual o no que los parámetros</a:t>
            </a:r>
          </a:p>
          <a:p>
            <a:pPr marL="180975" lvl="2" indent="0">
              <a:lnSpc>
                <a:spcPts val="2000"/>
              </a:lnSpc>
              <a:spcBef>
                <a:spcPts val="0"/>
              </a:spcBef>
              <a:buNone/>
            </a:pPr>
            <a:endParaRPr lang="es-ES" sz="2200" dirty="0">
              <a:latin typeface="Consolas" pitchFamily="49" charset="0"/>
            </a:endParaRP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return</a:t>
            </a:r>
            <a:r>
              <a:rPr lang="es-ES" sz="2200" dirty="0">
                <a:latin typeface="Consolas" pitchFamily="49" charset="0"/>
              </a:rPr>
              <a:t> </a:t>
            </a:r>
            <a:r>
              <a:rPr lang="es-ES" sz="2200" dirty="0">
                <a:solidFill>
                  <a:srgbClr val="FFFF00"/>
                </a:solidFill>
                <a:latin typeface="Consolas" pitchFamily="49" charset="0"/>
              </a:rPr>
              <a:t>0</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59</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411852785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1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left)">
                                      <p:cBhvr>
                                        <p:cTn id="41" dur="1000"/>
                                        <p:tgtEl>
                                          <p:spTgt spid="3">
                                            <p:txEl>
                                              <p:pRg st="8" end="8"/>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left)">
                                      <p:cBhvr>
                                        <p:cTn id="45" dur="1000"/>
                                        <p:tgtEl>
                                          <p:spTgt spid="3">
                                            <p:txEl>
                                              <p:pRg st="9" end="9"/>
                                            </p:txEl>
                                          </p:spTgt>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left)">
                                      <p:cBhvr>
                                        <p:cTn id="49" dur="1000"/>
                                        <p:tgtEl>
                                          <p:spTgt spid="3">
                                            <p:txEl>
                                              <p:pRg st="10" end="10"/>
                                            </p:txEl>
                                          </p:spTgt>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wipe(left)">
                                      <p:cBhvr>
                                        <p:cTn id="53" dur="1000"/>
                                        <p:tgtEl>
                                          <p:spTgt spid="3">
                                            <p:txEl>
                                              <p:pRg st="11" end="11"/>
                                            </p:txEl>
                                          </p:spTgt>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left)">
                                      <p:cBhvr>
                                        <p:cTn id="57" dur="1000"/>
                                        <p:tgtEl>
                                          <p:spTgt spid="3">
                                            <p:txEl>
                                              <p:pRg st="12" end="12"/>
                                            </p:txEl>
                                          </p:spTgt>
                                        </p:tgtEl>
                                      </p:cBhvr>
                                    </p:animEffect>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wipe(left)">
                                      <p:cBhvr>
                                        <p:cTn id="61" dur="10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wipe(left)">
                                      <p:cBhvr>
                                        <p:cTn id="66" dur="1000"/>
                                        <p:tgtEl>
                                          <p:spTgt spid="3">
                                            <p:txEl>
                                              <p:pRg st="14" end="14"/>
                                            </p:txEl>
                                          </p:spTgt>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wipe(left)">
                                      <p:cBhvr>
                                        <p:cTn id="70" dur="1000"/>
                                        <p:tgtEl>
                                          <p:spTgt spid="3">
                                            <p:txEl>
                                              <p:pRg st="15" end="15"/>
                                            </p:txEl>
                                          </p:spTgt>
                                        </p:tgtEl>
                                      </p:cBhvr>
                                    </p:animEffect>
                                  </p:childTnLst>
                                </p:cTn>
                              </p:par>
                            </p:childTnLst>
                          </p:cTn>
                        </p:par>
                        <p:par>
                          <p:cTn id="71" fill="hold">
                            <p:stCondLst>
                              <p:cond delay="2000"/>
                            </p:stCondLst>
                            <p:childTnLst>
                              <p:par>
                                <p:cTn id="72" presetID="22" presetClass="entr" presetSubtype="8" fill="hold" nodeType="after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animEffect transition="in" filter="wipe(left)">
                                      <p:cBhvr>
                                        <p:cTn id="74" dur="1000"/>
                                        <p:tgtEl>
                                          <p:spTgt spid="3">
                                            <p:txEl>
                                              <p:pRg st="17" end="17"/>
                                            </p:txEl>
                                          </p:spTgt>
                                        </p:tgtEl>
                                      </p:cBhvr>
                                    </p:animEffect>
                                  </p:childTnLst>
                                </p:cTn>
                              </p:par>
                            </p:childTnLst>
                          </p:cTn>
                        </p:par>
                        <p:par>
                          <p:cTn id="75" fill="hold">
                            <p:stCondLst>
                              <p:cond delay="3000"/>
                            </p:stCondLst>
                            <p:childTnLst>
                              <p:par>
                                <p:cTn id="76" presetID="22" presetClass="entr" presetSubtype="8" fill="hold" nodeType="afterEffect">
                                  <p:stCondLst>
                                    <p:cond delay="0"/>
                                  </p:stCondLst>
                                  <p:childTnLst>
                                    <p:set>
                                      <p:cBhvr>
                                        <p:cTn id="77" dur="1" fill="hold">
                                          <p:stCondLst>
                                            <p:cond delay="0"/>
                                          </p:stCondLst>
                                        </p:cTn>
                                        <p:tgtEl>
                                          <p:spTgt spid="3">
                                            <p:txEl>
                                              <p:pRg st="18" end="18"/>
                                            </p:txEl>
                                          </p:spTgt>
                                        </p:tgtEl>
                                        <p:attrNameLst>
                                          <p:attrName>style.visibility</p:attrName>
                                        </p:attrNameLst>
                                      </p:cBhvr>
                                      <p:to>
                                        <p:strVal val="visible"/>
                                      </p:to>
                                    </p:set>
                                    <p:animEffect transition="in" filter="wipe(left)">
                                      <p:cBhvr>
                                        <p:cTn id="78" dur="1000"/>
                                        <p:tgtEl>
                                          <p:spTgt spid="3">
                                            <p:txEl>
                                              <p:pRg st="18" end="18"/>
                                            </p:txEl>
                                          </p:spTgt>
                                        </p:tgtEl>
                                      </p:cBhvr>
                                    </p:animEffect>
                                  </p:childTnLst>
                                </p:cTn>
                              </p:par>
                            </p:childTnLst>
                          </p:cTn>
                        </p:par>
                        <p:par>
                          <p:cTn id="79" fill="hold">
                            <p:stCondLst>
                              <p:cond delay="4000"/>
                            </p:stCondLst>
                            <p:childTnLst>
                              <p:par>
                                <p:cTn id="80" presetID="22" presetClass="entr" presetSubtype="8" fill="hold" nodeType="afterEffect">
                                  <p:stCondLst>
                                    <p:cond delay="0"/>
                                  </p:stCondLst>
                                  <p:childTnLst>
                                    <p:set>
                                      <p:cBhvr>
                                        <p:cTn id="81" dur="1" fill="hold">
                                          <p:stCondLst>
                                            <p:cond delay="0"/>
                                          </p:stCondLst>
                                        </p:cTn>
                                        <p:tgtEl>
                                          <p:spTgt spid="3">
                                            <p:txEl>
                                              <p:pRg st="19" end="19"/>
                                            </p:txEl>
                                          </p:spTgt>
                                        </p:tgtEl>
                                        <p:attrNameLst>
                                          <p:attrName>style.visibility</p:attrName>
                                        </p:attrNameLst>
                                      </p:cBhvr>
                                      <p:to>
                                        <p:strVal val="visible"/>
                                      </p:to>
                                    </p:set>
                                    <p:animEffect transition="in" filter="wipe(left)">
                                      <p:cBhvr>
                                        <p:cTn id="82" dur="1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Un programa con funciones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marL="180975" lvl="2" indent="0">
              <a:spcBef>
                <a:spcPts val="0"/>
              </a:spcBef>
              <a:buNone/>
            </a:pPr>
            <a:r>
              <a:rPr lang="es-ES" dirty="0" smtClean="0">
                <a:solidFill>
                  <a:srgbClr val="92D050"/>
                </a:solidFill>
                <a:latin typeface="Consolas" pitchFamily="49" charset="0"/>
              </a:rPr>
              <a:t>// Implementación de las funciones propias</a:t>
            </a:r>
          </a:p>
          <a:p>
            <a:pPr marL="180975" lvl="2" indent="0">
              <a:spcBef>
                <a:spcPts val="0"/>
              </a:spcBef>
              <a:buNone/>
            </a:pPr>
            <a:endParaRPr lang="es-ES" dirty="0" smtClean="0">
              <a:solidFill>
                <a:srgbClr val="FFC000"/>
              </a:solidFill>
              <a:latin typeface="Consolas" pitchFamily="49" charset="0"/>
            </a:endParaRPr>
          </a:p>
          <a:p>
            <a:pPr marL="180975" lvl="2" indent="0">
              <a:spcBef>
                <a:spcPts val="0"/>
              </a:spcBef>
              <a:buNone/>
            </a:pPr>
            <a:r>
              <a:rPr lang="es-ES" dirty="0" smtClean="0">
                <a:solidFill>
                  <a:srgbClr val="FFC000"/>
                </a:solidFill>
                <a:latin typeface="Consolas" pitchFamily="49" charset="0"/>
              </a:rPr>
              <a:t>bool </a:t>
            </a:r>
            <a:r>
              <a:rPr lang="es-ES" dirty="0" smtClean="0">
                <a:latin typeface="Consolas" pitchFamily="49" charset="0"/>
              </a:rPr>
              <a:t>par(</a:t>
            </a:r>
            <a:r>
              <a:rPr lang="es-ES" dirty="0" smtClean="0">
                <a:solidFill>
                  <a:srgbClr val="FFC000"/>
                </a:solidFill>
                <a:latin typeface="Consolas" pitchFamily="49" charset="0"/>
              </a:rPr>
              <a:t>int</a:t>
            </a:r>
            <a:r>
              <a:rPr lang="es-ES" dirty="0" smtClean="0">
                <a:latin typeface="Consolas" pitchFamily="49" charset="0"/>
              </a:rPr>
              <a:t> num) {</a:t>
            </a:r>
          </a:p>
          <a:p>
            <a:pPr marL="180975" lvl="2" indent="0">
              <a:spcBef>
                <a:spcPts val="0"/>
              </a:spcBef>
              <a:buNone/>
            </a:pPr>
            <a:r>
              <a:rPr lang="es-ES" dirty="0" smtClean="0">
                <a:latin typeface="Consolas" pitchFamily="49" charset="0"/>
              </a:rPr>
              <a:t>   </a:t>
            </a:r>
            <a:r>
              <a:rPr lang="es-ES" dirty="0" smtClean="0">
                <a:solidFill>
                  <a:srgbClr val="FFC000"/>
                </a:solidFill>
                <a:latin typeface="Consolas" pitchFamily="49" charset="0"/>
              </a:rPr>
              <a:t>bool</a:t>
            </a:r>
            <a:r>
              <a:rPr lang="es-ES" dirty="0" smtClean="0">
                <a:latin typeface="Consolas" pitchFamily="49" charset="0"/>
              </a:rPr>
              <a:t> </a:t>
            </a:r>
            <a:r>
              <a:rPr lang="es-ES" dirty="0" err="1" smtClean="0">
                <a:latin typeface="Consolas" pitchFamily="49" charset="0"/>
              </a:rPr>
              <a:t>esPar</a:t>
            </a:r>
            <a:r>
              <a:rPr lang="es-ES" dirty="0" smtClean="0">
                <a:latin typeface="Consolas" pitchFamily="49" charset="0"/>
              </a:rPr>
              <a:t>;</a:t>
            </a:r>
          </a:p>
          <a:p>
            <a:pPr marL="180975" lvl="2" indent="0">
              <a:spcBef>
                <a:spcPts val="0"/>
              </a:spcBef>
              <a:buNone/>
            </a:pPr>
            <a:endParaRPr lang="es-ES" dirty="0" smtClean="0">
              <a:latin typeface="Consolas" pitchFamily="49" charset="0"/>
            </a:endParaRPr>
          </a:p>
          <a:p>
            <a:pPr marL="180975" lvl="2" indent="0">
              <a:spcBef>
                <a:spcPts val="0"/>
              </a:spcBef>
              <a:buNone/>
            </a:pPr>
            <a:r>
              <a:rPr lang="es-ES" dirty="0" smtClean="0">
                <a:latin typeface="Consolas" pitchFamily="49" charset="0"/>
              </a:rPr>
              <a:t>   </a:t>
            </a:r>
            <a:r>
              <a:rPr lang="es-ES" dirty="0" smtClean="0">
                <a:solidFill>
                  <a:schemeClr val="accent2">
                    <a:lumMod val="60000"/>
                    <a:lumOff val="40000"/>
                  </a:schemeClr>
                </a:solidFill>
                <a:latin typeface="Consolas" pitchFamily="49" charset="0"/>
              </a:rPr>
              <a:t>if</a:t>
            </a:r>
            <a:r>
              <a:rPr lang="es-ES" dirty="0" smtClean="0">
                <a:latin typeface="Consolas" pitchFamily="49" charset="0"/>
              </a:rPr>
              <a:t> (num % 2 == </a:t>
            </a:r>
            <a:r>
              <a:rPr lang="es-ES" dirty="0" smtClean="0">
                <a:solidFill>
                  <a:srgbClr val="FFFF00"/>
                </a:solidFill>
                <a:latin typeface="Consolas" pitchFamily="49" charset="0"/>
              </a:rPr>
              <a:t>0</a:t>
            </a:r>
            <a:r>
              <a:rPr lang="es-ES" dirty="0" smtClean="0">
                <a:latin typeface="Consolas" pitchFamily="49" charset="0"/>
              </a:rPr>
              <a:t>) {</a:t>
            </a:r>
          </a:p>
          <a:p>
            <a:pPr marL="180975" lvl="2" indent="0">
              <a:spcBef>
                <a:spcPts val="0"/>
              </a:spcBef>
              <a:buNone/>
            </a:pPr>
            <a:r>
              <a:rPr lang="es-ES" dirty="0" smtClean="0">
                <a:latin typeface="Consolas" pitchFamily="49" charset="0"/>
              </a:rPr>
              <a:t>      </a:t>
            </a:r>
            <a:r>
              <a:rPr lang="es-ES" dirty="0" err="1" smtClean="0">
                <a:latin typeface="Consolas" pitchFamily="49" charset="0"/>
              </a:rPr>
              <a:t>esPar</a:t>
            </a:r>
            <a:r>
              <a:rPr lang="es-ES" dirty="0" smtClean="0">
                <a:latin typeface="Consolas" pitchFamily="49" charset="0"/>
              </a:rPr>
              <a:t> = </a:t>
            </a:r>
            <a:r>
              <a:rPr lang="es-ES" dirty="0" smtClean="0">
                <a:solidFill>
                  <a:srgbClr val="FFFF00"/>
                </a:solidFill>
                <a:latin typeface="Consolas" pitchFamily="49" charset="0"/>
              </a:rPr>
              <a:t>true</a:t>
            </a:r>
            <a:r>
              <a:rPr lang="es-ES" dirty="0" smtClean="0">
                <a:latin typeface="Consolas" pitchFamily="49" charset="0"/>
              </a:rPr>
              <a:t>;</a:t>
            </a:r>
          </a:p>
          <a:p>
            <a:pPr marL="180975" lvl="2" indent="0">
              <a:spcBef>
                <a:spcPts val="0"/>
              </a:spcBef>
              <a:buNone/>
            </a:pPr>
            <a:r>
              <a:rPr lang="es-ES" dirty="0" smtClean="0">
                <a:latin typeface="Consolas" pitchFamily="49" charset="0"/>
              </a:rPr>
              <a:t>   }</a:t>
            </a:r>
          </a:p>
          <a:p>
            <a:pPr marL="180975" lvl="2" indent="0">
              <a:spcBef>
                <a:spcPts val="0"/>
              </a:spcBef>
              <a:buNone/>
            </a:pPr>
            <a:r>
              <a:rPr lang="es-ES" dirty="0" smtClean="0">
                <a:latin typeface="Consolas" pitchFamily="49" charset="0"/>
              </a:rPr>
              <a:t>   </a:t>
            </a:r>
            <a:r>
              <a:rPr lang="es-ES" dirty="0" smtClean="0">
                <a:solidFill>
                  <a:schemeClr val="accent2">
                    <a:lumMod val="60000"/>
                    <a:lumOff val="40000"/>
                  </a:schemeClr>
                </a:solidFill>
                <a:latin typeface="Consolas" pitchFamily="49" charset="0"/>
              </a:rPr>
              <a:t>else</a:t>
            </a:r>
            <a:r>
              <a:rPr lang="es-ES" dirty="0" smtClean="0">
                <a:latin typeface="Consolas" pitchFamily="49" charset="0"/>
              </a:rPr>
              <a:t> {</a:t>
            </a:r>
          </a:p>
          <a:p>
            <a:pPr marL="180975" lvl="2" indent="0">
              <a:spcBef>
                <a:spcPts val="0"/>
              </a:spcBef>
              <a:buNone/>
            </a:pPr>
            <a:r>
              <a:rPr lang="es-ES" dirty="0" smtClean="0">
                <a:latin typeface="Consolas" pitchFamily="49" charset="0"/>
              </a:rPr>
              <a:t>      </a:t>
            </a:r>
            <a:r>
              <a:rPr lang="es-ES" dirty="0" err="1" smtClean="0">
                <a:latin typeface="Consolas" pitchFamily="49" charset="0"/>
              </a:rPr>
              <a:t>esPar</a:t>
            </a:r>
            <a:r>
              <a:rPr lang="es-ES" dirty="0" smtClean="0">
                <a:latin typeface="Consolas" pitchFamily="49" charset="0"/>
              </a:rPr>
              <a:t> = </a:t>
            </a:r>
            <a:r>
              <a:rPr lang="es-ES" dirty="0" smtClean="0">
                <a:solidFill>
                  <a:srgbClr val="FFFF00"/>
                </a:solidFill>
                <a:latin typeface="Consolas" pitchFamily="49" charset="0"/>
              </a:rPr>
              <a:t>false</a:t>
            </a:r>
            <a:r>
              <a:rPr lang="es-ES" dirty="0" smtClean="0">
                <a:latin typeface="Consolas" pitchFamily="49" charset="0"/>
              </a:rPr>
              <a:t>;</a:t>
            </a:r>
          </a:p>
          <a:p>
            <a:pPr marL="180975" lvl="2" indent="0">
              <a:spcBef>
                <a:spcPts val="0"/>
              </a:spcBef>
              <a:buNone/>
            </a:pPr>
            <a:r>
              <a:rPr lang="es-ES" dirty="0" smtClean="0">
                <a:latin typeface="Consolas" pitchFamily="49" charset="0"/>
              </a:rPr>
              <a:t>   }</a:t>
            </a:r>
          </a:p>
          <a:p>
            <a:pPr marL="180975" lvl="2" indent="0">
              <a:spcBef>
                <a:spcPts val="0"/>
              </a:spcBef>
              <a:buNone/>
            </a:pPr>
            <a:endParaRPr lang="es-ES" dirty="0" smtClean="0">
              <a:latin typeface="Consolas" pitchFamily="49" charset="0"/>
            </a:endParaRPr>
          </a:p>
          <a:p>
            <a:pPr marL="180975" lvl="2" indent="0">
              <a:spcBef>
                <a:spcPts val="0"/>
              </a:spcBef>
              <a:buNone/>
            </a:pPr>
            <a:r>
              <a:rPr lang="es-ES" dirty="0" smtClean="0">
                <a:latin typeface="Consolas" pitchFamily="49" charset="0"/>
              </a:rPr>
              <a:t>   </a:t>
            </a:r>
            <a:r>
              <a:rPr lang="es-ES" dirty="0" smtClean="0">
                <a:solidFill>
                  <a:schemeClr val="accent2">
                    <a:lumMod val="60000"/>
                    <a:lumOff val="40000"/>
                  </a:schemeClr>
                </a:solidFill>
                <a:latin typeface="Consolas" pitchFamily="49" charset="0"/>
              </a:rPr>
              <a:t>return</a:t>
            </a:r>
            <a:r>
              <a:rPr lang="es-ES" dirty="0" smtClean="0">
                <a:latin typeface="Consolas" pitchFamily="49" charset="0"/>
              </a:rPr>
              <a:t> </a:t>
            </a:r>
            <a:r>
              <a:rPr lang="es-ES" dirty="0" err="1" smtClean="0">
                <a:latin typeface="Consolas" pitchFamily="49" charset="0"/>
              </a:rPr>
              <a:t>esPar</a:t>
            </a:r>
            <a:r>
              <a:rPr lang="es-ES" dirty="0" smtClean="0">
                <a:latin typeface="Consolas" pitchFamily="49" charset="0"/>
              </a:rPr>
              <a:t>;</a:t>
            </a:r>
          </a:p>
          <a:p>
            <a:pPr marL="180975" lvl="2" indent="0">
              <a:spcBef>
                <a:spcPts val="0"/>
              </a:spcBef>
              <a:buNone/>
            </a:pPr>
            <a:r>
              <a:rPr lang="es-ES" dirty="0" smtClean="0">
                <a:latin typeface="Consolas" pitchFamily="49" charset="0"/>
              </a:rPr>
              <a:t>}</a:t>
            </a:r>
          </a:p>
          <a:p>
            <a:pPr marL="180975" lvl="2" indent="0">
              <a:spcBef>
                <a:spcPts val="0"/>
              </a:spcBef>
              <a:buNone/>
            </a:pPr>
            <a:r>
              <a:rPr lang="es-ES" dirty="0" smtClean="0">
                <a:latin typeface="Consolas" pitchFamily="49" charset="0"/>
              </a:rPr>
              <a:t>...</a:t>
            </a:r>
            <a:endParaRPr lang="es-ES" sz="1800" dirty="0">
              <a:latin typeface="Consolas" pitchFamily="49" charset="0"/>
            </a:endParaRP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60</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2430314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Effect transition="in" filter="wipe(left)">
                                      <p:cBhvr>
                                        <p:cTn id="15" dur="1000"/>
                                        <p:tgtEl>
                                          <p:spTgt spid="3">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1000"/>
                                        <p:tgtEl>
                                          <p:spTgt spid="3">
                                            <p:txEl>
                                              <p:pRg st="7" end="7"/>
                                            </p:txEl>
                                          </p:spTgt>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1000"/>
                                        <p:tgtEl>
                                          <p:spTgt spid="3">
                                            <p:txEl>
                                              <p:pRg st="8" end="8"/>
                                            </p:txEl>
                                          </p:spTgt>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left)">
                                      <p:cBhvr>
                                        <p:cTn id="41" dur="1000"/>
                                        <p:tgtEl>
                                          <p:spTgt spid="3">
                                            <p:txEl>
                                              <p:pRg st="9" end="9"/>
                                            </p:txEl>
                                          </p:spTgt>
                                        </p:tgtEl>
                                      </p:cBhvr>
                                    </p:animEffect>
                                  </p:childTnLst>
                                </p:cTn>
                              </p:par>
                            </p:childTnLst>
                          </p:cTn>
                        </p:par>
                        <p:par>
                          <p:cTn id="42" fill="hold">
                            <p:stCondLst>
                              <p:cond delay="5000"/>
                            </p:stCondLst>
                            <p:childTnLst>
                              <p:par>
                                <p:cTn id="43" presetID="22" presetClass="entr" presetSubtype="8" fill="hold" nodeType="after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left)">
                                      <p:cBhvr>
                                        <p:cTn id="45" dur="10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left)">
                                      <p:cBhvr>
                                        <p:cTn id="50" dur="1000"/>
                                        <p:tgtEl>
                                          <p:spTgt spid="3">
                                            <p:txEl>
                                              <p:pRg st="12" end="12"/>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wipe(left)">
                                      <p:cBhvr>
                                        <p:cTn id="54"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Un programa con funciones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Autofit/>
          </a:bodyPr>
          <a:lstStyle/>
          <a:p>
            <a:pPr marL="180975" lvl="2" indent="0">
              <a:lnSpc>
                <a:spcPts val="2000"/>
              </a:lnSpc>
              <a:spcBef>
                <a:spcPts val="0"/>
              </a:spcBef>
              <a:buNone/>
            </a:pPr>
            <a:r>
              <a:rPr lang="es-ES" sz="2200" dirty="0">
                <a:solidFill>
                  <a:srgbClr val="FFC000"/>
                </a:solidFill>
                <a:latin typeface="Consolas" pitchFamily="49" charset="0"/>
              </a:rPr>
              <a:t>bool</a:t>
            </a:r>
            <a:r>
              <a:rPr lang="es-ES" sz="2200" dirty="0">
                <a:latin typeface="Consolas" pitchFamily="49" charset="0"/>
              </a:rPr>
              <a:t> letra(</a:t>
            </a:r>
            <a:r>
              <a:rPr lang="es-ES" sz="2200" dirty="0">
                <a:solidFill>
                  <a:srgbClr val="FFC000"/>
                </a:solidFill>
                <a:latin typeface="Consolas" pitchFamily="49" charset="0"/>
              </a:rPr>
              <a:t>char</a:t>
            </a:r>
            <a:r>
              <a:rPr lang="es-ES" sz="2200" dirty="0">
                <a:latin typeface="Consolas" pitchFamily="49" charset="0"/>
              </a:rPr>
              <a:t> car) {</a:t>
            </a:r>
          </a:p>
          <a:p>
            <a:pPr marL="180975" lvl="2" indent="0">
              <a:lnSpc>
                <a:spcPts val="2000"/>
              </a:lnSpc>
              <a:spcBef>
                <a:spcPts val="0"/>
              </a:spcBef>
              <a:buNone/>
            </a:pPr>
            <a:r>
              <a:rPr lang="es-ES" sz="2200" dirty="0">
                <a:latin typeface="Consolas" pitchFamily="49" charset="0"/>
              </a:rPr>
              <a:t>   </a:t>
            </a:r>
            <a:r>
              <a:rPr lang="es-ES" sz="2200" dirty="0">
                <a:solidFill>
                  <a:srgbClr val="FFC000"/>
                </a:solidFill>
                <a:latin typeface="Consolas" pitchFamily="49" charset="0"/>
              </a:rPr>
              <a:t>bool</a:t>
            </a:r>
            <a:r>
              <a:rPr lang="es-ES" sz="2200" dirty="0">
                <a:latin typeface="Consolas" pitchFamily="49" charset="0"/>
              </a:rPr>
              <a:t> </a:t>
            </a:r>
            <a:r>
              <a:rPr lang="es-ES" sz="2200" dirty="0" err="1">
                <a:latin typeface="Consolas" pitchFamily="49" charset="0"/>
              </a:rPr>
              <a:t>esLetra</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r>
              <a:rPr lang="es-ES" sz="2200" spc="-100" dirty="0">
                <a:solidFill>
                  <a:schemeClr val="accent2">
                    <a:lumMod val="60000"/>
                    <a:lumOff val="40000"/>
                  </a:schemeClr>
                </a:solidFill>
                <a:latin typeface="Consolas" pitchFamily="49" charset="0"/>
              </a:rPr>
              <a:t>if</a:t>
            </a:r>
            <a:r>
              <a:rPr lang="es-ES" sz="2200" spc="-100" dirty="0">
                <a:latin typeface="Consolas" pitchFamily="49" charset="0"/>
              </a:rPr>
              <a:t> ((car &gt;= </a:t>
            </a:r>
            <a:r>
              <a:rPr lang="es-ES" sz="2200" spc="-100" dirty="0">
                <a:solidFill>
                  <a:srgbClr val="FFFF00"/>
                </a:solidFill>
                <a:latin typeface="Consolas" pitchFamily="49" charset="0"/>
              </a:rPr>
              <a:t>'a'</a:t>
            </a:r>
            <a:r>
              <a:rPr lang="es-ES" sz="2200" spc="-100" dirty="0">
                <a:latin typeface="Consolas" pitchFamily="49" charset="0"/>
              </a:rPr>
              <a:t>) &amp;&amp; (car &lt;= </a:t>
            </a:r>
            <a:r>
              <a:rPr lang="es-ES" sz="2200" spc="-100" dirty="0">
                <a:solidFill>
                  <a:srgbClr val="FFFF00"/>
                </a:solidFill>
                <a:latin typeface="Consolas" pitchFamily="49" charset="0"/>
              </a:rPr>
              <a:t>'z'</a:t>
            </a:r>
            <a:r>
              <a:rPr lang="es-ES" sz="2200" spc="-100" dirty="0">
                <a:latin typeface="Consolas" pitchFamily="49" charset="0"/>
              </a:rPr>
              <a:t>) || (car &gt;= </a:t>
            </a:r>
            <a:r>
              <a:rPr lang="es-ES" sz="2200" spc="-100" dirty="0">
                <a:solidFill>
                  <a:srgbClr val="FFFF00"/>
                </a:solidFill>
                <a:latin typeface="Consolas" pitchFamily="49" charset="0"/>
              </a:rPr>
              <a:t>'A'</a:t>
            </a:r>
            <a:r>
              <a:rPr lang="es-ES" sz="2200" spc="-100" dirty="0">
                <a:latin typeface="Consolas" pitchFamily="49" charset="0"/>
              </a:rPr>
              <a:t>) &amp;&amp; (car &lt;= </a:t>
            </a:r>
            <a:r>
              <a:rPr lang="es-ES" sz="2200" spc="-100" dirty="0">
                <a:solidFill>
                  <a:srgbClr val="FFFF00"/>
                </a:solidFill>
                <a:latin typeface="Consolas" pitchFamily="49" charset="0"/>
              </a:rPr>
              <a:t>'Z'</a:t>
            </a:r>
            <a:r>
              <a:rPr lang="es-ES" sz="2200" spc="-100" dirty="0">
                <a:latin typeface="Consolas" pitchFamily="49" charset="0"/>
              </a:rPr>
              <a:t>)) {</a:t>
            </a:r>
          </a:p>
          <a:p>
            <a:pPr marL="180975" lvl="2" indent="0">
              <a:lnSpc>
                <a:spcPts val="2000"/>
              </a:lnSpc>
              <a:spcBef>
                <a:spcPts val="0"/>
              </a:spcBef>
              <a:buNone/>
            </a:pPr>
            <a:r>
              <a:rPr lang="es-ES" sz="2200" dirty="0">
                <a:latin typeface="Consolas" pitchFamily="49" charset="0"/>
              </a:rPr>
              <a:t>      </a:t>
            </a:r>
            <a:r>
              <a:rPr lang="es-ES" sz="2200" dirty="0" err="1">
                <a:latin typeface="Consolas" pitchFamily="49" charset="0"/>
              </a:rPr>
              <a:t>esLetra</a:t>
            </a:r>
            <a:r>
              <a:rPr lang="es-ES" sz="2200" dirty="0">
                <a:latin typeface="Consolas" pitchFamily="49" charset="0"/>
              </a:rPr>
              <a:t> = </a:t>
            </a:r>
            <a:r>
              <a:rPr lang="es-ES" sz="2200" dirty="0">
                <a:solidFill>
                  <a:srgbClr val="FFFF00"/>
                </a:solidFill>
                <a:latin typeface="Consolas" pitchFamily="49" charset="0"/>
              </a:rPr>
              <a:t>true</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else</a:t>
            </a: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a:t>
            </a:r>
            <a:r>
              <a:rPr lang="es-ES" sz="2200" dirty="0" err="1">
                <a:latin typeface="Consolas" pitchFamily="49" charset="0"/>
              </a:rPr>
              <a:t>esLetra</a:t>
            </a:r>
            <a:r>
              <a:rPr lang="es-ES" sz="2200" dirty="0">
                <a:latin typeface="Consolas" pitchFamily="49" charset="0"/>
              </a:rPr>
              <a:t> = </a:t>
            </a:r>
            <a:r>
              <a:rPr lang="es-ES" sz="2200" dirty="0">
                <a:solidFill>
                  <a:srgbClr val="FFFF00"/>
                </a:solidFill>
                <a:latin typeface="Consolas" pitchFamily="49" charset="0"/>
              </a:rPr>
              <a:t>false</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return</a:t>
            </a:r>
            <a:r>
              <a:rPr lang="es-ES" sz="2200" dirty="0">
                <a:latin typeface="Consolas" pitchFamily="49" charset="0"/>
              </a:rPr>
              <a:t> </a:t>
            </a:r>
            <a:r>
              <a:rPr lang="es-ES" sz="2200" dirty="0" err="1">
                <a:latin typeface="Consolas" pitchFamily="49" charset="0"/>
              </a:rPr>
              <a:t>esLetra</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a:t>
            </a:r>
          </a:p>
          <a:p>
            <a:pPr marL="180975" lvl="2" indent="0">
              <a:lnSpc>
                <a:spcPts val="2000"/>
              </a:lnSpc>
              <a:spcBef>
                <a:spcPts val="0"/>
              </a:spcBef>
              <a:buNone/>
            </a:pPr>
            <a:endParaRPr lang="es-ES" sz="2200" dirty="0">
              <a:latin typeface="Consolas" pitchFamily="49" charset="0"/>
            </a:endParaRPr>
          </a:p>
          <a:p>
            <a:pPr marL="180975" lvl="2" indent="0">
              <a:lnSpc>
                <a:spcPts val="2000"/>
              </a:lnSpc>
              <a:spcBef>
                <a:spcPts val="0"/>
              </a:spcBef>
              <a:buNone/>
            </a:pPr>
            <a:r>
              <a:rPr lang="es-ES" sz="2200" dirty="0">
                <a:solidFill>
                  <a:srgbClr val="FFC000"/>
                </a:solidFill>
                <a:latin typeface="Consolas" pitchFamily="49" charset="0"/>
              </a:rPr>
              <a:t>int</a:t>
            </a:r>
            <a:r>
              <a:rPr lang="es-ES" sz="2200" dirty="0">
                <a:latin typeface="Consolas" pitchFamily="49" charset="0"/>
              </a:rPr>
              <a:t> suma(</a:t>
            </a:r>
            <a:r>
              <a:rPr lang="es-ES" sz="2200" dirty="0">
                <a:solidFill>
                  <a:srgbClr val="FFC000"/>
                </a:solidFill>
                <a:latin typeface="Consolas" pitchFamily="49" charset="0"/>
              </a:rPr>
              <a:t>int</a:t>
            </a:r>
            <a:r>
              <a:rPr lang="es-ES" sz="2200" dirty="0">
                <a:latin typeface="Consolas" pitchFamily="49" charset="0"/>
              </a:rPr>
              <a:t> num) {</a:t>
            </a:r>
          </a:p>
          <a:p>
            <a:pPr marL="180975" lvl="2" indent="0">
              <a:lnSpc>
                <a:spcPts val="2000"/>
              </a:lnSpc>
              <a:spcBef>
                <a:spcPts val="0"/>
              </a:spcBef>
              <a:buNone/>
            </a:pPr>
            <a:r>
              <a:rPr lang="es-ES" sz="2200" dirty="0">
                <a:latin typeface="Consolas" pitchFamily="49" charset="0"/>
              </a:rPr>
              <a:t>   </a:t>
            </a:r>
            <a:r>
              <a:rPr lang="es-ES" sz="2200" dirty="0">
                <a:solidFill>
                  <a:srgbClr val="FFC000"/>
                </a:solidFill>
                <a:latin typeface="Consolas" pitchFamily="49" charset="0"/>
              </a:rPr>
              <a:t>int</a:t>
            </a:r>
            <a:r>
              <a:rPr lang="es-ES" sz="2200" dirty="0">
                <a:latin typeface="Consolas" pitchFamily="49" charset="0"/>
              </a:rPr>
              <a:t> </a:t>
            </a:r>
            <a:r>
              <a:rPr lang="es-ES" sz="2200" dirty="0" err="1">
                <a:latin typeface="Consolas" pitchFamily="49" charset="0"/>
              </a:rPr>
              <a:t>sum</a:t>
            </a:r>
            <a:r>
              <a:rPr lang="es-ES" sz="2200" dirty="0">
                <a:latin typeface="Consolas" pitchFamily="49" charset="0"/>
              </a:rPr>
              <a:t> = </a:t>
            </a:r>
            <a:r>
              <a:rPr lang="es-ES" sz="2200" dirty="0">
                <a:solidFill>
                  <a:srgbClr val="FFFF00"/>
                </a:solidFill>
                <a:latin typeface="Consolas" pitchFamily="49" charset="0"/>
              </a:rPr>
              <a:t>0</a:t>
            </a:r>
            <a:r>
              <a:rPr lang="es-ES" sz="2200" dirty="0">
                <a:latin typeface="Consolas" pitchFamily="49" charset="0"/>
              </a:rPr>
              <a:t>, i = </a:t>
            </a:r>
            <a:r>
              <a:rPr lang="es-ES" sz="2200" dirty="0">
                <a:solidFill>
                  <a:srgbClr val="FFFF00"/>
                </a:solidFill>
                <a:latin typeface="Consolas" pitchFamily="49" charset="0"/>
              </a:rPr>
              <a:t>1</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while</a:t>
            </a:r>
            <a:r>
              <a:rPr lang="es-ES" sz="2200" dirty="0">
                <a:latin typeface="Consolas" pitchFamily="49" charset="0"/>
              </a:rPr>
              <a:t> (i &lt; num) {</a:t>
            </a:r>
          </a:p>
          <a:p>
            <a:pPr marL="180975" lvl="2" indent="0">
              <a:lnSpc>
                <a:spcPts val="2000"/>
              </a:lnSpc>
              <a:spcBef>
                <a:spcPts val="0"/>
              </a:spcBef>
              <a:buNone/>
            </a:pPr>
            <a:r>
              <a:rPr lang="es-ES" sz="2200" dirty="0">
                <a:latin typeface="Consolas" pitchFamily="49" charset="0"/>
              </a:rPr>
              <a:t>      </a:t>
            </a:r>
            <a:r>
              <a:rPr lang="es-ES" sz="2200" dirty="0" err="1">
                <a:latin typeface="Consolas" pitchFamily="49" charset="0"/>
              </a:rPr>
              <a:t>sum</a:t>
            </a:r>
            <a:r>
              <a:rPr lang="es-ES" sz="2200" dirty="0">
                <a:latin typeface="Consolas" pitchFamily="49" charset="0"/>
              </a:rPr>
              <a:t> = </a:t>
            </a:r>
            <a:r>
              <a:rPr lang="es-ES" sz="2200" dirty="0" err="1">
                <a:latin typeface="Consolas" pitchFamily="49" charset="0"/>
              </a:rPr>
              <a:t>sum</a:t>
            </a:r>
            <a:r>
              <a:rPr lang="es-ES" sz="2200" dirty="0">
                <a:latin typeface="Consolas" pitchFamily="49" charset="0"/>
              </a:rPr>
              <a:t> + i;</a:t>
            </a:r>
          </a:p>
          <a:p>
            <a:pPr marL="180975" lvl="2" indent="0">
              <a:lnSpc>
                <a:spcPts val="2000"/>
              </a:lnSpc>
              <a:spcBef>
                <a:spcPts val="0"/>
              </a:spcBef>
              <a:buNone/>
            </a:pPr>
            <a:r>
              <a:rPr lang="es-ES" sz="2200" dirty="0">
                <a:latin typeface="Consolas" pitchFamily="49" charset="0"/>
              </a:rPr>
              <a:t>      i++;</a:t>
            </a:r>
          </a:p>
          <a:p>
            <a:pPr marL="180975" lvl="2" indent="0">
              <a:lnSpc>
                <a:spcPts val="2000"/>
              </a:lnSpc>
              <a:spcBef>
                <a:spcPts val="0"/>
              </a:spcBef>
              <a:buNone/>
            </a:pPr>
            <a:r>
              <a:rPr lang="es-ES" sz="2200" dirty="0">
                <a:latin typeface="Consolas" pitchFamily="49" charset="0"/>
              </a:rPr>
              <a:t>   }</a:t>
            </a:r>
          </a:p>
          <a:p>
            <a:pPr marL="180975" lvl="2" indent="0">
              <a:lnSpc>
                <a:spcPts val="2000"/>
              </a:lnSpc>
              <a:spcBef>
                <a:spcPts val="0"/>
              </a:spcBef>
              <a:buNone/>
            </a:pPr>
            <a:r>
              <a:rPr lang="es-ES" sz="2200" dirty="0">
                <a:latin typeface="Consolas" pitchFamily="49" charset="0"/>
              </a:rPr>
              <a:t>   </a:t>
            </a:r>
            <a:r>
              <a:rPr lang="es-ES" sz="2200" dirty="0">
                <a:solidFill>
                  <a:schemeClr val="accent2">
                    <a:lumMod val="60000"/>
                    <a:lumOff val="40000"/>
                  </a:schemeClr>
                </a:solidFill>
                <a:latin typeface="Consolas" pitchFamily="49" charset="0"/>
              </a:rPr>
              <a:t>return</a:t>
            </a:r>
            <a:r>
              <a:rPr lang="es-ES" sz="2200" dirty="0">
                <a:latin typeface="Consolas" pitchFamily="49" charset="0"/>
              </a:rPr>
              <a:t> </a:t>
            </a:r>
            <a:r>
              <a:rPr lang="es-ES" sz="2200" dirty="0" err="1">
                <a:latin typeface="Consolas" pitchFamily="49" charset="0"/>
              </a:rPr>
              <a:t>sum</a:t>
            </a: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a:t>
            </a:r>
          </a:p>
          <a:p>
            <a:pPr marL="180975" lvl="2" indent="0">
              <a:lnSpc>
                <a:spcPts val="2000"/>
              </a:lnSpc>
              <a:spcBef>
                <a:spcPts val="0"/>
              </a:spcBef>
              <a:buNone/>
            </a:pPr>
            <a:r>
              <a:rPr lang="es-ES" sz="22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61</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123951943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1000"/>
                                        <p:tgtEl>
                                          <p:spTgt spid="3">
                                            <p:txEl>
                                              <p:pRg st="6" end="6"/>
                                            </p:txEl>
                                          </p:spTgt>
                                        </p:tgtEl>
                                      </p:cBhvr>
                                    </p:animEffect>
                                  </p:childTnLst>
                                </p:cTn>
                              </p:par>
                            </p:childTnLst>
                          </p:cTn>
                        </p:par>
                        <p:par>
                          <p:cTn id="32" fill="hold">
                            <p:stCondLst>
                              <p:cond delay="70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1000"/>
                                        <p:tgtEl>
                                          <p:spTgt spid="3">
                                            <p:txEl>
                                              <p:pRg st="7" end="7"/>
                                            </p:txEl>
                                          </p:spTgt>
                                        </p:tgtEl>
                                      </p:cBhvr>
                                    </p:animEffect>
                                  </p:childTnLst>
                                </p:cTn>
                              </p:par>
                            </p:childTnLst>
                          </p:cTn>
                        </p:par>
                        <p:par>
                          <p:cTn id="36" fill="hold">
                            <p:stCondLst>
                              <p:cond delay="8000"/>
                            </p:stCondLst>
                            <p:childTnLst>
                              <p:par>
                                <p:cTn id="37" presetID="22" presetClass="entr" presetSubtype="8"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1000"/>
                                        <p:tgtEl>
                                          <p:spTgt spid="3">
                                            <p:txEl>
                                              <p:pRg st="8" end="8"/>
                                            </p:txEl>
                                          </p:spTgt>
                                        </p:tgtEl>
                                      </p:cBhvr>
                                    </p:animEffect>
                                  </p:childTnLst>
                                </p:cTn>
                              </p:par>
                            </p:childTnLst>
                          </p:cTn>
                        </p:par>
                        <p:par>
                          <p:cTn id="40" fill="hold">
                            <p:stCondLst>
                              <p:cond delay="9000"/>
                            </p:stCondLst>
                            <p:childTnLst>
                              <p:par>
                                <p:cTn id="41" presetID="22" presetClass="entr" presetSubtype="8"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10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left)">
                                      <p:cBhvr>
                                        <p:cTn id="48" dur="1000"/>
                                        <p:tgtEl>
                                          <p:spTgt spid="3">
                                            <p:txEl>
                                              <p:pRg st="11" end="11"/>
                                            </p:txEl>
                                          </p:spTgt>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left)">
                                      <p:cBhvr>
                                        <p:cTn id="52" dur="1000"/>
                                        <p:tgtEl>
                                          <p:spTgt spid="3">
                                            <p:txEl>
                                              <p:pRg st="12" end="12"/>
                                            </p:txEl>
                                          </p:spTgt>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wipe(left)">
                                      <p:cBhvr>
                                        <p:cTn id="56" dur="1000"/>
                                        <p:tgtEl>
                                          <p:spTgt spid="3">
                                            <p:txEl>
                                              <p:pRg st="13" end="13"/>
                                            </p:txEl>
                                          </p:spTgt>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wipe(left)">
                                      <p:cBhvr>
                                        <p:cTn id="60" dur="1000"/>
                                        <p:tgtEl>
                                          <p:spTgt spid="3">
                                            <p:txEl>
                                              <p:pRg st="14" end="14"/>
                                            </p:txEl>
                                          </p:spTgt>
                                        </p:tgtEl>
                                      </p:cBhvr>
                                    </p:animEffect>
                                  </p:childTnLst>
                                </p:cTn>
                              </p:par>
                            </p:childTnLst>
                          </p:cTn>
                        </p:par>
                        <p:par>
                          <p:cTn id="61" fill="hold">
                            <p:stCondLst>
                              <p:cond delay="4000"/>
                            </p:stCondLst>
                            <p:childTnLst>
                              <p:par>
                                <p:cTn id="62" presetID="22" presetClass="entr" presetSubtype="8" fill="hold" nodeType="after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wipe(left)">
                                      <p:cBhvr>
                                        <p:cTn id="64" dur="1000"/>
                                        <p:tgtEl>
                                          <p:spTgt spid="3">
                                            <p:txEl>
                                              <p:pRg st="15" end="15"/>
                                            </p:txEl>
                                          </p:spTgt>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animEffect transition="in" filter="wipe(left)">
                                      <p:cBhvr>
                                        <p:cTn id="68" dur="1000"/>
                                        <p:tgtEl>
                                          <p:spTgt spid="3">
                                            <p:txEl>
                                              <p:pRg st="16" end="16"/>
                                            </p:txEl>
                                          </p:spTgt>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3">
                                            <p:txEl>
                                              <p:pRg st="17" end="17"/>
                                            </p:txEl>
                                          </p:spTgt>
                                        </p:tgtEl>
                                        <p:attrNameLst>
                                          <p:attrName>style.visibility</p:attrName>
                                        </p:attrNameLst>
                                      </p:cBhvr>
                                      <p:to>
                                        <p:strVal val="visible"/>
                                      </p:to>
                                    </p:set>
                                    <p:animEffect transition="in" filter="wipe(left)">
                                      <p:cBhvr>
                                        <p:cTn id="72" dur="1000"/>
                                        <p:tgtEl>
                                          <p:spTgt spid="3">
                                            <p:txEl>
                                              <p:pRg st="17" end="17"/>
                                            </p:txEl>
                                          </p:spTgt>
                                        </p:tgtEl>
                                      </p:cBhvr>
                                    </p:animEffect>
                                  </p:childTnLst>
                                </p:cTn>
                              </p:par>
                            </p:childTnLst>
                          </p:cTn>
                        </p:par>
                        <p:par>
                          <p:cTn id="73" fill="hold">
                            <p:stCondLst>
                              <p:cond delay="7000"/>
                            </p:stCondLst>
                            <p:childTnLst>
                              <p:par>
                                <p:cTn id="74" presetID="22" presetClass="entr" presetSubtype="8" fill="hold" nodeType="afterEffect">
                                  <p:stCondLst>
                                    <p:cond delay="0"/>
                                  </p:stCondLst>
                                  <p:childTnLst>
                                    <p:set>
                                      <p:cBhvr>
                                        <p:cTn id="75" dur="1" fill="hold">
                                          <p:stCondLst>
                                            <p:cond delay="0"/>
                                          </p:stCondLst>
                                        </p:cTn>
                                        <p:tgtEl>
                                          <p:spTgt spid="3">
                                            <p:txEl>
                                              <p:pRg st="18" end="18"/>
                                            </p:txEl>
                                          </p:spTgt>
                                        </p:tgtEl>
                                        <p:attrNameLst>
                                          <p:attrName>style.visibility</p:attrName>
                                        </p:attrNameLst>
                                      </p:cBhvr>
                                      <p:to>
                                        <p:strVal val="visible"/>
                                      </p:to>
                                    </p:set>
                                    <p:animEffect transition="in" filter="wipe(left)">
                                      <p:cBhvr>
                                        <p:cTn id="76" dur="1000"/>
                                        <p:tgtEl>
                                          <p:spTgt spid="3">
                                            <p:txEl>
                                              <p:pRg st="18" end="18"/>
                                            </p:txEl>
                                          </p:spTgt>
                                        </p:tgtEl>
                                      </p:cBhvr>
                                    </p:animEffect>
                                  </p:childTnLst>
                                </p:cTn>
                              </p:par>
                            </p:childTnLst>
                          </p:cTn>
                        </p:par>
                        <p:par>
                          <p:cTn id="77" fill="hold">
                            <p:stCondLst>
                              <p:cond delay="8000"/>
                            </p:stCondLst>
                            <p:childTnLst>
                              <p:par>
                                <p:cTn id="78" presetID="22" presetClass="entr" presetSubtype="8" fill="hold" nodeType="afterEffect">
                                  <p:stCondLst>
                                    <p:cond delay="0"/>
                                  </p:stCondLst>
                                  <p:childTnLst>
                                    <p:set>
                                      <p:cBhvr>
                                        <p:cTn id="79" dur="1" fill="hold">
                                          <p:stCondLst>
                                            <p:cond delay="0"/>
                                          </p:stCondLst>
                                        </p:cTn>
                                        <p:tgtEl>
                                          <p:spTgt spid="3">
                                            <p:txEl>
                                              <p:pRg st="19" end="19"/>
                                            </p:txEl>
                                          </p:spTgt>
                                        </p:tgtEl>
                                        <p:attrNameLst>
                                          <p:attrName>style.visibility</p:attrName>
                                        </p:attrNameLst>
                                      </p:cBhvr>
                                      <p:to>
                                        <p:strVal val="visible"/>
                                      </p:to>
                                    </p:set>
                                    <p:animEffect transition="in" filter="wipe(left)">
                                      <p:cBhvr>
                                        <p:cTn id="80" dur="1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Un programa con funciones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marL="180975" lvl="2" indent="0">
              <a:spcBef>
                <a:spcPts val="0"/>
              </a:spcBef>
              <a:buNone/>
            </a:pPr>
            <a:r>
              <a:rPr lang="es-ES" dirty="0" smtClean="0">
                <a:solidFill>
                  <a:srgbClr val="FFC000"/>
                </a:solidFill>
                <a:latin typeface="Consolas" pitchFamily="49" charset="0"/>
              </a:rPr>
              <a:t>double</a:t>
            </a:r>
            <a:r>
              <a:rPr lang="es-ES" dirty="0" smtClean="0">
                <a:latin typeface="Consolas" pitchFamily="49" charset="0"/>
              </a:rPr>
              <a:t> formula(</a:t>
            </a:r>
            <a:r>
              <a:rPr lang="es-ES" dirty="0" smtClean="0">
                <a:solidFill>
                  <a:srgbClr val="FFC000"/>
                </a:solidFill>
                <a:latin typeface="Consolas" pitchFamily="49" charset="0"/>
              </a:rPr>
              <a:t>int</a:t>
            </a:r>
            <a:r>
              <a:rPr lang="es-ES" dirty="0" smtClean="0">
                <a:latin typeface="Consolas" pitchFamily="49" charset="0"/>
              </a:rPr>
              <a:t> x, </a:t>
            </a:r>
            <a:r>
              <a:rPr lang="es-ES" dirty="0" smtClean="0">
                <a:solidFill>
                  <a:srgbClr val="FFC000"/>
                </a:solidFill>
                <a:latin typeface="Consolas" pitchFamily="49" charset="0"/>
              </a:rPr>
              <a:t>int </a:t>
            </a:r>
            <a:r>
              <a:rPr lang="es-ES" dirty="0" smtClean="0">
                <a:latin typeface="Consolas" pitchFamily="49" charset="0"/>
              </a:rPr>
              <a:t>y) {</a:t>
            </a:r>
          </a:p>
          <a:p>
            <a:pPr marL="180975" lvl="2" indent="0">
              <a:spcBef>
                <a:spcPts val="0"/>
              </a:spcBef>
              <a:buNone/>
            </a:pPr>
            <a:r>
              <a:rPr lang="es-ES" dirty="0" smtClean="0">
                <a:latin typeface="Consolas" pitchFamily="49" charset="0"/>
              </a:rPr>
              <a:t>   </a:t>
            </a:r>
            <a:r>
              <a:rPr lang="es-ES" dirty="0" smtClean="0">
                <a:solidFill>
                  <a:srgbClr val="FFC000"/>
                </a:solidFill>
                <a:latin typeface="Consolas" pitchFamily="49" charset="0"/>
              </a:rPr>
              <a:t>double</a:t>
            </a:r>
            <a:r>
              <a:rPr lang="es-ES" dirty="0" smtClean="0">
                <a:latin typeface="Consolas" pitchFamily="49" charset="0"/>
              </a:rPr>
              <a:t> f;</a:t>
            </a:r>
          </a:p>
          <a:p>
            <a:pPr marL="180975" lvl="2" indent="0">
              <a:spcBef>
                <a:spcPts val="0"/>
              </a:spcBef>
              <a:buNone/>
            </a:pPr>
            <a:endParaRPr lang="es-ES" dirty="0" smtClean="0">
              <a:latin typeface="Consolas" pitchFamily="49" charset="0"/>
            </a:endParaRPr>
          </a:p>
          <a:p>
            <a:pPr marL="180975" lvl="2" indent="0">
              <a:spcBef>
                <a:spcPts val="0"/>
              </a:spcBef>
              <a:buNone/>
            </a:pPr>
            <a:r>
              <a:rPr lang="es-ES" dirty="0" smtClean="0">
                <a:latin typeface="Consolas" pitchFamily="49" charset="0"/>
              </a:rPr>
              <a:t>   f = </a:t>
            </a:r>
            <a:r>
              <a:rPr lang="es-ES" dirty="0" smtClean="0">
                <a:solidFill>
                  <a:srgbClr val="FFFF00"/>
                </a:solidFill>
                <a:latin typeface="Consolas" pitchFamily="49" charset="0"/>
              </a:rPr>
              <a:t>2</a:t>
            </a:r>
            <a:r>
              <a:rPr lang="es-ES" dirty="0" smtClean="0">
                <a:latin typeface="Consolas" pitchFamily="49" charset="0"/>
              </a:rPr>
              <a:t> * </a:t>
            </a:r>
            <a:r>
              <a:rPr lang="es-ES" dirty="0" err="1" smtClean="0">
                <a:latin typeface="Consolas" pitchFamily="49" charset="0"/>
              </a:rPr>
              <a:t>pow</a:t>
            </a:r>
            <a:r>
              <a:rPr lang="es-ES" dirty="0" smtClean="0">
                <a:latin typeface="Consolas" pitchFamily="49" charset="0"/>
              </a:rPr>
              <a:t>(x, </a:t>
            </a:r>
            <a:r>
              <a:rPr lang="es-ES" dirty="0" smtClean="0">
                <a:solidFill>
                  <a:srgbClr val="FFFF00"/>
                </a:solidFill>
                <a:latin typeface="Consolas" pitchFamily="49" charset="0"/>
              </a:rPr>
              <a:t>5</a:t>
            </a:r>
            <a:r>
              <a:rPr lang="es-ES" dirty="0" smtClean="0">
                <a:latin typeface="Consolas" pitchFamily="49" charset="0"/>
              </a:rPr>
              <a:t>) + </a:t>
            </a:r>
            <a:r>
              <a:rPr lang="es-ES" dirty="0" err="1" smtClean="0">
                <a:latin typeface="Consolas" pitchFamily="49" charset="0"/>
              </a:rPr>
              <a:t>sqrt</a:t>
            </a:r>
            <a:r>
              <a:rPr lang="es-ES" dirty="0" smtClean="0">
                <a:latin typeface="Consolas" pitchFamily="49" charset="0"/>
              </a:rPr>
              <a:t>(</a:t>
            </a:r>
            <a:r>
              <a:rPr lang="es-ES" dirty="0" err="1" smtClean="0">
                <a:latin typeface="Consolas" pitchFamily="49" charset="0"/>
              </a:rPr>
              <a:t>pow</a:t>
            </a:r>
            <a:r>
              <a:rPr lang="es-ES" dirty="0" smtClean="0">
                <a:latin typeface="Consolas" pitchFamily="49" charset="0"/>
              </a:rPr>
              <a:t>(x, </a:t>
            </a:r>
            <a:r>
              <a:rPr lang="es-ES" dirty="0" smtClean="0">
                <a:solidFill>
                  <a:srgbClr val="FFFF00"/>
                </a:solidFill>
                <a:latin typeface="Consolas" pitchFamily="49" charset="0"/>
              </a:rPr>
              <a:t>3</a:t>
            </a:r>
            <a:r>
              <a:rPr lang="es-ES" dirty="0" smtClean="0">
                <a:latin typeface="Consolas" pitchFamily="49" charset="0"/>
              </a:rPr>
              <a:t>) / </a:t>
            </a:r>
            <a:r>
              <a:rPr lang="es-ES" dirty="0" err="1" smtClean="0">
                <a:latin typeface="Consolas" pitchFamily="49" charset="0"/>
              </a:rPr>
              <a:t>pow</a:t>
            </a:r>
            <a:r>
              <a:rPr lang="es-ES" dirty="0" smtClean="0">
                <a:latin typeface="Consolas" pitchFamily="49" charset="0"/>
              </a:rPr>
              <a:t>(y, </a:t>
            </a:r>
            <a:r>
              <a:rPr lang="es-ES" dirty="0" smtClean="0">
                <a:solidFill>
                  <a:srgbClr val="FFFF00"/>
                </a:solidFill>
                <a:latin typeface="Consolas" pitchFamily="49" charset="0"/>
              </a:rPr>
              <a:t>2</a:t>
            </a:r>
            <a:r>
              <a:rPr lang="es-ES" dirty="0" smtClean="0">
                <a:latin typeface="Consolas" pitchFamily="49" charset="0"/>
              </a:rPr>
              <a:t>)) </a:t>
            </a:r>
          </a:p>
          <a:p>
            <a:pPr marL="180975" lvl="2" indent="0">
              <a:spcBef>
                <a:spcPts val="0"/>
              </a:spcBef>
              <a:buNone/>
            </a:pPr>
            <a:r>
              <a:rPr lang="es-ES" dirty="0" smtClean="0">
                <a:latin typeface="Consolas" pitchFamily="49" charset="0"/>
              </a:rPr>
              <a:t>         / </a:t>
            </a:r>
            <a:r>
              <a:rPr lang="es-ES" dirty="0" err="1" smtClean="0">
                <a:latin typeface="Consolas" pitchFamily="49" charset="0"/>
              </a:rPr>
              <a:t>abs</a:t>
            </a:r>
            <a:r>
              <a:rPr lang="es-ES" dirty="0" smtClean="0">
                <a:latin typeface="Consolas" pitchFamily="49" charset="0"/>
              </a:rPr>
              <a:t>(x * y) - cos(y);</a:t>
            </a:r>
          </a:p>
          <a:p>
            <a:pPr marL="180975" lvl="2" indent="0">
              <a:spcBef>
                <a:spcPts val="0"/>
              </a:spcBef>
              <a:buNone/>
            </a:pPr>
            <a:endParaRPr lang="es-ES" dirty="0" smtClean="0">
              <a:latin typeface="Consolas" pitchFamily="49" charset="0"/>
            </a:endParaRPr>
          </a:p>
          <a:p>
            <a:pPr marL="180975" lvl="2" indent="0">
              <a:spcBef>
                <a:spcPts val="0"/>
              </a:spcBef>
              <a:buNone/>
            </a:pPr>
            <a:r>
              <a:rPr lang="es-ES" dirty="0" smtClean="0">
                <a:latin typeface="Consolas" pitchFamily="49" charset="0"/>
              </a:rPr>
              <a:t>   </a:t>
            </a:r>
            <a:r>
              <a:rPr lang="es-ES" dirty="0" smtClean="0">
                <a:solidFill>
                  <a:schemeClr val="accent2">
                    <a:lumMod val="60000"/>
                    <a:lumOff val="40000"/>
                  </a:schemeClr>
                </a:solidFill>
                <a:latin typeface="Consolas" pitchFamily="49" charset="0"/>
              </a:rPr>
              <a:t>return</a:t>
            </a:r>
            <a:r>
              <a:rPr lang="es-ES" dirty="0" smtClean="0">
                <a:latin typeface="Consolas" pitchFamily="49" charset="0"/>
              </a:rPr>
              <a:t> f;</a:t>
            </a:r>
          </a:p>
          <a:p>
            <a:pPr marL="180975" lvl="2" indent="0">
              <a:spcBef>
                <a:spcPts val="0"/>
              </a:spcBef>
              <a:buNone/>
            </a:pPr>
            <a:r>
              <a:rPr lang="es-ES" dirty="0" smtClean="0">
                <a:latin typeface="Consolas" pitchFamily="49" charset="0"/>
              </a:rPr>
              <a:t>}</a:t>
            </a:r>
          </a:p>
          <a:p>
            <a:pPr marL="180975" lvl="2" indent="0">
              <a:spcBef>
                <a:spcPts val="0"/>
              </a:spcBef>
              <a:buNone/>
            </a:pPr>
            <a:endParaRPr lang="es-ES" dirty="0" smtClean="0">
              <a:latin typeface="Consolas" pitchFamily="49" charset="0"/>
            </a:endParaRP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62</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4849242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1000"/>
                                        <p:tgtEl>
                                          <p:spTgt spid="3">
                                            <p:txEl>
                                              <p:pRg st="3" end="3"/>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1000"/>
                                        <p:tgtEl>
                                          <p:spTgt spid="3">
                                            <p:txEl>
                                              <p:pRg st="6" end="6"/>
                                            </p:txEl>
                                          </p:spTgt>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49</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3690276" y="3044280"/>
            <a:ext cx="4811638" cy="1446550"/>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Funciones definidas</a:t>
            </a:r>
            <a:b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b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por el programador</a:t>
            </a:r>
            <a:endParaRPr lang="es-ES" sz="2400" dirty="0"/>
          </a:p>
        </p:txBody>
      </p:sp>
    </p:spTree>
    <p:extLst>
      <p:ext uri="{BB962C8B-B14F-4D97-AF65-F5344CB8AC3E}">
        <p14:creationId xmlns:p14="http://schemas.microsoft.com/office/powerpoint/2010/main" val="123353422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effectLst/>
              </a:rPr>
              <a:t>Funciones, métodos y procedimientos en C</a:t>
            </a:r>
            <a:r>
              <a:rPr lang="es-ES" dirty="0" smtClean="0">
                <a:effectLst/>
              </a:rPr>
              <a:t>++</a:t>
            </a:r>
            <a:endParaRPr lang="en-US" dirty="0"/>
          </a:p>
        </p:txBody>
      </p:sp>
      <p:sp>
        <p:nvSpPr>
          <p:cNvPr id="3" name="Marcador de contenido 2"/>
          <p:cNvSpPr>
            <a:spLocks noGrp="1"/>
          </p:cNvSpPr>
          <p:nvPr>
            <p:ph idx="1"/>
          </p:nvPr>
        </p:nvSpPr>
        <p:spPr>
          <a:xfrm>
            <a:off x="597994" y="1268760"/>
            <a:ext cx="10972800" cy="5110178"/>
          </a:xfrm>
        </p:spPr>
        <p:txBody>
          <a:bodyPr>
            <a:normAutofit fontScale="92500" lnSpcReduction="10000"/>
          </a:bodyPr>
          <a:lstStyle/>
          <a:p>
            <a:r>
              <a:rPr lang="es-ES" i="0" dirty="0">
                <a:effectLst/>
              </a:rPr>
              <a:t>Las funciones son una herramienta indispensable para el programador, tanto las funciones creadas por él mismo como las que le son proporcionadas por otras </a:t>
            </a:r>
            <a:r>
              <a:rPr lang="es-ES" i="0" dirty="0">
                <a:effectLst/>
                <a:hlinkClick r:id="rId2"/>
              </a:rPr>
              <a:t>librerías</a:t>
            </a:r>
            <a:r>
              <a:rPr lang="es-ES" i="0" dirty="0">
                <a:effectLst/>
              </a:rPr>
              <a:t>, cualquiera que sea el caso, </a:t>
            </a:r>
            <a:r>
              <a:rPr lang="es-ES" b="1" i="0" dirty="0">
                <a:effectLst/>
              </a:rPr>
              <a:t>las funciones permiten automatizar tareas repetitivas, encapsular el código que utilizamos, e incluso mejorar la seguridad, confiabilidad y estabilidad de nuestros programas</a:t>
            </a:r>
            <a:r>
              <a:rPr lang="es-ES" i="0" dirty="0" smtClean="0">
                <a:effectLst/>
              </a:rPr>
              <a:t>.</a:t>
            </a:r>
            <a:br>
              <a:rPr lang="es-ES" i="0" dirty="0" smtClean="0">
                <a:effectLst/>
              </a:rPr>
            </a:br>
            <a:r>
              <a:rPr lang="es-ES" i="0" dirty="0" smtClean="0">
                <a:effectLst/>
              </a:rPr>
              <a:t> </a:t>
            </a:r>
            <a:br>
              <a:rPr lang="es-ES" i="0" dirty="0" smtClean="0">
                <a:effectLst/>
              </a:rPr>
            </a:br>
            <a:r>
              <a:rPr lang="es-ES" i="0" dirty="0" smtClean="0">
                <a:effectLst/>
              </a:rPr>
              <a:t>Dominar </a:t>
            </a:r>
            <a:r>
              <a:rPr lang="es-ES" i="0" dirty="0">
                <a:effectLst/>
              </a:rPr>
              <a:t>el uso de funciones es de gran importancia, permiten </a:t>
            </a:r>
            <a:r>
              <a:rPr lang="es-ES" i="0" dirty="0" err="1">
                <a:effectLst/>
              </a:rPr>
              <a:t>modularizar</a:t>
            </a:r>
            <a:r>
              <a:rPr lang="es-ES" i="0" dirty="0">
                <a:effectLst/>
              </a:rPr>
              <a:t> nuestro código, separarlo según las tareas que requerimos, por ejemplo una función para abrir, otra para cerrar, otra para actualizar, etc. </a:t>
            </a:r>
            <a:r>
              <a:rPr lang="es-ES" i="0" dirty="0" smtClean="0">
                <a:effectLst/>
              </a:rPr>
              <a:t/>
            </a:r>
            <a:br>
              <a:rPr lang="es-ES" i="0" dirty="0" smtClean="0">
                <a:effectLst/>
              </a:rPr>
            </a:br>
            <a:r>
              <a:rPr lang="es-ES" i="0" dirty="0" smtClean="0">
                <a:effectLst/>
              </a:rPr>
              <a:t/>
            </a:r>
            <a:br>
              <a:rPr lang="es-ES" i="0" dirty="0" smtClean="0">
                <a:effectLst/>
              </a:rPr>
            </a:br>
            <a:r>
              <a:rPr lang="es-ES" i="0" dirty="0" smtClean="0">
                <a:effectLst/>
              </a:rPr>
              <a:t>Básicamente </a:t>
            </a:r>
            <a:r>
              <a:rPr lang="es-ES" i="0" dirty="0">
                <a:effectLst/>
              </a:rPr>
              <a:t>una función en nuestro código debe contener la implementación de una utilidad de nuestra aplicación, es decir que por cada utilidad básica (abrir, cerrar, cargar, mover, etc.) sería adecuado tener al menos una función asociada a ésta.</a:t>
            </a:r>
          </a:p>
          <a:p>
            <a:r>
              <a:rPr lang="es-ES" i="0" dirty="0">
                <a:effectLst/>
              </a:rPr>
              <a:t>Antes de comenzar a hablar acerca de la creación de funciones y su uso en C++, debo hablar de tres conceptos relativamente diferentes.</a:t>
            </a:r>
          </a:p>
          <a:p>
            <a:endParaRPr lang="en-US" dirty="0"/>
          </a:p>
        </p:txBody>
      </p:sp>
    </p:spTree>
    <p:extLst>
      <p:ext uri="{BB962C8B-B14F-4D97-AF65-F5344CB8AC3E}">
        <p14:creationId xmlns:p14="http://schemas.microsoft.com/office/powerpoint/2010/main" val="3132635860"/>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effectLst/>
              </a:rPr>
              <a:t>¿</a:t>
            </a:r>
            <a:r>
              <a:rPr lang="en-US" dirty="0" err="1">
                <a:effectLst/>
              </a:rPr>
              <a:t>Funciones</a:t>
            </a:r>
            <a:r>
              <a:rPr lang="en-US" dirty="0">
                <a:effectLst/>
              </a:rPr>
              <a:t>, </a:t>
            </a:r>
            <a:r>
              <a:rPr lang="en-US" dirty="0" err="1">
                <a:effectLst/>
              </a:rPr>
              <a:t>métodos</a:t>
            </a:r>
            <a:r>
              <a:rPr lang="en-US" dirty="0">
                <a:effectLst/>
              </a:rPr>
              <a:t> o </a:t>
            </a:r>
            <a:r>
              <a:rPr lang="en-US" dirty="0" err="1">
                <a:effectLst/>
              </a:rPr>
              <a:t>procedimientos</a:t>
            </a:r>
            <a:r>
              <a:rPr lang="en-US" dirty="0" smtClean="0">
                <a:effectLst/>
              </a:rPr>
              <a:t>?</a:t>
            </a:r>
            <a:endParaRPr lang="en-US" dirty="0"/>
          </a:p>
        </p:txBody>
      </p:sp>
      <p:sp>
        <p:nvSpPr>
          <p:cNvPr id="3" name="Marcador de contenido 2"/>
          <p:cNvSpPr>
            <a:spLocks noGrp="1"/>
          </p:cNvSpPr>
          <p:nvPr>
            <p:ph idx="1"/>
          </p:nvPr>
        </p:nvSpPr>
        <p:spPr/>
        <p:txBody>
          <a:bodyPr>
            <a:noAutofit/>
          </a:bodyPr>
          <a:lstStyle/>
          <a:p>
            <a:r>
              <a:rPr lang="es-ES" sz="1800" i="0" dirty="0">
                <a:effectLst/>
              </a:rPr>
              <a:t>En el mundo de la programación, muchos acostumbramos hablar indistintamente de estos tres términos sin embargo poseen deferencias fundamentales.</a:t>
            </a:r>
          </a:p>
          <a:p>
            <a:r>
              <a:rPr lang="es-ES" sz="1800" b="1" dirty="0">
                <a:effectLst/>
              </a:rPr>
              <a:t>Funciones:</a:t>
            </a:r>
          </a:p>
          <a:p>
            <a:r>
              <a:rPr lang="es-ES" sz="1800" i="0" dirty="0">
                <a:effectLst/>
              </a:rPr>
              <a:t>Las funciones son un conjunto de procedimiento encapsulados en un bloque, usualmente reciben parámetros, cuyos valores utilizan para efectuar operaciones y adicionalmente retornan un valor. Esta definición proviene de la definición de función matemática la cual posee un dominio y un rango, es decir un conjunto de valores que puede tomar y un conjunto de valores que puede retornar luego de cualquier operación.</a:t>
            </a:r>
          </a:p>
          <a:p>
            <a:r>
              <a:rPr lang="es-ES" sz="1800" b="1" dirty="0">
                <a:effectLst/>
              </a:rPr>
              <a:t>Métodos:</a:t>
            </a:r>
          </a:p>
          <a:p>
            <a:r>
              <a:rPr lang="es-ES" sz="1800" i="0" dirty="0">
                <a:effectLst/>
              </a:rPr>
              <a:t>Los métodos y las funciones son funcionalmente idénticos, pero su diferencia radica en el contexto en el que existen. Un método también puede recibir valores, efectuar operaciones con estos y retornar valores, sin embargo en método está asociado a un objeto, básicamente un método es una función que pertenece a un objeto o clase, mientras que una función existe por sí sola, sin necesidad de un objeto para ser usada.</a:t>
            </a:r>
          </a:p>
          <a:p>
            <a:r>
              <a:rPr lang="es-ES" sz="1800" b="1" dirty="0">
                <a:effectLst/>
              </a:rPr>
              <a:t>Procedimientos:</a:t>
            </a:r>
          </a:p>
          <a:p>
            <a:r>
              <a:rPr lang="es-ES" sz="1800" i="0" dirty="0">
                <a:effectLst/>
              </a:rPr>
              <a:t>Los procedimientos son básicamente lo un conjunto de instrucciones que se ejecutan sin retornar ningún valor, hay quienes dicen que un procedimiento no recibe valores o argumentos, sin embargo en la definición no hay nada que se lo impida. En el contexto de C++ un procedimiento es básicamente una función </a:t>
            </a:r>
            <a:r>
              <a:rPr lang="es-ES" sz="1800" i="0" dirty="0" err="1">
                <a:effectLst/>
              </a:rPr>
              <a:t>void</a:t>
            </a:r>
            <a:r>
              <a:rPr lang="es-ES" sz="1800" i="0" dirty="0">
                <a:effectLst/>
              </a:rPr>
              <a:t> que no nos obliga a utilizar una sentencia </a:t>
            </a:r>
            <a:r>
              <a:rPr lang="es-ES" sz="1800" i="0" dirty="0" err="1">
                <a:effectLst/>
              </a:rPr>
              <a:t>return</a:t>
            </a:r>
            <a:r>
              <a:rPr lang="es-ES" sz="1800" i="0" dirty="0">
                <a:effectLst/>
              </a:rPr>
              <a:t>.</a:t>
            </a:r>
          </a:p>
          <a:p>
            <a:r>
              <a:rPr lang="es-ES" sz="1600" i="0" dirty="0">
                <a:effectLst/>
              </a:rPr>
              <a:t>Durante </a:t>
            </a:r>
            <a:r>
              <a:rPr lang="es-ES" sz="1600" i="0" dirty="0" smtClean="0">
                <a:effectLst/>
              </a:rPr>
              <a:t>esta unidad  </a:t>
            </a:r>
            <a:r>
              <a:rPr lang="es-ES" sz="1600" i="0" dirty="0">
                <a:effectLst/>
              </a:rPr>
              <a:t>hablaremos sobre procedimientos y funciones, los métodos son parte de un tema diferente.</a:t>
            </a:r>
          </a:p>
          <a:p>
            <a:r>
              <a:rPr lang="es-ES" sz="1800" dirty="0"/>
              <a:t/>
            </a:r>
            <a:br>
              <a:rPr lang="es-ES" sz="1800" dirty="0"/>
            </a:br>
            <a:endParaRPr lang="en-US" sz="1800" dirty="0"/>
          </a:p>
        </p:txBody>
      </p:sp>
    </p:spTree>
    <p:extLst>
      <p:ext uri="{BB962C8B-B14F-4D97-AF65-F5344CB8AC3E}">
        <p14:creationId xmlns:p14="http://schemas.microsoft.com/office/powerpoint/2010/main" val="1641450537"/>
      </p:ext>
    </p:extLst>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 en C++</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marL="361950" lvl="1" indent="1588">
              <a:spcBef>
                <a:spcPts val="0"/>
              </a:spcBef>
              <a:spcAft>
                <a:spcPts val="1200"/>
              </a:spcAft>
              <a:buClr>
                <a:srgbClr val="0BD0D9"/>
              </a:buClr>
              <a:buSzPct val="95000"/>
              <a:buNone/>
              <a:tabLst>
                <a:tab pos="7981950" algn="r"/>
              </a:tabLst>
            </a:pPr>
            <a:r>
              <a:rPr lang="es-ES" dirty="0" smtClean="0"/>
              <a:t>Los programas pueden incluir otras funciones además de </a:t>
            </a:r>
            <a:r>
              <a:rPr lang="es-ES" dirty="0" smtClean="0">
                <a:latin typeface="Consolas" pitchFamily="49" charset="0"/>
                <a:cs typeface="Consolas" pitchFamily="49" charset="0"/>
              </a:rPr>
              <a:t>main()</a:t>
            </a:r>
          </a:p>
          <a:p>
            <a:pPr marL="361950" lvl="1" indent="1588">
              <a:spcBef>
                <a:spcPts val="0"/>
              </a:spcBef>
              <a:spcAft>
                <a:spcPts val="1200"/>
              </a:spcAft>
              <a:buClr>
                <a:srgbClr val="0BD0D9"/>
              </a:buClr>
              <a:buSzPct val="95000"/>
              <a:buNone/>
              <a:tabLst>
                <a:tab pos="7981950" algn="r"/>
              </a:tabLst>
            </a:pPr>
            <a:r>
              <a:rPr lang="es-ES" dirty="0" smtClean="0"/>
              <a:t>Forma general de una función en C++:</a:t>
            </a:r>
          </a:p>
          <a:p>
            <a:pPr lvl="1" indent="1588">
              <a:spcBef>
                <a:spcPts val="0"/>
              </a:spcBef>
              <a:buNone/>
            </a:pPr>
            <a:r>
              <a:rPr lang="es-ES" sz="2000" i="1" dirty="0">
                <a:solidFill>
                  <a:srgbClr val="FFC000"/>
                </a:solidFill>
                <a:latin typeface="Consolas" pitchFamily="49" charset="0"/>
              </a:rPr>
              <a:t>tipo</a:t>
            </a:r>
            <a:r>
              <a:rPr lang="es-ES" sz="2000" dirty="0">
                <a:latin typeface="Consolas" pitchFamily="49" charset="0"/>
              </a:rPr>
              <a:t> </a:t>
            </a:r>
            <a:r>
              <a:rPr lang="es-ES" sz="2000" i="1" dirty="0">
                <a:latin typeface="Consolas" pitchFamily="49" charset="0"/>
              </a:rPr>
              <a:t>nombre</a:t>
            </a:r>
            <a:r>
              <a:rPr lang="es-ES" sz="2000" dirty="0">
                <a:latin typeface="Consolas" pitchFamily="49" charset="0"/>
              </a:rPr>
              <a:t>(</a:t>
            </a:r>
            <a:r>
              <a:rPr lang="es-ES" sz="2000" i="1" dirty="0">
                <a:latin typeface="Consolas" pitchFamily="49" charset="0"/>
              </a:rPr>
              <a:t>parámetros</a:t>
            </a:r>
            <a:r>
              <a:rPr lang="es-ES" sz="2000" dirty="0">
                <a:latin typeface="Consolas" pitchFamily="49" charset="0"/>
              </a:rPr>
              <a:t>) </a:t>
            </a:r>
            <a:r>
              <a:rPr lang="es-ES" sz="2000" dirty="0">
                <a:solidFill>
                  <a:srgbClr val="92D050"/>
                </a:solidFill>
                <a:latin typeface="Consolas" pitchFamily="49" charset="0"/>
              </a:rPr>
              <a:t>// Cabecera</a:t>
            </a:r>
          </a:p>
          <a:p>
            <a:pPr lvl="1" indent="1588">
              <a:spcBef>
                <a:spcPts val="0"/>
              </a:spcBef>
              <a:buNone/>
            </a:pPr>
            <a:r>
              <a:rPr lang="es-ES" sz="2000" dirty="0">
                <a:latin typeface="Consolas" pitchFamily="49" charset="0"/>
              </a:rPr>
              <a:t>{</a:t>
            </a:r>
          </a:p>
          <a:p>
            <a:pPr lvl="1" indent="1588">
              <a:spcBef>
                <a:spcPts val="0"/>
              </a:spcBef>
              <a:buNone/>
            </a:pPr>
            <a:r>
              <a:rPr lang="es-ES" sz="2000" dirty="0">
                <a:solidFill>
                  <a:srgbClr val="92D050"/>
                </a:solidFill>
                <a:latin typeface="Consolas" pitchFamily="49" charset="0"/>
              </a:rPr>
              <a:t>   // </a:t>
            </a:r>
            <a:r>
              <a:rPr lang="es-ES" sz="2000" i="1" dirty="0">
                <a:solidFill>
                  <a:srgbClr val="92D050"/>
                </a:solidFill>
                <a:latin typeface="Consolas" pitchFamily="49" charset="0"/>
              </a:rPr>
              <a:t>Cuerpo</a:t>
            </a:r>
          </a:p>
          <a:p>
            <a:pPr lvl="1" indent="1588">
              <a:spcBef>
                <a:spcPts val="0"/>
              </a:spcBef>
              <a:spcAft>
                <a:spcPts val="1200"/>
              </a:spcAft>
              <a:buNone/>
            </a:pPr>
            <a:r>
              <a:rPr lang="es-ES" sz="2000" dirty="0">
                <a:latin typeface="Consolas" pitchFamily="49" charset="0"/>
              </a:rPr>
              <a:t>}</a:t>
            </a:r>
          </a:p>
          <a:p>
            <a:pPr marL="714375" lvl="1" indent="-352425">
              <a:spcBef>
                <a:spcPts val="0"/>
              </a:spcBef>
              <a:spcAft>
                <a:spcPts val="600"/>
              </a:spcAft>
            </a:pPr>
            <a:r>
              <a:rPr lang="es-ES" i="1" dirty="0" smtClean="0"/>
              <a:t>Tipo</a:t>
            </a:r>
            <a:r>
              <a:rPr lang="es-ES" dirty="0" smtClean="0"/>
              <a:t> de dato que devuelve la función como resultado</a:t>
            </a:r>
          </a:p>
          <a:p>
            <a:pPr marL="714375" lvl="1" indent="-352425">
              <a:spcBef>
                <a:spcPts val="0"/>
              </a:spcBef>
              <a:spcAft>
                <a:spcPts val="600"/>
              </a:spcAft>
            </a:pPr>
            <a:r>
              <a:rPr lang="es-ES" i="1" dirty="0" smtClean="0"/>
              <a:t>Parámetros</a:t>
            </a:r>
            <a:r>
              <a:rPr lang="es-ES" dirty="0" smtClean="0"/>
              <a:t> para proporcionar datos a la función</a:t>
            </a:r>
          </a:p>
          <a:p>
            <a:pPr marL="714375" lvl="1" indent="0">
              <a:spcBef>
                <a:spcPts val="0"/>
              </a:spcBef>
              <a:spcAft>
                <a:spcPts val="600"/>
              </a:spcAft>
              <a:buNone/>
            </a:pPr>
            <a:r>
              <a:rPr lang="es-ES" dirty="0" smtClean="0"/>
              <a:t>Declaraciones de variables separadas por comas</a:t>
            </a:r>
          </a:p>
          <a:p>
            <a:pPr marL="714375" lvl="1" indent="-352425">
              <a:spcBef>
                <a:spcPts val="0"/>
              </a:spcBef>
              <a:spcAft>
                <a:spcPts val="600"/>
              </a:spcAft>
            </a:pPr>
            <a:r>
              <a:rPr lang="es-ES" i="1" dirty="0" smtClean="0"/>
              <a:t>Cuerpo</a:t>
            </a:r>
            <a:r>
              <a:rPr lang="es-ES" dirty="0" smtClean="0"/>
              <a:t>: secuencia de declaraciones e instrucciones</a:t>
            </a:r>
            <a:br>
              <a:rPr lang="es-ES" dirty="0" smtClean="0"/>
            </a:br>
            <a:r>
              <a:rPr lang="es-ES" dirty="0" smtClean="0"/>
              <a:t>¡Un bloque de código!</a:t>
            </a:r>
            <a:endParaRPr lang="es-ES" i="1" dirty="0" smtClean="0"/>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52</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52854037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par>
                          <p:cTn id="25" fill="hold">
                            <p:stCondLst>
                              <p:cond delay="4000"/>
                            </p:stCondLst>
                            <p:childTnLst>
                              <p:par>
                                <p:cTn id="26" presetID="22" presetClass="entr" presetSubtype="8"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1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1000"/>
                                        <p:tgtEl>
                                          <p:spTgt spid="3">
                                            <p:txEl>
                                              <p:pRg st="7" end="7"/>
                                            </p:txEl>
                                          </p:spTgt>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spcBef>
                <a:spcPts val="0"/>
              </a:spcBef>
              <a:spcAft>
                <a:spcPts val="1200"/>
              </a:spcAft>
            </a:pPr>
            <a:r>
              <a:rPr lang="es-ES" dirty="0" smtClean="0"/>
              <a:t>Datos en las funciones</a:t>
            </a:r>
          </a:p>
        </p:txBody>
      </p:sp>
      <p:sp>
        <p:nvSpPr>
          <p:cNvPr id="3" name="2 Marcador de contenido"/>
          <p:cNvSpPr>
            <a:spLocks noGrp="1"/>
          </p:cNvSpPr>
          <p:nvPr>
            <p:ph idx="1"/>
          </p:nvPr>
        </p:nvSpPr>
        <p:spPr>
          <a:xfrm>
            <a:off x="1981200" y="980728"/>
            <a:ext cx="8363272" cy="5110178"/>
          </a:xfrm>
        </p:spPr>
        <p:txBody>
          <a:bodyPr>
            <a:normAutofit lnSpcReduction="10000"/>
          </a:bodyPr>
          <a:lstStyle/>
          <a:p>
            <a:pPr marL="714375" lvl="1" indent="-352425">
              <a:spcBef>
                <a:spcPts val="0"/>
              </a:spcBef>
              <a:spcAft>
                <a:spcPts val="600"/>
              </a:spcAft>
            </a:pPr>
            <a:r>
              <a:rPr lang="es-ES" dirty="0" smtClean="0"/>
              <a:t>Datos locales: declarados en el cuerpo de la función</a:t>
            </a:r>
          </a:p>
          <a:p>
            <a:pPr marL="714375" lvl="1" indent="0">
              <a:spcBef>
                <a:spcPts val="0"/>
              </a:spcBef>
              <a:spcAft>
                <a:spcPts val="600"/>
              </a:spcAft>
              <a:buNone/>
            </a:pPr>
            <a:r>
              <a:rPr lang="es-ES" dirty="0" smtClean="0"/>
              <a:t>Datos auxiliares que utiliza la función (puede no haber)</a:t>
            </a:r>
          </a:p>
          <a:p>
            <a:pPr marL="714375" lvl="1" indent="-352425">
              <a:spcBef>
                <a:spcPts val="0"/>
              </a:spcBef>
              <a:spcAft>
                <a:spcPts val="600"/>
              </a:spcAft>
            </a:pPr>
            <a:r>
              <a:rPr lang="es-ES" dirty="0" smtClean="0"/>
              <a:t>Parámetros: declarados en la cabecera de la función</a:t>
            </a:r>
          </a:p>
          <a:p>
            <a:pPr marL="712788" lvl="1" indent="1588">
              <a:spcBef>
                <a:spcPts val="0"/>
              </a:spcBef>
              <a:spcAft>
                <a:spcPts val="600"/>
              </a:spcAft>
              <a:buNone/>
            </a:pPr>
            <a:r>
              <a:rPr lang="es-ES" dirty="0" smtClean="0"/>
              <a:t>Datos de entrada de la función (puede no haber)</a:t>
            </a:r>
          </a:p>
          <a:p>
            <a:pPr lvl="1" indent="1588">
              <a:spcBef>
                <a:spcPts val="0"/>
              </a:spcBef>
              <a:spcAft>
                <a:spcPts val="1200"/>
              </a:spcAft>
              <a:buNone/>
            </a:pPr>
            <a:r>
              <a:rPr lang="es-ES" dirty="0" smtClean="0"/>
              <a:t>Ambos son de uso exclusivo de la función y no se conocen fuera</a:t>
            </a:r>
          </a:p>
          <a:p>
            <a:pPr lvl="1" indent="1588">
              <a:spcBef>
                <a:spcPts val="0"/>
              </a:spcBef>
              <a:buNone/>
            </a:pPr>
            <a:r>
              <a:rPr lang="es-ES" sz="2000" dirty="0">
                <a:solidFill>
                  <a:srgbClr val="FFC000"/>
                </a:solidFill>
                <a:latin typeface="Consolas" pitchFamily="49" charset="0"/>
              </a:rPr>
              <a:t>double</a:t>
            </a:r>
            <a:r>
              <a:rPr lang="es-ES" sz="2000" dirty="0">
                <a:latin typeface="Consolas" pitchFamily="49" charset="0"/>
              </a:rPr>
              <a:t> f(</a:t>
            </a:r>
            <a:r>
              <a:rPr lang="es-ES" sz="2000" dirty="0">
                <a:solidFill>
                  <a:srgbClr val="FFC000"/>
                </a:solidFill>
                <a:latin typeface="Consolas" pitchFamily="49" charset="0"/>
              </a:rPr>
              <a:t>int </a:t>
            </a:r>
            <a:r>
              <a:rPr lang="es-ES" sz="2000" dirty="0">
                <a:latin typeface="Consolas" pitchFamily="49" charset="0"/>
              </a:rPr>
              <a:t>x, </a:t>
            </a:r>
            <a:r>
              <a:rPr lang="es-ES" sz="2000" dirty="0">
                <a:solidFill>
                  <a:srgbClr val="FFC000"/>
                </a:solidFill>
                <a:latin typeface="Consolas" pitchFamily="49" charset="0"/>
              </a:rPr>
              <a:t>int</a:t>
            </a:r>
            <a:r>
              <a:rPr lang="es-ES" sz="2000" dirty="0">
                <a:latin typeface="Consolas" pitchFamily="49" charset="0"/>
              </a:rPr>
              <a:t> y) {</a:t>
            </a:r>
          </a:p>
          <a:p>
            <a:pPr lvl="1" indent="1588">
              <a:spcBef>
                <a:spcPts val="0"/>
              </a:spcBef>
              <a:buNone/>
            </a:pPr>
            <a:r>
              <a:rPr lang="es-ES" sz="2000" dirty="0">
                <a:solidFill>
                  <a:srgbClr val="92D050"/>
                </a:solidFill>
                <a:latin typeface="Consolas" pitchFamily="49" charset="0"/>
              </a:rPr>
              <a:t>   // Declaración de datos locales:</a:t>
            </a:r>
          </a:p>
          <a:p>
            <a:pPr lvl="1" indent="1588">
              <a:spcBef>
                <a:spcPts val="0"/>
              </a:spcBef>
              <a:buNone/>
            </a:pPr>
            <a:r>
              <a:rPr lang="es-ES" sz="2000" dirty="0">
                <a:solidFill>
                  <a:srgbClr val="FFC000"/>
                </a:solidFill>
                <a:latin typeface="Consolas" pitchFamily="49" charset="0"/>
              </a:rPr>
              <a:t>   double</a:t>
            </a:r>
            <a:r>
              <a:rPr lang="es-ES" sz="2000" dirty="0">
                <a:latin typeface="Consolas" pitchFamily="49" charset="0"/>
              </a:rPr>
              <a:t> resultado;</a:t>
            </a:r>
          </a:p>
          <a:p>
            <a:pPr lvl="1" indent="1588">
              <a:spcBef>
                <a:spcPts val="0"/>
              </a:spcBef>
              <a:buNone/>
            </a:pPr>
            <a:endParaRPr lang="es-ES" sz="2000" dirty="0">
              <a:latin typeface="Consolas" pitchFamily="49" charset="0"/>
            </a:endParaRPr>
          </a:p>
          <a:p>
            <a:pPr lvl="1" indent="1588">
              <a:spcBef>
                <a:spcPts val="0"/>
              </a:spcBef>
              <a:buNone/>
            </a:pPr>
            <a:r>
              <a:rPr lang="es-ES" sz="2000" dirty="0">
                <a:solidFill>
                  <a:srgbClr val="92D050"/>
                </a:solidFill>
                <a:latin typeface="Consolas" pitchFamily="49" charset="0"/>
              </a:rPr>
              <a:t>   // Instrucciones:</a:t>
            </a:r>
          </a:p>
          <a:p>
            <a:pPr lvl="1" indent="1588">
              <a:spcBef>
                <a:spcPts val="0"/>
              </a:spcBef>
              <a:buNone/>
            </a:pPr>
            <a:r>
              <a:rPr lang="es-ES" sz="2000" spc="-50" dirty="0">
                <a:latin typeface="Consolas" pitchFamily="49" charset="0"/>
              </a:rPr>
              <a:t>   resultado = </a:t>
            </a:r>
            <a:r>
              <a:rPr lang="es-ES" sz="2000" spc="-50" dirty="0">
                <a:solidFill>
                  <a:srgbClr val="FFFF00"/>
                </a:solidFill>
                <a:latin typeface="Consolas" pitchFamily="49" charset="0"/>
              </a:rPr>
              <a:t>2</a:t>
            </a:r>
            <a:r>
              <a:rPr lang="es-ES" sz="2000" spc="-50" dirty="0">
                <a:latin typeface="Consolas" pitchFamily="49" charset="0"/>
              </a:rPr>
              <a:t> * </a:t>
            </a:r>
            <a:r>
              <a:rPr lang="es-ES" sz="2000" spc="-50" dirty="0" err="1">
                <a:solidFill>
                  <a:srgbClr val="FFC000"/>
                </a:solidFill>
                <a:latin typeface="Consolas" pitchFamily="49" charset="0"/>
              </a:rPr>
              <a:t>pow</a:t>
            </a:r>
            <a:r>
              <a:rPr lang="es-ES" sz="2000" spc="-50" dirty="0">
                <a:solidFill>
                  <a:srgbClr val="FFC000"/>
                </a:solidFill>
                <a:latin typeface="Consolas" pitchFamily="49" charset="0"/>
              </a:rPr>
              <a:t>(</a:t>
            </a:r>
            <a:r>
              <a:rPr lang="es-ES" sz="2000" spc="-50" dirty="0">
                <a:latin typeface="Consolas" pitchFamily="49" charset="0"/>
              </a:rPr>
              <a:t>x, </a:t>
            </a:r>
            <a:r>
              <a:rPr lang="es-ES" sz="2000" spc="-50" dirty="0">
                <a:solidFill>
                  <a:srgbClr val="FFFF00"/>
                </a:solidFill>
                <a:latin typeface="Consolas" pitchFamily="49" charset="0"/>
              </a:rPr>
              <a:t>5</a:t>
            </a:r>
            <a:r>
              <a:rPr lang="es-ES" sz="2000" spc="-50" dirty="0">
                <a:solidFill>
                  <a:srgbClr val="FFC000"/>
                </a:solidFill>
                <a:latin typeface="Consolas" pitchFamily="49" charset="0"/>
              </a:rPr>
              <a:t>)</a:t>
            </a:r>
            <a:r>
              <a:rPr lang="es-ES" sz="2000" spc="-50" dirty="0">
                <a:latin typeface="Consolas" pitchFamily="49" charset="0"/>
              </a:rPr>
              <a:t> + </a:t>
            </a:r>
            <a:r>
              <a:rPr lang="es-ES" sz="2000" spc="-50" dirty="0" err="1">
                <a:solidFill>
                  <a:srgbClr val="FFC000"/>
                </a:solidFill>
                <a:latin typeface="Consolas" pitchFamily="49" charset="0"/>
              </a:rPr>
              <a:t>sqrt</a:t>
            </a:r>
            <a:r>
              <a:rPr lang="es-ES" sz="2000" spc="-50" dirty="0">
                <a:solidFill>
                  <a:srgbClr val="FFC000"/>
                </a:solidFill>
                <a:latin typeface="Consolas" pitchFamily="49" charset="0"/>
              </a:rPr>
              <a:t>(</a:t>
            </a:r>
            <a:r>
              <a:rPr lang="es-ES" sz="2000" spc="-50" dirty="0" err="1">
                <a:solidFill>
                  <a:srgbClr val="FFC000"/>
                </a:solidFill>
                <a:latin typeface="Consolas" pitchFamily="49" charset="0"/>
              </a:rPr>
              <a:t>pow</a:t>
            </a:r>
            <a:r>
              <a:rPr lang="es-ES" sz="2000" spc="-50" dirty="0">
                <a:solidFill>
                  <a:srgbClr val="FFC000"/>
                </a:solidFill>
                <a:latin typeface="Consolas" pitchFamily="49" charset="0"/>
              </a:rPr>
              <a:t>(</a:t>
            </a:r>
            <a:r>
              <a:rPr lang="es-ES" sz="2000" spc="-50" dirty="0">
                <a:latin typeface="Consolas" pitchFamily="49" charset="0"/>
              </a:rPr>
              <a:t>x, </a:t>
            </a:r>
            <a:r>
              <a:rPr lang="es-ES" sz="2000" spc="-50" dirty="0">
                <a:solidFill>
                  <a:srgbClr val="FFFF00"/>
                </a:solidFill>
                <a:latin typeface="Consolas" pitchFamily="49" charset="0"/>
              </a:rPr>
              <a:t>3</a:t>
            </a:r>
            <a:r>
              <a:rPr lang="es-ES" sz="2000" spc="-50" dirty="0">
                <a:solidFill>
                  <a:srgbClr val="FFC000"/>
                </a:solidFill>
                <a:latin typeface="Consolas" pitchFamily="49" charset="0"/>
              </a:rPr>
              <a:t>)</a:t>
            </a:r>
            <a:r>
              <a:rPr lang="es-ES" sz="2000" spc="-50" dirty="0">
                <a:latin typeface="Consolas" pitchFamily="49" charset="0"/>
              </a:rPr>
              <a:t> </a:t>
            </a:r>
          </a:p>
          <a:p>
            <a:pPr lvl="1" indent="1588">
              <a:spcBef>
                <a:spcPts val="0"/>
              </a:spcBef>
              <a:buNone/>
            </a:pPr>
            <a:r>
              <a:rPr lang="es-ES" sz="2000" spc="-50" dirty="0">
                <a:latin typeface="Consolas" pitchFamily="49" charset="0"/>
              </a:rPr>
              <a:t>                 / </a:t>
            </a:r>
            <a:r>
              <a:rPr lang="es-ES" sz="2000" spc="-50" dirty="0" err="1">
                <a:solidFill>
                  <a:srgbClr val="FFC000"/>
                </a:solidFill>
                <a:latin typeface="Consolas" pitchFamily="49" charset="0"/>
              </a:rPr>
              <a:t>pow</a:t>
            </a:r>
            <a:r>
              <a:rPr lang="es-ES" sz="2000" spc="-50" dirty="0">
                <a:solidFill>
                  <a:srgbClr val="FFC000"/>
                </a:solidFill>
                <a:latin typeface="Consolas" pitchFamily="49" charset="0"/>
              </a:rPr>
              <a:t>(</a:t>
            </a:r>
            <a:r>
              <a:rPr lang="es-ES" sz="2000" spc="-50" dirty="0">
                <a:latin typeface="Consolas" pitchFamily="49" charset="0"/>
              </a:rPr>
              <a:t>y, </a:t>
            </a:r>
            <a:r>
              <a:rPr lang="es-ES" sz="2000" spc="-50" dirty="0">
                <a:solidFill>
                  <a:srgbClr val="FFFF00"/>
                </a:solidFill>
                <a:latin typeface="Consolas" pitchFamily="49" charset="0"/>
              </a:rPr>
              <a:t>2</a:t>
            </a:r>
            <a:r>
              <a:rPr lang="es-ES" sz="2000" spc="-50" dirty="0">
                <a:solidFill>
                  <a:srgbClr val="FFC000"/>
                </a:solidFill>
                <a:latin typeface="Consolas" pitchFamily="49" charset="0"/>
              </a:rPr>
              <a:t>))</a:t>
            </a:r>
            <a:r>
              <a:rPr lang="es-ES" sz="2000" spc="-50" dirty="0">
                <a:latin typeface="Consolas" pitchFamily="49" charset="0"/>
              </a:rPr>
              <a:t>  / </a:t>
            </a:r>
            <a:r>
              <a:rPr lang="es-ES" sz="2000" spc="-50" dirty="0" err="1">
                <a:solidFill>
                  <a:srgbClr val="FFC000"/>
                </a:solidFill>
                <a:latin typeface="Consolas" pitchFamily="49" charset="0"/>
              </a:rPr>
              <a:t>abs</a:t>
            </a:r>
            <a:r>
              <a:rPr lang="es-ES" sz="2000" spc="-50" dirty="0">
                <a:solidFill>
                  <a:srgbClr val="FFC000"/>
                </a:solidFill>
                <a:latin typeface="Consolas" pitchFamily="49" charset="0"/>
              </a:rPr>
              <a:t>(</a:t>
            </a:r>
            <a:r>
              <a:rPr lang="es-ES" sz="2000" spc="-50" dirty="0">
                <a:latin typeface="Consolas" pitchFamily="49" charset="0"/>
              </a:rPr>
              <a:t>x * y</a:t>
            </a:r>
            <a:r>
              <a:rPr lang="es-ES" sz="2000" spc="-50" dirty="0">
                <a:solidFill>
                  <a:srgbClr val="FFC000"/>
                </a:solidFill>
                <a:latin typeface="Consolas" pitchFamily="49" charset="0"/>
              </a:rPr>
              <a:t>)</a:t>
            </a:r>
            <a:r>
              <a:rPr lang="es-ES" sz="2000" spc="-50" dirty="0">
                <a:latin typeface="Consolas" pitchFamily="49" charset="0"/>
              </a:rPr>
              <a:t> - </a:t>
            </a:r>
            <a:r>
              <a:rPr lang="es-ES" sz="2000" spc="-50" dirty="0">
                <a:solidFill>
                  <a:srgbClr val="FFC000"/>
                </a:solidFill>
                <a:latin typeface="Consolas" pitchFamily="49" charset="0"/>
              </a:rPr>
              <a:t>cos(</a:t>
            </a:r>
            <a:r>
              <a:rPr lang="es-ES" sz="2000" spc="-50" dirty="0">
                <a:latin typeface="Consolas" pitchFamily="49" charset="0"/>
              </a:rPr>
              <a:t>y</a:t>
            </a:r>
            <a:r>
              <a:rPr lang="es-ES" sz="2000" spc="-50" dirty="0">
                <a:solidFill>
                  <a:srgbClr val="FFC000"/>
                </a:solidFill>
                <a:latin typeface="Consolas" pitchFamily="49" charset="0"/>
              </a:rPr>
              <a:t>)</a:t>
            </a:r>
            <a:r>
              <a:rPr lang="es-ES" sz="2000" spc="-50" dirty="0">
                <a:latin typeface="Consolas" pitchFamily="49" charset="0"/>
              </a:rPr>
              <a:t>;</a:t>
            </a:r>
          </a:p>
          <a:p>
            <a:pPr lvl="1" indent="1588">
              <a:spcBef>
                <a:spcPts val="0"/>
              </a:spcBef>
              <a:buNone/>
            </a:pPr>
            <a:endParaRPr lang="es-ES" sz="2000" dirty="0">
              <a:latin typeface="Consolas" pitchFamily="49" charset="0"/>
            </a:endParaRPr>
          </a:p>
          <a:p>
            <a:pPr lvl="1" indent="1588">
              <a:spcBef>
                <a:spcPts val="0"/>
              </a:spcBef>
              <a:buNone/>
            </a:pPr>
            <a:r>
              <a:rPr lang="es-ES" sz="2000" dirty="0">
                <a:latin typeface="Consolas" pitchFamily="49" charset="0"/>
              </a:rPr>
              <a:t>   </a:t>
            </a:r>
            <a:r>
              <a:rPr lang="es-ES" sz="2000" dirty="0">
                <a:solidFill>
                  <a:schemeClr val="accent2">
                    <a:lumMod val="60000"/>
                    <a:lumOff val="40000"/>
                  </a:schemeClr>
                </a:solidFill>
                <a:latin typeface="Consolas" pitchFamily="49" charset="0"/>
              </a:rPr>
              <a:t>return</a:t>
            </a:r>
            <a:r>
              <a:rPr lang="es-ES" sz="2000" dirty="0">
                <a:latin typeface="Consolas" pitchFamily="49" charset="0"/>
              </a:rPr>
              <a:t> resultado; </a:t>
            </a:r>
            <a:r>
              <a:rPr lang="es-ES" sz="2000" dirty="0">
                <a:solidFill>
                  <a:srgbClr val="92D050"/>
                </a:solidFill>
                <a:latin typeface="Consolas" pitchFamily="49" charset="0"/>
              </a:rPr>
              <a:t>// Devolución del resultado</a:t>
            </a:r>
          </a:p>
          <a:p>
            <a:pPr lvl="1" indent="1588">
              <a:spcBef>
                <a:spcPts val="0"/>
              </a:spcBef>
              <a:buNone/>
            </a:pPr>
            <a:r>
              <a:rPr lang="es-ES" sz="2000" dirty="0">
                <a:latin typeface="Consolas" pitchFamily="49" charset="0"/>
              </a:rPr>
              <a:t>}</a:t>
            </a:r>
            <a:endParaRPr lang="es-ES" dirty="0" smtClean="0"/>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53</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graphicFrame>
        <p:nvGraphicFramePr>
          <p:cNvPr id="159746" name="Object 2"/>
          <p:cNvGraphicFramePr>
            <a:graphicFrameLocks noChangeAspect="1"/>
          </p:cNvGraphicFramePr>
          <p:nvPr/>
        </p:nvGraphicFramePr>
        <p:xfrm>
          <a:off x="7621588" y="3284985"/>
          <a:ext cx="2578100" cy="974725"/>
        </p:xfrm>
        <a:graphic>
          <a:graphicData uri="http://schemas.openxmlformats.org/presentationml/2006/ole">
            <mc:AlternateContent xmlns:mc="http://schemas.openxmlformats.org/markup-compatibility/2006">
              <mc:Choice xmlns:v="urn:schemas-microsoft-com:vml" Requires="v">
                <p:oleObj spid="_x0000_s160773" name="Ecuación" r:id="rId3" imgW="1879560" imgH="711000" progId="Equation.3">
                  <p:embed/>
                </p:oleObj>
              </mc:Choice>
              <mc:Fallback>
                <p:oleObj name="Ecuación" r:id="rId3" imgW="1879560" imgH="711000" progId="Equation.3">
                  <p:embed/>
                  <p:pic>
                    <p:nvPicPr>
                      <p:cNvPr id="159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1588" y="3284985"/>
                        <a:ext cx="2578100" cy="974725"/>
                      </a:xfrm>
                      <a:prstGeom prst="rect">
                        <a:avLst/>
                      </a:prstGeom>
                      <a:solidFill>
                        <a:schemeClr val="tx1"/>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58839629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9746"/>
                                        </p:tgtEl>
                                        <p:attrNameLst>
                                          <p:attrName>style.visibility</p:attrName>
                                        </p:attrNameLst>
                                      </p:cBhvr>
                                      <p:to>
                                        <p:strVal val="visible"/>
                                      </p:to>
                                    </p:set>
                                    <p:animEffect transition="in" filter="wipe(up)">
                                      <p:cBhvr>
                                        <p:cTn id="30" dur="1000"/>
                                        <p:tgtEl>
                                          <p:spTgt spid="1597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1000"/>
                                        <p:tgtEl>
                                          <p:spTgt spid="3">
                                            <p:txEl>
                                              <p:pRg st="5" end="5"/>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left)">
                                      <p:cBhvr>
                                        <p:cTn id="39" dur="1000"/>
                                        <p:tgtEl>
                                          <p:spTgt spid="3">
                                            <p:txEl>
                                              <p:pRg st="6" end="6"/>
                                            </p:txEl>
                                          </p:spTgt>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1000"/>
                                        <p:tgtEl>
                                          <p:spTgt spid="3">
                                            <p:txEl>
                                              <p:pRg st="7" end="7"/>
                                            </p:txEl>
                                          </p:spTgt>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left)">
                                      <p:cBhvr>
                                        <p:cTn id="51" dur="1000"/>
                                        <p:tgtEl>
                                          <p:spTgt spid="3">
                                            <p:txEl>
                                              <p:pRg st="10" end="10"/>
                                            </p:txEl>
                                          </p:spTgt>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left)">
                                      <p:cBhvr>
                                        <p:cTn id="55" dur="1000"/>
                                        <p:tgtEl>
                                          <p:spTgt spid="3">
                                            <p:txEl>
                                              <p:pRg st="11" end="11"/>
                                            </p:txEl>
                                          </p:spTgt>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wipe(left)">
                                      <p:cBhvr>
                                        <p:cTn id="59" dur="1000"/>
                                        <p:tgtEl>
                                          <p:spTgt spid="3">
                                            <p:txEl>
                                              <p:pRg st="13" end="13"/>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left)">
                                      <p:cBhvr>
                                        <p:cTn id="63"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Argumentos</a:t>
            </a:r>
            <a:endParaRPr lang="es-ES">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a:spcBef>
                <a:spcPts val="0"/>
              </a:spcBef>
              <a:spcAft>
                <a:spcPts val="1200"/>
              </a:spcAft>
            </a:pPr>
            <a:r>
              <a:rPr lang="es-ES" sz="2800" dirty="0">
                <a:solidFill>
                  <a:schemeClr val="bg2">
                    <a:lumMod val="20000"/>
                    <a:lumOff val="80000"/>
                  </a:schemeClr>
                </a:solidFill>
              </a:rPr>
              <a:t>Llamada a una función con parámetros</a:t>
            </a:r>
            <a:endParaRPr lang="es-ES" sz="2800" i="0" dirty="0">
              <a:solidFill>
                <a:schemeClr val="bg2">
                  <a:lumMod val="20000"/>
                  <a:lumOff val="80000"/>
                </a:schemeClr>
              </a:solidFill>
            </a:endParaRPr>
          </a:p>
          <a:p>
            <a:pPr marL="361950" lvl="1" indent="0">
              <a:spcBef>
                <a:spcPts val="0"/>
              </a:spcBef>
              <a:spcAft>
                <a:spcPts val="600"/>
              </a:spcAft>
              <a:buNone/>
            </a:pPr>
            <a:r>
              <a:rPr lang="es-ES" i="1" dirty="0" smtClean="0">
                <a:latin typeface="Consolas" pitchFamily="49" charset="0"/>
              </a:rPr>
              <a:t>Nombre</a:t>
            </a:r>
            <a:r>
              <a:rPr lang="es-ES" dirty="0" smtClean="0">
                <a:latin typeface="Consolas" pitchFamily="49" charset="0"/>
              </a:rPr>
              <a:t>(</a:t>
            </a:r>
            <a:r>
              <a:rPr lang="es-ES" i="1" dirty="0" smtClean="0">
                <a:latin typeface="Consolas" pitchFamily="49" charset="0"/>
              </a:rPr>
              <a:t>Argumentos</a:t>
            </a:r>
            <a:r>
              <a:rPr lang="es-ES" dirty="0" smtClean="0">
                <a:latin typeface="Consolas" pitchFamily="49" charset="0"/>
              </a:rPr>
              <a:t>)</a:t>
            </a:r>
            <a:endParaRPr lang="es-ES" dirty="0" smtClean="0">
              <a:sym typeface="Wingdings" pitchFamily="2" charset="2"/>
            </a:endParaRPr>
          </a:p>
          <a:p>
            <a:pPr marL="361950" lvl="1" indent="0">
              <a:spcBef>
                <a:spcPts val="0"/>
              </a:spcBef>
              <a:spcAft>
                <a:spcPts val="600"/>
              </a:spcAft>
              <a:buNone/>
            </a:pPr>
            <a:r>
              <a:rPr lang="es-ES" dirty="0" smtClean="0">
                <a:sym typeface="Wingdings" pitchFamily="2" charset="2"/>
              </a:rPr>
              <a:t>Al llamar a la función:</a:t>
            </a:r>
          </a:p>
          <a:p>
            <a:pPr lvl="2" indent="-352425">
              <a:spcBef>
                <a:spcPts val="0"/>
              </a:spcBef>
              <a:spcAft>
                <a:spcPts val="600"/>
              </a:spcAft>
            </a:pPr>
            <a:r>
              <a:rPr lang="es-ES" sz="2200" dirty="0">
                <a:sym typeface="Wingdings" pitchFamily="2" charset="2"/>
              </a:rPr>
              <a:t>Tantos argumentos entre los paréntesis como parámetros</a:t>
            </a:r>
          </a:p>
          <a:p>
            <a:pPr lvl="2" indent="-352425">
              <a:spcBef>
                <a:spcPts val="0"/>
              </a:spcBef>
              <a:spcAft>
                <a:spcPts val="600"/>
              </a:spcAft>
            </a:pPr>
            <a:r>
              <a:rPr lang="es-ES" sz="2200" dirty="0">
                <a:sym typeface="Wingdings" pitchFamily="2" charset="2"/>
              </a:rPr>
              <a:t>Orden de declaración de los parámetros</a:t>
            </a:r>
          </a:p>
          <a:p>
            <a:pPr lvl="2" indent="-352425">
              <a:spcBef>
                <a:spcPts val="0"/>
              </a:spcBef>
              <a:spcAft>
                <a:spcPts val="600"/>
              </a:spcAft>
            </a:pPr>
            <a:r>
              <a:rPr lang="es-ES" sz="2200" dirty="0">
                <a:sym typeface="Wingdings" pitchFamily="2" charset="2"/>
              </a:rPr>
              <a:t>Cada argumento: mismo tipo que su parámetro</a:t>
            </a:r>
          </a:p>
          <a:p>
            <a:pPr lvl="2" indent="-352425">
              <a:spcBef>
                <a:spcPts val="0"/>
              </a:spcBef>
              <a:spcAft>
                <a:spcPts val="600"/>
              </a:spcAft>
            </a:pPr>
            <a:r>
              <a:rPr lang="es-ES" sz="2200" dirty="0">
                <a:sym typeface="Wingdings" pitchFamily="2" charset="2"/>
              </a:rPr>
              <a:t>Cada argumento: expresión válida (se pasa el resultado)</a:t>
            </a:r>
          </a:p>
          <a:p>
            <a:pPr marL="361950" lvl="1" indent="0" algn="ctr">
              <a:spcBef>
                <a:spcPts val="600"/>
              </a:spcBef>
              <a:spcAft>
                <a:spcPts val="1200"/>
              </a:spcAft>
              <a:buNone/>
            </a:pPr>
            <a:r>
              <a:rPr lang="es-ES" dirty="0" smtClean="0">
                <a:solidFill>
                  <a:srgbClr val="FFC000"/>
                </a:solidFill>
                <a:sym typeface="Wingdings" pitchFamily="2" charset="2"/>
              </a:rPr>
              <a:t>Se copian los valores resultantes de las expresiones</a:t>
            </a:r>
            <a:br>
              <a:rPr lang="es-ES" dirty="0" smtClean="0">
                <a:solidFill>
                  <a:srgbClr val="FFC000"/>
                </a:solidFill>
                <a:sym typeface="Wingdings" pitchFamily="2" charset="2"/>
              </a:rPr>
            </a:br>
            <a:r>
              <a:rPr lang="es-ES" dirty="0" smtClean="0">
                <a:solidFill>
                  <a:srgbClr val="FFC000"/>
                </a:solidFill>
                <a:sym typeface="Wingdings" pitchFamily="2" charset="2"/>
              </a:rPr>
              <a:t>en los correspondientes parámetros</a:t>
            </a:r>
          </a:p>
          <a:p>
            <a:pPr marL="361950" lvl="1" indent="0">
              <a:spcBef>
                <a:spcPts val="0"/>
              </a:spcBef>
              <a:spcAft>
                <a:spcPts val="600"/>
              </a:spcAft>
              <a:buNone/>
            </a:pPr>
            <a:r>
              <a:rPr lang="es-ES" dirty="0" smtClean="0">
                <a:sym typeface="Wingdings" pitchFamily="2" charset="2"/>
              </a:rPr>
              <a:t>Llamadas a la función: en expresiones de </a:t>
            </a:r>
            <a:r>
              <a:rPr lang="es-ES" dirty="0" smtClean="0">
                <a:solidFill>
                  <a:srgbClr val="FFC000"/>
                </a:solidFill>
                <a:sym typeface="Wingdings" pitchFamily="2" charset="2"/>
              </a:rPr>
              <a:t>otras</a:t>
            </a:r>
            <a:r>
              <a:rPr lang="es-ES" dirty="0" smtClean="0">
                <a:sym typeface="Wingdings" pitchFamily="2" charset="2"/>
              </a:rPr>
              <a:t> funciones</a:t>
            </a:r>
          </a:p>
          <a:p>
            <a:pPr marL="361950" lvl="1" indent="0">
              <a:spcBef>
                <a:spcPts val="0"/>
              </a:spcBef>
              <a:spcAft>
                <a:spcPts val="600"/>
              </a:spcAft>
              <a:buNone/>
            </a:pPr>
            <a:r>
              <a:rPr lang="es-ES" sz="2000" dirty="0">
                <a:solidFill>
                  <a:srgbClr val="FFC000"/>
                </a:solidFill>
                <a:latin typeface="Consolas" pitchFamily="49" charset="0"/>
                <a:cs typeface="Consolas" pitchFamily="49" charset="0"/>
                <a:sym typeface="Wingdings" pitchFamily="2" charset="2"/>
              </a:rPr>
              <a:t>int</a:t>
            </a:r>
            <a:r>
              <a:rPr lang="es-ES" sz="2000" dirty="0">
                <a:latin typeface="Consolas" pitchFamily="49" charset="0"/>
                <a:cs typeface="Consolas" pitchFamily="49" charset="0"/>
                <a:sym typeface="Wingdings" pitchFamily="2" charset="2"/>
              </a:rPr>
              <a:t> valor = f(</a:t>
            </a:r>
            <a:r>
              <a:rPr lang="es-ES" sz="2000" dirty="0">
                <a:solidFill>
                  <a:srgbClr val="FFFF00"/>
                </a:solidFill>
                <a:latin typeface="Consolas" pitchFamily="49" charset="0"/>
                <a:cs typeface="Consolas" pitchFamily="49" charset="0"/>
                <a:sym typeface="Wingdings" pitchFamily="2" charset="2"/>
              </a:rPr>
              <a:t>2</a:t>
            </a:r>
            <a:r>
              <a:rPr lang="es-ES" sz="2000" dirty="0">
                <a:latin typeface="Consolas" pitchFamily="49" charset="0"/>
                <a:cs typeface="Consolas" pitchFamily="49" charset="0"/>
                <a:sym typeface="Wingdings" pitchFamily="2" charset="2"/>
              </a:rPr>
              <a:t>, </a:t>
            </a:r>
            <a:r>
              <a:rPr lang="es-ES" sz="2000" dirty="0">
                <a:solidFill>
                  <a:srgbClr val="FFFF00"/>
                </a:solidFill>
                <a:latin typeface="Consolas" pitchFamily="49" charset="0"/>
                <a:cs typeface="Consolas" pitchFamily="49" charset="0"/>
                <a:sym typeface="Wingdings" pitchFamily="2" charset="2"/>
              </a:rPr>
              <a:t>3</a:t>
            </a:r>
            <a:r>
              <a:rPr lang="es-ES" sz="2000" dirty="0">
                <a:latin typeface="Consolas" pitchFamily="49" charset="0"/>
                <a:cs typeface="Consolas" pitchFamily="49" charset="0"/>
                <a:sym typeface="Wingdings" pitchFamily="2" charset="2"/>
              </a:rPr>
              <a:t>);</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54</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spTree>
    <p:extLst>
      <p:ext uri="{BB962C8B-B14F-4D97-AF65-F5344CB8AC3E}">
        <p14:creationId xmlns:p14="http://schemas.microsoft.com/office/powerpoint/2010/main" val="3831588669"/>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Paso de argumentos</a:t>
            </a:r>
            <a:endParaRPr lang="es-ES">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a:spcBef>
                <a:spcPts val="0"/>
              </a:spcBef>
              <a:spcAft>
                <a:spcPts val="1200"/>
              </a:spcAft>
            </a:pPr>
            <a:r>
              <a:rPr lang="es-ES" sz="2800" dirty="0">
                <a:solidFill>
                  <a:schemeClr val="bg2">
                    <a:lumMod val="20000"/>
                    <a:lumOff val="80000"/>
                  </a:schemeClr>
                </a:solidFill>
              </a:rPr>
              <a:t>Se copian los argumentos en los parámetros</a:t>
            </a:r>
            <a:endParaRPr lang="es-ES" sz="2800" i="0" dirty="0">
              <a:solidFill>
                <a:schemeClr val="bg2">
                  <a:lumMod val="20000"/>
                  <a:lumOff val="80000"/>
                </a:schemeClr>
              </a:solidFill>
            </a:endParaRPr>
          </a:p>
          <a:p>
            <a:pPr marL="895350" lvl="1" indent="0">
              <a:spcBef>
                <a:spcPts val="0"/>
              </a:spcBef>
              <a:spcAft>
                <a:spcPts val="600"/>
              </a:spcAft>
              <a:buNone/>
            </a:pPr>
            <a:r>
              <a:rPr lang="es-ES" sz="2000" dirty="0">
                <a:solidFill>
                  <a:srgbClr val="FFC000"/>
                </a:solidFill>
                <a:latin typeface="Consolas" pitchFamily="49" charset="0"/>
              </a:rPr>
              <a:t>int</a:t>
            </a:r>
            <a:r>
              <a:rPr lang="es-ES" sz="2000" dirty="0">
                <a:latin typeface="Consolas" pitchFamily="49" charset="0"/>
              </a:rPr>
              <a:t> </a:t>
            </a:r>
            <a:r>
              <a:rPr lang="es-ES" sz="2000" dirty="0" err="1">
                <a:latin typeface="Consolas" pitchFamily="49" charset="0"/>
              </a:rPr>
              <a:t>funcion</a:t>
            </a:r>
            <a:r>
              <a:rPr lang="es-ES" sz="2000" dirty="0">
                <a:latin typeface="Consolas" pitchFamily="49" charset="0"/>
              </a:rPr>
              <a:t>(</a:t>
            </a:r>
            <a:r>
              <a:rPr lang="es-ES" sz="2000" dirty="0">
                <a:solidFill>
                  <a:srgbClr val="FFC000"/>
                </a:solidFill>
                <a:latin typeface="Consolas" pitchFamily="49" charset="0"/>
              </a:rPr>
              <a:t>int</a:t>
            </a:r>
            <a:r>
              <a:rPr lang="es-ES" sz="2000" dirty="0">
                <a:latin typeface="Consolas" pitchFamily="49" charset="0"/>
              </a:rPr>
              <a:t> x, </a:t>
            </a:r>
            <a:r>
              <a:rPr lang="es-ES" sz="2000" dirty="0">
                <a:solidFill>
                  <a:srgbClr val="FFC000"/>
                </a:solidFill>
                <a:latin typeface="Consolas" pitchFamily="49" charset="0"/>
              </a:rPr>
              <a:t>double</a:t>
            </a:r>
            <a:r>
              <a:rPr lang="es-ES" sz="2000" dirty="0">
                <a:latin typeface="Consolas" pitchFamily="49" charset="0"/>
              </a:rPr>
              <a:t> a) {</a:t>
            </a:r>
          </a:p>
          <a:p>
            <a:pPr marL="895350" lvl="1" indent="0">
              <a:spcBef>
                <a:spcPts val="0"/>
              </a:spcBef>
              <a:spcAft>
                <a:spcPts val="600"/>
              </a:spcAft>
              <a:buNone/>
            </a:pPr>
            <a:r>
              <a:rPr lang="es-ES" sz="2000" dirty="0">
                <a:latin typeface="Consolas" pitchFamily="49" charset="0"/>
              </a:rPr>
              <a:t>   ... </a:t>
            </a:r>
          </a:p>
          <a:p>
            <a:pPr marL="895350" lvl="1" indent="0">
              <a:spcBef>
                <a:spcPts val="0"/>
              </a:spcBef>
              <a:spcAft>
                <a:spcPts val="600"/>
              </a:spcAft>
              <a:buNone/>
            </a:pPr>
            <a:r>
              <a:rPr lang="es-ES" sz="2000" dirty="0">
                <a:latin typeface="Consolas" pitchFamily="49" charset="0"/>
              </a:rPr>
              <a:t>}</a:t>
            </a:r>
            <a:br>
              <a:rPr lang="es-ES" sz="2000" dirty="0">
                <a:latin typeface="Consolas" pitchFamily="49" charset="0"/>
              </a:rPr>
            </a:br>
            <a:r>
              <a:rPr lang="es-ES" sz="2000" dirty="0">
                <a:latin typeface="Consolas" pitchFamily="49" charset="0"/>
              </a:rPr>
              <a:t/>
            </a:r>
            <a:br>
              <a:rPr lang="es-ES" sz="2000" dirty="0">
                <a:latin typeface="Consolas" pitchFamily="49" charset="0"/>
              </a:rPr>
            </a:br>
            <a:r>
              <a:rPr lang="es-ES" sz="2000" dirty="0">
                <a:solidFill>
                  <a:srgbClr val="FFC000"/>
                </a:solidFill>
                <a:latin typeface="Consolas" pitchFamily="49" charset="0"/>
              </a:rPr>
              <a:t>int</a:t>
            </a:r>
            <a:r>
              <a:rPr lang="es-ES" sz="2000" dirty="0">
                <a:latin typeface="Consolas" pitchFamily="49" charset="0"/>
              </a:rPr>
              <a:t> main() {</a:t>
            </a:r>
          </a:p>
          <a:p>
            <a:pPr marL="895350" lvl="1" indent="0">
              <a:spcBef>
                <a:spcPts val="0"/>
              </a:spcBef>
              <a:spcAft>
                <a:spcPts val="600"/>
              </a:spcAft>
              <a:buNone/>
            </a:pPr>
            <a:r>
              <a:rPr lang="es-ES" sz="2000" dirty="0">
                <a:latin typeface="Consolas" pitchFamily="49" charset="0"/>
                <a:sym typeface="Wingdings" pitchFamily="2" charset="2"/>
              </a:rPr>
              <a:t>   </a:t>
            </a:r>
            <a:r>
              <a:rPr lang="es-ES" sz="2000" dirty="0">
                <a:solidFill>
                  <a:srgbClr val="FFC000"/>
                </a:solidFill>
                <a:latin typeface="Consolas" pitchFamily="49" charset="0"/>
              </a:rPr>
              <a:t>int</a:t>
            </a:r>
            <a:r>
              <a:rPr lang="es-ES" sz="2000" dirty="0">
                <a:latin typeface="Consolas" pitchFamily="49" charset="0"/>
              </a:rPr>
              <a:t> i = </a:t>
            </a:r>
            <a:r>
              <a:rPr lang="es-ES" sz="2000" dirty="0">
                <a:solidFill>
                  <a:srgbClr val="FFFF00"/>
                </a:solidFill>
                <a:latin typeface="Consolas" pitchFamily="49" charset="0"/>
              </a:rPr>
              <a:t>124</a:t>
            </a:r>
            <a:r>
              <a:rPr lang="es-ES" sz="2000" dirty="0">
                <a:latin typeface="Consolas" pitchFamily="49" charset="0"/>
              </a:rPr>
              <a:t>;</a:t>
            </a:r>
          </a:p>
          <a:p>
            <a:pPr marL="895350" lvl="1" indent="0">
              <a:spcBef>
                <a:spcPts val="0"/>
              </a:spcBef>
              <a:spcAft>
                <a:spcPts val="600"/>
              </a:spcAft>
              <a:buNone/>
            </a:pPr>
            <a:r>
              <a:rPr lang="es-ES" sz="2000" dirty="0">
                <a:latin typeface="Consolas" pitchFamily="49" charset="0"/>
              </a:rPr>
              <a:t>   </a:t>
            </a:r>
            <a:r>
              <a:rPr lang="es-ES" sz="2000" dirty="0">
                <a:solidFill>
                  <a:srgbClr val="FFC000"/>
                </a:solidFill>
                <a:latin typeface="Consolas" pitchFamily="49" charset="0"/>
              </a:rPr>
              <a:t>double </a:t>
            </a:r>
            <a:r>
              <a:rPr lang="es-ES" sz="2000" dirty="0">
                <a:latin typeface="Consolas" pitchFamily="49" charset="0"/>
              </a:rPr>
              <a:t> d = </a:t>
            </a:r>
            <a:r>
              <a:rPr lang="es-ES" sz="2000" dirty="0">
                <a:solidFill>
                  <a:srgbClr val="FFFF00"/>
                </a:solidFill>
                <a:latin typeface="Consolas" pitchFamily="49" charset="0"/>
              </a:rPr>
              <a:t>3</a:t>
            </a:r>
            <a:r>
              <a:rPr lang="es-ES" sz="2000" dirty="0">
                <a:latin typeface="Consolas" pitchFamily="49" charset="0"/>
              </a:rPr>
              <a:t>;</a:t>
            </a:r>
          </a:p>
          <a:p>
            <a:pPr marL="895350" lvl="1" indent="0">
              <a:spcBef>
                <a:spcPts val="0"/>
              </a:spcBef>
              <a:spcAft>
                <a:spcPts val="600"/>
              </a:spcAft>
              <a:buNone/>
            </a:pPr>
            <a:r>
              <a:rPr lang="es-ES" sz="2000" dirty="0">
                <a:latin typeface="Consolas" pitchFamily="49" charset="0"/>
                <a:sym typeface="Wingdings" pitchFamily="2" charset="2"/>
              </a:rPr>
              <a:t>   </a:t>
            </a:r>
            <a:r>
              <a:rPr lang="es-ES" sz="2000" dirty="0" err="1">
                <a:latin typeface="Consolas" pitchFamily="49" charset="0"/>
                <a:sym typeface="Wingdings" pitchFamily="2" charset="2"/>
              </a:rPr>
              <a:t>funcion</a:t>
            </a:r>
            <a:r>
              <a:rPr lang="es-ES" sz="2000" dirty="0">
                <a:latin typeface="Consolas" pitchFamily="49" charset="0"/>
                <a:sym typeface="Wingdings" pitchFamily="2" charset="2"/>
              </a:rPr>
              <a:t>(i, </a:t>
            </a:r>
            <a:r>
              <a:rPr lang="es-ES" sz="2000" dirty="0">
                <a:solidFill>
                  <a:srgbClr val="FFFF00"/>
                </a:solidFill>
                <a:latin typeface="Consolas" pitchFamily="49" charset="0"/>
                <a:sym typeface="Wingdings" pitchFamily="2" charset="2"/>
              </a:rPr>
              <a:t>33</a:t>
            </a:r>
            <a:r>
              <a:rPr lang="es-ES" sz="2000" dirty="0">
                <a:latin typeface="Consolas" pitchFamily="49" charset="0"/>
                <a:sym typeface="Wingdings" pitchFamily="2" charset="2"/>
              </a:rPr>
              <a:t> * d);</a:t>
            </a:r>
          </a:p>
          <a:p>
            <a:pPr marL="895350" lvl="1" indent="0">
              <a:spcBef>
                <a:spcPts val="0"/>
              </a:spcBef>
              <a:spcAft>
                <a:spcPts val="600"/>
              </a:spcAft>
              <a:buNone/>
            </a:pPr>
            <a:r>
              <a:rPr lang="es-ES" sz="2000" dirty="0">
                <a:latin typeface="Consolas" pitchFamily="49" charset="0"/>
                <a:sym typeface="Wingdings" pitchFamily="2" charset="2"/>
              </a:rPr>
              <a:t>   ...</a:t>
            </a:r>
          </a:p>
          <a:p>
            <a:pPr marL="895350" lvl="1" indent="0">
              <a:spcBef>
                <a:spcPts val="0"/>
              </a:spcBef>
              <a:spcAft>
                <a:spcPts val="600"/>
              </a:spcAft>
              <a:buNone/>
            </a:pPr>
            <a:endParaRPr lang="es-ES" sz="2000" dirty="0">
              <a:latin typeface="Consolas" pitchFamily="49" charset="0"/>
              <a:sym typeface="Wingdings" pitchFamily="2" charset="2"/>
            </a:endParaRPr>
          </a:p>
          <a:p>
            <a:pPr marL="895350" lvl="1" indent="0">
              <a:spcBef>
                <a:spcPts val="0"/>
              </a:spcBef>
              <a:spcAft>
                <a:spcPts val="600"/>
              </a:spcAft>
              <a:buNone/>
            </a:pPr>
            <a:r>
              <a:rPr lang="es-ES" sz="2000" dirty="0">
                <a:latin typeface="Consolas" pitchFamily="49" charset="0"/>
                <a:sym typeface="Wingdings" pitchFamily="2" charset="2"/>
              </a:rPr>
              <a:t>   </a:t>
            </a:r>
            <a:r>
              <a:rPr lang="es-ES" sz="2000" dirty="0">
                <a:solidFill>
                  <a:schemeClr val="accent2">
                    <a:lumMod val="60000"/>
                    <a:lumOff val="40000"/>
                  </a:schemeClr>
                </a:solidFill>
                <a:latin typeface="Consolas" pitchFamily="49" charset="0"/>
                <a:sym typeface="Wingdings" pitchFamily="2" charset="2"/>
              </a:rPr>
              <a:t>return </a:t>
            </a:r>
            <a:r>
              <a:rPr lang="es-ES" sz="2000" dirty="0">
                <a:solidFill>
                  <a:srgbClr val="FFFF00"/>
                </a:solidFill>
                <a:latin typeface="Consolas" pitchFamily="49" charset="0"/>
                <a:sym typeface="Wingdings" pitchFamily="2" charset="2"/>
              </a:rPr>
              <a:t>0</a:t>
            </a:r>
            <a:r>
              <a:rPr lang="es-ES" sz="2000" dirty="0">
                <a:latin typeface="Consolas" pitchFamily="49" charset="0"/>
                <a:sym typeface="Wingdings" pitchFamily="2" charset="2"/>
              </a:rPr>
              <a:t>; </a:t>
            </a:r>
            <a:r>
              <a:rPr lang="es-ES" sz="2000" dirty="0">
                <a:solidFill>
                  <a:srgbClr val="92D050"/>
                </a:solidFill>
                <a:latin typeface="Consolas" pitchFamily="49" charset="0"/>
                <a:sym typeface="Wingdings" pitchFamily="2" charset="2"/>
              </a:rPr>
              <a:t>// main() devuelve 0 al S.O.</a:t>
            </a:r>
          </a:p>
          <a:p>
            <a:pPr marL="895350" lvl="1" indent="0">
              <a:spcBef>
                <a:spcPts val="0"/>
              </a:spcBef>
              <a:spcAft>
                <a:spcPts val="600"/>
              </a:spcAft>
              <a:buNone/>
            </a:pPr>
            <a:r>
              <a:rPr lang="es-ES" sz="2000" dirty="0">
                <a:latin typeface="Consolas" pitchFamily="49" charset="0"/>
                <a:sym typeface="Wingdings" pitchFamily="2" charset="2"/>
              </a:rPr>
              <a:t>}</a:t>
            </a:r>
            <a:endParaRPr lang="es-ES" sz="2800" dirty="0">
              <a:sym typeface="Wingdings" pitchFamily="2" charset="2"/>
            </a:endParaRP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55</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graphicFrame>
        <p:nvGraphicFramePr>
          <p:cNvPr id="6" name="5 Tabla"/>
          <p:cNvGraphicFramePr>
            <a:graphicFrameLocks noGrp="1"/>
          </p:cNvGraphicFramePr>
          <p:nvPr/>
        </p:nvGraphicFramePr>
        <p:xfrm>
          <a:off x="8004408" y="1700808"/>
          <a:ext cx="1619984" cy="1341120"/>
        </p:xfrm>
        <a:graphic>
          <a:graphicData uri="http://schemas.openxmlformats.org/drawingml/2006/table">
            <a:tbl>
              <a:tblPr firstRow="1" bandRow="1">
                <a:noFill/>
                <a:tableStyleId>{D113A9D2-9D6B-4929-AA2D-F23B5EE8CBE7}</a:tableStyleId>
              </a:tblPr>
              <a:tblGrid>
                <a:gridCol w="504056">
                  <a:extLst>
                    <a:ext uri="{9D8B030D-6E8A-4147-A177-3AD203B41FA5}">
                      <a16:colId xmlns:a16="http://schemas.microsoft.com/office/drawing/2014/main" val="20000"/>
                    </a:ext>
                  </a:extLst>
                </a:gridCol>
                <a:gridCol w="1115928">
                  <a:extLst>
                    <a:ext uri="{9D8B030D-6E8A-4147-A177-3AD203B41FA5}">
                      <a16:colId xmlns:a16="http://schemas.microsoft.com/office/drawing/2014/main" val="20001"/>
                    </a:ext>
                  </a:extLst>
                </a:gridCol>
              </a:tblGrid>
              <a:tr h="225000">
                <a:tc>
                  <a:txBody>
                    <a:bodyPr/>
                    <a:lstStyle/>
                    <a:p>
                      <a:pPr algn="l"/>
                      <a:endParaRPr lang="es-ES" sz="16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r>
                        <a:rPr lang="es-ES" sz="1600" b="0" smtClean="0">
                          <a:solidFill>
                            <a:schemeClr val="tx2"/>
                          </a:solidFill>
                          <a:effectLst>
                            <a:outerShdw blurRad="38100" dist="38100" dir="2700000" algn="tl">
                              <a:srgbClr val="000000">
                                <a:alpha val="43137"/>
                              </a:srgbClr>
                            </a:outerShdw>
                          </a:effectLst>
                          <a:latin typeface="+mj-lt"/>
                        </a:rPr>
                        <a:t>Memoria</a:t>
                      </a:r>
                      <a:endParaRPr lang="es-ES" sz="1600" b="0">
                        <a:solidFill>
                          <a:schemeClr val="tx2"/>
                        </a:solidFill>
                        <a:effectLst>
                          <a:outerShdw blurRad="38100" dist="38100" dir="2700000" algn="tl">
                            <a:srgbClr val="000000">
                              <a:alpha val="43137"/>
                            </a:srgbClr>
                          </a:outerShdw>
                        </a:effectLst>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000">
                <a:tc>
                  <a:txBody>
                    <a:bodyPr/>
                    <a:lstStyle/>
                    <a:p>
                      <a:pPr algn="l"/>
                      <a:r>
                        <a:rPr lang="es-ES" sz="1600" b="0" dirty="0" smtClean="0">
                          <a:effectLst>
                            <a:outerShdw blurRad="38100" dist="38100" dir="2700000" algn="tl">
                              <a:srgbClr val="000000">
                                <a:alpha val="43137"/>
                              </a:srgbClr>
                            </a:outerShdw>
                          </a:effectLst>
                          <a:latin typeface="Consolas" pitchFamily="49" charset="0"/>
                        </a:rPr>
                        <a:t>i</a:t>
                      </a:r>
                      <a:endParaRPr lang="es-ES" sz="16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r"/>
                      <a:r>
                        <a:rPr lang="es-ES" sz="1600" dirty="0" smtClean="0">
                          <a:solidFill>
                            <a:schemeClr val="bg2"/>
                          </a:solidFill>
                          <a:effectLst>
                            <a:outerShdw blurRad="38100" dist="38100" dir="2700000" algn="tl">
                              <a:srgbClr val="000000">
                                <a:alpha val="43137"/>
                              </a:srgbClr>
                            </a:outerShdw>
                          </a:effectLst>
                          <a:latin typeface="Consolas" pitchFamily="49" charset="0"/>
                        </a:rPr>
                        <a:t>124</a:t>
                      </a:r>
                      <a:endParaRPr lang="es-ES" sz="1600" dirty="0">
                        <a:solidFill>
                          <a:schemeClr val="bg2"/>
                        </a:solidFill>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225000">
                <a:tc>
                  <a:txBody>
                    <a:bodyPr/>
                    <a:lstStyle/>
                    <a:p>
                      <a:pPr algn="l"/>
                      <a:r>
                        <a:rPr lang="es-ES" sz="1600" smtClean="0">
                          <a:effectLst>
                            <a:outerShdw blurRad="38100" dist="38100" dir="2700000" algn="tl">
                              <a:srgbClr val="000000">
                                <a:alpha val="43137"/>
                              </a:srgbClr>
                            </a:outerShdw>
                          </a:effectLst>
                          <a:latin typeface="Consolas" pitchFamily="49" charset="0"/>
                        </a:rPr>
                        <a:t>d</a:t>
                      </a:r>
                      <a:endParaRPr lang="es-ES" sz="160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r"/>
                      <a:r>
                        <a:rPr lang="es-ES" sz="1600" dirty="0" smtClean="0">
                          <a:solidFill>
                            <a:schemeClr val="bg2"/>
                          </a:solidFill>
                          <a:effectLst>
                            <a:outerShdw blurRad="38100" dist="38100" dir="2700000" algn="tl">
                              <a:srgbClr val="000000">
                                <a:alpha val="43137"/>
                              </a:srgbClr>
                            </a:outerShdw>
                          </a:effectLst>
                          <a:latin typeface="Consolas" pitchFamily="49" charset="0"/>
                        </a:rPr>
                        <a:t>3.0</a:t>
                      </a:r>
                      <a:endParaRPr lang="es-ES" sz="1600" dirty="0">
                        <a:solidFill>
                          <a:schemeClr val="bg2"/>
                        </a:solidFill>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225000">
                <a:tc>
                  <a:txBody>
                    <a:bodyPr/>
                    <a:lstStyle/>
                    <a:p>
                      <a:pPr algn="l"/>
                      <a:endParaRPr lang="es-ES" sz="1600">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ctr"/>
                      <a:r>
                        <a:rPr lang="es-ES" sz="1600" b="1" smtClean="0">
                          <a:effectLst>
                            <a:outerShdw blurRad="38100" dist="38100" dir="2700000" algn="tl">
                              <a:srgbClr val="000000">
                                <a:alpha val="43137"/>
                              </a:srgbClr>
                            </a:outerShdw>
                          </a:effectLst>
                          <a:latin typeface="Consolas" pitchFamily="49" charset="0"/>
                        </a:rPr>
                        <a:t>...</a:t>
                      </a:r>
                      <a:endParaRPr lang="es-ES" sz="1600" b="1">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7" name="6 Tabla"/>
          <p:cNvGraphicFramePr>
            <a:graphicFrameLocks noGrp="1"/>
          </p:cNvGraphicFramePr>
          <p:nvPr/>
        </p:nvGraphicFramePr>
        <p:xfrm>
          <a:off x="8004408" y="3501008"/>
          <a:ext cx="1619984" cy="1341120"/>
        </p:xfrm>
        <a:graphic>
          <a:graphicData uri="http://schemas.openxmlformats.org/drawingml/2006/table">
            <a:tbl>
              <a:tblPr firstRow="1" bandRow="1">
                <a:noFill/>
                <a:tableStyleId>{D113A9D2-9D6B-4929-AA2D-F23B5EE8CBE7}</a:tableStyleId>
              </a:tblPr>
              <a:tblGrid>
                <a:gridCol w="504056">
                  <a:extLst>
                    <a:ext uri="{9D8B030D-6E8A-4147-A177-3AD203B41FA5}">
                      <a16:colId xmlns:a16="http://schemas.microsoft.com/office/drawing/2014/main" val="20000"/>
                    </a:ext>
                  </a:extLst>
                </a:gridCol>
                <a:gridCol w="1115928">
                  <a:extLst>
                    <a:ext uri="{9D8B030D-6E8A-4147-A177-3AD203B41FA5}">
                      <a16:colId xmlns:a16="http://schemas.microsoft.com/office/drawing/2014/main" val="20001"/>
                    </a:ext>
                  </a:extLst>
                </a:gridCol>
              </a:tblGrid>
              <a:tr h="225000">
                <a:tc>
                  <a:txBody>
                    <a:bodyPr/>
                    <a:lstStyle/>
                    <a:p>
                      <a:pPr algn="l"/>
                      <a:endParaRPr lang="es-ES" sz="1600" dirty="0">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600" b="1" smtClean="0">
                          <a:effectLst>
                            <a:outerShdw blurRad="38100" dist="38100" dir="2700000" algn="tl">
                              <a:srgbClr val="000000">
                                <a:alpha val="43137"/>
                              </a:srgbClr>
                            </a:outerShdw>
                          </a:effectLst>
                          <a:latin typeface="Consolas" pitchFamily="49" charset="0"/>
                        </a:rPr>
                        <a:t>...</a:t>
                      </a:r>
                      <a:endParaRPr lang="es-ES" sz="1600" b="1">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000">
                <a:tc>
                  <a:txBody>
                    <a:bodyPr/>
                    <a:lstStyle/>
                    <a:p>
                      <a:pPr algn="l"/>
                      <a:r>
                        <a:rPr lang="es-ES" sz="1600" b="0" dirty="0" smtClean="0">
                          <a:effectLst>
                            <a:outerShdw blurRad="38100" dist="38100" dir="2700000" algn="tl">
                              <a:srgbClr val="000000">
                                <a:alpha val="43137"/>
                              </a:srgbClr>
                            </a:outerShdw>
                          </a:effectLst>
                          <a:latin typeface="Consolas" pitchFamily="49" charset="0"/>
                        </a:rPr>
                        <a:t>x</a:t>
                      </a:r>
                      <a:endParaRPr lang="es-ES" sz="16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r"/>
                      <a:r>
                        <a:rPr lang="es-ES" sz="1600" dirty="0" smtClean="0">
                          <a:solidFill>
                            <a:schemeClr val="bg2"/>
                          </a:solidFill>
                          <a:effectLst>
                            <a:outerShdw blurRad="38100" dist="38100" dir="2700000" algn="tl">
                              <a:srgbClr val="000000">
                                <a:alpha val="43137"/>
                              </a:srgbClr>
                            </a:outerShdw>
                          </a:effectLst>
                          <a:latin typeface="Consolas" pitchFamily="49" charset="0"/>
                        </a:rPr>
                        <a:t>124</a:t>
                      </a:r>
                      <a:endParaRPr lang="es-ES" sz="1600" dirty="0">
                        <a:solidFill>
                          <a:schemeClr val="bg2"/>
                        </a:solidFill>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225000">
                <a:tc>
                  <a:txBody>
                    <a:bodyPr/>
                    <a:lstStyle/>
                    <a:p>
                      <a:pPr algn="l"/>
                      <a:r>
                        <a:rPr lang="es-ES" sz="1600" smtClean="0">
                          <a:effectLst>
                            <a:outerShdw blurRad="38100" dist="38100" dir="2700000" algn="tl">
                              <a:srgbClr val="000000">
                                <a:alpha val="43137"/>
                              </a:srgbClr>
                            </a:outerShdw>
                          </a:effectLst>
                          <a:latin typeface="Consolas" pitchFamily="49" charset="0"/>
                        </a:rPr>
                        <a:t>a</a:t>
                      </a:r>
                      <a:endParaRPr lang="es-ES" sz="160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r"/>
                      <a:r>
                        <a:rPr lang="es-ES" sz="1600" dirty="0" smtClean="0">
                          <a:solidFill>
                            <a:schemeClr val="bg2"/>
                          </a:solidFill>
                          <a:effectLst>
                            <a:outerShdw blurRad="38100" dist="38100" dir="2700000" algn="tl">
                              <a:srgbClr val="000000">
                                <a:alpha val="43137"/>
                              </a:srgbClr>
                            </a:outerShdw>
                          </a:effectLst>
                          <a:latin typeface="Consolas" pitchFamily="49" charset="0"/>
                        </a:rPr>
                        <a:t>99.0</a:t>
                      </a:r>
                      <a:endParaRPr lang="es-ES" sz="1600" dirty="0">
                        <a:solidFill>
                          <a:schemeClr val="bg2"/>
                        </a:solidFill>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225000">
                <a:tc>
                  <a:txBody>
                    <a:bodyPr/>
                    <a:lstStyle/>
                    <a:p>
                      <a:pPr algn="l"/>
                      <a:endParaRPr lang="es-ES" sz="1600">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ctr"/>
                      <a:r>
                        <a:rPr lang="es-ES" sz="1600" b="1" smtClean="0">
                          <a:effectLst>
                            <a:outerShdw blurRad="38100" dist="38100" dir="2700000" algn="tl">
                              <a:srgbClr val="000000">
                                <a:alpha val="43137"/>
                              </a:srgbClr>
                            </a:outerShdw>
                          </a:effectLst>
                          <a:latin typeface="Consolas" pitchFamily="49" charset="0"/>
                        </a:rPr>
                        <a:t>...</a:t>
                      </a:r>
                      <a:endParaRPr lang="es-ES" sz="1600" b="1">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8" name="51 Grupo"/>
          <p:cNvGrpSpPr/>
          <p:nvPr/>
        </p:nvGrpSpPr>
        <p:grpSpPr>
          <a:xfrm>
            <a:off x="8508464" y="3041928"/>
            <a:ext cx="1115928" cy="459080"/>
            <a:chOff x="6984464" y="2924944"/>
            <a:chExt cx="1115928" cy="459080"/>
          </a:xfrm>
        </p:grpSpPr>
        <p:cxnSp>
          <p:nvCxnSpPr>
            <p:cNvPr id="9" name="8 Conector recto"/>
            <p:cNvCxnSpPr/>
            <p:nvPr/>
          </p:nvCxnSpPr>
          <p:spPr>
            <a:xfrm rot="5400000">
              <a:off x="6754924" y="3154484"/>
              <a:ext cx="459080" cy="0"/>
            </a:xfrm>
            <a:prstGeom prst="line">
              <a:avLst/>
            </a:prstGeom>
            <a:ln w="28575">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rot="5400000">
              <a:off x="7870852" y="3154484"/>
              <a:ext cx="459080" cy="0"/>
            </a:xfrm>
            <a:prstGeom prst="line">
              <a:avLst/>
            </a:prstGeom>
            <a:ln w="28575">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48 Grupo"/>
          <p:cNvGrpSpPr/>
          <p:nvPr/>
        </p:nvGrpSpPr>
        <p:grpSpPr>
          <a:xfrm>
            <a:off x="4844108" y="1916832"/>
            <a:ext cx="1755948" cy="2539330"/>
            <a:chOff x="2853332" y="1873159"/>
            <a:chExt cx="1755948" cy="2539330"/>
          </a:xfrm>
          <a:effectLst>
            <a:outerShdw blurRad="50800" dist="38100" dir="2700000" algn="tl" rotWithShape="0">
              <a:prstClr val="black">
                <a:alpha val="40000"/>
              </a:prstClr>
            </a:outerShdw>
          </a:effectLst>
        </p:grpSpPr>
        <p:sp>
          <p:nvSpPr>
            <p:cNvPr id="16" name="15 Elipse"/>
            <p:cNvSpPr/>
            <p:nvPr/>
          </p:nvSpPr>
          <p:spPr>
            <a:xfrm>
              <a:off x="2853332" y="4052449"/>
              <a:ext cx="998587" cy="360040"/>
            </a:xfrm>
            <a:prstGeom prst="ellips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7" name="16 Conector recto de flecha"/>
            <p:cNvCxnSpPr>
              <a:stCxn id="16" idx="7"/>
            </p:cNvCxnSpPr>
            <p:nvPr/>
          </p:nvCxnSpPr>
          <p:spPr>
            <a:xfrm flipV="1">
              <a:off x="3705679" y="1873159"/>
              <a:ext cx="903601" cy="2232017"/>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2" name="49 Grupo"/>
          <p:cNvGrpSpPr/>
          <p:nvPr/>
        </p:nvGrpSpPr>
        <p:grpSpPr>
          <a:xfrm>
            <a:off x="2495600" y="2104521"/>
            <a:ext cx="4104456" cy="2836647"/>
            <a:chOff x="971601" y="2060848"/>
            <a:chExt cx="3106688" cy="2520280"/>
          </a:xfrm>
          <a:effectLst>
            <a:outerShdw blurRad="50800" dist="38100" dir="2700000" algn="tl" rotWithShape="0">
              <a:prstClr val="black">
                <a:alpha val="40000"/>
              </a:prstClr>
            </a:outerShdw>
          </a:effectLst>
        </p:grpSpPr>
        <p:cxnSp>
          <p:nvCxnSpPr>
            <p:cNvPr id="20" name="19 Conector recto"/>
            <p:cNvCxnSpPr/>
            <p:nvPr/>
          </p:nvCxnSpPr>
          <p:spPr>
            <a:xfrm>
              <a:off x="3718249" y="4005064"/>
              <a:ext cx="360040"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a:off x="3780732" y="4293096"/>
              <a:ext cx="576064"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rot="10800000">
              <a:off x="971601" y="4581128"/>
              <a:ext cx="3106688"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5400000" flipH="1" flipV="1">
              <a:off x="-279014" y="3320988"/>
              <a:ext cx="2520280"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971601" y="2060848"/>
              <a:ext cx="442392" cy="1588"/>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3" name="50 Grupo"/>
          <p:cNvGrpSpPr/>
          <p:nvPr/>
        </p:nvGrpSpPr>
        <p:grpSpPr>
          <a:xfrm>
            <a:off x="3696173" y="2350709"/>
            <a:ext cx="3263923" cy="2230420"/>
            <a:chOff x="2172173" y="2062436"/>
            <a:chExt cx="2770212" cy="2304256"/>
          </a:xfrm>
          <a:effectLst>
            <a:outerShdw blurRad="50800" dist="38100" dir="2700000" algn="tl" rotWithShape="0">
              <a:prstClr val="black">
                <a:alpha val="40000"/>
              </a:prstClr>
            </a:outerShdw>
          </a:effectLst>
        </p:grpSpPr>
        <p:cxnSp>
          <p:nvCxnSpPr>
            <p:cNvPr id="30" name="29 Conector recto"/>
            <p:cNvCxnSpPr/>
            <p:nvPr/>
          </p:nvCxnSpPr>
          <p:spPr>
            <a:xfrm>
              <a:off x="2350097" y="2062436"/>
              <a:ext cx="2592288"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3781526" y="3213770"/>
              <a:ext cx="2302668"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rot="10800000">
              <a:off x="2172173" y="4365104"/>
              <a:ext cx="2770212" cy="1588"/>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5" name="45 Grupo"/>
          <p:cNvGrpSpPr/>
          <p:nvPr/>
        </p:nvGrpSpPr>
        <p:grpSpPr>
          <a:xfrm>
            <a:off x="3354364" y="1916832"/>
            <a:ext cx="1517501" cy="1740368"/>
            <a:chOff x="1830363" y="1873159"/>
            <a:chExt cx="1517501" cy="1740368"/>
          </a:xfrm>
          <a:effectLst>
            <a:outerShdw blurRad="50800" dist="38100" dir="2700000" algn="tl" rotWithShape="0">
              <a:prstClr val="black">
                <a:alpha val="40000"/>
              </a:prstClr>
            </a:outerShdw>
          </a:effectLst>
        </p:grpSpPr>
        <p:cxnSp>
          <p:nvCxnSpPr>
            <p:cNvPr id="37" name="36 Conector recto"/>
            <p:cNvCxnSpPr>
              <a:stCxn id="41" idx="0"/>
            </p:cNvCxnSpPr>
            <p:nvPr/>
          </p:nvCxnSpPr>
          <p:spPr>
            <a:xfrm flipV="1">
              <a:off x="2089705" y="1873159"/>
              <a:ext cx="1258159" cy="1468735"/>
            </a:xfrm>
            <a:prstGeom prst="line">
              <a:avLst/>
            </a:prstGeom>
            <a:ln w="28575">
              <a:solidFill>
                <a:schemeClr val="accent2">
                  <a:lumMod val="40000"/>
                  <a:lumOff val="6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41" name="40 Elipse"/>
            <p:cNvSpPr/>
            <p:nvPr/>
          </p:nvSpPr>
          <p:spPr>
            <a:xfrm>
              <a:off x="1830363" y="3341894"/>
              <a:ext cx="518684" cy="271633"/>
            </a:xfrm>
            <a:prstGeom prst="ellipse">
              <a:avLst/>
            </a:prstGeom>
            <a:ln w="19050">
              <a:solidFill>
                <a:schemeClr val="accent2">
                  <a:lumMod val="40000"/>
                  <a:lumOff val="6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grpSp>
        <p:nvGrpSpPr>
          <p:cNvPr id="18" name="47 Grupo"/>
          <p:cNvGrpSpPr/>
          <p:nvPr/>
        </p:nvGrpSpPr>
        <p:grpSpPr>
          <a:xfrm>
            <a:off x="3290740" y="1916832"/>
            <a:ext cx="2733253" cy="2119458"/>
            <a:chOff x="1766739" y="1873159"/>
            <a:chExt cx="2733253" cy="2119458"/>
          </a:xfrm>
          <a:effectLst>
            <a:outerShdw blurRad="50800" dist="38100" dir="2700000" algn="tl" rotWithShape="0">
              <a:prstClr val="black">
                <a:alpha val="40000"/>
              </a:prstClr>
            </a:outerShdw>
          </a:effectLst>
        </p:grpSpPr>
        <p:cxnSp>
          <p:nvCxnSpPr>
            <p:cNvPr id="39" name="38 Conector recto"/>
            <p:cNvCxnSpPr>
              <a:stCxn id="42" idx="0"/>
            </p:cNvCxnSpPr>
            <p:nvPr/>
          </p:nvCxnSpPr>
          <p:spPr>
            <a:xfrm flipV="1">
              <a:off x="2271148" y="1873159"/>
              <a:ext cx="2228844" cy="1847825"/>
            </a:xfrm>
            <a:prstGeom prst="line">
              <a:avLst/>
            </a:prstGeom>
            <a:ln w="28575">
              <a:solidFill>
                <a:schemeClr val="accent2">
                  <a:lumMod val="40000"/>
                  <a:lumOff val="6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42" name="41 Elipse"/>
            <p:cNvSpPr/>
            <p:nvPr/>
          </p:nvSpPr>
          <p:spPr>
            <a:xfrm>
              <a:off x="1766739" y="3720984"/>
              <a:ext cx="1008817" cy="271633"/>
            </a:xfrm>
            <a:prstGeom prst="ellipse">
              <a:avLst/>
            </a:prstGeom>
            <a:ln w="19050">
              <a:solidFill>
                <a:schemeClr val="accent2">
                  <a:lumMod val="40000"/>
                  <a:lumOff val="60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cxnSp>
        <p:nvCxnSpPr>
          <p:cNvPr id="33" name="32 Conector recto de flecha"/>
          <p:cNvCxnSpPr/>
          <p:nvPr/>
        </p:nvCxnSpPr>
        <p:spPr>
          <a:xfrm>
            <a:off x="2738414" y="4291508"/>
            <a:ext cx="414898"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V="1">
            <a:off x="4655840" y="1916833"/>
            <a:ext cx="648072" cy="2232249"/>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5051396" y="5837202"/>
            <a:ext cx="3708900"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rPr>
              <a:t>Los argumentos no se modifican</a:t>
            </a:r>
          </a:p>
        </p:txBody>
      </p:sp>
    </p:spTree>
    <p:extLst>
      <p:ext uri="{BB962C8B-B14F-4D97-AF65-F5344CB8AC3E}">
        <p14:creationId xmlns:p14="http://schemas.microsoft.com/office/powerpoint/2010/main" val="186222421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1000"/>
                                        <p:tgtEl>
                                          <p:spTgt spid="11"/>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1000"/>
                                        <p:tgtEl>
                                          <p:spTgt spid="15"/>
                                        </p:tgtEl>
                                      </p:cBhvr>
                                    </p:animEffect>
                                  </p:childTnLst>
                                </p:cTn>
                              </p:par>
                              <p:par>
                                <p:cTn id="16" presetID="22" presetClass="entr" presetSubtype="4"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1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1000"/>
                                        <p:tgtEl>
                                          <p:spTgt spid="8"/>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1000"/>
                                        <p:tgtEl>
                                          <p:spTgt spid="7"/>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1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1000"/>
                                        <p:tgtEl>
                                          <p:spTgt spid="13"/>
                                        </p:tgtEl>
                                      </p:cBhvr>
                                    </p:animEffect>
                                  </p:childTnLst>
                                </p:cTn>
                              </p:par>
                              <p:par>
                                <p:cTn id="37" presetID="2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par>
                          <p:cTn id="40" fill="hold">
                            <p:stCondLst>
                              <p:cond delay="1000"/>
                            </p:stCondLst>
                            <p:childTnLst>
                              <p:par>
                                <p:cTn id="41" presetID="22" presetClass="exit" presetSubtype="1" fill="hold" nodeType="afterEffect">
                                  <p:stCondLst>
                                    <p:cond delay="0"/>
                                  </p:stCondLst>
                                  <p:childTnLst>
                                    <p:animEffect transition="out" filter="wipe(up)">
                                      <p:cBhvr>
                                        <p:cTn id="42" dur="1000"/>
                                        <p:tgtEl>
                                          <p:spTgt spid="8"/>
                                        </p:tgtEl>
                                      </p:cBhvr>
                                    </p:animEffect>
                                    <p:set>
                                      <p:cBhvr>
                                        <p:cTn id="43" dur="1" fill="hold">
                                          <p:stCondLst>
                                            <p:cond delay="999"/>
                                          </p:stCondLst>
                                        </p:cTn>
                                        <p:tgtEl>
                                          <p:spTgt spid="8"/>
                                        </p:tgtEl>
                                        <p:attrNameLst>
                                          <p:attrName>style.visibility</p:attrName>
                                        </p:attrNameLst>
                                      </p:cBhvr>
                                      <p:to>
                                        <p:strVal val="hidden"/>
                                      </p:to>
                                    </p:set>
                                  </p:childTnLst>
                                </p:cTn>
                              </p:par>
                            </p:childTnLst>
                          </p:cTn>
                        </p:par>
                        <p:par>
                          <p:cTn id="44" fill="hold">
                            <p:stCondLst>
                              <p:cond delay="2000"/>
                            </p:stCondLst>
                            <p:childTnLst>
                              <p:par>
                                <p:cTn id="45" presetID="22" presetClass="exit" presetSubtype="1" fill="hold" nodeType="afterEffect">
                                  <p:stCondLst>
                                    <p:cond delay="0"/>
                                  </p:stCondLst>
                                  <p:childTnLst>
                                    <p:animEffect transition="out" filter="wipe(up)">
                                      <p:cBhvr>
                                        <p:cTn id="46" dur="1000"/>
                                        <p:tgtEl>
                                          <p:spTgt spid="7"/>
                                        </p:tgtEl>
                                      </p:cBhvr>
                                    </p:animEffect>
                                    <p:set>
                                      <p:cBhvr>
                                        <p:cTn id="47" dur="1" fill="hold">
                                          <p:stCondLst>
                                            <p:cond delay="9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Resultado de la función</a:t>
            </a:r>
            <a:endParaRPr lang="es-ES">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a:spcBef>
                <a:spcPts val="0"/>
              </a:spcBef>
              <a:spcAft>
                <a:spcPts val="1200"/>
              </a:spcAft>
            </a:pPr>
            <a:r>
              <a:rPr lang="es-ES" sz="2800" dirty="0">
                <a:solidFill>
                  <a:schemeClr val="bg2">
                    <a:lumMod val="20000"/>
                    <a:lumOff val="80000"/>
                  </a:schemeClr>
                </a:solidFill>
              </a:rPr>
              <a:t>La función ha de devolver un resultado</a:t>
            </a:r>
            <a:endParaRPr lang="es-ES" sz="2800" i="0" dirty="0">
              <a:solidFill>
                <a:schemeClr val="bg2">
                  <a:lumMod val="20000"/>
                  <a:lumOff val="80000"/>
                </a:schemeClr>
              </a:solidFill>
            </a:endParaRPr>
          </a:p>
          <a:p>
            <a:pPr marL="361950" lvl="1" indent="0">
              <a:spcBef>
                <a:spcPts val="0"/>
              </a:spcBef>
              <a:spcAft>
                <a:spcPts val="600"/>
              </a:spcAft>
              <a:buNone/>
            </a:pPr>
            <a:r>
              <a:rPr lang="es-ES" dirty="0" smtClean="0">
                <a:sym typeface="Wingdings" pitchFamily="2" charset="2"/>
              </a:rPr>
              <a:t>La función termina su ejecución devolviendo un resultado</a:t>
            </a:r>
          </a:p>
          <a:p>
            <a:pPr marL="361950" lvl="1" indent="0">
              <a:spcBef>
                <a:spcPts val="600"/>
              </a:spcBef>
              <a:spcAft>
                <a:spcPts val="600"/>
              </a:spcAft>
              <a:buNone/>
            </a:pPr>
            <a:r>
              <a:rPr lang="es-ES" dirty="0" smtClean="0">
                <a:sym typeface="Wingdings" pitchFamily="2" charset="2"/>
              </a:rPr>
              <a:t>La instrucción </a:t>
            </a:r>
            <a:r>
              <a:rPr lang="es-ES" dirty="0" smtClean="0">
                <a:solidFill>
                  <a:schemeClr val="accent2">
                    <a:lumMod val="60000"/>
                    <a:lumOff val="40000"/>
                  </a:schemeClr>
                </a:solidFill>
                <a:latin typeface="Consolas" pitchFamily="49" charset="0"/>
                <a:sym typeface="Wingdings" pitchFamily="2" charset="2"/>
              </a:rPr>
              <a:t>return</a:t>
            </a:r>
            <a:r>
              <a:rPr lang="es-ES" i="1" dirty="0" smtClean="0">
                <a:sym typeface="Wingdings" pitchFamily="2" charset="2"/>
              </a:rPr>
              <a:t> (sólo una en cada función)</a:t>
            </a:r>
            <a:endParaRPr lang="es-ES" i="1" dirty="0" smtClean="0">
              <a:solidFill>
                <a:schemeClr val="accent2">
                  <a:lumMod val="60000"/>
                  <a:lumOff val="40000"/>
                </a:schemeClr>
              </a:solidFill>
              <a:latin typeface="Consolas" pitchFamily="49" charset="0"/>
              <a:sym typeface="Wingdings" pitchFamily="2" charset="2"/>
            </a:endParaRPr>
          </a:p>
          <a:p>
            <a:pPr lvl="2" indent="-352425">
              <a:spcBef>
                <a:spcPts val="0"/>
              </a:spcBef>
              <a:spcAft>
                <a:spcPts val="600"/>
              </a:spcAft>
            </a:pPr>
            <a:r>
              <a:rPr lang="es-ES" sz="2200" spc="-30" dirty="0">
                <a:sym typeface="Wingdings" pitchFamily="2" charset="2"/>
              </a:rPr>
              <a:t>Devuelve el dato que se pone a continuación (tipo de la función)</a:t>
            </a:r>
          </a:p>
          <a:p>
            <a:pPr lvl="2" indent="-352425">
              <a:spcBef>
                <a:spcPts val="0"/>
              </a:spcBef>
              <a:spcAft>
                <a:spcPts val="600"/>
              </a:spcAft>
            </a:pPr>
            <a:r>
              <a:rPr lang="es-ES" sz="2200" dirty="0">
                <a:sym typeface="Wingdings" pitchFamily="2" charset="2"/>
              </a:rPr>
              <a:t>Termina la ejecución de la función</a:t>
            </a:r>
          </a:p>
          <a:p>
            <a:pPr marL="361950" lvl="1" indent="0">
              <a:spcBef>
                <a:spcPts val="1200"/>
              </a:spcBef>
              <a:spcAft>
                <a:spcPts val="1200"/>
              </a:spcAft>
              <a:buNone/>
            </a:pPr>
            <a:r>
              <a:rPr lang="es-ES" dirty="0" smtClean="0">
                <a:sym typeface="Wingdings" pitchFamily="2" charset="2"/>
              </a:rPr>
              <a:t>El dato devuelto sustituye a la llamada de la función:</a:t>
            </a:r>
          </a:p>
          <a:p>
            <a:pPr marL="361950" lvl="1" indent="0">
              <a:spcBef>
                <a:spcPts val="0"/>
              </a:spcBef>
              <a:spcAft>
                <a:spcPts val="600"/>
              </a:spcAft>
              <a:buNone/>
              <a:tabLst>
                <a:tab pos="4305300" algn="l"/>
              </a:tabLst>
            </a:pPr>
            <a:r>
              <a:rPr lang="es-ES" sz="2000" dirty="0">
                <a:solidFill>
                  <a:srgbClr val="FFC000"/>
                </a:solidFill>
                <a:latin typeface="Consolas" pitchFamily="49" charset="0"/>
                <a:sym typeface="Wingdings" pitchFamily="2" charset="2"/>
              </a:rPr>
              <a:t>int</a:t>
            </a:r>
            <a:r>
              <a:rPr lang="es-ES" sz="2000" dirty="0">
                <a:latin typeface="Consolas" pitchFamily="49" charset="0"/>
                <a:sym typeface="Wingdings" pitchFamily="2" charset="2"/>
              </a:rPr>
              <a:t> </a:t>
            </a:r>
            <a:r>
              <a:rPr lang="es-ES" sz="2000" dirty="0" err="1">
                <a:latin typeface="Consolas" pitchFamily="49" charset="0"/>
                <a:sym typeface="Wingdings" pitchFamily="2" charset="2"/>
              </a:rPr>
              <a:t>cuad</a:t>
            </a:r>
            <a:r>
              <a:rPr lang="es-ES" sz="2000" dirty="0">
                <a:latin typeface="Consolas" pitchFamily="49" charset="0"/>
                <a:sym typeface="Wingdings" pitchFamily="2" charset="2"/>
              </a:rPr>
              <a:t>(</a:t>
            </a:r>
            <a:r>
              <a:rPr lang="es-ES" sz="2000" dirty="0">
                <a:solidFill>
                  <a:srgbClr val="FFC000"/>
                </a:solidFill>
                <a:latin typeface="Consolas" pitchFamily="49" charset="0"/>
                <a:sym typeface="Wingdings" pitchFamily="2" charset="2"/>
              </a:rPr>
              <a:t>int</a:t>
            </a:r>
            <a:r>
              <a:rPr lang="es-ES" sz="2000" dirty="0">
                <a:latin typeface="Consolas" pitchFamily="49" charset="0"/>
                <a:sym typeface="Wingdings" pitchFamily="2" charset="2"/>
              </a:rPr>
              <a:t> x) {	</a:t>
            </a:r>
            <a:r>
              <a:rPr lang="es-ES" sz="2000" dirty="0">
                <a:solidFill>
                  <a:srgbClr val="FFC000"/>
                </a:solidFill>
                <a:latin typeface="Consolas" pitchFamily="49" charset="0"/>
                <a:sym typeface="Wingdings" pitchFamily="2" charset="2"/>
              </a:rPr>
              <a:t>int</a:t>
            </a:r>
            <a:r>
              <a:rPr lang="es-ES" sz="2000" dirty="0">
                <a:latin typeface="Consolas" pitchFamily="49" charset="0"/>
                <a:sym typeface="Wingdings" pitchFamily="2" charset="2"/>
              </a:rPr>
              <a:t> main() {</a:t>
            </a:r>
          </a:p>
          <a:p>
            <a:pPr marL="361950" lvl="1" indent="0">
              <a:spcBef>
                <a:spcPts val="0"/>
              </a:spcBef>
              <a:spcAft>
                <a:spcPts val="600"/>
              </a:spcAft>
              <a:buNone/>
              <a:tabLst>
                <a:tab pos="4305300" algn="l"/>
              </a:tabLst>
            </a:pPr>
            <a:r>
              <a:rPr lang="es-ES" sz="2000" dirty="0">
                <a:solidFill>
                  <a:schemeClr val="accent2">
                    <a:lumMod val="60000"/>
                    <a:lumOff val="40000"/>
                  </a:schemeClr>
                </a:solidFill>
                <a:latin typeface="Consolas" pitchFamily="49" charset="0"/>
                <a:sym typeface="Wingdings" pitchFamily="2" charset="2"/>
              </a:rPr>
              <a:t>   return</a:t>
            </a:r>
            <a:r>
              <a:rPr lang="es-ES" sz="2000" dirty="0">
                <a:latin typeface="Consolas" pitchFamily="49" charset="0"/>
                <a:sym typeface="Wingdings" pitchFamily="2" charset="2"/>
              </a:rPr>
              <a:t> x * x;	  cout &lt;&lt; </a:t>
            </a:r>
            <a:r>
              <a:rPr lang="es-ES" sz="2000" dirty="0">
                <a:solidFill>
                  <a:srgbClr val="FFFF00"/>
                </a:solidFill>
                <a:latin typeface="Consolas" pitchFamily="49" charset="0"/>
                <a:sym typeface="Wingdings" pitchFamily="2" charset="2"/>
              </a:rPr>
              <a:t>2</a:t>
            </a:r>
            <a:r>
              <a:rPr lang="es-ES" sz="2000" dirty="0">
                <a:latin typeface="Consolas" pitchFamily="49" charset="0"/>
                <a:sym typeface="Wingdings" pitchFamily="2" charset="2"/>
              </a:rPr>
              <a:t> * </a:t>
            </a:r>
            <a:r>
              <a:rPr lang="es-ES" sz="2000" dirty="0" err="1">
                <a:latin typeface="Consolas" pitchFamily="49" charset="0"/>
                <a:sym typeface="Wingdings" pitchFamily="2" charset="2"/>
              </a:rPr>
              <a:t>cuad</a:t>
            </a:r>
            <a:r>
              <a:rPr lang="es-ES" sz="2000" dirty="0">
                <a:latin typeface="Consolas" pitchFamily="49" charset="0"/>
                <a:sym typeface="Wingdings" pitchFamily="2" charset="2"/>
              </a:rPr>
              <a:t>(</a:t>
            </a:r>
            <a:r>
              <a:rPr lang="es-ES" sz="2000" dirty="0">
                <a:solidFill>
                  <a:srgbClr val="FFFF00"/>
                </a:solidFill>
                <a:latin typeface="Consolas" pitchFamily="49" charset="0"/>
                <a:sym typeface="Wingdings" pitchFamily="2" charset="2"/>
              </a:rPr>
              <a:t>16</a:t>
            </a:r>
            <a:r>
              <a:rPr lang="es-ES" sz="2000" dirty="0">
                <a:latin typeface="Consolas" pitchFamily="49" charset="0"/>
                <a:sym typeface="Wingdings" pitchFamily="2" charset="2"/>
              </a:rPr>
              <a:t>);</a:t>
            </a:r>
          </a:p>
          <a:p>
            <a:pPr marL="361950" lvl="1" indent="0">
              <a:spcBef>
                <a:spcPts val="0"/>
              </a:spcBef>
              <a:spcAft>
                <a:spcPts val="600"/>
              </a:spcAft>
              <a:buNone/>
              <a:tabLst>
                <a:tab pos="4305300" algn="l"/>
              </a:tabLst>
            </a:pPr>
            <a:r>
              <a:rPr lang="es-ES" sz="2000" dirty="0">
                <a:latin typeface="Consolas" pitchFamily="49" charset="0"/>
                <a:sym typeface="Wingdings" pitchFamily="2" charset="2"/>
              </a:rPr>
              <a:t>   x = x * x;	</a:t>
            </a:r>
          </a:p>
          <a:p>
            <a:pPr marL="361950" lvl="1" indent="0">
              <a:spcBef>
                <a:spcPts val="0"/>
              </a:spcBef>
              <a:spcAft>
                <a:spcPts val="600"/>
              </a:spcAft>
              <a:buNone/>
              <a:tabLst>
                <a:tab pos="4305300" algn="l"/>
              </a:tabLst>
            </a:pPr>
            <a:r>
              <a:rPr lang="es-ES" sz="2000" dirty="0">
                <a:latin typeface="Consolas" pitchFamily="49" charset="0"/>
                <a:sym typeface="Wingdings" pitchFamily="2" charset="2"/>
              </a:rPr>
              <a:t>}	  </a:t>
            </a:r>
            <a:r>
              <a:rPr lang="es-ES" sz="2000" dirty="0">
                <a:solidFill>
                  <a:schemeClr val="accent2">
                    <a:lumMod val="60000"/>
                    <a:lumOff val="40000"/>
                  </a:schemeClr>
                </a:solidFill>
                <a:latin typeface="Consolas" pitchFamily="49" charset="0"/>
                <a:sym typeface="Wingdings" pitchFamily="2" charset="2"/>
              </a:rPr>
              <a:t>return</a:t>
            </a:r>
            <a:r>
              <a:rPr lang="es-ES" sz="2000" dirty="0">
                <a:latin typeface="Consolas" pitchFamily="49" charset="0"/>
                <a:sym typeface="Wingdings" pitchFamily="2" charset="2"/>
              </a:rPr>
              <a:t> </a:t>
            </a:r>
            <a:r>
              <a:rPr lang="es-ES" sz="2000" dirty="0">
                <a:solidFill>
                  <a:srgbClr val="FFFF00"/>
                </a:solidFill>
                <a:latin typeface="Consolas" pitchFamily="49" charset="0"/>
                <a:sym typeface="Wingdings" pitchFamily="2" charset="2"/>
              </a:rPr>
              <a:t>0</a:t>
            </a:r>
            <a:r>
              <a:rPr lang="es-ES" sz="2000" dirty="0">
                <a:latin typeface="Consolas" pitchFamily="49" charset="0"/>
                <a:sym typeface="Wingdings" pitchFamily="2" charset="2"/>
              </a:rPr>
              <a:t>;</a:t>
            </a:r>
          </a:p>
          <a:p>
            <a:pPr marL="361950" lvl="1" indent="0">
              <a:spcBef>
                <a:spcPts val="0"/>
              </a:spcBef>
              <a:spcAft>
                <a:spcPts val="600"/>
              </a:spcAft>
              <a:buNone/>
              <a:tabLst>
                <a:tab pos="4305300" algn="l"/>
              </a:tabLst>
            </a:pPr>
            <a:r>
              <a:rPr lang="es-ES" sz="2000" dirty="0">
                <a:latin typeface="Consolas" pitchFamily="49" charset="0"/>
                <a:sym typeface="Wingdings" pitchFamily="2" charset="2"/>
              </a:rPr>
              <a:t>	}</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56</a:t>
            </a:fld>
            <a:endParaRPr lang="en-US"/>
          </a:p>
        </p:txBody>
      </p:sp>
      <p:sp>
        <p:nvSpPr>
          <p:cNvPr id="5" name="4 Marcador de pie de página"/>
          <p:cNvSpPr>
            <a:spLocks noGrp="1"/>
          </p:cNvSpPr>
          <p:nvPr>
            <p:ph type="ftr" sz="quarter" idx="11"/>
          </p:nvPr>
        </p:nvSpPr>
        <p:spPr/>
        <p:txBody>
          <a:bodyPr/>
          <a:lstStyle/>
          <a:p>
            <a:r>
              <a:rPr lang="es-ES" dirty="0" smtClean="0"/>
              <a:t>Fundamentos de programación: Tipos e instrucciones I</a:t>
            </a:r>
            <a:endParaRPr lang="es-ES" dirty="0"/>
          </a:p>
        </p:txBody>
      </p:sp>
      <p:grpSp>
        <p:nvGrpSpPr>
          <p:cNvPr id="6" name="21 Grupo"/>
          <p:cNvGrpSpPr/>
          <p:nvPr/>
        </p:nvGrpSpPr>
        <p:grpSpPr>
          <a:xfrm>
            <a:off x="4415436" y="4149321"/>
            <a:ext cx="5083991" cy="566299"/>
            <a:chOff x="2891435" y="4096122"/>
            <a:chExt cx="5083991" cy="566299"/>
          </a:xfrm>
        </p:grpSpPr>
        <p:cxnSp>
          <p:nvCxnSpPr>
            <p:cNvPr id="8" name="7 Conector recto de flecha"/>
            <p:cNvCxnSpPr>
              <a:stCxn id="9" idx="2"/>
            </p:cNvCxnSpPr>
            <p:nvPr/>
          </p:nvCxnSpPr>
          <p:spPr>
            <a:xfrm flipH="1" flipV="1">
              <a:off x="2891435" y="4096122"/>
              <a:ext cx="3859855" cy="368299"/>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8 Elipse"/>
            <p:cNvSpPr/>
            <p:nvPr/>
          </p:nvSpPr>
          <p:spPr>
            <a:xfrm>
              <a:off x="6751290" y="4266421"/>
              <a:ext cx="1224136" cy="396000"/>
            </a:xfrm>
            <a:prstGeom prst="ellips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grpSp>
        <p:nvGrpSpPr>
          <p:cNvPr id="7" name="22 Grupo"/>
          <p:cNvGrpSpPr/>
          <p:nvPr/>
        </p:nvGrpSpPr>
        <p:grpSpPr>
          <a:xfrm>
            <a:off x="4745520" y="4528170"/>
            <a:ext cx="4158792" cy="945396"/>
            <a:chOff x="2843809" y="4797152"/>
            <a:chExt cx="4158792" cy="945396"/>
          </a:xfrm>
        </p:grpSpPr>
        <p:cxnSp>
          <p:nvCxnSpPr>
            <p:cNvPr id="15" name="14 Conector recto de flecha"/>
            <p:cNvCxnSpPr/>
            <p:nvPr/>
          </p:nvCxnSpPr>
          <p:spPr>
            <a:xfrm>
              <a:off x="2843809" y="4797152"/>
              <a:ext cx="4158792" cy="629022"/>
            </a:xfrm>
            <a:prstGeom prst="straightConnector1">
              <a:avLst/>
            </a:prstGeom>
            <a:ln w="28575">
              <a:solidFill>
                <a:srgbClr val="FFC000"/>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rot="5400000" flipH="1" flipV="1">
              <a:off x="6784713" y="5227336"/>
              <a:ext cx="415138"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217190" y="5373216"/>
              <a:ext cx="569387"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a:solidFill>
                    <a:srgbClr val="FFFF00"/>
                  </a:solidFill>
                  <a:effectLst>
                    <a:outerShdw blurRad="38100" dist="38100" dir="2700000" algn="tl">
                      <a:srgbClr val="000000">
                        <a:alpha val="43137"/>
                      </a:srgbClr>
                    </a:outerShdw>
                  </a:effectLst>
                  <a:latin typeface="Consolas" pitchFamily="49" charset="0"/>
                </a:rPr>
                <a:t>256</a:t>
              </a:r>
            </a:p>
          </p:txBody>
        </p:sp>
      </p:grpSp>
      <p:grpSp>
        <p:nvGrpSpPr>
          <p:cNvPr id="10" name="29 Grupo"/>
          <p:cNvGrpSpPr/>
          <p:nvPr/>
        </p:nvGrpSpPr>
        <p:grpSpPr>
          <a:xfrm>
            <a:off x="3644108" y="4909928"/>
            <a:ext cx="2307876" cy="1111360"/>
            <a:chOff x="1739783" y="5113759"/>
            <a:chExt cx="2307876" cy="1111360"/>
          </a:xfrm>
        </p:grpSpPr>
        <p:cxnSp>
          <p:nvCxnSpPr>
            <p:cNvPr id="25" name="24 Conector recto de flecha"/>
            <p:cNvCxnSpPr/>
            <p:nvPr/>
          </p:nvCxnSpPr>
          <p:spPr>
            <a:xfrm rot="10800000">
              <a:off x="2468911" y="5113759"/>
              <a:ext cx="432049"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2891436" y="5115345"/>
              <a:ext cx="4095" cy="391437"/>
            </a:xfrm>
            <a:prstGeom prst="line">
              <a:avLst/>
            </a:prstGeom>
            <a:ln w="28575">
              <a:solidFill>
                <a:srgbClr val="FFC000"/>
              </a:solidFill>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1739783" y="5578788"/>
              <a:ext cx="2307876" cy="64633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Cambria" pitchFamily="18" charset="0"/>
                </a:rPr>
                <a:t>Esta instrucción</a:t>
              </a:r>
              <a:br>
                <a:rPr lang="es-ES" dirty="0">
                  <a:effectLst>
                    <a:outerShdw blurRad="38100" dist="38100" dir="2700000" algn="tl">
                      <a:srgbClr val="000000">
                        <a:alpha val="43137"/>
                      </a:srgbClr>
                    </a:outerShdw>
                  </a:effectLst>
                  <a:latin typeface="Cambria" pitchFamily="18" charset="0"/>
                </a:rPr>
              </a:br>
              <a:r>
                <a:rPr lang="es-ES" dirty="0">
                  <a:effectLst>
                    <a:outerShdw blurRad="38100" dist="38100" dir="2700000" algn="tl">
                      <a:srgbClr val="000000">
                        <a:alpha val="43137"/>
                      </a:srgbClr>
                    </a:outerShdw>
                  </a:effectLst>
                  <a:latin typeface="Cambria" pitchFamily="18" charset="0"/>
                </a:rPr>
                <a:t>no se ejecutará nunca</a:t>
              </a:r>
            </a:p>
          </p:txBody>
        </p:sp>
      </p:grpSp>
    </p:spTree>
    <p:extLst>
      <p:ext uri="{BB962C8B-B14F-4D97-AF65-F5344CB8AC3E}">
        <p14:creationId xmlns:p14="http://schemas.microsoft.com/office/powerpoint/2010/main" val="324391284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up)">
                                      <p:cBhvr>
                                        <p:cTn id="29" dur="1000"/>
                                        <p:tgtEl>
                                          <p:spTgt spid="3">
                                            <p:txEl>
                                              <p:pRg st="6" end="6"/>
                                            </p:txEl>
                                          </p:spTgt>
                                        </p:tgtEl>
                                      </p:cBhvr>
                                    </p:animEffect>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up)">
                                      <p:cBhvr>
                                        <p:cTn id="33" dur="1000"/>
                                        <p:tgtEl>
                                          <p:spTgt spid="3">
                                            <p:txEl>
                                              <p:pRg st="7" end="7"/>
                                            </p:txEl>
                                          </p:spTgt>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up)">
                                      <p:cBhvr>
                                        <p:cTn id="37" dur="1000"/>
                                        <p:tgtEl>
                                          <p:spTgt spid="3">
                                            <p:txEl>
                                              <p:pRg st="8" end="8"/>
                                            </p:txEl>
                                          </p:spTgt>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up)">
                                      <p:cBhvr>
                                        <p:cTn id="41" dur="1000"/>
                                        <p:tgtEl>
                                          <p:spTgt spid="3">
                                            <p:txEl>
                                              <p:pRg st="9" end="9"/>
                                            </p:txEl>
                                          </p:spTgt>
                                        </p:tgtEl>
                                      </p:cBhvr>
                                    </p:animEffect>
                                  </p:childTnLst>
                                </p:cTn>
                              </p:par>
                            </p:childTnLst>
                          </p:cTn>
                        </p:par>
                        <p:par>
                          <p:cTn id="42" fill="hold">
                            <p:stCondLst>
                              <p:cond delay="5000"/>
                            </p:stCondLst>
                            <p:childTnLst>
                              <p:par>
                                <p:cTn id="43" presetID="22" presetClass="entr" presetSubtype="1" fill="hold" nodeType="after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up)">
                                      <p:cBhvr>
                                        <p:cTn id="45" dur="10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0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childTnLst>
                          </p:cTn>
                        </p:par>
                        <p:par>
                          <p:cTn id="55" fill="hold">
                            <p:stCondLst>
                              <p:cond delay="0"/>
                            </p:stCondLst>
                            <p:childTnLst>
                              <p:par>
                                <p:cTn id="56" presetID="22" presetClass="entr" presetSubtype="8"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10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up)">
                                      <p:cBhvr>
                                        <p:cTn id="6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a:solidFill>
            <a:srgbClr val="FFC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FFC000"/>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ln/>
        <a:effectLst>
          <a:outerShdw blurRad="50800" dist="38100" dir="2700000" algn="tl" rotWithShape="0">
            <a:prstClr val="black">
              <a:alpha val="40000"/>
            </a:prstClr>
          </a:outerShdw>
        </a:effectLst>
      </a:spPr>
      <a:bodyPr wrap="none" rtlCol="0">
        <a:spAutoFit/>
      </a:bodyPr>
      <a:lstStyle>
        <a:defPPr algn="ctr">
          <a:spcAft>
            <a:spcPts val="600"/>
          </a:spcAft>
          <a:defRPr dirty="0" smtClean="0">
            <a:effectLst>
              <a:outerShdw blurRad="38100" dist="38100" dir="2700000" algn="tl">
                <a:srgbClr val="000000">
                  <a:alpha val="43137"/>
                </a:srgbClr>
              </a:outerShdw>
            </a:effectLst>
            <a:latin typeface="Cambria" pitchFamily="18"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34530</TotalTime>
  <Words>1579</Words>
  <Application>Microsoft Office PowerPoint</Application>
  <PresentationFormat>Panorámica</PresentationFormat>
  <Paragraphs>218</Paragraphs>
  <Slides>15</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3" baseType="lpstr">
      <vt:lpstr>Calibri</vt:lpstr>
      <vt:lpstr>Cambria</vt:lpstr>
      <vt:lpstr>Consolas</vt:lpstr>
      <vt:lpstr>Constantia</vt:lpstr>
      <vt:lpstr>Wingdings</vt:lpstr>
      <vt:lpstr>Wingdings 2</vt:lpstr>
      <vt:lpstr>Flow</vt:lpstr>
      <vt:lpstr>Ecuación</vt:lpstr>
      <vt:lpstr>Tipos e instrucciones I</vt:lpstr>
      <vt:lpstr>Fundamentos de la programación</vt:lpstr>
      <vt:lpstr>Funciones, métodos y procedimientos en C++</vt:lpstr>
      <vt:lpstr>¿Funciones, métodos o procedimientos?</vt:lpstr>
      <vt:lpstr>Funciones en C++</vt:lpstr>
      <vt:lpstr>Datos en las funciones</vt:lpstr>
      <vt:lpstr>Argumentos</vt:lpstr>
      <vt:lpstr>Paso de argumentos</vt:lpstr>
      <vt:lpstr>Resultado de la función</vt:lpstr>
      <vt:lpstr>Prototipos de las funciones</vt:lpstr>
      <vt:lpstr>Un programa con funciones</vt:lpstr>
      <vt:lpstr>Un programa con funciones</vt:lpstr>
      <vt:lpstr>Un programa con funciones</vt:lpstr>
      <vt:lpstr>Un programa con funciones</vt:lpstr>
      <vt:lpstr>Un programa con funciones</vt:lpstr>
    </vt:vector>
  </TitlesOfParts>
  <Company>UCM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Luis</dc:creator>
  <cp:lastModifiedBy>jose luis oemig</cp:lastModifiedBy>
  <cp:revision>761</cp:revision>
  <cp:lastPrinted>2013-09-01T18:01:13Z</cp:lastPrinted>
  <dcterms:created xsi:type="dcterms:W3CDTF">2010-03-20T08:32:51Z</dcterms:created>
  <dcterms:modified xsi:type="dcterms:W3CDTF">2020-06-05T13:16:02Z</dcterms:modified>
</cp:coreProperties>
</file>