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48" saveSubsetFonts="1">
  <p:sldMasterIdLst>
    <p:sldMasterId id="2147483660" r:id="rId1"/>
  </p:sldMasterIdLst>
  <p:notesMasterIdLst>
    <p:notesMasterId r:id="rId74"/>
  </p:notesMasterIdLst>
  <p:handoutMasterIdLst>
    <p:handoutMasterId r:id="rId75"/>
  </p:handoutMasterIdLst>
  <p:sldIdLst>
    <p:sldId id="256" r:id="rId2"/>
    <p:sldId id="643" r:id="rId3"/>
    <p:sldId id="583" r:id="rId4"/>
    <p:sldId id="584" r:id="rId5"/>
    <p:sldId id="585" r:id="rId6"/>
    <p:sldId id="586" r:id="rId7"/>
    <p:sldId id="587" r:id="rId8"/>
    <p:sldId id="588" r:id="rId9"/>
    <p:sldId id="589" r:id="rId10"/>
    <p:sldId id="590" r:id="rId11"/>
    <p:sldId id="591" r:id="rId12"/>
    <p:sldId id="592" r:id="rId13"/>
    <p:sldId id="593" r:id="rId14"/>
    <p:sldId id="594" r:id="rId15"/>
    <p:sldId id="595" r:id="rId16"/>
    <p:sldId id="597" r:id="rId17"/>
    <p:sldId id="598" r:id="rId18"/>
    <p:sldId id="599" r:id="rId19"/>
    <p:sldId id="600" r:id="rId20"/>
    <p:sldId id="601" r:id="rId21"/>
    <p:sldId id="602" r:id="rId22"/>
    <p:sldId id="603" r:id="rId23"/>
    <p:sldId id="604" r:id="rId24"/>
    <p:sldId id="606" r:id="rId25"/>
    <p:sldId id="607" r:id="rId26"/>
    <p:sldId id="608" r:id="rId27"/>
    <p:sldId id="609" r:id="rId28"/>
    <p:sldId id="610" r:id="rId29"/>
    <p:sldId id="611" r:id="rId30"/>
    <p:sldId id="612" r:id="rId31"/>
    <p:sldId id="613" r:id="rId32"/>
    <p:sldId id="614" r:id="rId33"/>
    <p:sldId id="615" r:id="rId34"/>
    <p:sldId id="616"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4" r:id="rId52"/>
    <p:sldId id="635" r:id="rId53"/>
    <p:sldId id="636" r:id="rId54"/>
    <p:sldId id="639" r:id="rId55"/>
    <p:sldId id="640" r:id="rId56"/>
    <p:sldId id="641" r:id="rId57"/>
    <p:sldId id="642" r:id="rId58"/>
    <p:sldId id="523" r:id="rId59"/>
    <p:sldId id="325" r:id="rId60"/>
    <p:sldId id="326" r:id="rId61"/>
    <p:sldId id="327" r:id="rId62"/>
    <p:sldId id="328" r:id="rId63"/>
    <p:sldId id="329" r:id="rId64"/>
    <p:sldId id="330" r:id="rId65"/>
    <p:sldId id="331" r:id="rId66"/>
    <p:sldId id="525" r:id="rId67"/>
    <p:sldId id="335" r:id="rId68"/>
    <p:sldId id="526" r:id="rId69"/>
    <p:sldId id="527" r:id="rId70"/>
    <p:sldId id="351" r:id="rId71"/>
    <p:sldId id="353" r:id="rId72"/>
    <p:sldId id="644" r:id="rId7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B0DFA1"/>
    <a:srgbClr val="7E9632"/>
    <a:srgbClr val="CC99FF"/>
    <a:srgbClr val="0037A8"/>
    <a:srgbClr val="003366"/>
    <a:srgbClr val="FF9966"/>
    <a:srgbClr val="FF6699"/>
    <a:srgbClr val="9966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991" autoAdjust="0"/>
    <p:restoredTop sz="94660"/>
  </p:normalViewPr>
  <p:slideViewPr>
    <p:cSldViewPr>
      <p:cViewPr varScale="1">
        <p:scale>
          <a:sx n="65" d="100"/>
          <a:sy n="65" d="100"/>
        </p:scale>
        <p:origin x="84" y="204"/>
      </p:cViewPr>
      <p:guideLst>
        <p:guide orient="horz" pos="2160"/>
        <p:guide pos="3840"/>
      </p:guideLst>
    </p:cSldViewPr>
  </p:slideViewPr>
  <p:notesTextViewPr>
    <p:cViewPr>
      <p:scale>
        <a:sx n="100" d="100"/>
        <a:sy n="100" d="100"/>
      </p:scale>
      <p:origin x="0" y="0"/>
    </p:cViewPr>
  </p:notesTextViewPr>
  <p:sorterViewPr>
    <p:cViewPr>
      <p:scale>
        <a:sx n="20" d="100"/>
        <a:sy n="20" d="100"/>
      </p:scale>
      <p:origin x="0" y="0"/>
    </p:cViewPr>
  </p:sorterViewPr>
  <p:notesViewPr>
    <p:cSldViewPr>
      <p:cViewPr varScale="1">
        <p:scale>
          <a:sx n="47" d="100"/>
          <a:sy n="47" d="100"/>
        </p:scale>
        <p:origin x="1332" y="7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0A7E2-9499-4208-9DC3-371023A3AB0B}" type="doc">
      <dgm:prSet loTypeId="urn:microsoft.com/office/officeart/2005/8/layout/hierarchy2" loCatId="hierarchy" qsTypeId="urn:microsoft.com/office/officeart/2005/8/quickstyle/simple4" qsCatId="simple" csTypeId="urn:microsoft.com/office/officeart/2005/8/colors/accent1_3" csCatId="accent1" phldr="1"/>
      <dgm:spPr/>
      <dgm:t>
        <a:bodyPr/>
        <a:lstStyle/>
        <a:p>
          <a:endParaRPr lang="es-ES"/>
        </a:p>
      </dgm:t>
    </dgm:pt>
    <dgm:pt modelId="{D0C5D660-2AD6-4950-A93F-D8591A7265C6}">
      <dgm:prSet phldrT="[Texto]" custT="1"/>
      <dgm:spPr>
        <a:solidFill>
          <a:schemeClr val="accent1">
            <a:shade val="80000"/>
            <a:hueOff val="0"/>
            <a:satOff val="0"/>
            <a:lumOff val="0"/>
            <a:tint val="98000"/>
            <a:shade val="25000"/>
            <a:satMod val="250000"/>
          </a:schemeClr>
        </a:solidFill>
        <a:effectLst>
          <a:outerShdw blurRad="50800" dist="38100" dir="2700000" algn="tl" rotWithShape="0">
            <a:prstClr val="black">
              <a:alpha val="40000"/>
            </a:prstClr>
          </a:outerShdw>
        </a:effectLst>
      </dgm:spPr>
      <dgm:t>
        <a:bodyPr lIns="72000" tIns="72000" rIns="72000" bIns="72000"/>
        <a:lstStyle/>
        <a:p>
          <a:r>
            <a:rPr lang="es-ES" sz="2000" dirty="0" smtClean="0">
              <a:effectLst>
                <a:outerShdw blurRad="38100" dist="38100" dir="2700000" algn="tl">
                  <a:srgbClr val="000000">
                    <a:alpha val="43137"/>
                  </a:srgbClr>
                </a:outerShdw>
              </a:effectLst>
              <a:latin typeface="Cambria" pitchFamily="18" charset="0"/>
            </a:rPr>
            <a:t>Datos</a:t>
          </a:r>
          <a:endParaRPr lang="es-ES" sz="2000" dirty="0">
            <a:effectLst>
              <a:outerShdw blurRad="38100" dist="38100" dir="2700000" algn="tl">
                <a:srgbClr val="000000">
                  <a:alpha val="43137"/>
                </a:srgbClr>
              </a:outerShdw>
            </a:effectLst>
            <a:latin typeface="Cambria" pitchFamily="18" charset="0"/>
          </a:endParaRPr>
        </a:p>
      </dgm:t>
    </dgm:pt>
    <dgm:pt modelId="{8E7534BF-584A-401C-89C8-E91A0CC294FD}" type="parTrans" cxnId="{2C5A7AC8-FE68-4D28-B312-FBFA89EF7CE1}">
      <dgm:prSet/>
      <dgm:spPr/>
      <dgm:t>
        <a:bodyPr/>
        <a:lstStyle/>
        <a:p>
          <a:endParaRPr lang="es-ES" sz="2000">
            <a:effectLst>
              <a:outerShdw blurRad="38100" dist="38100" dir="2700000" algn="tl">
                <a:srgbClr val="000000">
                  <a:alpha val="43137"/>
                </a:srgbClr>
              </a:outerShdw>
            </a:effectLst>
            <a:latin typeface="Cambria" pitchFamily="18" charset="0"/>
          </a:endParaRPr>
        </a:p>
      </dgm:t>
    </dgm:pt>
    <dgm:pt modelId="{370EC8BC-4420-4CF9-967C-2572DEBB91CA}" type="sibTrans" cxnId="{2C5A7AC8-FE68-4D28-B312-FBFA89EF7CE1}">
      <dgm:prSet/>
      <dgm:spPr/>
      <dgm:t>
        <a:bodyPr/>
        <a:lstStyle/>
        <a:p>
          <a:endParaRPr lang="es-ES" sz="2000">
            <a:effectLst>
              <a:outerShdw blurRad="38100" dist="38100" dir="2700000" algn="tl">
                <a:srgbClr val="000000">
                  <a:alpha val="43137"/>
                </a:srgbClr>
              </a:outerShdw>
            </a:effectLst>
            <a:latin typeface="Cambria" pitchFamily="18" charset="0"/>
          </a:endParaRPr>
        </a:p>
      </dgm:t>
    </dgm:pt>
    <dgm:pt modelId="{6D9A400B-79F2-4523-9513-B62501B3D612}">
      <dgm:prSet phldrT="[Texto]" custT="1"/>
      <dgm:spPr>
        <a:solidFill>
          <a:schemeClr val="accent1">
            <a:tint val="99000"/>
            <a:hueOff val="0"/>
            <a:satOff val="0"/>
            <a:lumOff val="0"/>
            <a:tint val="98000"/>
            <a:shade val="25000"/>
            <a:satMod val="250000"/>
          </a:schemeClr>
        </a:solidFill>
        <a:effectLst>
          <a:outerShdw blurRad="50800" dist="38100" dir="2700000" algn="tl" rotWithShape="0">
            <a:prstClr val="black">
              <a:alpha val="40000"/>
            </a:prstClr>
          </a:outerShdw>
        </a:effectLst>
      </dgm:spPr>
      <dgm:t>
        <a:bodyPr bIns="72000"/>
        <a:lstStyle/>
        <a:p>
          <a:r>
            <a:rPr lang="es-ES" sz="2000" dirty="0" smtClean="0">
              <a:effectLst>
                <a:outerShdw blurRad="38100" dist="38100" dir="2700000" algn="tl">
                  <a:srgbClr val="000000">
                    <a:alpha val="43137"/>
                  </a:srgbClr>
                </a:outerShdw>
              </a:effectLst>
              <a:latin typeface="Cambria" pitchFamily="18" charset="0"/>
            </a:rPr>
            <a:t>Constantes</a:t>
          </a:r>
          <a:endParaRPr lang="es-ES" sz="2000" dirty="0">
            <a:effectLst>
              <a:outerShdw blurRad="38100" dist="38100" dir="2700000" algn="tl">
                <a:srgbClr val="000000">
                  <a:alpha val="43137"/>
                </a:srgbClr>
              </a:outerShdw>
            </a:effectLst>
            <a:latin typeface="Cambria" pitchFamily="18" charset="0"/>
          </a:endParaRPr>
        </a:p>
      </dgm:t>
    </dgm:pt>
    <dgm:pt modelId="{B49393F9-2651-4FE1-BE7A-DC419BCD3D86}" type="parTrans" cxnId="{8178CA46-5FB3-4E67-BBCD-F1FAC630620C}">
      <dgm:prSet custT="1"/>
      <dgm:spPr>
        <a:ln w="38100">
          <a:solidFill>
            <a:srgbClr val="FFC000"/>
          </a:solidFill>
        </a:ln>
      </dgm:spPr>
      <dgm:t>
        <a:bodyPr/>
        <a:lstStyle/>
        <a:p>
          <a:endParaRPr lang="es-ES" sz="2000">
            <a:effectLst>
              <a:outerShdw blurRad="50800" dist="38100" dir="2700000" algn="tl" rotWithShape="0">
                <a:prstClr val="black">
                  <a:alpha val="40000"/>
                </a:prstClr>
              </a:outerShdw>
            </a:effectLst>
            <a:latin typeface="Cambria" pitchFamily="18" charset="0"/>
          </a:endParaRPr>
        </a:p>
      </dgm:t>
    </dgm:pt>
    <dgm:pt modelId="{C0014F0E-90AE-41FB-8C7F-69A5E106B628}" type="sibTrans" cxnId="{8178CA46-5FB3-4E67-BBCD-F1FAC630620C}">
      <dgm:prSet/>
      <dgm:spPr/>
      <dgm:t>
        <a:bodyPr/>
        <a:lstStyle/>
        <a:p>
          <a:endParaRPr lang="es-ES" sz="2000">
            <a:effectLst>
              <a:outerShdw blurRad="38100" dist="38100" dir="2700000" algn="tl">
                <a:srgbClr val="000000">
                  <a:alpha val="43137"/>
                </a:srgbClr>
              </a:outerShdw>
            </a:effectLst>
            <a:latin typeface="Cambria" pitchFamily="18" charset="0"/>
          </a:endParaRPr>
        </a:p>
      </dgm:t>
    </dgm:pt>
    <dgm:pt modelId="{7A22AFC8-D24C-46D2-BADD-D6B2743FAAE8}">
      <dgm:prSet phldrT="[Texto]" custT="1"/>
      <dgm:spPr>
        <a:solidFill>
          <a:schemeClr val="accent1">
            <a:tint val="99000"/>
            <a:hueOff val="0"/>
            <a:satOff val="0"/>
            <a:lumOff val="0"/>
            <a:tint val="98000"/>
            <a:shade val="25000"/>
            <a:satMod val="250000"/>
          </a:schemeClr>
        </a:solidFill>
        <a:effectLst>
          <a:outerShdw blurRad="50800" dist="38100" dir="2700000" algn="tl" rotWithShape="0">
            <a:prstClr val="black">
              <a:alpha val="40000"/>
            </a:prstClr>
          </a:outerShdw>
        </a:effectLst>
      </dgm:spPr>
      <dgm:t>
        <a:bodyPr bIns="72000"/>
        <a:lstStyle/>
        <a:p>
          <a:r>
            <a:rPr lang="es-ES" sz="2000" dirty="0" smtClean="0">
              <a:effectLst>
                <a:outerShdw blurRad="38100" dist="38100" dir="2700000" algn="tl">
                  <a:srgbClr val="000000">
                    <a:alpha val="43137"/>
                  </a:srgbClr>
                </a:outerShdw>
              </a:effectLst>
              <a:latin typeface="Cambria" pitchFamily="18" charset="0"/>
            </a:rPr>
            <a:t>Literales</a:t>
          </a:r>
          <a:endParaRPr lang="es-ES" sz="2000" dirty="0">
            <a:effectLst>
              <a:outerShdw blurRad="38100" dist="38100" dir="2700000" algn="tl">
                <a:srgbClr val="000000">
                  <a:alpha val="43137"/>
                </a:srgbClr>
              </a:outerShdw>
            </a:effectLst>
            <a:latin typeface="Cambria" pitchFamily="18" charset="0"/>
          </a:endParaRPr>
        </a:p>
      </dgm:t>
    </dgm:pt>
    <dgm:pt modelId="{0D2DF6B4-51D0-4A35-8E15-23AB00454D47}" type="parTrans" cxnId="{61713658-1FA3-4168-B781-7C4C353A1DC3}">
      <dgm:prSet custT="1"/>
      <dgm:spPr>
        <a:ln w="38100">
          <a:solidFill>
            <a:srgbClr val="FFC000"/>
          </a:solidFill>
        </a:ln>
      </dgm:spPr>
      <dgm:t>
        <a:bodyPr/>
        <a:lstStyle/>
        <a:p>
          <a:endParaRPr lang="es-ES" sz="2000">
            <a:effectLst>
              <a:outerShdw blurRad="50800" dist="38100" dir="2700000" algn="tl" rotWithShape="0">
                <a:prstClr val="black">
                  <a:alpha val="40000"/>
                </a:prstClr>
              </a:outerShdw>
            </a:effectLst>
            <a:latin typeface="Cambria" pitchFamily="18" charset="0"/>
          </a:endParaRPr>
        </a:p>
      </dgm:t>
    </dgm:pt>
    <dgm:pt modelId="{6AFFD4B3-AB1D-4F13-98C2-B75372D0AA19}" type="sibTrans" cxnId="{61713658-1FA3-4168-B781-7C4C353A1DC3}">
      <dgm:prSet/>
      <dgm:spPr/>
      <dgm:t>
        <a:bodyPr/>
        <a:lstStyle/>
        <a:p>
          <a:endParaRPr lang="es-ES" sz="2000">
            <a:effectLst>
              <a:outerShdw blurRad="38100" dist="38100" dir="2700000" algn="tl">
                <a:srgbClr val="000000">
                  <a:alpha val="43137"/>
                </a:srgbClr>
              </a:outerShdw>
            </a:effectLst>
            <a:latin typeface="Cambria" pitchFamily="18" charset="0"/>
          </a:endParaRPr>
        </a:p>
      </dgm:t>
    </dgm:pt>
    <dgm:pt modelId="{E580AE87-C95E-40BA-A13C-9E0DB5D4E9A9}">
      <dgm:prSet phldrT="[Texto]" custT="1"/>
      <dgm:spPr>
        <a:solidFill>
          <a:srgbClr val="0037A8"/>
        </a:solidFill>
        <a:effectLst>
          <a:outerShdw blurRad="50800" dist="38100" dir="2700000" algn="tl" rotWithShape="0">
            <a:prstClr val="black">
              <a:alpha val="40000"/>
            </a:prstClr>
          </a:outerShdw>
        </a:effectLst>
      </dgm:spPr>
      <dgm:t>
        <a:bodyPr bIns="72000"/>
        <a:lstStyle/>
        <a:p>
          <a:r>
            <a:rPr lang="es-ES" sz="2000" smtClean="0">
              <a:effectLst>
                <a:outerShdw blurRad="38100" dist="38100" dir="2700000" algn="tl">
                  <a:srgbClr val="000000">
                    <a:alpha val="43137"/>
                  </a:srgbClr>
                </a:outerShdw>
              </a:effectLst>
              <a:latin typeface="Cambria" pitchFamily="18" charset="0"/>
            </a:rPr>
            <a:t>Con nombre</a:t>
          </a:r>
          <a:endParaRPr lang="es-ES" sz="2000" dirty="0">
            <a:effectLst>
              <a:outerShdw blurRad="38100" dist="38100" dir="2700000" algn="tl">
                <a:srgbClr val="000000">
                  <a:alpha val="43137"/>
                </a:srgbClr>
              </a:outerShdw>
            </a:effectLst>
            <a:latin typeface="Cambria" pitchFamily="18" charset="0"/>
          </a:endParaRPr>
        </a:p>
      </dgm:t>
    </dgm:pt>
    <dgm:pt modelId="{A480E21F-3BEF-431F-A03A-0A26708952B8}" type="parTrans" cxnId="{F05A933D-8545-436E-9FC9-CCD084CFD8CF}">
      <dgm:prSet custT="1"/>
      <dgm:spPr>
        <a:ln w="38100">
          <a:solidFill>
            <a:srgbClr val="FFC000"/>
          </a:solidFill>
        </a:ln>
      </dgm:spPr>
      <dgm:t>
        <a:bodyPr/>
        <a:lstStyle/>
        <a:p>
          <a:endParaRPr lang="es-ES" sz="2000">
            <a:effectLst>
              <a:outerShdw blurRad="50800" dist="38100" dir="2700000" algn="tl" rotWithShape="0">
                <a:prstClr val="black">
                  <a:alpha val="40000"/>
                </a:prstClr>
              </a:outerShdw>
            </a:effectLst>
            <a:latin typeface="Cambria" pitchFamily="18" charset="0"/>
          </a:endParaRPr>
        </a:p>
      </dgm:t>
    </dgm:pt>
    <dgm:pt modelId="{05A8569B-CB3F-4A7A-9A4D-FF0C6D53AD2F}" type="sibTrans" cxnId="{F05A933D-8545-436E-9FC9-CCD084CFD8CF}">
      <dgm:prSet/>
      <dgm:spPr/>
      <dgm:t>
        <a:bodyPr/>
        <a:lstStyle/>
        <a:p>
          <a:endParaRPr lang="es-ES" sz="2000">
            <a:effectLst>
              <a:outerShdw blurRad="38100" dist="38100" dir="2700000" algn="tl">
                <a:srgbClr val="000000">
                  <a:alpha val="43137"/>
                </a:srgbClr>
              </a:outerShdw>
            </a:effectLst>
            <a:latin typeface="Cambria" pitchFamily="18" charset="0"/>
          </a:endParaRPr>
        </a:p>
      </dgm:t>
    </dgm:pt>
    <dgm:pt modelId="{1BD55023-571C-45CB-85A2-9B765928AFB1}">
      <dgm:prSet phldrT="[Texto]" custT="1"/>
      <dgm:spPr>
        <a:solidFill>
          <a:srgbClr val="0037A8"/>
        </a:solidFill>
        <a:effectLst>
          <a:outerShdw blurRad="50800" dist="38100" dir="2700000" algn="tl" rotWithShape="0">
            <a:prstClr val="black">
              <a:alpha val="40000"/>
            </a:prstClr>
          </a:outerShdw>
        </a:effectLst>
      </dgm:spPr>
      <dgm:t>
        <a:bodyPr bIns="72000"/>
        <a:lstStyle/>
        <a:p>
          <a:r>
            <a:rPr lang="es-ES" sz="2000" dirty="0" smtClean="0">
              <a:effectLst>
                <a:outerShdw blurRad="38100" dist="38100" dir="2700000" algn="tl">
                  <a:srgbClr val="000000">
                    <a:alpha val="43137"/>
                  </a:srgbClr>
                </a:outerShdw>
              </a:effectLst>
              <a:latin typeface="Cambria" pitchFamily="18" charset="0"/>
            </a:rPr>
            <a:t>Variables</a:t>
          </a:r>
          <a:endParaRPr lang="es-ES" sz="2000" dirty="0">
            <a:effectLst>
              <a:outerShdw blurRad="38100" dist="38100" dir="2700000" algn="tl">
                <a:srgbClr val="000000">
                  <a:alpha val="43137"/>
                </a:srgbClr>
              </a:outerShdw>
            </a:effectLst>
            <a:latin typeface="Cambria" pitchFamily="18" charset="0"/>
          </a:endParaRPr>
        </a:p>
      </dgm:t>
    </dgm:pt>
    <dgm:pt modelId="{565501C4-C62C-4E8B-B897-A8D611A7A3F1}" type="parTrans" cxnId="{6EB8FCEA-BFFC-4DB5-92A8-FF49245E6924}">
      <dgm:prSet custT="1"/>
      <dgm:spPr>
        <a:ln w="38100">
          <a:solidFill>
            <a:srgbClr val="FFC000"/>
          </a:solidFill>
        </a:ln>
      </dgm:spPr>
      <dgm:t>
        <a:bodyPr/>
        <a:lstStyle/>
        <a:p>
          <a:endParaRPr lang="es-ES" sz="2000">
            <a:effectLst>
              <a:outerShdw blurRad="50800" dist="38100" dir="2700000" algn="tl" rotWithShape="0">
                <a:prstClr val="black">
                  <a:alpha val="40000"/>
                </a:prstClr>
              </a:outerShdw>
            </a:effectLst>
            <a:latin typeface="Cambria" pitchFamily="18" charset="0"/>
          </a:endParaRPr>
        </a:p>
      </dgm:t>
    </dgm:pt>
    <dgm:pt modelId="{33A6F444-AF86-46C4-B871-FF5AD3D02AAF}" type="sibTrans" cxnId="{6EB8FCEA-BFFC-4DB5-92A8-FF49245E6924}">
      <dgm:prSet/>
      <dgm:spPr/>
      <dgm:t>
        <a:bodyPr/>
        <a:lstStyle/>
        <a:p>
          <a:endParaRPr lang="es-ES" sz="2000">
            <a:effectLst>
              <a:outerShdw blurRad="38100" dist="38100" dir="2700000" algn="tl">
                <a:srgbClr val="000000">
                  <a:alpha val="43137"/>
                </a:srgbClr>
              </a:outerShdw>
            </a:effectLst>
            <a:latin typeface="Cambria" pitchFamily="18" charset="0"/>
          </a:endParaRPr>
        </a:p>
      </dgm:t>
    </dgm:pt>
    <dgm:pt modelId="{D7F2A1A1-B21E-4610-88F7-B6AC316261B4}" type="pres">
      <dgm:prSet presAssocID="{1BE0A7E2-9499-4208-9DC3-371023A3AB0B}" presName="diagram" presStyleCnt="0">
        <dgm:presLayoutVars>
          <dgm:chPref val="1"/>
          <dgm:dir/>
          <dgm:animOne val="branch"/>
          <dgm:animLvl val="lvl"/>
          <dgm:resizeHandles val="exact"/>
        </dgm:presLayoutVars>
      </dgm:prSet>
      <dgm:spPr/>
      <dgm:t>
        <a:bodyPr/>
        <a:lstStyle/>
        <a:p>
          <a:endParaRPr lang="es-ES"/>
        </a:p>
      </dgm:t>
    </dgm:pt>
    <dgm:pt modelId="{2F2B39E5-F036-4029-8E82-BE3FFC3E3F37}" type="pres">
      <dgm:prSet presAssocID="{D0C5D660-2AD6-4950-A93F-D8591A7265C6}" presName="root1" presStyleCnt="0"/>
      <dgm:spPr/>
    </dgm:pt>
    <dgm:pt modelId="{BE78C15F-6861-4DC1-A290-221C31C09D88}" type="pres">
      <dgm:prSet presAssocID="{D0C5D660-2AD6-4950-A93F-D8591A7265C6}" presName="LevelOneTextNode" presStyleLbl="node0" presStyleIdx="0" presStyleCnt="1" custScaleX="59418">
        <dgm:presLayoutVars>
          <dgm:chPref val="3"/>
        </dgm:presLayoutVars>
      </dgm:prSet>
      <dgm:spPr/>
      <dgm:t>
        <a:bodyPr/>
        <a:lstStyle/>
        <a:p>
          <a:endParaRPr lang="es-ES"/>
        </a:p>
      </dgm:t>
    </dgm:pt>
    <dgm:pt modelId="{C14252DB-1F50-4F8F-8483-023B3B273837}" type="pres">
      <dgm:prSet presAssocID="{D0C5D660-2AD6-4950-A93F-D8591A7265C6}" presName="level2hierChild" presStyleCnt="0"/>
      <dgm:spPr/>
    </dgm:pt>
    <dgm:pt modelId="{DF79D6D8-1892-4FA6-8872-C772E793CF00}" type="pres">
      <dgm:prSet presAssocID="{B49393F9-2651-4FE1-BE7A-DC419BCD3D86}" presName="conn2-1" presStyleLbl="parChTrans1D2" presStyleIdx="0" presStyleCnt="2"/>
      <dgm:spPr/>
      <dgm:t>
        <a:bodyPr/>
        <a:lstStyle/>
        <a:p>
          <a:endParaRPr lang="es-ES"/>
        </a:p>
      </dgm:t>
    </dgm:pt>
    <dgm:pt modelId="{7441104C-FA75-4F39-AACB-49DDC7625B0D}" type="pres">
      <dgm:prSet presAssocID="{B49393F9-2651-4FE1-BE7A-DC419BCD3D86}" presName="connTx" presStyleLbl="parChTrans1D2" presStyleIdx="0" presStyleCnt="2"/>
      <dgm:spPr/>
      <dgm:t>
        <a:bodyPr/>
        <a:lstStyle/>
        <a:p>
          <a:endParaRPr lang="es-ES"/>
        </a:p>
      </dgm:t>
    </dgm:pt>
    <dgm:pt modelId="{D0E555F7-F0D2-4F23-82F5-79CC78309959}" type="pres">
      <dgm:prSet presAssocID="{6D9A400B-79F2-4523-9513-B62501B3D612}" presName="root2" presStyleCnt="0"/>
      <dgm:spPr/>
    </dgm:pt>
    <dgm:pt modelId="{C2773379-D5F9-43BF-A8D9-5D2B3569070B}" type="pres">
      <dgm:prSet presAssocID="{6D9A400B-79F2-4523-9513-B62501B3D612}" presName="LevelTwoTextNode" presStyleLbl="node2" presStyleIdx="0" presStyleCnt="2" custScaleX="84591" custLinFactNeighborX="990" custLinFactNeighborY="-28181">
        <dgm:presLayoutVars>
          <dgm:chPref val="3"/>
        </dgm:presLayoutVars>
      </dgm:prSet>
      <dgm:spPr/>
      <dgm:t>
        <a:bodyPr/>
        <a:lstStyle/>
        <a:p>
          <a:endParaRPr lang="es-ES"/>
        </a:p>
      </dgm:t>
    </dgm:pt>
    <dgm:pt modelId="{9F1AC9E9-248E-453E-A93F-FF06B27BE510}" type="pres">
      <dgm:prSet presAssocID="{6D9A400B-79F2-4523-9513-B62501B3D612}" presName="level3hierChild" presStyleCnt="0"/>
      <dgm:spPr/>
    </dgm:pt>
    <dgm:pt modelId="{7B3CCA0E-CFCA-4224-8066-3BD16084D237}" type="pres">
      <dgm:prSet presAssocID="{0D2DF6B4-51D0-4A35-8E15-23AB00454D47}" presName="conn2-1" presStyleLbl="parChTrans1D3" presStyleIdx="0" presStyleCnt="2"/>
      <dgm:spPr/>
      <dgm:t>
        <a:bodyPr/>
        <a:lstStyle/>
        <a:p>
          <a:endParaRPr lang="es-ES"/>
        </a:p>
      </dgm:t>
    </dgm:pt>
    <dgm:pt modelId="{55ED6390-7529-492E-A554-3394ACEB965D}" type="pres">
      <dgm:prSet presAssocID="{0D2DF6B4-51D0-4A35-8E15-23AB00454D47}" presName="connTx" presStyleLbl="parChTrans1D3" presStyleIdx="0" presStyleCnt="2"/>
      <dgm:spPr/>
      <dgm:t>
        <a:bodyPr/>
        <a:lstStyle/>
        <a:p>
          <a:endParaRPr lang="es-ES"/>
        </a:p>
      </dgm:t>
    </dgm:pt>
    <dgm:pt modelId="{3387C318-0199-435A-AFBE-AA8FF618933B}" type="pres">
      <dgm:prSet presAssocID="{7A22AFC8-D24C-46D2-BADD-D6B2743FAAE8}" presName="root2" presStyleCnt="0"/>
      <dgm:spPr/>
    </dgm:pt>
    <dgm:pt modelId="{0BD217C8-915B-4CE0-9E92-F417377D4179}" type="pres">
      <dgm:prSet presAssocID="{7A22AFC8-D24C-46D2-BADD-D6B2743FAAE8}" presName="LevelTwoTextNode" presStyleLbl="node3" presStyleIdx="0" presStyleCnt="2" custLinFactNeighborX="-890" custLinFactNeighborY="-41969">
        <dgm:presLayoutVars>
          <dgm:chPref val="3"/>
        </dgm:presLayoutVars>
      </dgm:prSet>
      <dgm:spPr/>
      <dgm:t>
        <a:bodyPr/>
        <a:lstStyle/>
        <a:p>
          <a:endParaRPr lang="es-ES"/>
        </a:p>
      </dgm:t>
    </dgm:pt>
    <dgm:pt modelId="{2FA9C3F3-37F7-4AC4-9C7C-5EEDF504FEF9}" type="pres">
      <dgm:prSet presAssocID="{7A22AFC8-D24C-46D2-BADD-D6B2743FAAE8}" presName="level3hierChild" presStyleCnt="0"/>
      <dgm:spPr/>
    </dgm:pt>
    <dgm:pt modelId="{4E74573E-298F-455A-B882-3E984A574FA1}" type="pres">
      <dgm:prSet presAssocID="{A480E21F-3BEF-431F-A03A-0A26708952B8}" presName="conn2-1" presStyleLbl="parChTrans1D3" presStyleIdx="1" presStyleCnt="2"/>
      <dgm:spPr/>
      <dgm:t>
        <a:bodyPr/>
        <a:lstStyle/>
        <a:p>
          <a:endParaRPr lang="es-ES"/>
        </a:p>
      </dgm:t>
    </dgm:pt>
    <dgm:pt modelId="{CAB5423F-495A-41C0-A160-5A6D772BFCD9}" type="pres">
      <dgm:prSet presAssocID="{A480E21F-3BEF-431F-A03A-0A26708952B8}" presName="connTx" presStyleLbl="parChTrans1D3" presStyleIdx="1" presStyleCnt="2"/>
      <dgm:spPr/>
      <dgm:t>
        <a:bodyPr/>
        <a:lstStyle/>
        <a:p>
          <a:endParaRPr lang="es-ES"/>
        </a:p>
      </dgm:t>
    </dgm:pt>
    <dgm:pt modelId="{B8E98690-C206-49D5-80D8-CEDE8F89DE27}" type="pres">
      <dgm:prSet presAssocID="{E580AE87-C95E-40BA-A13C-9E0DB5D4E9A9}" presName="root2" presStyleCnt="0"/>
      <dgm:spPr/>
    </dgm:pt>
    <dgm:pt modelId="{96468C62-3896-4B07-B46F-9B2DE44DEFE9}" type="pres">
      <dgm:prSet presAssocID="{E580AE87-C95E-40BA-A13C-9E0DB5D4E9A9}" presName="LevelTwoTextNode" presStyleLbl="node3" presStyleIdx="1" presStyleCnt="2" custLinFactNeighborX="-890" custLinFactNeighborY="-14394">
        <dgm:presLayoutVars>
          <dgm:chPref val="3"/>
        </dgm:presLayoutVars>
      </dgm:prSet>
      <dgm:spPr/>
      <dgm:t>
        <a:bodyPr/>
        <a:lstStyle/>
        <a:p>
          <a:endParaRPr lang="es-ES"/>
        </a:p>
      </dgm:t>
    </dgm:pt>
    <dgm:pt modelId="{11F86B4A-5C8E-47B9-B725-A5A3A83E1D5B}" type="pres">
      <dgm:prSet presAssocID="{E580AE87-C95E-40BA-A13C-9E0DB5D4E9A9}" presName="level3hierChild" presStyleCnt="0"/>
      <dgm:spPr/>
    </dgm:pt>
    <dgm:pt modelId="{9FAF5EB9-699B-427B-B7F4-07AB5A97761F}" type="pres">
      <dgm:prSet presAssocID="{565501C4-C62C-4E8B-B897-A8D611A7A3F1}" presName="conn2-1" presStyleLbl="parChTrans1D2" presStyleIdx="1" presStyleCnt="2"/>
      <dgm:spPr/>
      <dgm:t>
        <a:bodyPr/>
        <a:lstStyle/>
        <a:p>
          <a:endParaRPr lang="es-ES"/>
        </a:p>
      </dgm:t>
    </dgm:pt>
    <dgm:pt modelId="{E62160FF-7B2D-49EB-ABC3-587B46C4C256}" type="pres">
      <dgm:prSet presAssocID="{565501C4-C62C-4E8B-B897-A8D611A7A3F1}" presName="connTx" presStyleLbl="parChTrans1D2" presStyleIdx="1" presStyleCnt="2"/>
      <dgm:spPr/>
      <dgm:t>
        <a:bodyPr/>
        <a:lstStyle/>
        <a:p>
          <a:endParaRPr lang="es-ES"/>
        </a:p>
      </dgm:t>
    </dgm:pt>
    <dgm:pt modelId="{CEA0625E-A1D6-4131-B0B3-CF0ADEF2E347}" type="pres">
      <dgm:prSet presAssocID="{1BD55023-571C-45CB-85A2-9B765928AFB1}" presName="root2" presStyleCnt="0"/>
      <dgm:spPr/>
    </dgm:pt>
    <dgm:pt modelId="{1BD218A3-3EB1-4271-BBA6-66EFE93BBB72}" type="pres">
      <dgm:prSet presAssocID="{1BD55023-571C-45CB-85A2-9B765928AFB1}" presName="LevelTwoTextNode" presStyleLbl="node2" presStyleIdx="1" presStyleCnt="2" custScaleX="92345" custLinFactNeighborX="990" custLinFactNeighborY="43949">
        <dgm:presLayoutVars>
          <dgm:chPref val="3"/>
        </dgm:presLayoutVars>
      </dgm:prSet>
      <dgm:spPr/>
      <dgm:t>
        <a:bodyPr/>
        <a:lstStyle/>
        <a:p>
          <a:endParaRPr lang="es-ES"/>
        </a:p>
      </dgm:t>
    </dgm:pt>
    <dgm:pt modelId="{96580179-7265-44AA-ADDC-2A32CAB7D126}" type="pres">
      <dgm:prSet presAssocID="{1BD55023-571C-45CB-85A2-9B765928AFB1}" presName="level3hierChild" presStyleCnt="0"/>
      <dgm:spPr/>
    </dgm:pt>
  </dgm:ptLst>
  <dgm:cxnLst>
    <dgm:cxn modelId="{9A3C888C-B8F5-4C35-A144-3C30D832DDC3}" type="presOf" srcId="{565501C4-C62C-4E8B-B897-A8D611A7A3F1}" destId="{9FAF5EB9-699B-427B-B7F4-07AB5A97761F}" srcOrd="0" destOrd="0" presId="urn:microsoft.com/office/officeart/2005/8/layout/hierarchy2"/>
    <dgm:cxn modelId="{8178CA46-5FB3-4E67-BBCD-F1FAC630620C}" srcId="{D0C5D660-2AD6-4950-A93F-D8591A7265C6}" destId="{6D9A400B-79F2-4523-9513-B62501B3D612}" srcOrd="0" destOrd="0" parTransId="{B49393F9-2651-4FE1-BE7A-DC419BCD3D86}" sibTransId="{C0014F0E-90AE-41FB-8C7F-69A5E106B628}"/>
    <dgm:cxn modelId="{DDFB5E75-6FB0-4EC0-8002-8560E62594AB}" type="presOf" srcId="{D0C5D660-2AD6-4950-A93F-D8591A7265C6}" destId="{BE78C15F-6861-4DC1-A290-221C31C09D88}" srcOrd="0" destOrd="0" presId="urn:microsoft.com/office/officeart/2005/8/layout/hierarchy2"/>
    <dgm:cxn modelId="{329B0428-7877-49EC-9FF2-C6B7458520C5}" type="presOf" srcId="{A480E21F-3BEF-431F-A03A-0A26708952B8}" destId="{4E74573E-298F-455A-B882-3E984A574FA1}" srcOrd="0" destOrd="0" presId="urn:microsoft.com/office/officeart/2005/8/layout/hierarchy2"/>
    <dgm:cxn modelId="{2599FEBD-98E5-472D-8821-E98B55D7E19B}" type="presOf" srcId="{0D2DF6B4-51D0-4A35-8E15-23AB00454D47}" destId="{55ED6390-7529-492E-A554-3394ACEB965D}" srcOrd="1" destOrd="0" presId="urn:microsoft.com/office/officeart/2005/8/layout/hierarchy2"/>
    <dgm:cxn modelId="{2C5A7AC8-FE68-4D28-B312-FBFA89EF7CE1}" srcId="{1BE0A7E2-9499-4208-9DC3-371023A3AB0B}" destId="{D0C5D660-2AD6-4950-A93F-D8591A7265C6}" srcOrd="0" destOrd="0" parTransId="{8E7534BF-584A-401C-89C8-E91A0CC294FD}" sibTransId="{370EC8BC-4420-4CF9-967C-2572DEBB91CA}"/>
    <dgm:cxn modelId="{B5249F6D-5559-4686-9A52-938987ED9A0E}" type="presOf" srcId="{1BE0A7E2-9499-4208-9DC3-371023A3AB0B}" destId="{D7F2A1A1-B21E-4610-88F7-B6AC316261B4}" srcOrd="0" destOrd="0" presId="urn:microsoft.com/office/officeart/2005/8/layout/hierarchy2"/>
    <dgm:cxn modelId="{F05A933D-8545-436E-9FC9-CCD084CFD8CF}" srcId="{6D9A400B-79F2-4523-9513-B62501B3D612}" destId="{E580AE87-C95E-40BA-A13C-9E0DB5D4E9A9}" srcOrd="1" destOrd="0" parTransId="{A480E21F-3BEF-431F-A03A-0A26708952B8}" sibTransId="{05A8569B-CB3F-4A7A-9A4D-FF0C6D53AD2F}"/>
    <dgm:cxn modelId="{CEA4F9FB-552E-4533-AB61-45B13F17B80D}" type="presOf" srcId="{A480E21F-3BEF-431F-A03A-0A26708952B8}" destId="{CAB5423F-495A-41C0-A160-5A6D772BFCD9}" srcOrd="1" destOrd="0" presId="urn:microsoft.com/office/officeart/2005/8/layout/hierarchy2"/>
    <dgm:cxn modelId="{012CD7F9-966F-43B6-B9CB-722FD29BB633}" type="presOf" srcId="{565501C4-C62C-4E8B-B897-A8D611A7A3F1}" destId="{E62160FF-7B2D-49EB-ABC3-587B46C4C256}" srcOrd="1" destOrd="0" presId="urn:microsoft.com/office/officeart/2005/8/layout/hierarchy2"/>
    <dgm:cxn modelId="{D57CBFE7-E188-46B2-8E1B-95B704DD2A2F}" type="presOf" srcId="{7A22AFC8-D24C-46D2-BADD-D6B2743FAAE8}" destId="{0BD217C8-915B-4CE0-9E92-F417377D4179}" srcOrd="0" destOrd="0" presId="urn:microsoft.com/office/officeart/2005/8/layout/hierarchy2"/>
    <dgm:cxn modelId="{66CA8A4A-D544-4898-B79F-643DC13ECEBB}" type="presOf" srcId="{0D2DF6B4-51D0-4A35-8E15-23AB00454D47}" destId="{7B3CCA0E-CFCA-4224-8066-3BD16084D237}" srcOrd="0" destOrd="0" presId="urn:microsoft.com/office/officeart/2005/8/layout/hierarchy2"/>
    <dgm:cxn modelId="{BDC3F281-234E-42C5-B82E-02FB1613058E}" type="presOf" srcId="{1BD55023-571C-45CB-85A2-9B765928AFB1}" destId="{1BD218A3-3EB1-4271-BBA6-66EFE93BBB72}" srcOrd="0" destOrd="0" presId="urn:microsoft.com/office/officeart/2005/8/layout/hierarchy2"/>
    <dgm:cxn modelId="{6EB8FCEA-BFFC-4DB5-92A8-FF49245E6924}" srcId="{D0C5D660-2AD6-4950-A93F-D8591A7265C6}" destId="{1BD55023-571C-45CB-85A2-9B765928AFB1}" srcOrd="1" destOrd="0" parTransId="{565501C4-C62C-4E8B-B897-A8D611A7A3F1}" sibTransId="{33A6F444-AF86-46C4-B871-FF5AD3D02AAF}"/>
    <dgm:cxn modelId="{8AF27B00-DE91-4BB5-8833-E13DF26027ED}" type="presOf" srcId="{E580AE87-C95E-40BA-A13C-9E0DB5D4E9A9}" destId="{96468C62-3896-4B07-B46F-9B2DE44DEFE9}" srcOrd="0" destOrd="0" presId="urn:microsoft.com/office/officeart/2005/8/layout/hierarchy2"/>
    <dgm:cxn modelId="{F2F6CE89-E9C8-41D1-93DA-27A01BB7E5B0}" type="presOf" srcId="{B49393F9-2651-4FE1-BE7A-DC419BCD3D86}" destId="{7441104C-FA75-4F39-AACB-49DDC7625B0D}" srcOrd="1" destOrd="0" presId="urn:microsoft.com/office/officeart/2005/8/layout/hierarchy2"/>
    <dgm:cxn modelId="{66D084B7-BCF9-42AA-9B44-C638128CC700}" type="presOf" srcId="{6D9A400B-79F2-4523-9513-B62501B3D612}" destId="{C2773379-D5F9-43BF-A8D9-5D2B3569070B}" srcOrd="0" destOrd="0" presId="urn:microsoft.com/office/officeart/2005/8/layout/hierarchy2"/>
    <dgm:cxn modelId="{53A8D8BB-F3C6-4543-A408-9B4DB9FC952D}" type="presOf" srcId="{B49393F9-2651-4FE1-BE7A-DC419BCD3D86}" destId="{DF79D6D8-1892-4FA6-8872-C772E793CF00}" srcOrd="0" destOrd="0" presId="urn:microsoft.com/office/officeart/2005/8/layout/hierarchy2"/>
    <dgm:cxn modelId="{61713658-1FA3-4168-B781-7C4C353A1DC3}" srcId="{6D9A400B-79F2-4523-9513-B62501B3D612}" destId="{7A22AFC8-D24C-46D2-BADD-D6B2743FAAE8}" srcOrd="0" destOrd="0" parTransId="{0D2DF6B4-51D0-4A35-8E15-23AB00454D47}" sibTransId="{6AFFD4B3-AB1D-4F13-98C2-B75372D0AA19}"/>
    <dgm:cxn modelId="{1D7C68C0-68DA-4A3F-9C92-B699CD99C346}" type="presParOf" srcId="{D7F2A1A1-B21E-4610-88F7-B6AC316261B4}" destId="{2F2B39E5-F036-4029-8E82-BE3FFC3E3F37}" srcOrd="0" destOrd="0" presId="urn:microsoft.com/office/officeart/2005/8/layout/hierarchy2"/>
    <dgm:cxn modelId="{9B5D0595-9388-4474-A89B-80554A176D5A}" type="presParOf" srcId="{2F2B39E5-F036-4029-8E82-BE3FFC3E3F37}" destId="{BE78C15F-6861-4DC1-A290-221C31C09D88}" srcOrd="0" destOrd="0" presId="urn:microsoft.com/office/officeart/2005/8/layout/hierarchy2"/>
    <dgm:cxn modelId="{E5055C82-4EA5-49A9-860B-95B769C87071}" type="presParOf" srcId="{2F2B39E5-F036-4029-8E82-BE3FFC3E3F37}" destId="{C14252DB-1F50-4F8F-8483-023B3B273837}" srcOrd="1" destOrd="0" presId="urn:microsoft.com/office/officeart/2005/8/layout/hierarchy2"/>
    <dgm:cxn modelId="{DA6762F1-C2C7-4582-A5AC-EB4378894A54}" type="presParOf" srcId="{C14252DB-1F50-4F8F-8483-023B3B273837}" destId="{DF79D6D8-1892-4FA6-8872-C772E793CF00}" srcOrd="0" destOrd="0" presId="urn:microsoft.com/office/officeart/2005/8/layout/hierarchy2"/>
    <dgm:cxn modelId="{F0CEA226-096E-49B7-8FB6-AA57EE79610E}" type="presParOf" srcId="{DF79D6D8-1892-4FA6-8872-C772E793CF00}" destId="{7441104C-FA75-4F39-AACB-49DDC7625B0D}" srcOrd="0" destOrd="0" presId="urn:microsoft.com/office/officeart/2005/8/layout/hierarchy2"/>
    <dgm:cxn modelId="{3D9310B0-94D0-4743-BA78-2D017AA20C1B}" type="presParOf" srcId="{C14252DB-1F50-4F8F-8483-023B3B273837}" destId="{D0E555F7-F0D2-4F23-82F5-79CC78309959}" srcOrd="1" destOrd="0" presId="urn:microsoft.com/office/officeart/2005/8/layout/hierarchy2"/>
    <dgm:cxn modelId="{CDBB7322-B51D-464D-860B-99BEECC6DFC1}" type="presParOf" srcId="{D0E555F7-F0D2-4F23-82F5-79CC78309959}" destId="{C2773379-D5F9-43BF-A8D9-5D2B3569070B}" srcOrd="0" destOrd="0" presId="urn:microsoft.com/office/officeart/2005/8/layout/hierarchy2"/>
    <dgm:cxn modelId="{6BE6A6BD-C502-4DEB-B709-2FC5CB3C571C}" type="presParOf" srcId="{D0E555F7-F0D2-4F23-82F5-79CC78309959}" destId="{9F1AC9E9-248E-453E-A93F-FF06B27BE510}" srcOrd="1" destOrd="0" presId="urn:microsoft.com/office/officeart/2005/8/layout/hierarchy2"/>
    <dgm:cxn modelId="{8795AA5D-B31A-407F-AAB1-D84624F5BB48}" type="presParOf" srcId="{9F1AC9E9-248E-453E-A93F-FF06B27BE510}" destId="{7B3CCA0E-CFCA-4224-8066-3BD16084D237}" srcOrd="0" destOrd="0" presId="urn:microsoft.com/office/officeart/2005/8/layout/hierarchy2"/>
    <dgm:cxn modelId="{73AEE54E-77A4-48C0-95CE-CE894E1369CC}" type="presParOf" srcId="{7B3CCA0E-CFCA-4224-8066-3BD16084D237}" destId="{55ED6390-7529-492E-A554-3394ACEB965D}" srcOrd="0" destOrd="0" presId="urn:microsoft.com/office/officeart/2005/8/layout/hierarchy2"/>
    <dgm:cxn modelId="{98DD4B71-17D1-4891-BB5D-A3D2DF3361A3}" type="presParOf" srcId="{9F1AC9E9-248E-453E-A93F-FF06B27BE510}" destId="{3387C318-0199-435A-AFBE-AA8FF618933B}" srcOrd="1" destOrd="0" presId="urn:microsoft.com/office/officeart/2005/8/layout/hierarchy2"/>
    <dgm:cxn modelId="{7978FC33-9D69-4733-AB6E-1DC9572B757F}" type="presParOf" srcId="{3387C318-0199-435A-AFBE-AA8FF618933B}" destId="{0BD217C8-915B-4CE0-9E92-F417377D4179}" srcOrd="0" destOrd="0" presId="urn:microsoft.com/office/officeart/2005/8/layout/hierarchy2"/>
    <dgm:cxn modelId="{13E471CE-6EA0-4A66-B2DB-A7DD4AE67A2B}" type="presParOf" srcId="{3387C318-0199-435A-AFBE-AA8FF618933B}" destId="{2FA9C3F3-37F7-4AC4-9C7C-5EEDF504FEF9}" srcOrd="1" destOrd="0" presId="urn:microsoft.com/office/officeart/2005/8/layout/hierarchy2"/>
    <dgm:cxn modelId="{B914A217-C925-4AFB-B30C-435096716B1C}" type="presParOf" srcId="{9F1AC9E9-248E-453E-A93F-FF06B27BE510}" destId="{4E74573E-298F-455A-B882-3E984A574FA1}" srcOrd="2" destOrd="0" presId="urn:microsoft.com/office/officeart/2005/8/layout/hierarchy2"/>
    <dgm:cxn modelId="{8923EF67-99A2-4635-8F8D-0BF15A266B0A}" type="presParOf" srcId="{4E74573E-298F-455A-B882-3E984A574FA1}" destId="{CAB5423F-495A-41C0-A160-5A6D772BFCD9}" srcOrd="0" destOrd="0" presId="urn:microsoft.com/office/officeart/2005/8/layout/hierarchy2"/>
    <dgm:cxn modelId="{7DF8BB76-B222-4A9A-B29B-678ECBFFA942}" type="presParOf" srcId="{9F1AC9E9-248E-453E-A93F-FF06B27BE510}" destId="{B8E98690-C206-49D5-80D8-CEDE8F89DE27}" srcOrd="3" destOrd="0" presId="urn:microsoft.com/office/officeart/2005/8/layout/hierarchy2"/>
    <dgm:cxn modelId="{1D50C1C2-3717-4650-9D52-56D9F5C7A2F9}" type="presParOf" srcId="{B8E98690-C206-49D5-80D8-CEDE8F89DE27}" destId="{96468C62-3896-4B07-B46F-9B2DE44DEFE9}" srcOrd="0" destOrd="0" presId="urn:microsoft.com/office/officeart/2005/8/layout/hierarchy2"/>
    <dgm:cxn modelId="{B2FE1C6B-7B37-4BCB-BA64-E94FF0DDA320}" type="presParOf" srcId="{B8E98690-C206-49D5-80D8-CEDE8F89DE27}" destId="{11F86B4A-5C8E-47B9-B725-A5A3A83E1D5B}" srcOrd="1" destOrd="0" presId="urn:microsoft.com/office/officeart/2005/8/layout/hierarchy2"/>
    <dgm:cxn modelId="{BF509987-1F8C-4FC7-9D34-F4072AA879F4}" type="presParOf" srcId="{C14252DB-1F50-4F8F-8483-023B3B273837}" destId="{9FAF5EB9-699B-427B-B7F4-07AB5A97761F}" srcOrd="2" destOrd="0" presId="urn:microsoft.com/office/officeart/2005/8/layout/hierarchy2"/>
    <dgm:cxn modelId="{82F5BA2A-A00F-4BC9-A45B-F422351DDCC7}" type="presParOf" srcId="{9FAF5EB9-699B-427B-B7F4-07AB5A97761F}" destId="{E62160FF-7B2D-49EB-ABC3-587B46C4C256}" srcOrd="0" destOrd="0" presId="urn:microsoft.com/office/officeart/2005/8/layout/hierarchy2"/>
    <dgm:cxn modelId="{1128CF7A-0E9D-4B58-A5BF-0527A56960C2}" type="presParOf" srcId="{C14252DB-1F50-4F8F-8483-023B3B273837}" destId="{CEA0625E-A1D6-4131-B0B3-CF0ADEF2E347}" srcOrd="3" destOrd="0" presId="urn:microsoft.com/office/officeart/2005/8/layout/hierarchy2"/>
    <dgm:cxn modelId="{A3499C4D-6725-4DA7-98C5-B7B090C190C3}" type="presParOf" srcId="{CEA0625E-A1D6-4131-B0B3-CF0ADEF2E347}" destId="{1BD218A3-3EB1-4271-BBA6-66EFE93BBB72}" srcOrd="0" destOrd="0" presId="urn:microsoft.com/office/officeart/2005/8/layout/hierarchy2"/>
    <dgm:cxn modelId="{2450AA51-44E6-46D1-A100-16BDE1CD6707}" type="presParOf" srcId="{CEA0625E-A1D6-4131-B0B3-CF0ADEF2E347}" destId="{96580179-7265-44AA-ADDC-2A32CAB7D12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8C15F-6861-4DC1-A290-221C31C09D88}">
      <dsp:nvSpPr>
        <dsp:cNvPr id="0" name=""/>
        <dsp:cNvSpPr/>
      </dsp:nvSpPr>
      <dsp:spPr>
        <a:xfrm>
          <a:off x="391" y="1832123"/>
          <a:ext cx="1117763" cy="940593"/>
        </a:xfrm>
        <a:prstGeom prst="roundRect">
          <a:avLst>
            <a:gd name="adj" fmla="val 10000"/>
          </a:avLst>
        </a:prstGeom>
        <a:solidFill>
          <a:schemeClr val="accent1">
            <a:shade val="80000"/>
            <a:hueOff val="0"/>
            <a:satOff val="0"/>
            <a:lumOff val="0"/>
            <a:tint val="98000"/>
            <a:shade val="25000"/>
            <a:satMod val="250000"/>
          </a:schemeClr>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0" tIns="72000" rIns="72000" bIns="72000" numCol="1" spcCol="1270" anchor="ctr" anchorCtr="0">
          <a:noAutofit/>
        </a:bodyPr>
        <a:lstStyle/>
        <a:p>
          <a:pPr lvl="0" algn="ctr" defTabSz="889000">
            <a:lnSpc>
              <a:spcPct val="90000"/>
            </a:lnSpc>
            <a:spcBef>
              <a:spcPct val="0"/>
            </a:spcBef>
            <a:spcAft>
              <a:spcPct val="35000"/>
            </a:spcAft>
          </a:pPr>
          <a:r>
            <a:rPr lang="es-ES" sz="2000" kern="1200" dirty="0" smtClean="0">
              <a:effectLst>
                <a:outerShdw blurRad="38100" dist="38100" dir="2700000" algn="tl">
                  <a:srgbClr val="000000">
                    <a:alpha val="43137"/>
                  </a:srgbClr>
                </a:outerShdw>
              </a:effectLst>
              <a:latin typeface="Cambria" pitchFamily="18" charset="0"/>
            </a:rPr>
            <a:t>Datos</a:t>
          </a:r>
          <a:endParaRPr lang="es-ES" sz="2000" kern="1200" dirty="0">
            <a:effectLst>
              <a:outerShdw blurRad="38100" dist="38100" dir="2700000" algn="tl">
                <a:srgbClr val="000000">
                  <a:alpha val="43137"/>
                </a:srgbClr>
              </a:outerShdw>
            </a:effectLst>
            <a:latin typeface="Cambria" pitchFamily="18" charset="0"/>
          </a:endParaRPr>
        </a:p>
      </dsp:txBody>
      <dsp:txXfrm>
        <a:off x="27940" y="1859672"/>
        <a:ext cx="1062665" cy="885495"/>
      </dsp:txXfrm>
    </dsp:sp>
    <dsp:sp modelId="{DF79D6D8-1892-4FA6-8872-C772E793CF00}">
      <dsp:nvSpPr>
        <dsp:cNvPr id="0" name=""/>
        <dsp:cNvSpPr/>
      </dsp:nvSpPr>
      <dsp:spPr>
        <a:xfrm rot="18824126">
          <a:off x="946012" y="1878635"/>
          <a:ext cx="1115385" cy="41660"/>
        </a:xfrm>
        <a:custGeom>
          <a:avLst/>
          <a:gdLst/>
          <a:ahLst/>
          <a:cxnLst/>
          <a:rect l="0" t="0" r="0" b="0"/>
          <a:pathLst>
            <a:path>
              <a:moveTo>
                <a:pt x="0" y="20830"/>
              </a:moveTo>
              <a:lnTo>
                <a:pt x="1115385" y="20830"/>
              </a:lnTo>
            </a:path>
          </a:pathLst>
        </a:custGeom>
        <a:noFill/>
        <a:ln w="38100" cap="flat" cmpd="sng" algn="ctr">
          <a:solidFill>
            <a:srgbClr val="FFC000"/>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s-ES" sz="2000" kern="1200">
            <a:effectLst>
              <a:outerShdw blurRad="50800" dist="38100" dir="2700000" algn="tl" rotWithShape="0">
                <a:prstClr val="black">
                  <a:alpha val="40000"/>
                </a:prstClr>
              </a:outerShdw>
            </a:effectLst>
            <a:latin typeface="Cambria" pitchFamily="18" charset="0"/>
          </a:endParaRPr>
        </a:p>
      </dsp:txBody>
      <dsp:txXfrm>
        <a:off x="1475820" y="1871581"/>
        <a:ext cx="55769" cy="55769"/>
      </dsp:txXfrm>
    </dsp:sp>
    <dsp:sp modelId="{C2773379-D5F9-43BF-A8D9-5D2B3569070B}">
      <dsp:nvSpPr>
        <dsp:cNvPr id="0" name=""/>
        <dsp:cNvSpPr/>
      </dsp:nvSpPr>
      <dsp:spPr>
        <a:xfrm>
          <a:off x="1889254" y="1026213"/>
          <a:ext cx="1591315" cy="940593"/>
        </a:xfrm>
        <a:prstGeom prst="roundRect">
          <a:avLst>
            <a:gd name="adj" fmla="val 10000"/>
          </a:avLst>
        </a:prstGeom>
        <a:solidFill>
          <a:schemeClr val="accent1">
            <a:tint val="99000"/>
            <a:hueOff val="0"/>
            <a:satOff val="0"/>
            <a:lumOff val="0"/>
            <a:tint val="98000"/>
            <a:shade val="25000"/>
            <a:satMod val="250000"/>
          </a:schemeClr>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72000" numCol="1" spcCol="1270" anchor="ctr" anchorCtr="0">
          <a:noAutofit/>
        </a:bodyPr>
        <a:lstStyle/>
        <a:p>
          <a:pPr lvl="0" algn="ctr" defTabSz="889000">
            <a:lnSpc>
              <a:spcPct val="90000"/>
            </a:lnSpc>
            <a:spcBef>
              <a:spcPct val="0"/>
            </a:spcBef>
            <a:spcAft>
              <a:spcPct val="35000"/>
            </a:spcAft>
          </a:pPr>
          <a:r>
            <a:rPr lang="es-ES" sz="2000" kern="1200" dirty="0" smtClean="0">
              <a:effectLst>
                <a:outerShdw blurRad="38100" dist="38100" dir="2700000" algn="tl">
                  <a:srgbClr val="000000">
                    <a:alpha val="43137"/>
                  </a:srgbClr>
                </a:outerShdw>
              </a:effectLst>
              <a:latin typeface="Cambria" pitchFamily="18" charset="0"/>
            </a:rPr>
            <a:t>Constantes</a:t>
          </a:r>
          <a:endParaRPr lang="es-ES" sz="2000" kern="1200" dirty="0">
            <a:effectLst>
              <a:outerShdw blurRad="38100" dist="38100" dir="2700000" algn="tl">
                <a:srgbClr val="000000">
                  <a:alpha val="43137"/>
                </a:srgbClr>
              </a:outerShdw>
            </a:effectLst>
            <a:latin typeface="Cambria" pitchFamily="18" charset="0"/>
          </a:endParaRPr>
        </a:p>
      </dsp:txBody>
      <dsp:txXfrm>
        <a:off x="1916803" y="1053762"/>
        <a:ext cx="1536217" cy="885495"/>
      </dsp:txXfrm>
    </dsp:sp>
    <dsp:sp modelId="{7B3CCA0E-CFCA-4224-8066-3BD16084D237}">
      <dsp:nvSpPr>
        <dsp:cNvPr id="0" name=""/>
        <dsp:cNvSpPr/>
      </dsp:nvSpPr>
      <dsp:spPr>
        <a:xfrm rot="19015350">
          <a:off x="3348243" y="1140415"/>
          <a:ext cx="981761" cy="41660"/>
        </a:xfrm>
        <a:custGeom>
          <a:avLst/>
          <a:gdLst/>
          <a:ahLst/>
          <a:cxnLst/>
          <a:rect l="0" t="0" r="0" b="0"/>
          <a:pathLst>
            <a:path>
              <a:moveTo>
                <a:pt x="0" y="20830"/>
              </a:moveTo>
              <a:lnTo>
                <a:pt x="981761" y="20830"/>
              </a:lnTo>
            </a:path>
          </a:pathLst>
        </a:custGeom>
        <a:noFill/>
        <a:ln w="38100" cap="flat" cmpd="sng" algn="ctr">
          <a:solidFill>
            <a:srgbClr val="FFC000"/>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s-ES" sz="2000" kern="1200">
            <a:effectLst>
              <a:outerShdw blurRad="50800" dist="38100" dir="2700000" algn="tl" rotWithShape="0">
                <a:prstClr val="black">
                  <a:alpha val="40000"/>
                </a:prstClr>
              </a:outerShdw>
            </a:effectLst>
            <a:latin typeface="Cambria" pitchFamily="18" charset="0"/>
          </a:endParaRPr>
        </a:p>
      </dsp:txBody>
      <dsp:txXfrm>
        <a:off x="3814579" y="1136701"/>
        <a:ext cx="49088" cy="49088"/>
      </dsp:txXfrm>
    </dsp:sp>
    <dsp:sp modelId="{0BD217C8-915B-4CE0-9E92-F417377D4179}">
      <dsp:nvSpPr>
        <dsp:cNvPr id="0" name=""/>
        <dsp:cNvSpPr/>
      </dsp:nvSpPr>
      <dsp:spPr>
        <a:xfrm>
          <a:off x="4197678" y="355683"/>
          <a:ext cx="1881187" cy="940593"/>
        </a:xfrm>
        <a:prstGeom prst="roundRect">
          <a:avLst>
            <a:gd name="adj" fmla="val 10000"/>
          </a:avLst>
        </a:prstGeom>
        <a:solidFill>
          <a:schemeClr val="accent1">
            <a:tint val="99000"/>
            <a:hueOff val="0"/>
            <a:satOff val="0"/>
            <a:lumOff val="0"/>
            <a:tint val="98000"/>
            <a:shade val="25000"/>
            <a:satMod val="250000"/>
          </a:schemeClr>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72000" numCol="1" spcCol="1270" anchor="ctr" anchorCtr="0">
          <a:noAutofit/>
        </a:bodyPr>
        <a:lstStyle/>
        <a:p>
          <a:pPr lvl="0" algn="ctr" defTabSz="889000">
            <a:lnSpc>
              <a:spcPct val="90000"/>
            </a:lnSpc>
            <a:spcBef>
              <a:spcPct val="0"/>
            </a:spcBef>
            <a:spcAft>
              <a:spcPct val="35000"/>
            </a:spcAft>
          </a:pPr>
          <a:r>
            <a:rPr lang="es-ES" sz="2000" kern="1200" dirty="0" smtClean="0">
              <a:effectLst>
                <a:outerShdw blurRad="38100" dist="38100" dir="2700000" algn="tl">
                  <a:srgbClr val="000000">
                    <a:alpha val="43137"/>
                  </a:srgbClr>
                </a:outerShdw>
              </a:effectLst>
              <a:latin typeface="Cambria" pitchFamily="18" charset="0"/>
            </a:rPr>
            <a:t>Literales</a:t>
          </a:r>
          <a:endParaRPr lang="es-ES" sz="2000" kern="1200" dirty="0">
            <a:effectLst>
              <a:outerShdw blurRad="38100" dist="38100" dir="2700000" algn="tl">
                <a:srgbClr val="000000">
                  <a:alpha val="43137"/>
                </a:srgbClr>
              </a:outerShdw>
            </a:effectLst>
            <a:latin typeface="Cambria" pitchFamily="18" charset="0"/>
          </a:endParaRPr>
        </a:p>
      </dsp:txBody>
      <dsp:txXfrm>
        <a:off x="4225227" y="383232"/>
        <a:ext cx="1826089" cy="885495"/>
      </dsp:txXfrm>
    </dsp:sp>
    <dsp:sp modelId="{4E74573E-298F-455A-B882-3E984A574FA1}">
      <dsp:nvSpPr>
        <dsp:cNvPr id="0" name=""/>
        <dsp:cNvSpPr/>
      </dsp:nvSpPr>
      <dsp:spPr>
        <a:xfrm rot="2584626">
          <a:off x="3348246" y="1810941"/>
          <a:ext cx="981755" cy="41660"/>
        </a:xfrm>
        <a:custGeom>
          <a:avLst/>
          <a:gdLst/>
          <a:ahLst/>
          <a:cxnLst/>
          <a:rect l="0" t="0" r="0" b="0"/>
          <a:pathLst>
            <a:path>
              <a:moveTo>
                <a:pt x="0" y="20830"/>
              </a:moveTo>
              <a:lnTo>
                <a:pt x="981755" y="20830"/>
              </a:lnTo>
            </a:path>
          </a:pathLst>
        </a:custGeom>
        <a:noFill/>
        <a:ln w="38100" cap="flat" cmpd="sng" algn="ctr">
          <a:solidFill>
            <a:srgbClr val="FFC000"/>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s-ES" sz="2000" kern="1200">
            <a:effectLst>
              <a:outerShdw blurRad="50800" dist="38100" dir="2700000" algn="tl" rotWithShape="0">
                <a:prstClr val="black">
                  <a:alpha val="40000"/>
                </a:prstClr>
              </a:outerShdw>
            </a:effectLst>
            <a:latin typeface="Cambria" pitchFamily="18" charset="0"/>
          </a:endParaRPr>
        </a:p>
      </dsp:txBody>
      <dsp:txXfrm>
        <a:off x="3814580" y="1807227"/>
        <a:ext cx="49087" cy="49087"/>
      </dsp:txXfrm>
    </dsp:sp>
    <dsp:sp modelId="{96468C62-3896-4B07-B46F-9B2DE44DEFE9}">
      <dsp:nvSpPr>
        <dsp:cNvPr id="0" name=""/>
        <dsp:cNvSpPr/>
      </dsp:nvSpPr>
      <dsp:spPr>
        <a:xfrm>
          <a:off x="4197678" y="1696734"/>
          <a:ext cx="1881187" cy="940593"/>
        </a:xfrm>
        <a:prstGeom prst="roundRect">
          <a:avLst>
            <a:gd name="adj" fmla="val 10000"/>
          </a:avLst>
        </a:prstGeom>
        <a:solidFill>
          <a:srgbClr val="0037A8"/>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72000" numCol="1" spcCol="1270" anchor="ctr" anchorCtr="0">
          <a:noAutofit/>
        </a:bodyPr>
        <a:lstStyle/>
        <a:p>
          <a:pPr lvl="0" algn="ctr" defTabSz="889000">
            <a:lnSpc>
              <a:spcPct val="90000"/>
            </a:lnSpc>
            <a:spcBef>
              <a:spcPct val="0"/>
            </a:spcBef>
            <a:spcAft>
              <a:spcPct val="35000"/>
            </a:spcAft>
          </a:pPr>
          <a:r>
            <a:rPr lang="es-ES" sz="2000" kern="1200" smtClean="0">
              <a:effectLst>
                <a:outerShdw blurRad="38100" dist="38100" dir="2700000" algn="tl">
                  <a:srgbClr val="000000">
                    <a:alpha val="43137"/>
                  </a:srgbClr>
                </a:outerShdw>
              </a:effectLst>
              <a:latin typeface="Cambria" pitchFamily="18" charset="0"/>
            </a:rPr>
            <a:t>Con nombre</a:t>
          </a:r>
          <a:endParaRPr lang="es-ES" sz="2000" kern="1200" dirty="0">
            <a:effectLst>
              <a:outerShdw blurRad="38100" dist="38100" dir="2700000" algn="tl">
                <a:srgbClr val="000000">
                  <a:alpha val="43137"/>
                </a:srgbClr>
              </a:outerShdw>
            </a:effectLst>
            <a:latin typeface="Cambria" pitchFamily="18" charset="0"/>
          </a:endParaRPr>
        </a:p>
      </dsp:txBody>
      <dsp:txXfrm>
        <a:off x="4225227" y="1724283"/>
        <a:ext cx="1826089" cy="885495"/>
      </dsp:txXfrm>
    </dsp:sp>
    <dsp:sp modelId="{9FAF5EB9-699B-427B-B7F4-07AB5A97761F}">
      <dsp:nvSpPr>
        <dsp:cNvPr id="0" name=""/>
        <dsp:cNvSpPr/>
      </dsp:nvSpPr>
      <dsp:spPr>
        <a:xfrm rot="3063519">
          <a:off x="890285" y="2758702"/>
          <a:ext cx="1226839" cy="41660"/>
        </a:xfrm>
        <a:custGeom>
          <a:avLst/>
          <a:gdLst/>
          <a:ahLst/>
          <a:cxnLst/>
          <a:rect l="0" t="0" r="0" b="0"/>
          <a:pathLst>
            <a:path>
              <a:moveTo>
                <a:pt x="0" y="20830"/>
              </a:moveTo>
              <a:lnTo>
                <a:pt x="1226839" y="20830"/>
              </a:lnTo>
            </a:path>
          </a:pathLst>
        </a:custGeom>
        <a:noFill/>
        <a:ln w="38100" cap="flat" cmpd="sng" algn="ctr">
          <a:solidFill>
            <a:srgbClr val="FFC000"/>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s-ES" sz="2000" kern="1200">
            <a:effectLst>
              <a:outerShdw blurRad="50800" dist="38100" dir="2700000" algn="tl" rotWithShape="0">
                <a:prstClr val="black">
                  <a:alpha val="40000"/>
                </a:prstClr>
              </a:outerShdw>
            </a:effectLst>
            <a:latin typeface="Cambria" pitchFamily="18" charset="0"/>
          </a:endParaRPr>
        </a:p>
      </dsp:txBody>
      <dsp:txXfrm>
        <a:off x="1473033" y="2748861"/>
        <a:ext cx="61341" cy="61341"/>
      </dsp:txXfrm>
    </dsp:sp>
    <dsp:sp modelId="{1BD218A3-3EB1-4271-BBA6-66EFE93BBB72}">
      <dsp:nvSpPr>
        <dsp:cNvPr id="0" name=""/>
        <dsp:cNvSpPr/>
      </dsp:nvSpPr>
      <dsp:spPr>
        <a:xfrm>
          <a:off x="1889254" y="2786346"/>
          <a:ext cx="1737182" cy="940593"/>
        </a:xfrm>
        <a:prstGeom prst="roundRect">
          <a:avLst>
            <a:gd name="adj" fmla="val 10000"/>
          </a:avLst>
        </a:prstGeom>
        <a:solidFill>
          <a:srgbClr val="0037A8"/>
        </a:solidFill>
        <a:ln>
          <a:noFill/>
        </a:ln>
        <a:effectLst>
          <a:outerShdw blurRad="50800" dist="38100" dir="2700000" algn="tl"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72000" numCol="1" spcCol="1270" anchor="ctr" anchorCtr="0">
          <a:noAutofit/>
        </a:bodyPr>
        <a:lstStyle/>
        <a:p>
          <a:pPr lvl="0" algn="ctr" defTabSz="889000">
            <a:lnSpc>
              <a:spcPct val="90000"/>
            </a:lnSpc>
            <a:spcBef>
              <a:spcPct val="0"/>
            </a:spcBef>
            <a:spcAft>
              <a:spcPct val="35000"/>
            </a:spcAft>
          </a:pPr>
          <a:r>
            <a:rPr lang="es-ES" sz="2000" kern="1200" dirty="0" smtClean="0">
              <a:effectLst>
                <a:outerShdw blurRad="38100" dist="38100" dir="2700000" algn="tl">
                  <a:srgbClr val="000000">
                    <a:alpha val="43137"/>
                  </a:srgbClr>
                </a:outerShdw>
              </a:effectLst>
              <a:latin typeface="Cambria" pitchFamily="18" charset="0"/>
            </a:rPr>
            <a:t>Variables</a:t>
          </a:r>
          <a:endParaRPr lang="es-ES" sz="2000" kern="1200" dirty="0">
            <a:effectLst>
              <a:outerShdw blurRad="38100" dist="38100" dir="2700000" algn="tl">
                <a:srgbClr val="000000">
                  <a:alpha val="43137"/>
                </a:srgbClr>
              </a:outerShdw>
            </a:effectLst>
            <a:latin typeface="Cambria" pitchFamily="18" charset="0"/>
          </a:endParaRPr>
        </a:p>
      </dsp:txBody>
      <dsp:txXfrm>
        <a:off x="1916803" y="2813895"/>
        <a:ext cx="1682084" cy="8854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8C8F6882-623C-4F59-89C4-4E5CBDBBE090}" type="datetimeFigureOut">
              <a:rPr lang="es-ES" smtClean="0"/>
              <a:pPr/>
              <a:t>15/05/2020</a:t>
            </a:fld>
            <a:endParaRPr lang="es-ES"/>
          </a:p>
        </p:txBody>
      </p:sp>
      <p:sp>
        <p:nvSpPr>
          <p:cNvPr id="4" name="3 Marcador de pie de página"/>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4030F02F-573B-4E64-A300-A7C383857750}" type="slidenum">
              <a:rPr lang="es-ES" smtClean="0"/>
              <a:pPr/>
              <a:t>‹Nº›</a:t>
            </a:fld>
            <a:endParaRPr lang="es-ES"/>
          </a:p>
        </p:txBody>
      </p:sp>
    </p:spTree>
    <p:extLst>
      <p:ext uri="{BB962C8B-B14F-4D97-AF65-F5344CB8AC3E}">
        <p14:creationId xmlns:p14="http://schemas.microsoft.com/office/powerpoint/2010/main" val="4107914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CD25255-EE5E-40E3-B634-65B4AA002A7D}" type="datetimeFigureOut">
              <a:rPr lang="es-ES" smtClean="0"/>
              <a:pPr/>
              <a:t>15/05/2020</a:t>
            </a:fld>
            <a:endParaRPr lang="es-ES"/>
          </a:p>
        </p:txBody>
      </p:sp>
      <p:sp>
        <p:nvSpPr>
          <p:cNvPr id="4" name="3 Marcador de imagen de diapositiva"/>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DDBB7FF-5F31-4F6A-871A-89C210F39D73}" type="slidenum">
              <a:rPr lang="es-ES" smtClean="0"/>
              <a:pPr/>
              <a:t>‹Nº›</a:t>
            </a:fld>
            <a:endParaRPr lang="es-ES"/>
          </a:p>
        </p:txBody>
      </p:sp>
    </p:spTree>
    <p:extLst>
      <p:ext uri="{BB962C8B-B14F-4D97-AF65-F5344CB8AC3E}">
        <p14:creationId xmlns:p14="http://schemas.microsoft.com/office/powerpoint/2010/main" val="225372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1"/>
                </a:solidFill>
                <a:effectLst>
                  <a:outerShdw blurRad="38100" dist="25400" dir="5400000" algn="tl" rotWithShape="0">
                    <a:srgbClr val="000000">
                      <a:alpha val="43000"/>
                    </a:srgbClr>
                  </a:outerShdw>
                </a:effectLst>
                <a:latin typeface="+mj-lt"/>
                <a:ea typeface="+mj-ea"/>
                <a:cs typeface="+mj-cs"/>
              </a:defRPr>
            </a:lvl1pPr>
          </a:lstStyle>
          <a:p>
            <a:r>
              <a:rPr kumimoji="0" lang="es-ES" dirty="0" smtClean="0"/>
              <a:t>Haga clic para modificar el estilo de título del patrón</a:t>
            </a:r>
            <a:endParaRPr kumimoji="0" lang="en-US" dirty="0"/>
          </a:p>
        </p:txBody>
      </p:sp>
      <p:sp>
        <p:nvSpPr>
          <p:cNvPr id="17" name="16 Subtítulo"/>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914402"/>
            <a:ext cx="27432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914402"/>
            <a:ext cx="80264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85728"/>
            <a:ext cx="10972800" cy="500066"/>
          </a:xfrm>
        </p:spPr>
        <p:txBody>
          <a:bodyPr>
            <a:noAutofit/>
          </a:bodyPr>
          <a:lstStyle>
            <a:lvl1pPr>
              <a:defRPr sz="3600" b="1">
                <a:ln>
                  <a:solidFill>
                    <a:srgbClr val="0070C0"/>
                  </a:solidFill>
                </a:ln>
                <a:solidFill>
                  <a:schemeClr val="tx1"/>
                </a:solidFill>
                <a:effectLst>
                  <a:outerShdw blurRad="38100" dist="38100" dir="2700000" algn="tl">
                    <a:srgbClr val="000000">
                      <a:alpha val="43137"/>
                    </a:srgbClr>
                  </a:outerShdw>
                </a:effectLst>
              </a:defRPr>
            </a:lvl1pPr>
          </a:lstStyle>
          <a:p>
            <a:r>
              <a:rPr kumimoji="0" lang="es-ES" dirty="0" smtClean="0"/>
              <a:t>Haga clic para modificar el estilo de título del patrón</a:t>
            </a:r>
            <a:endParaRPr kumimoji="0" lang="en-US" dirty="0"/>
          </a:p>
        </p:txBody>
      </p:sp>
      <p:sp>
        <p:nvSpPr>
          <p:cNvPr id="3" name="2 Marcador de contenido"/>
          <p:cNvSpPr>
            <a:spLocks noGrp="1"/>
          </p:cNvSpPr>
          <p:nvPr>
            <p:ph idx="1"/>
          </p:nvPr>
        </p:nvSpPr>
        <p:spPr>
          <a:xfrm>
            <a:off x="609600" y="1071546"/>
            <a:ext cx="10972800" cy="5110178"/>
          </a:xfrm>
        </p:spPr>
        <p:txBody>
          <a:bodyPr/>
          <a:lstStyle>
            <a:lvl1pPr marL="0" indent="0">
              <a:buNone/>
              <a:defRPr sz="2400" i="1">
                <a:effectLst>
                  <a:outerShdw blurRad="38100" dist="38100" dir="2700000" algn="tl">
                    <a:srgbClr val="000000">
                      <a:alpha val="43137"/>
                    </a:srgbClr>
                  </a:outerShdw>
                </a:effectLst>
                <a:latin typeface="Cambria" pitchFamily="18" charset="0"/>
              </a:defRPr>
            </a:lvl1pPr>
            <a:lvl2pPr marL="360363" indent="-360363">
              <a:buClr>
                <a:schemeClr val="bg2">
                  <a:lumMod val="20000"/>
                  <a:lumOff val="80000"/>
                </a:schemeClr>
              </a:buClr>
              <a:buSzPct val="100000"/>
              <a:buFont typeface="Wingdings" pitchFamily="2" charset="2"/>
              <a:buChar char="ü"/>
              <a:defRPr sz="2200">
                <a:effectLst>
                  <a:outerShdw blurRad="38100" dist="38100" dir="2700000" algn="tl">
                    <a:srgbClr val="000000">
                      <a:alpha val="43137"/>
                    </a:srgbClr>
                  </a:outerShdw>
                </a:effectLst>
                <a:latin typeface="Cambria" pitchFamily="18" charset="0"/>
              </a:defRPr>
            </a:lvl2pPr>
            <a:lvl3pPr marL="714375" indent="-355600">
              <a:buClr>
                <a:srgbClr val="FFC000"/>
              </a:buClr>
              <a:buFont typeface="Constantia" pitchFamily="18" charset="0"/>
              <a:buChar char="—"/>
              <a:defRPr sz="2000">
                <a:effectLst>
                  <a:outerShdw blurRad="38100" dist="38100" dir="2700000" algn="tl">
                    <a:srgbClr val="000000">
                      <a:alpha val="43137"/>
                    </a:srgbClr>
                  </a:outerShdw>
                </a:effectLst>
                <a:latin typeface="Cambria" pitchFamily="18" charset="0"/>
              </a:defRPr>
            </a:lvl3pPr>
            <a:lvl4pPr marL="107632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4pPr>
            <a:lvl5pPr marL="143827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5pPr>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5" name="4 Marcador de pie de página"/>
          <p:cNvSpPr>
            <a:spLocks noGrp="1"/>
          </p:cNvSpPr>
          <p:nvPr>
            <p:ph type="ftr" sz="quarter" idx="11"/>
          </p:nvPr>
        </p:nvSpPr>
        <p:spPr>
          <a:xfrm>
            <a:off x="1619219" y="6356351"/>
            <a:ext cx="7429552" cy="365125"/>
          </a:xfrm>
        </p:spPr>
        <p:txBody>
          <a:bodyPr/>
          <a:lstStyle>
            <a:lvl1pPr>
              <a:defRPr>
                <a:solidFill>
                  <a:schemeClr val="tx1"/>
                </a:solidFill>
                <a:effectLst>
                  <a:outerShdw blurRad="38100" dist="38100" dir="2700000" algn="tl">
                    <a:srgbClr val="000000">
                      <a:alpha val="43137"/>
                    </a:srgbClr>
                  </a:outerShdw>
                </a:effectLst>
                <a:latin typeface="+mj-lt"/>
              </a:defRPr>
            </a:lvl1pPr>
          </a:lstStyle>
          <a:p>
            <a:r>
              <a:rPr lang="es-ES" dirty="0" smtClean="0"/>
              <a:t>Algoritmos y Estructuras de Datos I</a:t>
            </a:r>
            <a:endParaRPr lang="es-ES" dirty="0"/>
          </a:p>
        </p:txBody>
      </p:sp>
      <p:sp>
        <p:nvSpPr>
          <p:cNvPr id="6" name="5 Marcador de número de diapositiva"/>
          <p:cNvSpPr>
            <a:spLocks noGrp="1"/>
          </p:cNvSpPr>
          <p:nvPr>
            <p:ph type="sldNum" sz="quarter" idx="12"/>
          </p:nvPr>
        </p:nvSpPr>
        <p:spPr>
          <a:xfrm>
            <a:off x="9239272" y="6356351"/>
            <a:ext cx="1200120" cy="365125"/>
          </a:xfrm>
        </p:spPr>
        <p:txBody>
          <a:bodyPr/>
          <a:lstStyle>
            <a:lvl1pPr>
              <a:defRPr>
                <a:solidFill>
                  <a:schemeClr val="tx1"/>
                </a:solidFill>
                <a:effectLst>
                  <a:outerShdw blurRad="38100" dist="38100" dir="2700000" algn="tl">
                    <a:srgbClr val="000000">
                      <a:alpha val="43137"/>
                    </a:srgbClr>
                  </a:outerShdw>
                </a:effectLst>
                <a:latin typeface="+mj-lt"/>
              </a:defRPr>
            </a:lvl1pPr>
          </a:lstStyle>
          <a:p>
            <a:r>
              <a:rPr lang="en-US" smtClean="0"/>
              <a:t>Página </a:t>
            </a:r>
            <a:fld id="{042AED99-7FB4-404E-8A97-64753DCE42EC}" type="slidenum">
              <a:rPr lang="en-US" smtClean="0"/>
              <a:pPr/>
              <a:t>‹Nº›</a:t>
            </a:fld>
            <a:endParaRPr lang="en-US" dirty="0"/>
          </a:p>
        </p:txBody>
      </p:sp>
      <p:cxnSp>
        <p:nvCxnSpPr>
          <p:cNvPr id="8" name="7 Conector recto"/>
          <p:cNvCxnSpPr/>
          <p:nvPr userDrawn="1"/>
        </p:nvCxnSpPr>
        <p:spPr>
          <a:xfrm>
            <a:off x="571462" y="857232"/>
            <a:ext cx="11049077" cy="0"/>
          </a:xfrm>
          <a:prstGeom prst="line">
            <a:avLst/>
          </a:prstGeom>
          <a:ln w="28575">
            <a:solidFill>
              <a:schemeClr val="accent2">
                <a:lumMod val="20000"/>
                <a:lumOff val="80000"/>
              </a:schemeClr>
            </a:solidFill>
          </a:ln>
        </p:spPr>
        <p:style>
          <a:lnRef idx="3">
            <a:schemeClr val="accent2"/>
          </a:lnRef>
          <a:fillRef idx="0">
            <a:schemeClr val="accent2"/>
          </a:fillRef>
          <a:effectRef idx="2">
            <a:schemeClr val="accent2"/>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med">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11 Triángulo rectángulo"/>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1 Título"/>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5/15/2020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10769600" y="6356351"/>
            <a:ext cx="8128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10 Forma libre"/>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7" name="6 Forma libre"/>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7 Forma libre"/>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8 Marcador de título"/>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5/15/2020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25356" y="202408"/>
            <a:ext cx="12240731"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tx2">
                <a:lumMod val="50000"/>
              </a:schemeClr>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lumMod val="40000"/>
                <a:lumOff val="60000"/>
              </a:schemeClr>
            </a:gs>
          </a:gsLst>
          <a:lin ang="16200000" scaled="1"/>
        </a:gradFill>
        <a:effectLst/>
      </p:bgPr>
    </p:bg>
    <p:spTree>
      <p:nvGrpSpPr>
        <p:cNvPr id="1" name=""/>
        <p:cNvGrpSpPr/>
        <p:nvPr/>
      </p:nvGrpSpPr>
      <p:grpSpPr>
        <a:xfrm>
          <a:off x="0" y="0"/>
          <a:ext cx="0" cy="0"/>
          <a:chOff x="0" y="0"/>
          <a:chExt cx="0" cy="0"/>
        </a:xfrm>
      </p:grpSpPr>
      <p:pic>
        <p:nvPicPr>
          <p:cNvPr id="160770" name="Picture 2" descr="Powerpoint con diseño en blanco y gris y fondo negro | Vector Gr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2" y="-17540"/>
            <a:ext cx="12223011" cy="8142165"/>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a:spLocks noChangeAspect="1"/>
          </p:cNvSpPr>
          <p:nvPr/>
        </p:nvSpPr>
        <p:spPr>
          <a:xfrm>
            <a:off x="2024033" y="1847839"/>
            <a:ext cx="1548000" cy="1548000"/>
          </a:xfrm>
          <a:prstGeom prst="rect">
            <a:avLst/>
          </a:prstGeom>
          <a:solidFill>
            <a:schemeClr val="accent2">
              <a:tint val="98000"/>
              <a:shade val="25000"/>
              <a:satMod val="250000"/>
            </a:schemeClr>
          </a:solidFill>
          <a:effectLst>
            <a:innerShdw blurRad="63500" dist="50800" dir="27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8800" b="1" dirty="0" smtClean="0">
                <a:solidFill>
                  <a:schemeClr val="bg2">
                    <a:lumMod val="20000"/>
                    <a:lumOff val="80000"/>
                  </a:schemeClr>
                </a:solidFill>
                <a:effectLst>
                  <a:outerShdw blurRad="38100" dist="38100" dir="2700000" algn="tl">
                    <a:srgbClr val="000000">
                      <a:alpha val="43137"/>
                    </a:srgbClr>
                  </a:outerShdw>
                </a:effectLst>
                <a:latin typeface="+mj-lt"/>
              </a:rPr>
              <a:t>U2</a:t>
            </a:r>
            <a:endParaRPr lang="es-ES" sz="8800" b="1" dirty="0">
              <a:solidFill>
                <a:schemeClr val="bg2">
                  <a:lumMod val="20000"/>
                  <a:lumOff val="80000"/>
                </a:schemeClr>
              </a:solidFill>
              <a:effectLst>
                <a:outerShdw blurRad="38100" dist="38100" dir="2700000" algn="tl">
                  <a:srgbClr val="000000">
                    <a:alpha val="43137"/>
                  </a:srgbClr>
                </a:outerShdw>
              </a:effectLst>
              <a:latin typeface="+mj-lt"/>
            </a:endParaRPr>
          </a:p>
        </p:txBody>
      </p:sp>
      <p:sp>
        <p:nvSpPr>
          <p:cNvPr id="11" name="10 CuadroTexto"/>
          <p:cNvSpPr txBox="1"/>
          <p:nvPr/>
        </p:nvSpPr>
        <p:spPr>
          <a:xfrm>
            <a:off x="1952597" y="604819"/>
            <a:ext cx="5811591" cy="584775"/>
          </a:xfrm>
          <a:prstGeom prst="rect">
            <a:avLst/>
          </a:prstGeom>
          <a:noFill/>
        </p:spPr>
        <p:txBody>
          <a:bodyPr wrap="none" rtlCol="0">
            <a:spAutoFit/>
          </a:bodyPr>
          <a:lstStyle/>
          <a:p>
            <a:pPr defTabSz="1323975">
              <a:tabLst>
                <a:tab pos="6010275" algn="l"/>
              </a:tabLst>
            </a:pPr>
            <a:r>
              <a:rPr lang="es-ES" sz="3200" dirty="0" smtClean="0">
                <a:solidFill>
                  <a:schemeClr val="bg2">
                    <a:lumMod val="20000"/>
                    <a:lumOff val="80000"/>
                  </a:schemeClr>
                </a:solidFill>
                <a:latin typeface="+mj-lt"/>
              </a:rPr>
              <a:t>Algoritmos y Estructuras de Datos</a:t>
            </a:r>
            <a:endParaRPr lang="es-ES" sz="3200" dirty="0">
              <a:solidFill>
                <a:schemeClr val="bg2">
                  <a:lumMod val="20000"/>
                  <a:lumOff val="80000"/>
                </a:schemeClr>
              </a:solidFill>
              <a:latin typeface="+mj-lt"/>
            </a:endParaRPr>
          </a:p>
        </p:txBody>
      </p:sp>
      <p:cxnSp>
        <p:nvCxnSpPr>
          <p:cNvPr id="12" name="11 Conector recto"/>
          <p:cNvCxnSpPr/>
          <p:nvPr/>
        </p:nvCxnSpPr>
        <p:spPr>
          <a:xfrm>
            <a:off x="2024034" y="1214422"/>
            <a:ext cx="7643866" cy="0"/>
          </a:xfrm>
          <a:prstGeom prst="line">
            <a:avLst/>
          </a:prstGeom>
          <a:ln>
            <a:solidFill>
              <a:schemeClr val="bg2">
                <a:lumMod val="20000"/>
                <a:lumOff val="80000"/>
              </a:schemeClr>
            </a:solidFill>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4" name="1 Título"/>
          <p:cNvSpPr>
            <a:spLocks noGrp="1"/>
          </p:cNvSpPr>
          <p:nvPr>
            <p:ph type="ctrTitle"/>
          </p:nvPr>
        </p:nvSpPr>
        <p:spPr>
          <a:xfrm>
            <a:off x="3952860" y="1844824"/>
            <a:ext cx="6072230" cy="1440160"/>
          </a:xfrm>
        </p:spPr>
        <p:txBody>
          <a:bodyPr anchor="ctr">
            <a:normAutofit/>
          </a:bodyPr>
          <a:lstStyle/>
          <a:p>
            <a:pPr algn="l"/>
            <a:r>
              <a:rPr lang="es-ES" sz="480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t>Tipos e instrucciones I</a:t>
            </a:r>
            <a:endParaRPr lang="es-ES" sz="4800" b="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ndParaRPr>
          </a:p>
        </p:txBody>
      </p:sp>
      <p:sp>
        <p:nvSpPr>
          <p:cNvPr id="2" name="Subtítulo 1"/>
          <p:cNvSpPr>
            <a:spLocks noGrp="1"/>
          </p:cNvSpPr>
          <p:nvPr>
            <p:ph type="subTitle" idx="1"/>
          </p:nvPr>
        </p:nvSpPr>
        <p:spPr>
          <a:xfrm>
            <a:off x="844029" y="4271048"/>
            <a:ext cx="10472928" cy="1752600"/>
          </a:xfrm>
        </p:spPr>
        <p:txBody>
          <a:bodyPr/>
          <a:lstStyle/>
          <a:p>
            <a:r>
              <a:rPr lang="es-ES" dirty="0" smtClean="0"/>
              <a:t>Comenzamos este camino hacia la construcción de Programas Funcionales Simples Incorporando conceptos  Claves para poder crear Software  </a:t>
            </a:r>
            <a:r>
              <a:rPr lang="es-ES" smtClean="0"/>
              <a:t>de Calidad. </a:t>
            </a:r>
            <a:endParaRPr lang="en-US" dirty="0"/>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Visualización de datos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cs typeface="Consolas" pitchFamily="49" charset="0"/>
              </a:rPr>
              <a:t>Con el insertor </a:t>
            </a:r>
            <a:r>
              <a:rPr lang="es-ES" sz="2800" i="0" dirty="0">
                <a:solidFill>
                  <a:schemeClr val="bg2">
                    <a:lumMod val="20000"/>
                    <a:lumOff val="80000"/>
                  </a:schemeClr>
                </a:solidFill>
                <a:latin typeface="Consolas" pitchFamily="49" charset="0"/>
                <a:cs typeface="Consolas" pitchFamily="49" charset="0"/>
              </a:rPr>
              <a:t>&lt;&lt;</a:t>
            </a:r>
            <a:r>
              <a:rPr lang="es-ES" sz="2800" dirty="0">
                <a:solidFill>
                  <a:schemeClr val="bg2">
                    <a:lumMod val="20000"/>
                    <a:lumOff val="80000"/>
                  </a:schemeClr>
                </a:solidFill>
                <a:cs typeface="Consolas" pitchFamily="49" charset="0"/>
              </a:rPr>
              <a:t> podemos mostrar...</a:t>
            </a:r>
          </a:p>
          <a:p>
            <a:pPr marL="714375" lvl="1" indent="-352425">
              <a:spcBef>
                <a:spcPts val="0"/>
              </a:spcBef>
              <a:spcAft>
                <a:spcPts val="600"/>
              </a:spcAft>
            </a:pPr>
            <a:r>
              <a:rPr lang="es-ES" dirty="0" smtClean="0">
                <a:sym typeface="Wingdings" pitchFamily="2" charset="2"/>
              </a:rPr>
              <a:t>Cadenas de caracteres literales</a:t>
            </a:r>
          </a:p>
          <a:p>
            <a:pPr marL="714375" lvl="1" indent="0">
              <a:spcBef>
                <a:spcPts val="0"/>
              </a:spcBef>
              <a:spcAft>
                <a:spcPts val="600"/>
              </a:spcAft>
              <a:buNone/>
            </a:pPr>
            <a:r>
              <a:rPr lang="es-ES" dirty="0" smtClean="0">
                <a:sym typeface="Wingdings" pitchFamily="2" charset="2"/>
              </a:rPr>
              <a:t>Textos encerrados entre comillas dobles: </a:t>
            </a:r>
            <a:r>
              <a:rPr lang="es-ES" dirty="0" smtClean="0">
                <a:solidFill>
                  <a:srgbClr val="FFFF00"/>
                </a:solidFill>
                <a:latin typeface="Consolas" pitchFamily="49" charset="0"/>
                <a:cs typeface="Consolas" pitchFamily="49" charset="0"/>
                <a:sym typeface="Wingdings" pitchFamily="2" charset="2"/>
              </a:rPr>
              <a:t>"..."</a:t>
            </a:r>
          </a:p>
          <a:p>
            <a:pPr marL="714375" lvl="1" indent="1588">
              <a:spcBef>
                <a:spcPts val="0"/>
              </a:spcBef>
              <a:spcAft>
                <a:spcPts val="600"/>
              </a:spcAft>
              <a:buClr>
                <a:srgbClr val="04617B">
                  <a:lumMod val="20000"/>
                  <a:lumOff val="80000"/>
                </a:srgbClr>
              </a:buClr>
              <a:buNone/>
            </a:pPr>
            <a:r>
              <a:rPr lang="es-ES" dirty="0" smtClean="0">
                <a:solidFill>
                  <a:prstClr val="white"/>
                </a:solidFill>
                <a:latin typeface="Consolas" pitchFamily="49" charset="0"/>
                <a:cs typeface="Consolas" pitchFamily="49" charset="0"/>
                <a:sym typeface="Wingdings" pitchFamily="2" charset="2"/>
              </a:rPr>
              <a:t>cout &lt;&lt; </a:t>
            </a:r>
            <a:r>
              <a:rPr lang="es-ES" dirty="0" smtClean="0">
                <a:solidFill>
                  <a:srgbClr val="FFFF00"/>
                </a:solidFill>
                <a:latin typeface="Consolas" pitchFamily="49" charset="0"/>
                <a:cs typeface="Consolas" pitchFamily="49" charset="0"/>
                <a:sym typeface="Wingdings" pitchFamily="2" charset="2"/>
              </a:rPr>
              <a:t>"Hola Mundo!"</a:t>
            </a:r>
            <a:r>
              <a:rPr lang="es-ES" dirty="0" smtClean="0">
                <a:solidFill>
                  <a:prstClr val="white"/>
                </a:solidFill>
                <a:latin typeface="Consolas" pitchFamily="49" charset="0"/>
                <a:cs typeface="Consolas" pitchFamily="49" charset="0"/>
                <a:sym typeface="Wingdings" pitchFamily="2" charset="2"/>
              </a:rPr>
              <a:t>;</a:t>
            </a:r>
          </a:p>
          <a:p>
            <a:pPr marL="714375" lvl="1" indent="-352425">
              <a:spcBef>
                <a:spcPts val="3000"/>
              </a:spcBef>
              <a:spcAft>
                <a:spcPts val="600"/>
              </a:spcAft>
            </a:pPr>
            <a:r>
              <a:rPr lang="es-ES" dirty="0" smtClean="0">
                <a:sym typeface="Wingdings" pitchFamily="2" charset="2"/>
              </a:rPr>
              <a:t>Números literales</a:t>
            </a:r>
          </a:p>
          <a:p>
            <a:pPr marL="714375" lvl="1" indent="0">
              <a:spcBef>
                <a:spcPts val="0"/>
              </a:spcBef>
              <a:spcAft>
                <a:spcPts val="600"/>
              </a:spcAft>
              <a:buNone/>
            </a:pPr>
            <a:r>
              <a:rPr lang="es-ES" dirty="0" smtClean="0">
                <a:sym typeface="Wingdings" pitchFamily="2" charset="2"/>
              </a:rPr>
              <a:t>Con o sin decimales, con signo o no: </a:t>
            </a:r>
            <a:r>
              <a:rPr lang="es-ES" dirty="0" smtClean="0">
                <a:solidFill>
                  <a:srgbClr val="FFFF00"/>
                </a:solidFill>
                <a:latin typeface="Consolas" pitchFamily="49" charset="0"/>
                <a:cs typeface="Consolas" pitchFamily="49" charset="0"/>
                <a:sym typeface="Wingdings" pitchFamily="2" charset="2"/>
              </a:rPr>
              <a:t>123</a:t>
            </a:r>
            <a:r>
              <a:rPr lang="es-ES" dirty="0" smtClean="0">
                <a:sym typeface="Wingdings" pitchFamily="2" charset="2"/>
              </a:rPr>
              <a:t>, </a:t>
            </a:r>
            <a:r>
              <a:rPr lang="es-ES" dirty="0" smtClean="0">
                <a:solidFill>
                  <a:srgbClr val="FFFF00"/>
                </a:solidFill>
                <a:latin typeface="Consolas" pitchFamily="49" charset="0"/>
                <a:cs typeface="Consolas" pitchFamily="49" charset="0"/>
                <a:sym typeface="Wingdings" pitchFamily="2" charset="2"/>
              </a:rPr>
              <a:t>-37</a:t>
            </a:r>
            <a:r>
              <a:rPr lang="es-ES" dirty="0" smtClean="0">
                <a:sym typeface="Wingdings" pitchFamily="2" charset="2"/>
              </a:rPr>
              <a:t>, </a:t>
            </a:r>
            <a:r>
              <a:rPr lang="es-ES" dirty="0" smtClean="0">
                <a:solidFill>
                  <a:srgbClr val="FFFF00"/>
                </a:solidFill>
                <a:latin typeface="Consolas" pitchFamily="49" charset="0"/>
                <a:cs typeface="Consolas" pitchFamily="49" charset="0"/>
                <a:sym typeface="Wingdings" pitchFamily="2" charset="2"/>
              </a:rPr>
              <a:t>3.1416</a:t>
            </a:r>
            <a:r>
              <a:rPr lang="es-ES" dirty="0" smtClean="0">
                <a:sym typeface="Wingdings" pitchFamily="2" charset="2"/>
              </a:rPr>
              <a:t>, ...</a:t>
            </a:r>
            <a:endParaRPr lang="es-ES" dirty="0" smtClean="0">
              <a:solidFill>
                <a:srgbClr val="FFFF00"/>
              </a:solidFill>
              <a:latin typeface="Consolas" pitchFamily="49" charset="0"/>
              <a:cs typeface="Consolas" pitchFamily="49" charset="0"/>
              <a:sym typeface="Wingdings" pitchFamily="2" charset="2"/>
            </a:endParaRPr>
          </a:p>
          <a:p>
            <a:pPr marL="714375" lvl="1" indent="1588">
              <a:spcBef>
                <a:spcPts val="0"/>
              </a:spcBef>
              <a:spcAft>
                <a:spcPts val="600"/>
              </a:spcAft>
              <a:buClr>
                <a:srgbClr val="04617B">
                  <a:lumMod val="20000"/>
                  <a:lumOff val="80000"/>
                </a:srgbClr>
              </a:buClr>
              <a:buNone/>
            </a:pPr>
            <a:r>
              <a:rPr lang="es-ES" dirty="0" smtClean="0">
                <a:solidFill>
                  <a:prstClr val="white"/>
                </a:solidFill>
                <a:latin typeface="Consolas" pitchFamily="49" charset="0"/>
                <a:cs typeface="Consolas" pitchFamily="49" charset="0"/>
                <a:sym typeface="Wingdings" pitchFamily="2" charset="2"/>
              </a:rPr>
              <a:t>cout &lt;&lt; </a:t>
            </a:r>
            <a:r>
              <a:rPr lang="es-ES" dirty="0" smtClean="0">
                <a:solidFill>
                  <a:srgbClr val="FFFF00"/>
                </a:solidFill>
                <a:latin typeface="Consolas" pitchFamily="49" charset="0"/>
                <a:cs typeface="Consolas" pitchFamily="49" charset="0"/>
                <a:sym typeface="Wingdings" pitchFamily="2" charset="2"/>
              </a:rPr>
              <a:t>"Pi = "</a:t>
            </a:r>
            <a:r>
              <a:rPr lang="es-ES" dirty="0" smtClean="0">
                <a:solidFill>
                  <a:prstClr val="white"/>
                </a:solidFill>
                <a:latin typeface="Consolas" pitchFamily="49" charset="0"/>
                <a:cs typeface="Consolas" pitchFamily="49" charset="0"/>
                <a:sym typeface="Wingdings" pitchFamily="2" charset="2"/>
              </a:rPr>
              <a:t> &lt;&lt; </a:t>
            </a:r>
            <a:r>
              <a:rPr lang="es-ES" dirty="0" smtClean="0">
                <a:solidFill>
                  <a:srgbClr val="FFFF00"/>
                </a:solidFill>
                <a:latin typeface="Consolas" pitchFamily="49" charset="0"/>
                <a:cs typeface="Consolas" pitchFamily="49" charset="0"/>
                <a:sym typeface="Wingdings" pitchFamily="2" charset="2"/>
              </a:rPr>
              <a:t>3.1416</a:t>
            </a:r>
            <a:r>
              <a:rPr lang="es-ES" dirty="0" smtClean="0">
                <a:solidFill>
                  <a:prstClr val="white"/>
                </a:solidFill>
                <a:latin typeface="Consolas" pitchFamily="49" charset="0"/>
                <a:cs typeface="Consolas" pitchFamily="49" charset="0"/>
                <a:sym typeface="Wingdings" pitchFamily="2" charset="2"/>
              </a:rPr>
              <a:t>;</a:t>
            </a:r>
          </a:p>
          <a:p>
            <a:pPr marL="714375" lvl="1" indent="0">
              <a:spcBef>
                <a:spcPts val="0"/>
              </a:spcBef>
              <a:spcAft>
                <a:spcPts val="600"/>
              </a:spcAft>
              <a:buClr>
                <a:srgbClr val="04617B">
                  <a:lumMod val="20000"/>
                  <a:lumOff val="80000"/>
                </a:srgbClr>
              </a:buClr>
              <a:buNone/>
            </a:pPr>
            <a:r>
              <a:rPr lang="es-ES" dirty="0" smtClean="0">
                <a:solidFill>
                  <a:prstClr val="white"/>
                </a:solidFill>
                <a:sym typeface="Wingdings" pitchFamily="2" charset="2"/>
              </a:rPr>
              <a:t>Se muestran los caracteres que representan el número</a:t>
            </a:r>
            <a:endParaRPr lang="es-ES" dirty="0" smtClean="0">
              <a:solidFill>
                <a:srgbClr val="FFFF00"/>
              </a:solidFill>
              <a:latin typeface="Consolas" pitchFamily="49" charset="0"/>
              <a:cs typeface="Consolas" pitchFamily="49" charset="0"/>
              <a:sym typeface="Wingdings" pitchFamily="2" charset="2"/>
            </a:endParaRPr>
          </a:p>
          <a:p>
            <a:pPr marL="714375" lvl="1" indent="-352425">
              <a:spcBef>
                <a:spcPts val="3000"/>
              </a:spcBef>
              <a:spcAft>
                <a:spcPts val="600"/>
              </a:spcAft>
            </a:pPr>
            <a:r>
              <a:rPr lang="es-ES" dirty="0" smtClean="0">
                <a:latin typeface="Consolas" pitchFamily="49" charset="0"/>
                <a:cs typeface="Consolas" pitchFamily="49" charset="0"/>
                <a:sym typeface="Wingdings" pitchFamily="2" charset="2"/>
              </a:rPr>
              <a:t>endl</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57</a:t>
            </a:fld>
            <a:endParaRPr lang="en-US" dirty="0"/>
          </a:p>
        </p:txBody>
      </p:sp>
      <p:sp>
        <p:nvSpPr>
          <p:cNvPr id="6" name="5 Rectángulo"/>
          <p:cNvSpPr/>
          <p:nvPr/>
        </p:nvSpPr>
        <p:spPr>
          <a:xfrm>
            <a:off x="6528049" y="2895328"/>
            <a:ext cx="3867149" cy="461665"/>
          </a:xfrm>
          <a:prstGeom prst="rect">
            <a:avLst/>
          </a:prstGeom>
        </p:spPr>
        <p:txBody>
          <a:bodyPr wrap="none">
            <a:spAutoFit/>
          </a:bodyPr>
          <a:lstStyle/>
          <a:p>
            <a:r>
              <a:rPr lang="es-ES" sz="2400" i="1" dirty="0">
                <a:solidFill>
                  <a:srgbClr val="FFC000"/>
                </a:solidFill>
                <a:effectLst>
                  <a:outerShdw blurRad="38100" dist="38100" dir="2700000" algn="tl">
                    <a:srgbClr val="000000">
                      <a:alpha val="43137"/>
                    </a:srgbClr>
                  </a:outerShdw>
                </a:effectLst>
                <a:latin typeface="+mj-lt"/>
                <a:cs typeface="Consolas" pitchFamily="49" charset="0"/>
              </a:rPr>
              <a:t>¡Las comillas no se muestran!</a:t>
            </a:r>
            <a:endParaRPr lang="es-ES" sz="2400" i="1" dirty="0">
              <a:solidFill>
                <a:srgbClr val="FFC000"/>
              </a:solidFill>
            </a:endParaRPr>
          </a:p>
        </p:txBody>
      </p:sp>
      <p:sp>
        <p:nvSpPr>
          <p:cNvPr id="7" name="6 Rectángulo"/>
          <p:cNvSpPr/>
          <p:nvPr/>
        </p:nvSpPr>
        <p:spPr>
          <a:xfrm>
            <a:off x="6878202" y="5127576"/>
            <a:ext cx="3466270" cy="461665"/>
          </a:xfrm>
          <a:prstGeom prst="rect">
            <a:avLst/>
          </a:prstGeom>
        </p:spPr>
        <p:txBody>
          <a:bodyPr wrap="none">
            <a:spAutoFit/>
          </a:bodyPr>
          <a:lstStyle/>
          <a:p>
            <a:r>
              <a:rPr lang="es-ES" sz="2400" i="1" dirty="0">
                <a:solidFill>
                  <a:srgbClr val="FFC000"/>
                </a:solidFill>
                <a:effectLst>
                  <a:outerShdw blurRad="38100" dist="38100" dir="2700000" algn="tl">
                    <a:srgbClr val="000000">
                      <a:alpha val="43137"/>
                    </a:srgbClr>
                  </a:outerShdw>
                </a:effectLst>
                <a:latin typeface="+mj-lt"/>
                <a:cs typeface="Consolas" pitchFamily="49" charset="0"/>
              </a:rPr>
              <a:t>¡Punto decimal, NO coma!</a:t>
            </a:r>
            <a:endParaRPr lang="es-ES" sz="2400" i="1" dirty="0">
              <a:solidFill>
                <a:srgbClr val="FFC000"/>
              </a:solidFill>
            </a:endParaRPr>
          </a:p>
        </p:txBody>
      </p:sp>
      <p:sp>
        <p:nvSpPr>
          <p:cNvPr id="9"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1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up)">
                                      <p:cBhvr>
                                        <p:cTn id="5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El programa principal</a:t>
            </a:r>
          </a:p>
          <a:p>
            <a:pPr marL="361950" lvl="1" indent="1588">
              <a:spcBef>
                <a:spcPts val="0"/>
              </a:spcBef>
              <a:spcAft>
                <a:spcPts val="1800"/>
              </a:spcAft>
              <a:buNone/>
            </a:pPr>
            <a:r>
              <a:rPr lang="es-ES" dirty="0" smtClean="0"/>
              <a:t>La función </a:t>
            </a:r>
            <a:r>
              <a:rPr lang="es-ES" dirty="0" smtClean="0">
                <a:latin typeface="Consolas" pitchFamily="49" charset="0"/>
                <a:cs typeface="Consolas" pitchFamily="49" charset="0"/>
              </a:rPr>
              <a:t>main()</a:t>
            </a:r>
            <a:r>
              <a:rPr lang="es-ES" dirty="0" smtClean="0"/>
              <a:t>: </a:t>
            </a:r>
            <a:r>
              <a:rPr lang="es-ES" i="1" dirty="0" smtClean="0"/>
              <a:t>donde comienza la ejecución...</a:t>
            </a:r>
          </a:p>
          <a:p>
            <a:pPr lvl="1" indent="1588">
              <a:spcBef>
                <a:spcPts val="0"/>
              </a:spcBef>
              <a:spcAft>
                <a:spcPts val="600"/>
              </a:spcAft>
              <a:buNone/>
            </a:pPr>
            <a:r>
              <a:rPr lang="es-ES" sz="2000" dirty="0">
                <a:solidFill>
                  <a:schemeClr val="tx1">
                    <a:lumMod val="50000"/>
                  </a:schemeClr>
                </a:solidFill>
                <a:latin typeface="Consolas" pitchFamily="49" charset="0"/>
              </a:rPr>
              <a:t>#include &lt;iostream&gt;</a:t>
            </a:r>
          </a:p>
          <a:p>
            <a:pPr lvl="1" indent="1588">
              <a:spcBef>
                <a:spcPts val="0"/>
              </a:spcBef>
              <a:spcAft>
                <a:spcPts val="600"/>
              </a:spcAft>
              <a:buNone/>
            </a:pPr>
            <a:r>
              <a:rPr lang="es-ES" sz="2000" dirty="0">
                <a:solidFill>
                  <a:schemeClr val="tx1">
                    <a:lumMod val="50000"/>
                  </a:schemeClr>
                </a:solidFill>
                <a:latin typeface="Consolas" pitchFamily="49" charset="0"/>
              </a:rPr>
              <a:t>using namespace std;</a:t>
            </a:r>
          </a:p>
          <a:p>
            <a:pPr lvl="1" indent="1588">
              <a:spcBef>
                <a:spcPts val="0"/>
              </a:spcBef>
              <a:spcAft>
                <a:spcPts val="600"/>
              </a:spcAft>
              <a:buNone/>
            </a:pPr>
            <a:endParaRPr lang="es-ES" sz="2000" dirty="0">
              <a:solidFill>
                <a:srgbClr val="FFC000"/>
              </a:solidFill>
              <a:latin typeface="Consolas" pitchFamily="49" charset="0"/>
            </a:endParaRPr>
          </a:p>
          <a:p>
            <a:pPr lvl="1" indent="1588">
              <a:spcBef>
                <a:spcPts val="0"/>
              </a:spcBef>
              <a:spcAft>
                <a:spcPts val="600"/>
              </a:spcAft>
              <a:buNone/>
            </a:pPr>
            <a:r>
              <a:rPr lang="es-ES" sz="2000" dirty="0">
                <a:solidFill>
                  <a:srgbClr val="FFC000"/>
                </a:solidFill>
                <a:latin typeface="Consolas" pitchFamily="49" charset="0"/>
              </a:rPr>
              <a:t>int</a:t>
            </a:r>
            <a:r>
              <a:rPr lang="es-ES" sz="2000" dirty="0">
                <a:latin typeface="Consolas" pitchFamily="49" charset="0"/>
              </a:rPr>
              <a:t> main()</a:t>
            </a:r>
            <a:r>
              <a:rPr lang="es-ES" sz="2000" dirty="0">
                <a:solidFill>
                  <a:schemeClr val="accent2">
                    <a:lumMod val="20000"/>
                    <a:lumOff val="80000"/>
                  </a:schemeClr>
                </a:solidFill>
                <a:latin typeface="Consolas" pitchFamily="49" charset="0"/>
              </a:rPr>
              <a:t>   </a:t>
            </a:r>
            <a:r>
              <a:rPr lang="es-ES" sz="2000" dirty="0">
                <a:solidFill>
                  <a:schemeClr val="tx1">
                    <a:lumMod val="50000"/>
                  </a:schemeClr>
                </a:solidFill>
                <a:latin typeface="Consolas" pitchFamily="49" charset="0"/>
              </a:rPr>
              <a:t>// main() es donde empieza la ejecución</a:t>
            </a:r>
          </a:p>
          <a:p>
            <a:pPr lvl="1" indent="1588">
              <a:spcBef>
                <a:spcPts val="0"/>
              </a:spcBef>
              <a:spcAft>
                <a:spcPts val="600"/>
              </a:spcAft>
              <a:buNone/>
            </a:pPr>
            <a:r>
              <a:rPr lang="es-ES" sz="2000" dirty="0">
                <a:latin typeface="Consolas" pitchFamily="49" charset="0"/>
              </a:rPr>
              <a:t>{</a:t>
            </a:r>
          </a:p>
          <a:p>
            <a:pPr lvl="1" indent="1588">
              <a:spcBef>
                <a:spcPts val="0"/>
              </a:spcBef>
              <a:spcAft>
                <a:spcPts val="600"/>
              </a:spcAft>
              <a:buNone/>
            </a:pPr>
            <a:r>
              <a:rPr lang="es-ES" sz="2000" dirty="0">
                <a:solidFill>
                  <a:schemeClr val="tx1">
                    <a:lumMod val="50000"/>
                  </a:schemeClr>
                </a:solidFill>
                <a:latin typeface="Consolas" pitchFamily="49" charset="0"/>
              </a:rPr>
              <a:t>   cout &lt;&lt; "Hola Mundo!" &lt;&lt; endl;</a:t>
            </a:r>
            <a:r>
              <a:rPr lang="es-ES" sz="2000" dirty="0">
                <a:solidFill>
                  <a:srgbClr val="92D050"/>
                </a:solidFill>
                <a:latin typeface="Consolas" pitchFamily="49" charset="0"/>
              </a:rPr>
              <a:t/>
            </a:r>
            <a:br>
              <a:rPr lang="es-ES" sz="2000" dirty="0">
                <a:solidFill>
                  <a:srgbClr val="92D050"/>
                </a:solidFill>
                <a:latin typeface="Consolas" pitchFamily="49" charset="0"/>
              </a:rPr>
            </a:br>
            <a:r>
              <a:rPr lang="es-ES" sz="2000" dirty="0">
                <a:latin typeface="Consolas" pitchFamily="49" charset="0"/>
              </a:rPr>
              <a:t>   </a:t>
            </a:r>
            <a:r>
              <a:rPr lang="es-ES" sz="2000" dirty="0">
                <a:solidFill>
                  <a:schemeClr val="accent2">
                    <a:lumMod val="60000"/>
                    <a:lumOff val="40000"/>
                  </a:schemeClr>
                </a:solidFill>
                <a:latin typeface="Consolas" pitchFamily="49" charset="0"/>
              </a:rPr>
              <a:t>return</a:t>
            </a:r>
            <a:r>
              <a:rPr lang="es-ES" sz="2000" dirty="0">
                <a:latin typeface="Consolas" pitchFamily="49" charset="0"/>
              </a:rPr>
              <a:t> </a:t>
            </a:r>
            <a:r>
              <a:rPr lang="es-ES" sz="2000" dirty="0">
                <a:solidFill>
                  <a:srgbClr val="FFFF00"/>
                </a:solidFill>
                <a:latin typeface="Consolas" pitchFamily="49" charset="0"/>
              </a:rPr>
              <a:t>0</a:t>
            </a:r>
            <a:r>
              <a:rPr lang="es-ES" sz="2000" dirty="0">
                <a:latin typeface="Consolas" pitchFamily="49" charset="0"/>
              </a:rPr>
              <a:t>;</a:t>
            </a:r>
            <a:endParaRPr lang="es-ES" sz="2000" dirty="0">
              <a:solidFill>
                <a:srgbClr val="92D050"/>
              </a:solidFill>
              <a:latin typeface="Consolas" pitchFamily="49" charset="0"/>
            </a:endParaRPr>
          </a:p>
          <a:p>
            <a:pPr lvl="1" indent="1588">
              <a:spcBef>
                <a:spcPts val="0"/>
              </a:spcBef>
              <a:spcAft>
                <a:spcPts val="1800"/>
              </a:spcAft>
              <a:buNone/>
            </a:pPr>
            <a:r>
              <a:rPr lang="es-ES" sz="2000" dirty="0">
                <a:latin typeface="Consolas" pitchFamily="49" charset="0"/>
              </a:rPr>
              <a:t>}</a:t>
            </a:r>
          </a:p>
          <a:p>
            <a:pPr marL="361950" lvl="1" indent="0">
              <a:spcBef>
                <a:spcPts val="0"/>
              </a:spcBef>
              <a:spcAft>
                <a:spcPts val="600"/>
              </a:spcAft>
              <a:buNone/>
            </a:pPr>
            <a:r>
              <a:rPr lang="es-ES" dirty="0" smtClean="0">
                <a:sym typeface="Wingdings" pitchFamily="2" charset="2"/>
              </a:rPr>
              <a:t>Contiene las instrucciones que hay que ejecutar</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58</a:t>
            </a:fld>
            <a:endParaRPr lang="en-US" dirty="0"/>
          </a:p>
        </p:txBody>
      </p:sp>
      <p:sp>
        <p:nvSpPr>
          <p:cNvPr id="6"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El programa principal</a:t>
            </a:r>
          </a:p>
          <a:p>
            <a:pPr marL="361950" lvl="1" indent="1588">
              <a:spcBef>
                <a:spcPts val="0"/>
              </a:spcBef>
              <a:spcAft>
                <a:spcPts val="1500"/>
              </a:spcAft>
              <a:buNone/>
            </a:pPr>
            <a:r>
              <a:rPr lang="es-ES" dirty="0" smtClean="0"/>
              <a:t>La función </a:t>
            </a:r>
            <a:r>
              <a:rPr lang="es-ES" dirty="0" smtClean="0">
                <a:latin typeface="Consolas" pitchFamily="49" charset="0"/>
                <a:cs typeface="Consolas" pitchFamily="49" charset="0"/>
              </a:rPr>
              <a:t>main()</a:t>
            </a:r>
            <a:r>
              <a:rPr lang="es-ES" dirty="0" smtClean="0"/>
              <a:t>:</a:t>
            </a:r>
          </a:p>
          <a:p>
            <a:pPr lvl="1" indent="1588">
              <a:spcBef>
                <a:spcPts val="0"/>
              </a:spcBef>
              <a:spcAft>
                <a:spcPts val="600"/>
              </a:spcAft>
              <a:buNone/>
            </a:pPr>
            <a:endParaRPr lang="es-ES" sz="2000" dirty="0">
              <a:solidFill>
                <a:schemeClr val="tx1">
                  <a:lumMod val="50000"/>
                </a:schemeClr>
              </a:solidFill>
              <a:latin typeface="Consolas" pitchFamily="49" charset="0"/>
            </a:endParaRPr>
          </a:p>
          <a:p>
            <a:pPr lvl="1" indent="1588">
              <a:spcBef>
                <a:spcPts val="0"/>
              </a:spcBef>
              <a:spcAft>
                <a:spcPts val="600"/>
              </a:spcAft>
              <a:buNone/>
            </a:pPr>
            <a:endParaRPr lang="es-ES" sz="2000" dirty="0">
              <a:solidFill>
                <a:schemeClr val="tx1">
                  <a:lumMod val="50000"/>
                </a:schemeClr>
              </a:solidFill>
              <a:latin typeface="Consolas" pitchFamily="49" charset="0"/>
            </a:endParaRPr>
          </a:p>
          <a:p>
            <a:pPr lvl="1" indent="1588">
              <a:spcBef>
                <a:spcPts val="0"/>
              </a:spcBef>
              <a:spcAft>
                <a:spcPts val="600"/>
              </a:spcAft>
              <a:buNone/>
            </a:pPr>
            <a:endParaRPr lang="es-ES" sz="2000" dirty="0">
              <a:solidFill>
                <a:srgbClr val="FFC000"/>
              </a:solidFill>
              <a:latin typeface="Consolas" pitchFamily="49" charset="0"/>
            </a:endParaRPr>
          </a:p>
          <a:p>
            <a:pPr lvl="1" indent="1588">
              <a:spcBef>
                <a:spcPts val="0"/>
              </a:spcBef>
              <a:spcAft>
                <a:spcPts val="600"/>
              </a:spcAft>
              <a:buNone/>
            </a:pPr>
            <a:r>
              <a:rPr lang="es-ES" sz="2000" dirty="0">
                <a:solidFill>
                  <a:srgbClr val="FFC000"/>
                </a:solidFill>
                <a:latin typeface="Consolas" pitchFamily="49" charset="0"/>
              </a:rPr>
              <a:t>int</a:t>
            </a:r>
            <a:r>
              <a:rPr lang="es-ES" sz="2000" dirty="0">
                <a:latin typeface="Consolas" pitchFamily="49" charset="0"/>
              </a:rPr>
              <a:t> main()</a:t>
            </a:r>
            <a:endParaRPr lang="es-ES" sz="2000" dirty="0">
              <a:solidFill>
                <a:schemeClr val="tx1">
                  <a:lumMod val="50000"/>
                </a:schemeClr>
              </a:solidFill>
              <a:latin typeface="Consolas" pitchFamily="49" charset="0"/>
            </a:endParaRPr>
          </a:p>
          <a:p>
            <a:pPr lvl="1" indent="1588">
              <a:spcBef>
                <a:spcPts val="0"/>
              </a:spcBef>
              <a:spcAft>
                <a:spcPts val="600"/>
              </a:spcAft>
              <a:buNone/>
            </a:pPr>
            <a:r>
              <a:rPr lang="es-ES" sz="2000" dirty="0">
                <a:latin typeface="Consolas" pitchFamily="49" charset="0"/>
              </a:rPr>
              <a:t>{</a:t>
            </a:r>
          </a:p>
          <a:p>
            <a:pPr lvl="1" indent="1588">
              <a:spcBef>
                <a:spcPts val="0"/>
              </a:spcBef>
              <a:spcAft>
                <a:spcPts val="600"/>
              </a:spcAft>
              <a:buNone/>
            </a:pPr>
            <a:r>
              <a:rPr lang="es-ES" sz="2000" dirty="0">
                <a:latin typeface="Consolas" pitchFamily="49" charset="0"/>
              </a:rPr>
              <a:t>   ...</a:t>
            </a:r>
            <a:r>
              <a:rPr lang="es-ES" sz="2000" dirty="0">
                <a:solidFill>
                  <a:srgbClr val="92D050"/>
                </a:solidFill>
                <a:latin typeface="Consolas" pitchFamily="49" charset="0"/>
              </a:rPr>
              <a:t/>
            </a:r>
            <a:br>
              <a:rPr lang="es-ES" sz="2000" dirty="0">
                <a:solidFill>
                  <a:srgbClr val="92D050"/>
                </a:solidFill>
                <a:latin typeface="Consolas" pitchFamily="49" charset="0"/>
              </a:rPr>
            </a:br>
            <a:r>
              <a:rPr lang="es-ES" sz="2000" dirty="0">
                <a:latin typeface="Consolas" pitchFamily="49" charset="0"/>
              </a:rPr>
              <a:t>   </a:t>
            </a:r>
            <a:r>
              <a:rPr lang="es-ES" sz="2000" dirty="0">
                <a:solidFill>
                  <a:schemeClr val="accent2">
                    <a:lumMod val="60000"/>
                    <a:lumOff val="40000"/>
                  </a:schemeClr>
                </a:solidFill>
                <a:latin typeface="Consolas" pitchFamily="49" charset="0"/>
              </a:rPr>
              <a:t>return</a:t>
            </a:r>
            <a:r>
              <a:rPr lang="es-ES" sz="2000" dirty="0">
                <a:latin typeface="Consolas" pitchFamily="49" charset="0"/>
              </a:rPr>
              <a:t> </a:t>
            </a:r>
            <a:r>
              <a:rPr lang="es-ES" sz="2000" dirty="0">
                <a:solidFill>
                  <a:srgbClr val="FFFF00"/>
                </a:solidFill>
                <a:latin typeface="Consolas" pitchFamily="49" charset="0"/>
              </a:rPr>
              <a:t>0</a:t>
            </a:r>
            <a:r>
              <a:rPr lang="es-ES" sz="2000" dirty="0">
                <a:latin typeface="Consolas" pitchFamily="49" charset="0"/>
              </a:rPr>
              <a:t>;</a:t>
            </a:r>
            <a:endParaRPr lang="es-ES" sz="2000" dirty="0">
              <a:solidFill>
                <a:srgbClr val="92D050"/>
              </a:solidFill>
              <a:latin typeface="Consolas" pitchFamily="49" charset="0"/>
            </a:endParaRPr>
          </a:p>
          <a:p>
            <a:pPr lvl="1" indent="1588">
              <a:spcBef>
                <a:spcPts val="0"/>
              </a:spcBef>
              <a:spcAft>
                <a:spcPts val="600"/>
              </a:spcAft>
              <a:buNone/>
            </a:pPr>
            <a:r>
              <a:rPr lang="es-ES" sz="20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59</a:t>
            </a:fld>
            <a:endParaRPr lang="en-US" dirty="0"/>
          </a:p>
        </p:txBody>
      </p:sp>
      <p:grpSp>
        <p:nvGrpSpPr>
          <p:cNvPr id="5" name="33 Grupo"/>
          <p:cNvGrpSpPr/>
          <p:nvPr/>
        </p:nvGrpSpPr>
        <p:grpSpPr>
          <a:xfrm>
            <a:off x="2361109" y="2271540"/>
            <a:ext cx="7651902" cy="1339577"/>
            <a:chOff x="837109" y="2108473"/>
            <a:chExt cx="7651902" cy="1339577"/>
          </a:xfrm>
        </p:grpSpPr>
        <p:sp>
          <p:nvSpPr>
            <p:cNvPr id="7" name="6 Elipse"/>
            <p:cNvSpPr/>
            <p:nvPr/>
          </p:nvSpPr>
          <p:spPr>
            <a:xfrm>
              <a:off x="837109" y="3088010"/>
              <a:ext cx="576064"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8 Conector recto"/>
            <p:cNvCxnSpPr/>
            <p:nvPr/>
          </p:nvCxnSpPr>
          <p:spPr>
            <a:xfrm>
              <a:off x="1115616" y="2295922"/>
              <a:ext cx="7429" cy="782563"/>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1106091" y="2305447"/>
              <a:ext cx="50405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1591097" y="2108473"/>
              <a:ext cx="6897914"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ambria" pitchFamily="18" charset="0"/>
                </a:rPr>
                <a:t>Tipo de la función (</a:t>
              </a:r>
              <a:r>
                <a:rPr lang="es-ES" sz="2000" dirty="0">
                  <a:solidFill>
                    <a:srgbClr val="FFC000"/>
                  </a:solidFill>
                  <a:effectLst>
                    <a:outerShdw blurRad="38100" dist="38100" dir="2700000" algn="tl">
                      <a:srgbClr val="000000">
                        <a:alpha val="43137"/>
                      </a:srgbClr>
                    </a:outerShdw>
                  </a:effectLst>
                  <a:latin typeface="Consolas" pitchFamily="49" charset="0"/>
                  <a:cs typeface="Consolas" pitchFamily="49" charset="0"/>
                </a:rPr>
                <a:t>int</a:t>
              </a:r>
              <a:r>
                <a:rPr lang="es-ES" sz="2000" dirty="0">
                  <a:effectLst>
                    <a:outerShdw blurRad="38100" dist="38100" dir="2700000" algn="tl">
                      <a:srgbClr val="000000">
                        <a:alpha val="43137"/>
                      </a:srgbClr>
                    </a:outerShdw>
                  </a:effectLst>
                  <a:latin typeface="Cambria" pitchFamily="18" charset="0"/>
                </a:rPr>
                <a:t> = entero): Tipo de valor que devuelve</a:t>
              </a:r>
            </a:p>
          </p:txBody>
        </p:sp>
      </p:grpSp>
      <p:grpSp>
        <p:nvGrpSpPr>
          <p:cNvPr id="6" name="34 Grupo"/>
          <p:cNvGrpSpPr/>
          <p:nvPr/>
        </p:nvGrpSpPr>
        <p:grpSpPr>
          <a:xfrm>
            <a:off x="3306738" y="2728011"/>
            <a:ext cx="3068790" cy="547449"/>
            <a:chOff x="1782738" y="2564944"/>
            <a:chExt cx="3068790" cy="547449"/>
          </a:xfrm>
        </p:grpSpPr>
        <p:cxnSp>
          <p:nvCxnSpPr>
            <p:cNvPr id="13" name="12 Conector recto"/>
            <p:cNvCxnSpPr/>
            <p:nvPr/>
          </p:nvCxnSpPr>
          <p:spPr>
            <a:xfrm>
              <a:off x="1792263" y="2752393"/>
              <a:ext cx="0" cy="36000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1782738" y="2761918"/>
              <a:ext cx="50405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2267744" y="2564944"/>
              <a:ext cx="2583784"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ambria" pitchFamily="18" charset="0"/>
                </a:rPr>
                <a:t>Nombre de la función</a:t>
              </a:r>
            </a:p>
          </p:txBody>
        </p:sp>
      </p:grpSp>
      <p:grpSp>
        <p:nvGrpSpPr>
          <p:cNvPr id="12" name="36 Grupo"/>
          <p:cNvGrpSpPr/>
          <p:nvPr/>
        </p:nvGrpSpPr>
        <p:grpSpPr>
          <a:xfrm>
            <a:off x="2639617" y="3808090"/>
            <a:ext cx="7917767" cy="1080120"/>
            <a:chOff x="1115616" y="3645024"/>
            <a:chExt cx="7917767" cy="1080120"/>
          </a:xfrm>
        </p:grpSpPr>
        <p:cxnSp>
          <p:nvCxnSpPr>
            <p:cNvPr id="17" name="16 Conector recto"/>
            <p:cNvCxnSpPr/>
            <p:nvPr/>
          </p:nvCxnSpPr>
          <p:spPr>
            <a:xfrm>
              <a:off x="1115616" y="3645024"/>
              <a:ext cx="3096344"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1115616" y="4725144"/>
              <a:ext cx="3096344"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4202435" y="3645024"/>
              <a:ext cx="0" cy="108012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4211960" y="4202038"/>
              <a:ext cx="235074"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4437509" y="4005064"/>
              <a:ext cx="4595874"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ambria" pitchFamily="18" charset="0"/>
                </a:rPr>
                <a:t>Cuerpo de la función (bloque de código)</a:t>
              </a:r>
            </a:p>
          </p:txBody>
        </p:sp>
      </p:grpSp>
      <p:grpSp>
        <p:nvGrpSpPr>
          <p:cNvPr id="16" name="37 Grupo"/>
          <p:cNvGrpSpPr/>
          <p:nvPr/>
        </p:nvGrpSpPr>
        <p:grpSpPr>
          <a:xfrm>
            <a:off x="3143672" y="5445224"/>
            <a:ext cx="6518868" cy="523220"/>
            <a:chOff x="1835696" y="5301208"/>
            <a:chExt cx="6518868" cy="523220"/>
          </a:xfrm>
        </p:grpSpPr>
        <p:sp>
          <p:nvSpPr>
            <p:cNvPr id="29" name="28 Rectángulo"/>
            <p:cNvSpPr/>
            <p:nvPr/>
          </p:nvSpPr>
          <p:spPr>
            <a:xfrm>
              <a:off x="1835696" y="5301208"/>
              <a:ext cx="1959191" cy="52322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s-ES" sz="2800" dirty="0">
                  <a:solidFill>
                    <a:schemeClr val="accent2">
                      <a:lumMod val="60000"/>
                      <a:lumOff val="40000"/>
                    </a:schemeClr>
                  </a:solidFill>
                  <a:effectLst>
                    <a:outerShdw blurRad="38100" dist="38100" dir="2700000" algn="tl">
                      <a:srgbClr val="000000">
                        <a:alpha val="43137"/>
                      </a:srgbClr>
                    </a:outerShdw>
                  </a:effectLst>
                  <a:latin typeface="Consolas" pitchFamily="49" charset="0"/>
                </a:rPr>
                <a:t>return</a:t>
              </a:r>
              <a:r>
                <a:rPr lang="es-ES" sz="2800" dirty="0">
                  <a:effectLst>
                    <a:outerShdw blurRad="38100" dist="38100" dir="2700000" algn="tl">
                      <a:srgbClr val="000000">
                        <a:alpha val="43137"/>
                      </a:srgbClr>
                    </a:outerShdw>
                  </a:effectLst>
                  <a:latin typeface="Consolas" pitchFamily="49" charset="0"/>
                </a:rPr>
                <a:t> </a:t>
              </a:r>
              <a:r>
                <a:rPr lang="es-ES" sz="2800" dirty="0">
                  <a:solidFill>
                    <a:srgbClr val="FFFF00"/>
                  </a:solidFill>
                  <a:effectLst>
                    <a:outerShdw blurRad="38100" dist="38100" dir="2700000" algn="tl">
                      <a:srgbClr val="000000">
                        <a:alpha val="43137"/>
                      </a:srgbClr>
                    </a:outerShdw>
                  </a:effectLst>
                  <a:latin typeface="Consolas" pitchFamily="49" charset="0"/>
                </a:rPr>
                <a:t>0</a:t>
              </a:r>
              <a:r>
                <a:rPr lang="es-ES" sz="2800" dirty="0">
                  <a:effectLst>
                    <a:outerShdw blurRad="38100" dist="38100" dir="2700000" algn="tl">
                      <a:srgbClr val="000000">
                        <a:alpha val="43137"/>
                      </a:srgbClr>
                    </a:outerShdw>
                  </a:effectLst>
                  <a:latin typeface="Consolas" pitchFamily="49" charset="0"/>
                </a:rPr>
                <a:t>;</a:t>
              </a:r>
              <a:endParaRPr lang="es-ES" sz="2800" dirty="0">
                <a:effectLst>
                  <a:outerShdw blurRad="38100" dist="38100" dir="2700000" algn="tl">
                    <a:srgbClr val="000000">
                      <a:alpha val="43137"/>
                    </a:srgbClr>
                  </a:outerShdw>
                </a:effectLst>
              </a:endParaRPr>
            </a:p>
          </p:txBody>
        </p:sp>
        <p:sp>
          <p:nvSpPr>
            <p:cNvPr id="30" name="29 CuadroTexto"/>
            <p:cNvSpPr txBox="1"/>
            <p:nvPr/>
          </p:nvSpPr>
          <p:spPr>
            <a:xfrm>
              <a:off x="3923928" y="5373216"/>
              <a:ext cx="4430636"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ambria" pitchFamily="18" charset="0"/>
                </a:rPr>
                <a:t>Devuelve el resultado (</a:t>
              </a:r>
              <a:r>
                <a:rPr lang="es-ES" sz="2000" dirty="0">
                  <a:solidFill>
                    <a:srgbClr val="FFFF00"/>
                  </a:solidFill>
                  <a:effectLst>
                    <a:outerShdw blurRad="38100" dist="38100" dir="2700000" algn="tl">
                      <a:srgbClr val="000000">
                        <a:alpha val="43137"/>
                      </a:srgbClr>
                    </a:outerShdw>
                  </a:effectLst>
                  <a:latin typeface="Consolas" pitchFamily="49" charset="0"/>
                  <a:cs typeface="Consolas" pitchFamily="49" charset="0"/>
                </a:rPr>
                <a:t>0</a:t>
              </a:r>
              <a:r>
                <a:rPr lang="es-ES" sz="2000" dirty="0">
                  <a:effectLst>
                    <a:outerShdw blurRad="38100" dist="38100" dir="2700000" algn="tl">
                      <a:srgbClr val="000000">
                        <a:alpha val="43137"/>
                      </a:srgbClr>
                    </a:outerShdw>
                  </a:effectLst>
                  <a:latin typeface="Cambria" pitchFamily="18" charset="0"/>
                </a:rPr>
                <a:t>) de la función</a:t>
              </a:r>
            </a:p>
          </p:txBody>
        </p:sp>
      </p:grpSp>
      <p:grpSp>
        <p:nvGrpSpPr>
          <p:cNvPr id="18" name="35 Grupo"/>
          <p:cNvGrpSpPr/>
          <p:nvPr/>
        </p:nvGrpSpPr>
        <p:grpSpPr>
          <a:xfrm>
            <a:off x="3518570" y="3232026"/>
            <a:ext cx="2733180" cy="400110"/>
            <a:chOff x="1994570" y="3068960"/>
            <a:chExt cx="2733180" cy="400110"/>
          </a:xfrm>
        </p:grpSpPr>
        <p:sp>
          <p:nvSpPr>
            <p:cNvPr id="31" name="30 Elipse"/>
            <p:cNvSpPr/>
            <p:nvPr/>
          </p:nvSpPr>
          <p:spPr>
            <a:xfrm>
              <a:off x="1994570" y="3088010"/>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2" name="31 Conector recto"/>
            <p:cNvCxnSpPr/>
            <p:nvPr/>
          </p:nvCxnSpPr>
          <p:spPr>
            <a:xfrm>
              <a:off x="2349277" y="3265934"/>
              <a:ext cx="50405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2834283" y="3068960"/>
              <a:ext cx="1893467"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i="1" dirty="0">
                  <a:effectLst>
                    <a:outerShdw blurRad="38100" dist="38100" dir="2700000" algn="tl">
                      <a:srgbClr val="000000">
                        <a:alpha val="43137"/>
                      </a:srgbClr>
                    </a:outerShdw>
                  </a:effectLst>
                  <a:latin typeface="Cambria" pitchFamily="18" charset="0"/>
                </a:rPr>
                <a:t>¡Es una función!</a:t>
              </a:r>
            </a:p>
          </p:txBody>
        </p:sp>
      </p:grpSp>
      <p:sp>
        <p:nvSpPr>
          <p:cNvPr id="28"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Documentando el código...</a:t>
            </a:r>
          </a:p>
          <a:p>
            <a:pPr marL="361950" lvl="1" indent="1588">
              <a:spcBef>
                <a:spcPts val="0"/>
              </a:spcBef>
              <a:spcAft>
                <a:spcPts val="1800"/>
              </a:spcAft>
              <a:buNone/>
            </a:pPr>
            <a:r>
              <a:rPr lang="es-ES" sz="2400" dirty="0"/>
              <a:t>Comentarios (</a:t>
            </a:r>
            <a:r>
              <a:rPr lang="es-ES" sz="2400" dirty="0">
                <a:sym typeface="Wingdings" pitchFamily="2" charset="2"/>
              </a:rPr>
              <a:t>se ignoran</a:t>
            </a:r>
            <a:r>
              <a:rPr lang="es-ES" sz="2400" dirty="0"/>
              <a:t>):</a:t>
            </a:r>
          </a:p>
          <a:p>
            <a:pPr lvl="1" indent="1588">
              <a:spcBef>
                <a:spcPts val="0"/>
              </a:spcBef>
              <a:spcAft>
                <a:spcPts val="600"/>
              </a:spcAft>
              <a:buNone/>
            </a:pPr>
            <a:r>
              <a:rPr lang="es-ES" sz="2000" dirty="0">
                <a:solidFill>
                  <a:schemeClr val="tx1">
                    <a:lumMod val="50000"/>
                  </a:schemeClr>
                </a:solidFill>
                <a:latin typeface="Consolas" pitchFamily="49" charset="0"/>
              </a:rPr>
              <a:t>#include &lt;iostream&gt;</a:t>
            </a:r>
          </a:p>
          <a:p>
            <a:pPr lvl="1" indent="1588">
              <a:spcBef>
                <a:spcPts val="0"/>
              </a:spcBef>
              <a:spcAft>
                <a:spcPts val="600"/>
              </a:spcAft>
              <a:buNone/>
            </a:pPr>
            <a:r>
              <a:rPr lang="es-ES" sz="2000" dirty="0">
                <a:solidFill>
                  <a:schemeClr val="tx1">
                    <a:lumMod val="50000"/>
                  </a:schemeClr>
                </a:solidFill>
                <a:latin typeface="Consolas" pitchFamily="49" charset="0"/>
              </a:rPr>
              <a:t>using namespace std;</a:t>
            </a:r>
          </a:p>
          <a:p>
            <a:pPr lvl="1" indent="1588">
              <a:spcBef>
                <a:spcPts val="0"/>
              </a:spcBef>
              <a:spcAft>
                <a:spcPts val="600"/>
              </a:spcAft>
              <a:buNone/>
            </a:pPr>
            <a:endParaRPr lang="es-ES" sz="2000" dirty="0">
              <a:solidFill>
                <a:srgbClr val="FFC000"/>
              </a:solidFill>
              <a:latin typeface="Consolas" pitchFamily="49" charset="0"/>
            </a:endParaRPr>
          </a:p>
          <a:p>
            <a:pPr lvl="1" indent="1588">
              <a:spcBef>
                <a:spcPts val="0"/>
              </a:spcBef>
              <a:spcAft>
                <a:spcPts val="600"/>
              </a:spcAft>
              <a:buNone/>
            </a:pPr>
            <a:r>
              <a:rPr lang="es-ES" sz="2000" dirty="0">
                <a:solidFill>
                  <a:schemeClr val="tx1">
                    <a:lumMod val="50000"/>
                  </a:schemeClr>
                </a:solidFill>
                <a:latin typeface="Consolas" pitchFamily="49" charset="0"/>
              </a:rPr>
              <a:t>int main()   </a:t>
            </a:r>
            <a:r>
              <a:rPr lang="es-ES" sz="1800" dirty="0">
                <a:solidFill>
                  <a:srgbClr val="92D050"/>
                </a:solidFill>
                <a:latin typeface="Consolas" pitchFamily="49" charset="0"/>
              </a:rPr>
              <a:t>// main() es donde empieza la ejecución</a:t>
            </a:r>
            <a:endParaRPr lang="es-ES" sz="2000" dirty="0">
              <a:solidFill>
                <a:srgbClr val="92D050"/>
              </a:solidFill>
              <a:latin typeface="Consolas" pitchFamily="49" charset="0"/>
            </a:endParaRPr>
          </a:p>
          <a:p>
            <a:pPr lvl="1" indent="1588">
              <a:spcBef>
                <a:spcPts val="0"/>
              </a:spcBef>
              <a:spcAft>
                <a:spcPts val="600"/>
              </a:spcAft>
              <a:buNone/>
            </a:pPr>
            <a:r>
              <a:rPr lang="es-ES" sz="2000" dirty="0">
                <a:solidFill>
                  <a:schemeClr val="tx1">
                    <a:lumMod val="50000"/>
                  </a:schemeClr>
                </a:solidFill>
                <a:latin typeface="Consolas" pitchFamily="49" charset="0"/>
              </a:rPr>
              <a:t>{</a:t>
            </a:r>
          </a:p>
          <a:p>
            <a:pPr lvl="1" indent="1588">
              <a:spcBef>
                <a:spcPts val="0"/>
              </a:spcBef>
              <a:spcAft>
                <a:spcPts val="600"/>
              </a:spcAft>
              <a:buNone/>
            </a:pPr>
            <a:r>
              <a:rPr lang="es-ES" sz="2000" dirty="0">
                <a:solidFill>
                  <a:schemeClr val="tx1">
                    <a:lumMod val="50000"/>
                  </a:schemeClr>
                </a:solidFill>
                <a:latin typeface="Consolas" pitchFamily="49" charset="0"/>
              </a:rPr>
              <a:t>   cout &lt;&lt; "Hola Mundo!" &lt;&lt; endl;</a:t>
            </a:r>
          </a:p>
          <a:p>
            <a:pPr lvl="1" indent="1588">
              <a:spcBef>
                <a:spcPts val="0"/>
              </a:spcBef>
              <a:spcAft>
                <a:spcPts val="600"/>
              </a:spcAft>
              <a:buNone/>
            </a:pPr>
            <a:r>
              <a:rPr lang="es-ES" sz="2000" dirty="0">
                <a:solidFill>
                  <a:schemeClr val="tx1">
                    <a:lumMod val="50000"/>
                  </a:schemeClr>
                </a:solidFill>
                <a:latin typeface="Consolas" pitchFamily="49" charset="0"/>
              </a:rPr>
              <a:t>   ...</a:t>
            </a:r>
          </a:p>
          <a:p>
            <a:pPr marL="361950" lvl="1" indent="0">
              <a:spcBef>
                <a:spcPts val="0"/>
              </a:spcBef>
              <a:spcAft>
                <a:spcPts val="600"/>
              </a:spcAft>
              <a:buNone/>
            </a:pPr>
            <a:r>
              <a:rPr lang="es-ES" dirty="0" smtClean="0">
                <a:cs typeface="Consolas" pitchFamily="49" charset="0"/>
                <a:sym typeface="Wingdings" pitchFamily="2" charset="2"/>
              </a:rPr>
              <a:t>Hasta el final de la línea: 	</a:t>
            </a:r>
            <a:r>
              <a:rPr lang="es-ES" dirty="0" smtClean="0">
                <a:solidFill>
                  <a:srgbClr val="FFC000"/>
                </a:solidFill>
                <a:latin typeface="Consolas" pitchFamily="49" charset="0"/>
                <a:cs typeface="Consolas" pitchFamily="49" charset="0"/>
                <a:sym typeface="Wingdings" pitchFamily="2" charset="2"/>
              </a:rPr>
              <a:t>//</a:t>
            </a:r>
            <a:r>
              <a:rPr lang="es-ES" dirty="0" smtClean="0">
                <a:solidFill>
                  <a:srgbClr val="92D050"/>
                </a:solidFill>
                <a:latin typeface="Consolas" pitchFamily="49" charset="0"/>
                <a:cs typeface="Consolas" pitchFamily="49" charset="0"/>
                <a:sym typeface="Wingdings" pitchFamily="2" charset="2"/>
              </a:rPr>
              <a:t> Comentario de una línea</a:t>
            </a:r>
          </a:p>
          <a:p>
            <a:pPr marL="361950" lvl="1" indent="0">
              <a:spcBef>
                <a:spcPts val="0"/>
              </a:spcBef>
              <a:spcAft>
                <a:spcPts val="600"/>
              </a:spcAft>
              <a:buNone/>
            </a:pPr>
            <a:r>
              <a:rPr lang="es-ES" dirty="0" smtClean="0">
                <a:cs typeface="Consolas" pitchFamily="49" charset="0"/>
                <a:sym typeface="Wingdings" pitchFamily="2" charset="2"/>
              </a:rPr>
              <a:t>De varias líneas: 		</a:t>
            </a:r>
            <a:r>
              <a:rPr lang="es-ES" dirty="0" smtClean="0">
                <a:solidFill>
                  <a:srgbClr val="FFC000"/>
                </a:solidFill>
                <a:latin typeface="Consolas" pitchFamily="49" charset="0"/>
                <a:cs typeface="Consolas" pitchFamily="49" charset="0"/>
                <a:sym typeface="Wingdings" pitchFamily="2" charset="2"/>
              </a:rPr>
              <a:t>/*</a:t>
            </a:r>
            <a:r>
              <a:rPr lang="es-ES" dirty="0" smtClean="0">
                <a:solidFill>
                  <a:srgbClr val="92D050"/>
                </a:solidFill>
                <a:latin typeface="Consolas" pitchFamily="49" charset="0"/>
                <a:cs typeface="Consolas" pitchFamily="49" charset="0"/>
                <a:sym typeface="Wingdings" pitchFamily="2" charset="2"/>
              </a:rPr>
              <a:t> Comentario de varias</a:t>
            </a:r>
            <a:br>
              <a:rPr lang="es-ES" dirty="0" smtClean="0">
                <a:solidFill>
                  <a:srgbClr val="92D050"/>
                </a:solidFill>
                <a:latin typeface="Consolas" pitchFamily="49" charset="0"/>
                <a:cs typeface="Consolas" pitchFamily="49" charset="0"/>
                <a:sym typeface="Wingdings" pitchFamily="2" charset="2"/>
              </a:rPr>
            </a:br>
            <a:r>
              <a:rPr lang="es-ES" dirty="0" smtClean="0">
                <a:solidFill>
                  <a:srgbClr val="92D050"/>
                </a:solidFill>
                <a:latin typeface="Consolas" pitchFamily="49" charset="0"/>
                <a:cs typeface="Consolas" pitchFamily="49" charset="0"/>
                <a:sym typeface="Wingdings" pitchFamily="2" charset="2"/>
              </a:rPr>
              <a:t>                     líneas seguidas </a:t>
            </a:r>
            <a:r>
              <a:rPr lang="es-ES" dirty="0" smtClean="0">
                <a:solidFill>
                  <a:srgbClr val="FFC000"/>
                </a:solidFill>
                <a:latin typeface="Consolas" pitchFamily="49" charset="0"/>
                <a:cs typeface="Consolas" pitchFamily="49" charset="0"/>
                <a:sym typeface="Wingdings" pitchFamily="2" charset="2"/>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60</a:t>
            </a:fld>
            <a:endParaRPr lang="en-US" dirty="0"/>
          </a:p>
        </p:txBody>
      </p:sp>
      <p:sp>
        <p:nvSpPr>
          <p:cNvPr id="6"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par>
                                <p:cTn id="20" presetID="22" presetClass="entr" presetSubtype="8" fill="hold" grpId="0"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left)">
                                      <p:cBhvr>
                                        <p:cTn id="22" dur="1000"/>
                                        <p:tgtEl>
                                          <p:spTgt spid="3">
                                            <p:txEl>
                                              <p:pRg st="9" end="9"/>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left)">
                                      <p:cBhvr>
                                        <p:cTn id="25"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La infraestructura</a:t>
            </a:r>
          </a:p>
          <a:p>
            <a:pPr marL="361950" lvl="1" indent="1588">
              <a:spcBef>
                <a:spcPts val="0"/>
              </a:spcBef>
              <a:spcAft>
                <a:spcPts val="1800"/>
              </a:spcAft>
              <a:buNone/>
            </a:pPr>
            <a:r>
              <a:rPr lang="es-ES" dirty="0" smtClean="0"/>
              <a:t>Código para reutilizar:</a:t>
            </a:r>
          </a:p>
          <a:p>
            <a:pPr lvl="1" indent="1588">
              <a:spcBef>
                <a:spcPts val="0"/>
              </a:spcBef>
              <a:spcAft>
                <a:spcPts val="600"/>
              </a:spcAft>
              <a:buNone/>
            </a:pPr>
            <a:r>
              <a:rPr lang="es-ES" sz="2000" dirty="0">
                <a:solidFill>
                  <a:srgbClr val="FFCCFF"/>
                </a:solidFill>
                <a:latin typeface="Consolas" pitchFamily="49" charset="0"/>
              </a:rPr>
              <a:t>#include &lt;iostream&gt;</a:t>
            </a:r>
          </a:p>
          <a:p>
            <a:pPr lvl="1" indent="1588">
              <a:spcBef>
                <a:spcPts val="0"/>
              </a:spcBef>
              <a:spcAft>
                <a:spcPts val="600"/>
              </a:spcAft>
              <a:buNone/>
            </a:pPr>
            <a:r>
              <a:rPr lang="es-ES" sz="2000" dirty="0">
                <a:solidFill>
                  <a:schemeClr val="tx1">
                    <a:lumMod val="50000"/>
                  </a:schemeClr>
                </a:solidFill>
                <a:latin typeface="Consolas" pitchFamily="49" charset="0"/>
              </a:rPr>
              <a:t>using namespace std;</a:t>
            </a:r>
          </a:p>
          <a:p>
            <a:pPr lvl="1" indent="1588">
              <a:spcBef>
                <a:spcPts val="0"/>
              </a:spcBef>
              <a:spcAft>
                <a:spcPts val="600"/>
              </a:spcAft>
              <a:buNone/>
            </a:pPr>
            <a:endParaRPr lang="es-ES" sz="2000" dirty="0">
              <a:solidFill>
                <a:srgbClr val="FFC000"/>
              </a:solidFill>
              <a:latin typeface="Consolas" pitchFamily="49" charset="0"/>
            </a:endParaRPr>
          </a:p>
          <a:p>
            <a:pPr lvl="1" indent="1588">
              <a:spcBef>
                <a:spcPts val="0"/>
              </a:spcBef>
              <a:spcAft>
                <a:spcPts val="600"/>
              </a:spcAft>
              <a:buNone/>
            </a:pPr>
            <a:r>
              <a:rPr lang="es-ES" sz="2000" dirty="0">
                <a:solidFill>
                  <a:schemeClr val="tx1">
                    <a:lumMod val="50000"/>
                  </a:schemeClr>
                </a:solidFill>
                <a:latin typeface="Consolas" pitchFamily="49" charset="0"/>
              </a:rPr>
              <a:t>int main()   </a:t>
            </a:r>
            <a:r>
              <a:rPr lang="es-ES" sz="1800" dirty="0">
                <a:solidFill>
                  <a:schemeClr val="tx1">
                    <a:lumMod val="50000"/>
                  </a:schemeClr>
                </a:solidFill>
                <a:latin typeface="Consolas" pitchFamily="49" charset="0"/>
              </a:rPr>
              <a:t>// main() es donde empieza la ejecución</a:t>
            </a:r>
            <a:endParaRPr lang="es-ES" sz="2000" dirty="0">
              <a:solidFill>
                <a:schemeClr val="tx1">
                  <a:lumMod val="50000"/>
                </a:schemeClr>
              </a:solidFill>
              <a:latin typeface="Consolas" pitchFamily="49" charset="0"/>
            </a:endParaRPr>
          </a:p>
          <a:p>
            <a:pPr lvl="1" indent="1588">
              <a:spcBef>
                <a:spcPts val="0"/>
              </a:spcBef>
              <a:spcAft>
                <a:spcPts val="600"/>
              </a:spcAft>
              <a:buNone/>
            </a:pPr>
            <a:r>
              <a:rPr lang="es-ES" sz="2000" dirty="0">
                <a:solidFill>
                  <a:schemeClr val="tx1">
                    <a:lumMod val="50000"/>
                  </a:schemeClr>
                </a:solidFill>
                <a:latin typeface="Consolas" pitchFamily="49" charset="0"/>
              </a:rPr>
              <a:t>{</a:t>
            </a:r>
          </a:p>
          <a:p>
            <a:pPr lvl="1" indent="1588">
              <a:spcBef>
                <a:spcPts val="0"/>
              </a:spcBef>
              <a:spcAft>
                <a:spcPts val="600"/>
              </a:spcAft>
              <a:buNone/>
            </a:pPr>
            <a:r>
              <a:rPr lang="es-ES" sz="2000" dirty="0">
                <a:solidFill>
                  <a:schemeClr val="tx1">
                    <a:lumMod val="50000"/>
                  </a:schemeClr>
                </a:solidFill>
                <a:latin typeface="Consolas" pitchFamily="49" charset="0"/>
              </a:rPr>
              <a:t>   cout &lt;&lt; "Hola Mundo!" &lt;&lt; endl; </a:t>
            </a:r>
            <a:br>
              <a:rPr lang="es-ES" sz="2000" dirty="0">
                <a:solidFill>
                  <a:schemeClr val="tx1">
                    <a:lumMod val="50000"/>
                  </a:schemeClr>
                </a:solidFill>
                <a:latin typeface="Consolas" pitchFamily="49" charset="0"/>
              </a:rPr>
            </a:br>
            <a:r>
              <a:rPr lang="es-ES" sz="2000" dirty="0">
                <a:solidFill>
                  <a:schemeClr val="tx1">
                    <a:lumMod val="50000"/>
                  </a:schemeClr>
                </a:solidFill>
                <a:latin typeface="Consolas" pitchFamily="49" charset="0"/>
              </a:rPr>
              <a:t>   return 0;</a:t>
            </a:r>
          </a:p>
          <a:p>
            <a:pPr lvl="1" indent="1588">
              <a:spcBef>
                <a:spcPts val="0"/>
              </a:spcBef>
              <a:spcAft>
                <a:spcPts val="1800"/>
              </a:spcAft>
              <a:buNone/>
            </a:pPr>
            <a:r>
              <a:rPr lang="es-ES" sz="2000" dirty="0">
                <a:solidFill>
                  <a:schemeClr val="tx1">
                    <a:lumMod val="50000"/>
                  </a:schemeClr>
                </a:solidFill>
                <a:latin typeface="Consolas" pitchFamily="49" charset="0"/>
              </a:rPr>
              <a:t>}</a:t>
            </a:r>
          </a:p>
          <a:p>
            <a:pPr marL="361950" lvl="1" indent="1588">
              <a:spcBef>
                <a:spcPts val="0"/>
              </a:spcBef>
              <a:spcAft>
                <a:spcPts val="600"/>
              </a:spcAft>
              <a:buClr>
                <a:srgbClr val="04617B">
                  <a:lumMod val="20000"/>
                  <a:lumOff val="80000"/>
                </a:srgbClr>
              </a:buClr>
              <a:buNone/>
            </a:pPr>
            <a:r>
              <a:rPr lang="es-ES" dirty="0" smtClean="0">
                <a:solidFill>
                  <a:prstClr val="white"/>
                </a:solidFill>
              </a:rPr>
              <a:t>Bibliotecas de funciones a nuestra disposición</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61</a:t>
            </a:fld>
            <a:endParaRPr lang="en-US" dirty="0"/>
          </a:p>
        </p:txBody>
      </p:sp>
      <p:grpSp>
        <p:nvGrpSpPr>
          <p:cNvPr id="9" name="8 Grupo"/>
          <p:cNvGrpSpPr/>
          <p:nvPr/>
        </p:nvGrpSpPr>
        <p:grpSpPr>
          <a:xfrm>
            <a:off x="5314579" y="2113807"/>
            <a:ext cx="4423403" cy="430887"/>
            <a:chOff x="3790578" y="2073736"/>
            <a:chExt cx="4423403" cy="430887"/>
          </a:xfrm>
        </p:grpSpPr>
        <p:sp>
          <p:nvSpPr>
            <p:cNvPr id="6" name="5 CuadroTexto"/>
            <p:cNvSpPr txBox="1"/>
            <p:nvPr/>
          </p:nvSpPr>
          <p:spPr>
            <a:xfrm>
              <a:off x="4582666" y="2073736"/>
              <a:ext cx="3631315" cy="43088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200" dirty="0">
                  <a:solidFill>
                    <a:srgbClr val="FFC000"/>
                  </a:solidFill>
                  <a:effectLst>
                    <a:outerShdw blurRad="38100" dist="38100" dir="2700000" algn="tl">
                      <a:srgbClr val="000000">
                        <a:alpha val="43137"/>
                      </a:srgbClr>
                    </a:outerShdw>
                  </a:effectLst>
                  <a:latin typeface="Cambria" pitchFamily="18" charset="0"/>
                </a:rPr>
                <a:t>Una directiva: empieza por </a:t>
              </a:r>
              <a:r>
                <a:rPr lang="es-ES" sz="2200" dirty="0">
                  <a:solidFill>
                    <a:srgbClr val="FFCCFF"/>
                  </a:solidFill>
                  <a:effectLst>
                    <a:outerShdw blurRad="38100" dist="38100" dir="2700000" algn="tl">
                      <a:srgbClr val="000000">
                        <a:alpha val="43137"/>
                      </a:srgbClr>
                    </a:outerShdw>
                  </a:effectLst>
                  <a:latin typeface="Consolas" pitchFamily="49" charset="0"/>
                  <a:cs typeface="Consolas" pitchFamily="49" charset="0"/>
                </a:rPr>
                <a:t>#</a:t>
              </a:r>
            </a:p>
          </p:txBody>
        </p:sp>
        <p:cxnSp>
          <p:nvCxnSpPr>
            <p:cNvPr id="7" name="6 Conector recto de flecha"/>
            <p:cNvCxnSpPr/>
            <p:nvPr/>
          </p:nvCxnSpPr>
          <p:spPr>
            <a:xfrm flipH="1">
              <a:off x="3790578" y="2289760"/>
              <a:ext cx="792088" cy="0"/>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0"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10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left)">
                                      <p:cBhvr>
                                        <p:cTn id="2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91544" y="954543"/>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Bibliotecas</a:t>
            </a:r>
          </a:p>
          <a:p>
            <a:pPr marL="361950" lvl="1" indent="1588">
              <a:spcBef>
                <a:spcPts val="0"/>
              </a:spcBef>
              <a:spcAft>
                <a:spcPts val="600"/>
              </a:spcAft>
              <a:buNone/>
            </a:pPr>
            <a:r>
              <a:rPr lang="es-ES" dirty="0" smtClean="0"/>
              <a:t>Se incluyen con la </a:t>
            </a:r>
            <a:r>
              <a:rPr lang="es-ES" i="1" dirty="0" smtClean="0"/>
              <a:t>directiva</a:t>
            </a:r>
            <a:r>
              <a:rPr lang="es-ES" dirty="0" smtClean="0"/>
              <a:t> </a:t>
            </a:r>
            <a:r>
              <a:rPr lang="es-ES" dirty="0" smtClean="0">
                <a:solidFill>
                  <a:srgbClr val="FFCCFF"/>
                </a:solidFill>
                <a:latin typeface="Consolas" pitchFamily="49" charset="0"/>
                <a:cs typeface="Consolas" pitchFamily="49" charset="0"/>
              </a:rPr>
              <a:t>#include</a:t>
            </a:r>
            <a:r>
              <a:rPr lang="es-ES" dirty="0" smtClean="0"/>
              <a:t>:</a:t>
            </a:r>
          </a:p>
          <a:p>
            <a:pPr lvl="1" indent="1588">
              <a:spcBef>
                <a:spcPts val="0"/>
              </a:spcBef>
              <a:spcAft>
                <a:spcPts val="600"/>
              </a:spcAft>
              <a:buNone/>
            </a:pPr>
            <a:r>
              <a:rPr lang="es-ES" dirty="0" smtClean="0">
                <a:solidFill>
                  <a:srgbClr val="FFCCFF"/>
                </a:solidFill>
                <a:latin typeface="Consolas" pitchFamily="49" charset="0"/>
              </a:rPr>
              <a:t>#include &lt;iostream&gt;</a:t>
            </a:r>
            <a:endParaRPr lang="es-ES" dirty="0" smtClean="0">
              <a:solidFill>
                <a:schemeClr val="tx1">
                  <a:lumMod val="50000"/>
                </a:schemeClr>
              </a:solidFill>
              <a:latin typeface="Consolas" pitchFamily="49" charset="0"/>
            </a:endParaRPr>
          </a:p>
          <a:p>
            <a:pPr marL="361950" lvl="1" indent="1588">
              <a:spcBef>
                <a:spcPts val="0"/>
              </a:spcBef>
              <a:spcAft>
                <a:spcPts val="600"/>
              </a:spcAft>
              <a:buClr>
                <a:srgbClr val="04617B">
                  <a:lumMod val="20000"/>
                  <a:lumOff val="80000"/>
                </a:srgbClr>
              </a:buClr>
              <a:buNone/>
            </a:pPr>
            <a:r>
              <a:rPr lang="es-ES" dirty="0" smtClean="0">
                <a:solidFill>
                  <a:prstClr val="white"/>
                </a:solidFill>
              </a:rPr>
              <a:t>(Utilidades de entrada/salida por consola)</a:t>
            </a:r>
          </a:p>
          <a:p>
            <a:pPr marL="361950" lvl="1" indent="1588">
              <a:spcBef>
                <a:spcPts val="0"/>
              </a:spcBef>
              <a:spcAft>
                <a:spcPts val="600"/>
              </a:spcAft>
              <a:buClr>
                <a:srgbClr val="04617B">
                  <a:lumMod val="20000"/>
                  <a:lumOff val="80000"/>
                </a:srgbClr>
              </a:buClr>
              <a:buNone/>
            </a:pPr>
            <a:r>
              <a:rPr lang="es-ES" dirty="0" smtClean="0">
                <a:solidFill>
                  <a:prstClr val="white"/>
                </a:solidFill>
              </a:rPr>
              <a:t>Para mostrar o leer datos hay que incluir la biblioteca </a:t>
            </a:r>
            <a:r>
              <a:rPr lang="es-ES" dirty="0" smtClean="0">
                <a:solidFill>
                  <a:prstClr val="white"/>
                </a:solidFill>
                <a:latin typeface="Consolas" pitchFamily="49" charset="0"/>
                <a:cs typeface="Consolas" pitchFamily="49" charset="0"/>
              </a:rPr>
              <a:t>iostream</a:t>
            </a:r>
            <a:endParaRPr lang="es-ES" dirty="0" smtClean="0">
              <a:solidFill>
                <a:prstClr val="white"/>
              </a:solidFill>
            </a:endParaRPr>
          </a:p>
          <a:p>
            <a:pPr>
              <a:spcBef>
                <a:spcPts val="1200"/>
              </a:spcBef>
              <a:spcAft>
                <a:spcPts val="1200"/>
              </a:spcAft>
            </a:pPr>
            <a:r>
              <a:rPr lang="es-ES" sz="2800" dirty="0">
                <a:solidFill>
                  <a:schemeClr val="bg2">
                    <a:lumMod val="20000"/>
                    <a:lumOff val="80000"/>
                  </a:schemeClr>
                </a:solidFill>
              </a:rPr>
              <a:t>Espacios de nombres</a:t>
            </a:r>
          </a:p>
          <a:p>
            <a:pPr marL="361950" lvl="1" indent="1588">
              <a:spcBef>
                <a:spcPts val="0"/>
              </a:spcBef>
              <a:spcAft>
                <a:spcPts val="600"/>
              </a:spcAft>
              <a:buNone/>
            </a:pPr>
            <a:r>
              <a:rPr lang="es-ES" dirty="0" smtClean="0"/>
              <a:t>En </a:t>
            </a:r>
            <a:r>
              <a:rPr lang="es-ES" dirty="0" smtClean="0">
                <a:latin typeface="Consolas" pitchFamily="49" charset="0"/>
                <a:cs typeface="Consolas" pitchFamily="49" charset="0"/>
              </a:rPr>
              <a:t>iostream</a:t>
            </a:r>
            <a:r>
              <a:rPr lang="es-ES" dirty="0" smtClean="0"/>
              <a:t>  hay espacios de nombres; ¿cuál queremos?</a:t>
            </a:r>
          </a:p>
          <a:p>
            <a:pPr lvl="1" indent="1588">
              <a:spcBef>
                <a:spcPts val="0"/>
              </a:spcBef>
              <a:buNone/>
            </a:pPr>
            <a:r>
              <a:rPr lang="es-ES" sz="2000" dirty="0">
                <a:solidFill>
                  <a:schemeClr val="tx1">
                    <a:lumMod val="50000"/>
                  </a:schemeClr>
                </a:solidFill>
                <a:latin typeface="Consolas" pitchFamily="49" charset="0"/>
              </a:rPr>
              <a:t>#include &lt;iostream&gt;</a:t>
            </a:r>
          </a:p>
          <a:p>
            <a:pPr lvl="1" indent="1588">
              <a:spcBef>
                <a:spcPts val="0"/>
              </a:spcBef>
              <a:spcAft>
                <a:spcPts val="600"/>
              </a:spcAft>
              <a:buNone/>
            </a:pPr>
            <a:r>
              <a:rPr lang="es-ES" sz="2000" dirty="0">
                <a:solidFill>
                  <a:schemeClr val="accent2">
                    <a:lumMod val="60000"/>
                    <a:lumOff val="40000"/>
                  </a:schemeClr>
                </a:solidFill>
                <a:latin typeface="Consolas" pitchFamily="49" charset="0"/>
              </a:rPr>
              <a:t>using namespace </a:t>
            </a:r>
            <a:r>
              <a:rPr lang="es-ES" sz="2000" dirty="0">
                <a:latin typeface="Consolas" pitchFamily="49" charset="0"/>
              </a:rPr>
              <a:t>std;</a:t>
            </a:r>
          </a:p>
          <a:p>
            <a:pPr marL="361950" lvl="1" indent="1588">
              <a:spcBef>
                <a:spcPts val="600"/>
              </a:spcBef>
              <a:spcAft>
                <a:spcPts val="600"/>
              </a:spcAft>
              <a:buClr>
                <a:srgbClr val="04617B">
                  <a:lumMod val="20000"/>
                  <a:lumOff val="80000"/>
                </a:srgbClr>
              </a:buClr>
              <a:buNone/>
            </a:pPr>
            <a:r>
              <a:rPr lang="es-ES" dirty="0" smtClean="0">
                <a:solidFill>
                  <a:prstClr val="white"/>
                </a:solidFill>
              </a:rPr>
              <a:t>Siempre usaremos el espacio de nombres estándar (</a:t>
            </a:r>
            <a:r>
              <a:rPr lang="es-ES" dirty="0" smtClean="0">
                <a:solidFill>
                  <a:prstClr val="white"/>
                </a:solidFill>
                <a:latin typeface="Consolas" pitchFamily="49" charset="0"/>
                <a:cs typeface="Consolas" pitchFamily="49" charset="0"/>
              </a:rPr>
              <a:t>std</a:t>
            </a:r>
            <a:r>
              <a:rPr lang="es-ES" dirty="0" smtClean="0">
                <a:solidFill>
                  <a:prstClr val="white"/>
                </a:solidFill>
              </a:rPr>
              <a:t>)</a:t>
            </a:r>
          </a:p>
          <a:p>
            <a:pPr marL="361950" lvl="1" indent="1588">
              <a:spcBef>
                <a:spcPts val="0"/>
              </a:spcBef>
              <a:spcAft>
                <a:spcPts val="600"/>
              </a:spcAft>
              <a:buClr>
                <a:srgbClr val="04617B">
                  <a:lumMod val="20000"/>
                  <a:lumOff val="80000"/>
                </a:srgbClr>
              </a:buClr>
              <a:buNone/>
            </a:pPr>
            <a:r>
              <a:rPr lang="es-ES" dirty="0" smtClean="0">
                <a:solidFill>
                  <a:prstClr val="white"/>
                </a:solidFill>
              </a:rPr>
              <a:t>Muchas bibliotecas no tienen espacios de nombres</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62</a:t>
            </a:fld>
            <a:endParaRPr lang="en-US" dirty="0"/>
          </a:p>
        </p:txBody>
      </p:sp>
      <p:grpSp>
        <p:nvGrpSpPr>
          <p:cNvPr id="6" name="5 Grupo"/>
          <p:cNvGrpSpPr/>
          <p:nvPr/>
        </p:nvGrpSpPr>
        <p:grpSpPr>
          <a:xfrm>
            <a:off x="5400304" y="4624561"/>
            <a:ext cx="4501117" cy="400110"/>
            <a:chOff x="3876303" y="2452826"/>
            <a:chExt cx="4501117" cy="400110"/>
          </a:xfrm>
        </p:grpSpPr>
        <p:sp>
          <p:nvSpPr>
            <p:cNvPr id="7" name="6 CuadroTexto"/>
            <p:cNvSpPr txBox="1"/>
            <p:nvPr/>
          </p:nvSpPr>
          <p:spPr>
            <a:xfrm>
              <a:off x="4668391" y="2452826"/>
              <a:ext cx="3709029"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ambria" pitchFamily="18" charset="0"/>
                </a:rPr>
                <a:t>Es una instrucción: termina en </a:t>
              </a:r>
              <a:r>
                <a:rPr lang="es-ES" sz="2000" dirty="0">
                  <a:effectLst>
                    <a:outerShdw blurRad="38100" dist="38100" dir="2700000" algn="tl">
                      <a:srgbClr val="000000">
                        <a:alpha val="43137"/>
                      </a:srgbClr>
                    </a:outerShdw>
                  </a:effectLst>
                  <a:latin typeface="Consolas" pitchFamily="49" charset="0"/>
                  <a:cs typeface="Consolas" pitchFamily="49" charset="0"/>
                </a:rPr>
                <a:t>;</a:t>
              </a:r>
            </a:p>
          </p:txBody>
        </p:sp>
        <p:cxnSp>
          <p:nvCxnSpPr>
            <p:cNvPr id="9" name="8 Conector recto de flecha"/>
            <p:cNvCxnSpPr/>
            <p:nvPr/>
          </p:nvCxnSpPr>
          <p:spPr>
            <a:xfrm flipH="1">
              <a:off x="3876303" y="2668850"/>
              <a:ext cx="792088" cy="0"/>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0"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1000"/>
                                        <p:tgtEl>
                                          <p:spTgt spid="3">
                                            <p:txEl>
                                              <p:pRg st="5" end="5"/>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1000"/>
                                        <p:tgtEl>
                                          <p:spTgt spid="3">
                                            <p:txEl>
                                              <p:pRg st="6" end="6"/>
                                            </p:txEl>
                                          </p:spTgt>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1000"/>
                                        <p:tgtEl>
                                          <p:spTgt spid="3">
                                            <p:txEl>
                                              <p:pRg st="7" end="7"/>
                                            </p:txEl>
                                          </p:spTgt>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1000"/>
                                        <p:tgtEl>
                                          <p:spTgt spid="3">
                                            <p:txEl>
                                              <p:pRg st="8" end="8"/>
                                            </p:txEl>
                                          </p:spTgt>
                                        </p:tgtEl>
                                      </p:cBhvr>
                                    </p:animEffect>
                                  </p:childTnLst>
                                </p:cTn>
                              </p:par>
                            </p:childTnLst>
                          </p:cTn>
                        </p:par>
                        <p:par>
                          <p:cTn id="34" fill="hold">
                            <p:stCondLst>
                              <p:cond delay="40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1000"/>
                                        <p:tgtEl>
                                          <p:spTgt spid="3">
                                            <p:txEl>
                                              <p:pRg st="9" end="9"/>
                                            </p:txEl>
                                          </p:spTgt>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wipe(left)">
                                      <p:cBhvr>
                                        <p:cTn id="46"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Autofit/>
          </a:bodyPr>
          <a:lstStyle/>
          <a:p>
            <a:pPr>
              <a:spcBef>
                <a:spcPts val="0"/>
              </a:spcBef>
              <a:spcAft>
                <a:spcPts val="1200"/>
              </a:spcAft>
            </a:pPr>
            <a:r>
              <a:rPr lang="es-ES" sz="2800" dirty="0">
                <a:solidFill>
                  <a:schemeClr val="bg2">
                    <a:lumMod val="20000"/>
                    <a:lumOff val="80000"/>
                  </a:schemeClr>
                </a:solidFill>
              </a:rPr>
              <a:t>Compilación y enlace</a:t>
            </a:r>
          </a:p>
          <a:p>
            <a:pPr marL="266700">
              <a:spcBef>
                <a:spcPts val="0"/>
              </a:spcBef>
              <a:spcAft>
                <a:spcPts val="600"/>
              </a:spcAft>
              <a:defRPr/>
            </a:pPr>
            <a:endParaRPr lang="es-ES" sz="2000" i="0"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63</a:t>
            </a:fld>
            <a:endParaRPr lang="en-US" dirty="0"/>
          </a:p>
        </p:txBody>
      </p:sp>
      <p:sp>
        <p:nvSpPr>
          <p:cNvPr id="7" name="Text Box 5"/>
          <p:cNvSpPr txBox="1">
            <a:spLocks noChangeArrowheads="1"/>
          </p:cNvSpPr>
          <p:nvPr/>
        </p:nvSpPr>
        <p:spPr bwMode="auto">
          <a:xfrm>
            <a:off x="2279576" y="1949932"/>
            <a:ext cx="2087752" cy="830997"/>
          </a:xfrm>
          <a:prstGeom prst="rect">
            <a:avLst/>
          </a:prstGeom>
          <a:noFill/>
          <a:ln w="9525">
            <a:noFill/>
            <a:miter lim="800000"/>
            <a:headEnd/>
            <a:tailEnd/>
          </a:ln>
        </p:spPr>
        <p:txBody>
          <a:bodyPr wrap="none">
            <a:spAutoFit/>
          </a:bodyPr>
          <a:lstStyle/>
          <a:p>
            <a:pPr algn="ctr" eaLnBrk="1" hangingPunct="1"/>
            <a:r>
              <a:rPr lang="es-ES" sz="2400" dirty="0">
                <a:effectLst>
                  <a:outerShdw blurRad="38100" dist="38100" dir="2700000" algn="tl">
                    <a:srgbClr val="000000">
                      <a:alpha val="43137"/>
                    </a:srgbClr>
                  </a:outerShdw>
                </a:effectLst>
                <a:latin typeface="Consolas" pitchFamily="49" charset="0"/>
              </a:rPr>
              <a:t>hola.cpp</a:t>
            </a:r>
            <a:br>
              <a:rPr lang="es-ES" sz="2400" dirty="0">
                <a:effectLst>
                  <a:outerShdw blurRad="38100" dist="38100" dir="2700000" algn="tl">
                    <a:srgbClr val="000000">
                      <a:alpha val="43137"/>
                    </a:srgbClr>
                  </a:outerShdw>
                </a:effectLst>
                <a:latin typeface="Consolas" pitchFamily="49" charset="0"/>
              </a:rPr>
            </a:br>
            <a:r>
              <a:rPr lang="es-ES" sz="2400" dirty="0">
                <a:solidFill>
                  <a:srgbClr val="FFC000"/>
                </a:solidFill>
                <a:effectLst>
                  <a:outerShdw blurRad="38100" dist="38100" dir="2700000" algn="tl">
                    <a:srgbClr val="000000">
                      <a:alpha val="43137"/>
                    </a:srgbClr>
                  </a:outerShdw>
                </a:effectLst>
                <a:latin typeface="+mj-lt"/>
              </a:rPr>
              <a:t>(código fuente)</a:t>
            </a:r>
            <a:endParaRPr lang="es-ES" sz="2400" dirty="0">
              <a:solidFill>
                <a:srgbClr val="FFC000"/>
              </a:solidFill>
              <a:effectLst>
                <a:outerShdw blurRad="38100" dist="38100" dir="2700000" algn="tl">
                  <a:srgbClr val="000000">
                    <a:alpha val="43137"/>
                  </a:srgbClr>
                </a:outerShdw>
              </a:effectLst>
              <a:latin typeface="Consolas" pitchFamily="49" charset="0"/>
            </a:endParaRPr>
          </a:p>
        </p:txBody>
      </p:sp>
      <p:grpSp>
        <p:nvGrpSpPr>
          <p:cNvPr id="5" name="21 Grupo"/>
          <p:cNvGrpSpPr/>
          <p:nvPr/>
        </p:nvGrpSpPr>
        <p:grpSpPr>
          <a:xfrm>
            <a:off x="4100944" y="1857364"/>
            <a:ext cx="5470491" cy="923564"/>
            <a:chOff x="2312609" y="1857364"/>
            <a:chExt cx="5470491" cy="923564"/>
          </a:xfrm>
        </p:grpSpPr>
        <p:cxnSp>
          <p:nvCxnSpPr>
            <p:cNvPr id="10" name="AutoShape 7"/>
            <p:cNvCxnSpPr>
              <a:cxnSpLocks noChangeShapeType="1"/>
            </p:cNvCxnSpPr>
            <p:nvPr/>
          </p:nvCxnSpPr>
          <p:spPr bwMode="auto">
            <a:xfrm>
              <a:off x="2312609" y="2214554"/>
              <a:ext cx="928694" cy="2"/>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sp>
          <p:nvSpPr>
            <p:cNvPr id="12" name="Text Box 6"/>
            <p:cNvSpPr txBox="1">
              <a:spLocks noChangeArrowheads="1"/>
            </p:cNvSpPr>
            <p:nvPr/>
          </p:nvSpPr>
          <p:spPr bwMode="auto">
            <a:xfrm>
              <a:off x="5706634" y="1949931"/>
              <a:ext cx="2076466" cy="830997"/>
            </a:xfrm>
            <a:prstGeom prst="rect">
              <a:avLst/>
            </a:prstGeom>
            <a:noFill/>
            <a:ln w="9525">
              <a:noFill/>
              <a:miter lim="800000"/>
              <a:headEnd/>
              <a:tailEnd/>
            </a:ln>
          </p:spPr>
          <p:txBody>
            <a:bodyPr wrap="none">
              <a:spAutoFit/>
            </a:bodyPr>
            <a:lstStyle/>
            <a:p>
              <a:pPr algn="ctr" eaLnBrk="1" hangingPunct="1"/>
              <a:r>
                <a:rPr lang="es-ES" sz="2400" dirty="0">
                  <a:effectLst>
                    <a:outerShdw blurRad="38100" dist="38100" dir="2700000" algn="tl">
                      <a:srgbClr val="000000">
                        <a:alpha val="43137"/>
                      </a:srgbClr>
                    </a:outerShdw>
                  </a:effectLst>
                  <a:latin typeface="Consolas" pitchFamily="49" charset="0"/>
                </a:rPr>
                <a:t>hola.obj</a:t>
              </a:r>
              <a:br>
                <a:rPr lang="es-ES" sz="2400" dirty="0">
                  <a:effectLst>
                    <a:outerShdw blurRad="38100" dist="38100" dir="2700000" algn="tl">
                      <a:srgbClr val="000000">
                        <a:alpha val="43137"/>
                      </a:srgbClr>
                    </a:outerShdw>
                  </a:effectLst>
                  <a:latin typeface="Consolas" pitchFamily="49" charset="0"/>
                </a:rPr>
              </a:br>
              <a:r>
                <a:rPr lang="es-ES" sz="2400" dirty="0">
                  <a:solidFill>
                    <a:srgbClr val="FFC000"/>
                  </a:solidFill>
                  <a:effectLst>
                    <a:outerShdw blurRad="38100" dist="38100" dir="2700000" algn="tl">
                      <a:srgbClr val="000000">
                        <a:alpha val="43137"/>
                      </a:srgbClr>
                    </a:outerShdw>
                  </a:effectLst>
                  <a:latin typeface="+mj-lt"/>
                </a:rPr>
                <a:t>(código objeto)</a:t>
              </a:r>
              <a:endParaRPr lang="es-ES" sz="2400" dirty="0">
                <a:solidFill>
                  <a:srgbClr val="FFC000"/>
                </a:solidFill>
                <a:effectLst>
                  <a:outerShdw blurRad="38100" dist="38100" dir="2700000" algn="tl">
                    <a:srgbClr val="000000">
                      <a:alpha val="43137"/>
                    </a:srgbClr>
                  </a:outerShdw>
                </a:effectLst>
                <a:latin typeface="Consolas" pitchFamily="49" charset="0"/>
              </a:endParaRPr>
            </a:p>
          </p:txBody>
        </p:sp>
        <p:cxnSp>
          <p:nvCxnSpPr>
            <p:cNvPr id="25" name="AutoShape 7"/>
            <p:cNvCxnSpPr>
              <a:cxnSpLocks noChangeShapeType="1"/>
            </p:cNvCxnSpPr>
            <p:nvPr/>
          </p:nvCxnSpPr>
          <p:spPr bwMode="auto">
            <a:xfrm>
              <a:off x="4884377" y="2214554"/>
              <a:ext cx="928694" cy="2"/>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sp>
          <p:nvSpPr>
            <p:cNvPr id="9" name="AutoShape 4"/>
            <p:cNvSpPr>
              <a:spLocks noChangeArrowheads="1"/>
            </p:cNvSpPr>
            <p:nvPr/>
          </p:nvSpPr>
          <p:spPr bwMode="auto">
            <a:xfrm>
              <a:off x="3286116" y="1857364"/>
              <a:ext cx="1741630" cy="720000"/>
            </a:xfrm>
            <a:prstGeom prst="roundRect">
              <a:avLst>
                <a:gd name="adj" fmla="val 16667"/>
              </a:avLst>
            </a:prstGeom>
            <a:solidFill>
              <a:schemeClr val="accent1">
                <a:tint val="98000"/>
                <a:shade val="25000"/>
                <a:satMod val="250000"/>
              </a:schemeClr>
            </a:solidFill>
            <a:ln>
              <a:headEnd/>
              <a:tailEnd/>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none" anchor="ctr"/>
            <a:lstStyle/>
            <a:p>
              <a:pPr algn="ctr" eaLnBrk="1" hangingPunct="1"/>
              <a:r>
                <a:rPr lang="es-ES" sz="2400" dirty="0">
                  <a:effectLst>
                    <a:outerShdw blurRad="38100" dist="38100" dir="2700000" algn="tl">
                      <a:srgbClr val="000000">
                        <a:alpha val="43137"/>
                      </a:srgbClr>
                    </a:outerShdw>
                  </a:effectLst>
                  <a:latin typeface="Cambria" pitchFamily="18" charset="0"/>
                </a:rPr>
                <a:t>Compilador</a:t>
              </a:r>
            </a:p>
          </p:txBody>
        </p:sp>
      </p:grpSp>
      <p:grpSp>
        <p:nvGrpSpPr>
          <p:cNvPr id="28" name="27 Grupo"/>
          <p:cNvGrpSpPr/>
          <p:nvPr/>
        </p:nvGrpSpPr>
        <p:grpSpPr>
          <a:xfrm>
            <a:off x="3287690" y="3371851"/>
            <a:ext cx="4464495" cy="830997"/>
            <a:chOff x="1619672" y="3371850"/>
            <a:chExt cx="4464495" cy="830997"/>
          </a:xfrm>
        </p:grpSpPr>
        <p:sp>
          <p:nvSpPr>
            <p:cNvPr id="21" name="Text Box 6"/>
            <p:cNvSpPr txBox="1">
              <a:spLocks noChangeArrowheads="1"/>
            </p:cNvSpPr>
            <p:nvPr/>
          </p:nvSpPr>
          <p:spPr bwMode="auto">
            <a:xfrm>
              <a:off x="1619672" y="3371850"/>
              <a:ext cx="3457601" cy="830997"/>
            </a:xfrm>
            <a:prstGeom prst="rect">
              <a:avLst/>
            </a:prstGeom>
            <a:noFill/>
            <a:ln w="9525">
              <a:noFill/>
              <a:miter lim="800000"/>
              <a:headEnd/>
              <a:tailEnd/>
            </a:ln>
          </p:spPr>
          <p:txBody>
            <a:bodyPr wrap="square">
              <a:spAutoFit/>
            </a:bodyPr>
            <a:lstStyle/>
            <a:p>
              <a:pPr algn="r" eaLnBrk="1" hangingPunct="1"/>
              <a:r>
                <a:rPr lang="es-ES" sz="2400" dirty="0">
                  <a:effectLst>
                    <a:outerShdw blurRad="38100" dist="38100" dir="2700000" algn="tl">
                      <a:srgbClr val="000000">
                        <a:alpha val="43137"/>
                      </a:srgbClr>
                    </a:outerShdw>
                  </a:effectLst>
                  <a:latin typeface="Cambria" pitchFamily="18" charset="0"/>
                </a:rPr>
                <a:t>Código objeto de</a:t>
              </a:r>
              <a:br>
                <a:rPr lang="es-ES" sz="2400" dirty="0">
                  <a:effectLst>
                    <a:outerShdw blurRad="38100" dist="38100" dir="2700000" algn="tl">
                      <a:srgbClr val="000000">
                        <a:alpha val="43137"/>
                      </a:srgbClr>
                    </a:outerShdw>
                  </a:effectLst>
                  <a:latin typeface="Cambria" pitchFamily="18" charset="0"/>
                </a:rPr>
              </a:br>
              <a:r>
                <a:rPr lang="es-ES" sz="2400" dirty="0">
                  <a:effectLst>
                    <a:outerShdw blurRad="38100" dist="38100" dir="2700000" algn="tl">
                      <a:srgbClr val="000000">
                        <a:alpha val="43137"/>
                      </a:srgbClr>
                    </a:outerShdw>
                  </a:effectLst>
                  <a:latin typeface="Cambria" pitchFamily="18" charset="0"/>
                </a:rPr>
                <a:t>la biblioteca </a:t>
              </a:r>
              <a:r>
                <a:rPr lang="es-ES" sz="2400" dirty="0">
                  <a:effectLst>
                    <a:outerShdw blurRad="38100" dist="38100" dir="2700000" algn="tl">
                      <a:srgbClr val="000000">
                        <a:alpha val="43137"/>
                      </a:srgbClr>
                    </a:outerShdw>
                  </a:effectLst>
                  <a:latin typeface="Consolas" pitchFamily="49" charset="0"/>
                </a:rPr>
                <a:t>iostream</a:t>
              </a:r>
            </a:p>
          </p:txBody>
        </p:sp>
        <p:cxnSp>
          <p:nvCxnSpPr>
            <p:cNvPr id="26" name="AutoShape 7"/>
            <p:cNvCxnSpPr>
              <a:cxnSpLocks noChangeShapeType="1"/>
            </p:cNvCxnSpPr>
            <p:nvPr/>
          </p:nvCxnSpPr>
          <p:spPr bwMode="auto">
            <a:xfrm>
              <a:off x="5155473" y="3786190"/>
              <a:ext cx="928694" cy="2"/>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grpSp>
      <p:grpSp>
        <p:nvGrpSpPr>
          <p:cNvPr id="38" name="37 Grupo"/>
          <p:cNvGrpSpPr/>
          <p:nvPr/>
        </p:nvGrpSpPr>
        <p:grpSpPr>
          <a:xfrm>
            <a:off x="7391350" y="4149081"/>
            <a:ext cx="2286000" cy="1695093"/>
            <a:chOff x="5867350" y="4149080"/>
            <a:chExt cx="2286000" cy="1695093"/>
          </a:xfrm>
        </p:grpSpPr>
        <p:sp>
          <p:nvSpPr>
            <p:cNvPr id="18" name="Text Box 11"/>
            <p:cNvSpPr txBox="1">
              <a:spLocks noChangeArrowheads="1"/>
            </p:cNvSpPr>
            <p:nvPr/>
          </p:nvSpPr>
          <p:spPr bwMode="auto">
            <a:xfrm>
              <a:off x="5867350" y="5013176"/>
              <a:ext cx="2286000" cy="830997"/>
            </a:xfrm>
            <a:prstGeom prst="rect">
              <a:avLst/>
            </a:prstGeom>
            <a:noFill/>
            <a:ln w="9525">
              <a:noFill/>
              <a:miter lim="800000"/>
              <a:headEnd/>
              <a:tailEnd/>
            </a:ln>
          </p:spPr>
          <p:txBody>
            <a:bodyPr>
              <a:spAutoFit/>
            </a:bodyPr>
            <a:lstStyle/>
            <a:p>
              <a:pPr algn="ctr" eaLnBrk="1" hangingPunct="1">
                <a:spcBef>
                  <a:spcPct val="50000"/>
                </a:spcBef>
              </a:pPr>
              <a:r>
                <a:rPr lang="es-ES" sz="2400" dirty="0">
                  <a:effectLst>
                    <a:outerShdw blurRad="38100" dist="38100" dir="2700000" algn="tl">
                      <a:srgbClr val="000000">
                        <a:alpha val="43137"/>
                      </a:srgbClr>
                    </a:outerShdw>
                  </a:effectLst>
                  <a:latin typeface="Consolas" pitchFamily="49" charset="0"/>
                </a:rPr>
                <a:t>hola.exe</a:t>
              </a:r>
              <a:r>
                <a:rPr lang="es-ES" sz="2400" dirty="0">
                  <a:solidFill>
                    <a:srgbClr val="FFC000"/>
                  </a:solidFill>
                  <a:effectLst>
                    <a:outerShdw blurRad="38100" dist="38100" dir="2700000" algn="tl">
                      <a:srgbClr val="000000">
                        <a:alpha val="43137"/>
                      </a:srgbClr>
                    </a:outerShdw>
                  </a:effectLst>
                  <a:latin typeface="Consolas" pitchFamily="49" charset="0"/>
                </a:rPr>
                <a:t/>
              </a:r>
              <a:br>
                <a:rPr lang="es-ES" sz="2400" dirty="0">
                  <a:solidFill>
                    <a:srgbClr val="FFC000"/>
                  </a:solidFill>
                  <a:effectLst>
                    <a:outerShdw blurRad="38100" dist="38100" dir="2700000" algn="tl">
                      <a:srgbClr val="000000">
                        <a:alpha val="43137"/>
                      </a:srgbClr>
                    </a:outerShdw>
                  </a:effectLst>
                  <a:latin typeface="Consolas" pitchFamily="49" charset="0"/>
                </a:rPr>
              </a:br>
              <a:r>
                <a:rPr lang="es-ES" sz="2400" dirty="0">
                  <a:solidFill>
                    <a:srgbClr val="FFC000"/>
                  </a:solidFill>
                  <a:effectLst>
                    <a:outerShdw blurRad="38100" dist="38100" dir="2700000" algn="tl">
                      <a:srgbClr val="000000">
                        <a:alpha val="43137"/>
                      </a:srgbClr>
                    </a:outerShdw>
                  </a:effectLst>
                  <a:latin typeface="+mj-lt"/>
                </a:rPr>
                <a:t>(ejecutable)</a:t>
              </a:r>
              <a:endParaRPr lang="es-ES" sz="2400" dirty="0">
                <a:solidFill>
                  <a:srgbClr val="FFC000"/>
                </a:solidFill>
                <a:effectLst>
                  <a:outerShdw blurRad="38100" dist="38100" dir="2700000" algn="tl">
                    <a:srgbClr val="000000">
                      <a:alpha val="43137"/>
                    </a:srgbClr>
                  </a:outerShdw>
                </a:effectLst>
                <a:latin typeface="Consolas" pitchFamily="49" charset="0"/>
              </a:endParaRPr>
            </a:p>
          </p:txBody>
        </p:sp>
        <p:cxnSp>
          <p:nvCxnSpPr>
            <p:cNvPr id="30" name="AutoShape 7"/>
            <p:cNvCxnSpPr>
              <a:cxnSpLocks noChangeShapeType="1"/>
            </p:cNvCxnSpPr>
            <p:nvPr/>
          </p:nvCxnSpPr>
          <p:spPr bwMode="auto">
            <a:xfrm>
              <a:off x="7011542" y="4149080"/>
              <a:ext cx="0" cy="792088"/>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grpSp>
      <p:grpSp>
        <p:nvGrpSpPr>
          <p:cNvPr id="32" name="31 Grupo"/>
          <p:cNvGrpSpPr/>
          <p:nvPr/>
        </p:nvGrpSpPr>
        <p:grpSpPr>
          <a:xfrm>
            <a:off x="7752186" y="2785264"/>
            <a:ext cx="1584175" cy="1364498"/>
            <a:chOff x="6084168" y="2785264"/>
            <a:chExt cx="1584175" cy="1364498"/>
          </a:xfrm>
        </p:grpSpPr>
        <p:sp>
          <p:nvSpPr>
            <p:cNvPr id="15" name="AutoShape 9"/>
            <p:cNvSpPr>
              <a:spLocks noChangeArrowheads="1"/>
            </p:cNvSpPr>
            <p:nvPr/>
          </p:nvSpPr>
          <p:spPr bwMode="auto">
            <a:xfrm>
              <a:off x="6084168" y="3429762"/>
              <a:ext cx="1584175" cy="720000"/>
            </a:xfrm>
            <a:prstGeom prst="roundRect">
              <a:avLst>
                <a:gd name="adj" fmla="val 16667"/>
              </a:avLst>
            </a:prstGeom>
            <a:solidFill>
              <a:schemeClr val="accent5">
                <a:tint val="98000"/>
                <a:shade val="25000"/>
                <a:satMod val="250000"/>
              </a:schemeClr>
            </a:solidFill>
            <a:ln>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p>
              <a:pPr algn="ctr" eaLnBrk="1" hangingPunct="1"/>
              <a:r>
                <a:rPr lang="es-ES" sz="2400" dirty="0">
                  <a:effectLst>
                    <a:outerShdw blurRad="38100" dist="38100" dir="2700000" algn="tl">
                      <a:srgbClr val="000000">
                        <a:alpha val="43137"/>
                      </a:srgbClr>
                    </a:outerShdw>
                  </a:effectLst>
                  <a:latin typeface="Cambria" pitchFamily="18" charset="0"/>
                </a:rPr>
                <a:t>Enlazador</a:t>
              </a:r>
            </a:p>
          </p:txBody>
        </p:sp>
        <p:cxnSp>
          <p:nvCxnSpPr>
            <p:cNvPr id="27" name="AutoShape 7"/>
            <p:cNvCxnSpPr>
              <a:cxnSpLocks noChangeShapeType="1"/>
            </p:cNvCxnSpPr>
            <p:nvPr/>
          </p:nvCxnSpPr>
          <p:spPr bwMode="auto">
            <a:xfrm rot="5400000">
              <a:off x="6541363" y="3106735"/>
              <a:ext cx="643736" cy="794"/>
            </a:xfrm>
            <a:prstGeom prst="straightConnector1">
              <a:avLst/>
            </a:prstGeom>
            <a:noFill/>
            <a:ln w="53975">
              <a:solidFill>
                <a:srgbClr val="FFC000"/>
              </a:solidFill>
              <a:round/>
              <a:headEnd/>
              <a:tailEnd type="stealth" w="lg" len="lg"/>
            </a:ln>
            <a:effectLst>
              <a:outerShdw blurRad="50800" dist="38100" dir="2700000" algn="tl" rotWithShape="0">
                <a:prstClr val="black">
                  <a:alpha val="40000"/>
                </a:prstClr>
              </a:outerShdw>
            </a:effectLst>
          </p:spPr>
        </p:cxnSp>
      </p:grpSp>
      <p:grpSp>
        <p:nvGrpSpPr>
          <p:cNvPr id="40" name="39 Grupo"/>
          <p:cNvGrpSpPr/>
          <p:nvPr/>
        </p:nvGrpSpPr>
        <p:grpSpPr>
          <a:xfrm>
            <a:off x="2495600" y="4714884"/>
            <a:ext cx="5256584" cy="1071570"/>
            <a:chOff x="971600" y="4714884"/>
            <a:chExt cx="5256584" cy="1071570"/>
          </a:xfrm>
        </p:grpSpPr>
        <p:cxnSp>
          <p:nvCxnSpPr>
            <p:cNvPr id="29" name="28 Conector recto de flecha"/>
            <p:cNvCxnSpPr/>
            <p:nvPr/>
          </p:nvCxnSpPr>
          <p:spPr>
            <a:xfrm flipH="1">
              <a:off x="5479276" y="5286388"/>
              <a:ext cx="748908" cy="0"/>
            </a:xfrm>
            <a:prstGeom prst="straightConnector1">
              <a:avLst/>
            </a:prstGeom>
            <a:ln w="5715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9" name="38 Grupo"/>
            <p:cNvGrpSpPr/>
            <p:nvPr/>
          </p:nvGrpSpPr>
          <p:grpSpPr>
            <a:xfrm>
              <a:off x="971600" y="4714884"/>
              <a:ext cx="4488879" cy="1071570"/>
              <a:chOff x="971600" y="4714884"/>
              <a:chExt cx="4488879" cy="1071570"/>
            </a:xfrm>
          </p:grpSpPr>
          <p:sp>
            <p:nvSpPr>
              <p:cNvPr id="20" name="19 CuadroTexto"/>
              <p:cNvSpPr txBox="1"/>
              <p:nvPr/>
            </p:nvSpPr>
            <p:spPr>
              <a:xfrm>
                <a:off x="971600" y="4714884"/>
                <a:ext cx="2007346" cy="1071570"/>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400" dirty="0">
                    <a:latin typeface="Consolas" pitchFamily="49" charset="0"/>
                  </a:rPr>
                  <a:t>Hola Mundo!</a:t>
                </a:r>
              </a:p>
            </p:txBody>
          </p:sp>
          <p:cxnSp>
            <p:nvCxnSpPr>
              <p:cNvPr id="36" name="35 Conector recto de flecha"/>
              <p:cNvCxnSpPr/>
              <p:nvPr/>
            </p:nvCxnSpPr>
            <p:spPr>
              <a:xfrm rot="10800000">
                <a:off x="3121822" y="5286388"/>
                <a:ext cx="857256" cy="1588"/>
              </a:xfrm>
              <a:prstGeom prst="straightConnector1">
                <a:avLst/>
              </a:prstGeom>
              <a:ln w="5715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AutoShape 9"/>
              <p:cNvSpPr>
                <a:spLocks noChangeArrowheads="1"/>
              </p:cNvSpPr>
              <p:nvPr/>
            </p:nvSpPr>
            <p:spPr bwMode="auto">
              <a:xfrm>
                <a:off x="3948311" y="4923578"/>
                <a:ext cx="1512168" cy="720000"/>
              </a:xfrm>
              <a:prstGeom prst="roundRect">
                <a:avLst>
                  <a:gd name="adj" fmla="val 16667"/>
                </a:avLst>
              </a:prstGeom>
              <a:solidFill>
                <a:schemeClr val="bg1">
                  <a:lumMod val="65000"/>
                  <a:lumOff val="35000"/>
                </a:schemeClr>
              </a:solidFill>
              <a:ln>
                <a:noFill/>
                <a:headEnd/>
                <a:tailEnd/>
              </a:ln>
              <a:effectLst>
                <a:outerShdw blurRad="50800" dist="38100" dir="2700000" algn="tl"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none" anchor="ctr"/>
              <a:lstStyle/>
              <a:p>
                <a:pPr algn="ctr" eaLnBrk="1" hangingPunct="1"/>
                <a:r>
                  <a:rPr lang="es-ES" sz="2400" dirty="0">
                    <a:effectLst>
                      <a:outerShdw blurRad="38100" dist="38100" dir="2700000" algn="tl">
                        <a:srgbClr val="000000">
                          <a:alpha val="43137"/>
                        </a:srgbClr>
                      </a:outerShdw>
                    </a:effectLst>
                    <a:latin typeface="Cambria" pitchFamily="18" charset="0"/>
                  </a:rPr>
                  <a:t>Cargador</a:t>
                </a:r>
              </a:p>
            </p:txBody>
          </p:sp>
        </p:grpSp>
      </p:grpSp>
      <p:grpSp>
        <p:nvGrpSpPr>
          <p:cNvPr id="46" name="45 Grupo"/>
          <p:cNvGrpSpPr/>
          <p:nvPr/>
        </p:nvGrpSpPr>
        <p:grpSpPr>
          <a:xfrm>
            <a:off x="3431704" y="1268760"/>
            <a:ext cx="6192688" cy="3096344"/>
            <a:chOff x="1907704" y="1268760"/>
            <a:chExt cx="6192688" cy="3096344"/>
          </a:xfrm>
        </p:grpSpPr>
        <p:grpSp>
          <p:nvGrpSpPr>
            <p:cNvPr id="44" name="43 Grupo"/>
            <p:cNvGrpSpPr/>
            <p:nvPr/>
          </p:nvGrpSpPr>
          <p:grpSpPr>
            <a:xfrm>
              <a:off x="1907704" y="1700808"/>
              <a:ext cx="6192688" cy="2664296"/>
              <a:chOff x="1907704" y="1700808"/>
              <a:chExt cx="6192688" cy="2664296"/>
            </a:xfrm>
          </p:grpSpPr>
          <p:sp>
            <p:nvSpPr>
              <p:cNvPr id="42" name="41 Rectángulo"/>
              <p:cNvSpPr/>
              <p:nvPr/>
            </p:nvSpPr>
            <p:spPr>
              <a:xfrm>
                <a:off x="3419872" y="1700808"/>
                <a:ext cx="4680520" cy="2664296"/>
              </a:xfrm>
              <a:prstGeom prst="rect">
                <a:avLst/>
              </a:prstGeom>
              <a:solidFill>
                <a:srgbClr val="CC99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Rectángulo"/>
              <p:cNvSpPr/>
              <p:nvPr/>
            </p:nvSpPr>
            <p:spPr>
              <a:xfrm>
                <a:off x="1907704" y="3212976"/>
                <a:ext cx="1512168" cy="1152128"/>
              </a:xfrm>
              <a:prstGeom prst="rect">
                <a:avLst/>
              </a:prstGeom>
              <a:solidFill>
                <a:srgbClr val="CC99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5" name="44 CuadroTexto"/>
            <p:cNvSpPr txBox="1"/>
            <p:nvPr/>
          </p:nvSpPr>
          <p:spPr>
            <a:xfrm>
              <a:off x="5145147" y="1268760"/>
              <a:ext cx="2916183" cy="4616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2400" dirty="0">
                  <a:effectLst>
                    <a:outerShdw blurRad="38100" dist="38100" dir="2700000" algn="tl">
                      <a:srgbClr val="000000">
                        <a:alpha val="43137"/>
                      </a:srgbClr>
                    </a:outerShdw>
                  </a:effectLst>
                  <a:latin typeface="+mj-lt"/>
                </a:rPr>
                <a:t>A menudo en un paso</a:t>
              </a:r>
            </a:p>
          </p:txBody>
        </p:sp>
      </p:grpSp>
      <p:sp>
        <p:nvSpPr>
          <p:cNvPr id="34"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1000"/>
                                        <p:tgtEl>
                                          <p:spTgt spid="32"/>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1000"/>
                                        <p:tgtEl>
                                          <p:spTgt spid="28"/>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10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right)">
                                      <p:cBhvr>
                                        <p:cTn id="29" dur="10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up)">
                                      <p:cBhvr>
                                        <p:cTn id="34"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900"/>
              </a:spcAft>
            </a:pPr>
            <a:r>
              <a:rPr lang="es-ES" sz="2800" dirty="0">
                <a:solidFill>
                  <a:schemeClr val="bg2">
                    <a:lumMod val="20000"/>
                    <a:lumOff val="80000"/>
                  </a:schemeClr>
                </a:solidFill>
              </a:rPr>
              <a:t>Elementos del programa</a:t>
            </a:r>
          </a:p>
          <a:p>
            <a:pPr marL="361950" lvl="1" indent="-276225">
              <a:spcBef>
                <a:spcPts val="0"/>
              </a:spcBef>
              <a:spcAft>
                <a:spcPts val="600"/>
              </a:spcAft>
            </a:pPr>
            <a:endParaRPr lang="es-ES" sz="2000" dirty="0"/>
          </a:p>
          <a:p>
            <a:pPr marL="1619250" lvl="1" indent="0">
              <a:spcBef>
                <a:spcPts val="0"/>
              </a:spcBef>
              <a:spcAft>
                <a:spcPts val="600"/>
              </a:spcAft>
              <a:buNone/>
            </a:pPr>
            <a:r>
              <a:rPr lang="es-ES" sz="2000" dirty="0">
                <a:solidFill>
                  <a:srgbClr val="FFCCFF"/>
                </a:solidFill>
                <a:latin typeface="Consolas" pitchFamily="49" charset="0"/>
              </a:rPr>
              <a:t>#include &lt;iostream&gt;</a:t>
            </a:r>
            <a:endParaRPr lang="es-ES" sz="2000" i="1" dirty="0">
              <a:solidFill>
                <a:srgbClr val="FFCCFF"/>
              </a:solidFill>
              <a:latin typeface="Consolas" pitchFamily="49" charset="0"/>
            </a:endParaRPr>
          </a:p>
          <a:p>
            <a:pPr marL="1619250" lvl="1" indent="0">
              <a:spcBef>
                <a:spcPts val="0"/>
              </a:spcBef>
              <a:spcAft>
                <a:spcPts val="600"/>
              </a:spcAft>
              <a:buNone/>
            </a:pPr>
            <a:r>
              <a:rPr lang="es-ES" sz="2000" dirty="0">
                <a:solidFill>
                  <a:schemeClr val="accent2">
                    <a:lumMod val="60000"/>
                    <a:lumOff val="40000"/>
                  </a:schemeClr>
                </a:solidFill>
                <a:latin typeface="Consolas" pitchFamily="49" charset="0"/>
              </a:rPr>
              <a:t>using namespace </a:t>
            </a:r>
            <a:r>
              <a:rPr lang="es-ES" sz="2000" dirty="0">
                <a:latin typeface="Consolas" pitchFamily="49" charset="0"/>
              </a:rPr>
              <a:t>std;</a:t>
            </a:r>
            <a:endParaRPr lang="es-ES" sz="2000" i="1" dirty="0">
              <a:latin typeface="Consolas" pitchFamily="49" charset="0"/>
            </a:endParaRPr>
          </a:p>
          <a:p>
            <a:pPr marL="1619250" lvl="1" indent="0">
              <a:spcBef>
                <a:spcPts val="0"/>
              </a:spcBef>
              <a:spcAft>
                <a:spcPts val="600"/>
              </a:spcAft>
              <a:buNone/>
            </a:pPr>
            <a:endParaRPr lang="es-ES" sz="2000" dirty="0">
              <a:latin typeface="Consolas" pitchFamily="49" charset="0"/>
            </a:endParaRPr>
          </a:p>
          <a:p>
            <a:pPr marL="1619250" lvl="1" indent="0">
              <a:spcBef>
                <a:spcPts val="0"/>
              </a:spcBef>
              <a:spcAft>
                <a:spcPts val="600"/>
              </a:spcAft>
              <a:buNone/>
            </a:pPr>
            <a:endParaRPr lang="es-ES" sz="2000" dirty="0">
              <a:latin typeface="Consolas" pitchFamily="49" charset="0"/>
            </a:endParaRPr>
          </a:p>
          <a:p>
            <a:pPr marL="1619250" lvl="1" indent="0">
              <a:spcBef>
                <a:spcPts val="0"/>
              </a:spcBef>
              <a:spcAft>
                <a:spcPts val="600"/>
              </a:spcAft>
              <a:buNone/>
            </a:pPr>
            <a:r>
              <a:rPr lang="es-ES" sz="2000" dirty="0">
                <a:solidFill>
                  <a:srgbClr val="FFC000"/>
                </a:solidFill>
                <a:latin typeface="Consolas" pitchFamily="49" charset="0"/>
              </a:rPr>
              <a:t>int</a:t>
            </a:r>
            <a:r>
              <a:rPr lang="es-ES" sz="2000" dirty="0">
                <a:latin typeface="Consolas" pitchFamily="49" charset="0"/>
              </a:rPr>
              <a:t> main()</a:t>
            </a:r>
            <a:endParaRPr lang="es-ES" sz="2000" i="1" dirty="0">
              <a:solidFill>
                <a:schemeClr val="accent5">
                  <a:lumMod val="60000"/>
                  <a:lumOff val="40000"/>
                </a:schemeClr>
              </a:solidFill>
              <a:latin typeface="Consolas" pitchFamily="49" charset="0"/>
            </a:endParaRPr>
          </a:p>
          <a:p>
            <a:pPr marL="1619250" lvl="1" indent="0">
              <a:spcBef>
                <a:spcPts val="0"/>
              </a:spcBef>
              <a:spcAft>
                <a:spcPts val="600"/>
              </a:spcAft>
              <a:buNone/>
            </a:pPr>
            <a:r>
              <a:rPr lang="es-ES" sz="2000" dirty="0">
                <a:latin typeface="Consolas" pitchFamily="49" charset="0"/>
              </a:rPr>
              <a:t>{</a:t>
            </a:r>
            <a:endParaRPr lang="es-ES" sz="2000" i="1" dirty="0">
              <a:latin typeface="Consolas" pitchFamily="49" charset="0"/>
            </a:endParaRPr>
          </a:p>
          <a:p>
            <a:pPr marL="1619250" lvl="1" indent="0">
              <a:spcBef>
                <a:spcPts val="0"/>
              </a:spcBef>
              <a:spcAft>
                <a:spcPts val="600"/>
              </a:spcAft>
              <a:buNone/>
            </a:pPr>
            <a:r>
              <a:rPr lang="es-ES" sz="2000" dirty="0">
                <a:latin typeface="Consolas" pitchFamily="49" charset="0"/>
              </a:rPr>
              <a:t>   cout &lt;&lt; </a:t>
            </a:r>
            <a:r>
              <a:rPr lang="es-ES" sz="2000" dirty="0">
                <a:solidFill>
                  <a:srgbClr val="FFFF00"/>
                </a:solidFill>
                <a:latin typeface="Consolas" pitchFamily="49" charset="0"/>
              </a:rPr>
              <a:t>"Hola Mundo!"</a:t>
            </a:r>
            <a:r>
              <a:rPr lang="es-ES" sz="2000" dirty="0">
                <a:solidFill>
                  <a:schemeClr val="tx1">
                    <a:lumMod val="75000"/>
                  </a:schemeClr>
                </a:solidFill>
                <a:latin typeface="Consolas" pitchFamily="49" charset="0"/>
              </a:rPr>
              <a:t> </a:t>
            </a:r>
            <a:r>
              <a:rPr lang="es-ES" sz="2000" dirty="0">
                <a:latin typeface="Consolas" pitchFamily="49" charset="0"/>
              </a:rPr>
              <a:t>&lt;&lt; endl;</a:t>
            </a:r>
          </a:p>
          <a:p>
            <a:pPr marL="1619250" lvl="1" indent="0">
              <a:spcBef>
                <a:spcPts val="0"/>
              </a:spcBef>
              <a:spcAft>
                <a:spcPts val="600"/>
              </a:spcAft>
              <a:buNone/>
            </a:pPr>
            <a:endParaRPr lang="es-ES" sz="2000" i="1" dirty="0">
              <a:latin typeface="Consolas" pitchFamily="49" charset="0"/>
            </a:endParaRPr>
          </a:p>
          <a:p>
            <a:pPr marL="1619250" lvl="1" indent="0">
              <a:spcBef>
                <a:spcPts val="0"/>
              </a:spcBef>
              <a:spcAft>
                <a:spcPts val="600"/>
              </a:spcAft>
              <a:buNone/>
            </a:pPr>
            <a:r>
              <a:rPr lang="es-ES" sz="2000" dirty="0">
                <a:latin typeface="Consolas" pitchFamily="49" charset="0"/>
              </a:rPr>
              <a:t>   </a:t>
            </a:r>
            <a:r>
              <a:rPr lang="es-ES" sz="2000" dirty="0">
                <a:solidFill>
                  <a:schemeClr val="accent2">
                    <a:lumMod val="60000"/>
                    <a:lumOff val="40000"/>
                  </a:schemeClr>
                </a:solidFill>
                <a:latin typeface="Consolas" pitchFamily="49" charset="0"/>
              </a:rPr>
              <a:t>return </a:t>
            </a:r>
            <a:r>
              <a:rPr lang="es-ES" sz="2000" dirty="0">
                <a:solidFill>
                  <a:srgbClr val="FFFF00"/>
                </a:solidFill>
                <a:latin typeface="Consolas" pitchFamily="49" charset="0"/>
              </a:rPr>
              <a:t>0</a:t>
            </a:r>
            <a:r>
              <a:rPr lang="es-ES" sz="2000" dirty="0">
                <a:latin typeface="Consolas" pitchFamily="49" charset="0"/>
              </a:rPr>
              <a:t>;</a:t>
            </a:r>
          </a:p>
          <a:p>
            <a:pPr marL="1619250" lvl="1" indent="0">
              <a:spcBef>
                <a:spcPts val="0"/>
              </a:spcBef>
              <a:spcAft>
                <a:spcPts val="600"/>
              </a:spcAft>
              <a:buNone/>
            </a:pPr>
            <a:r>
              <a:rPr lang="es-ES" sz="20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64</a:t>
            </a:fld>
            <a:endParaRPr lang="en-US" dirty="0"/>
          </a:p>
        </p:txBody>
      </p:sp>
      <p:sp>
        <p:nvSpPr>
          <p:cNvPr id="18" name="17 CuadroTexto"/>
          <p:cNvSpPr txBox="1"/>
          <p:nvPr/>
        </p:nvSpPr>
        <p:spPr>
          <a:xfrm>
            <a:off x="4450190" y="5877272"/>
            <a:ext cx="3157979"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s-ES" dirty="0">
                <a:solidFill>
                  <a:srgbClr val="FFC000"/>
                </a:solidFill>
                <a:effectLst>
                  <a:outerShdw blurRad="38100" dist="38100" dir="2700000" algn="tl">
                    <a:srgbClr val="000000">
                      <a:alpha val="43137"/>
                    </a:srgbClr>
                  </a:outerShdw>
                </a:effectLst>
                <a:latin typeface="+mj-lt"/>
              </a:rPr>
              <a:t>Las instrucciones terminan en </a:t>
            </a:r>
            <a:r>
              <a:rPr lang="es-ES" dirty="0">
                <a:solidFill>
                  <a:srgbClr val="FFC000"/>
                </a:solidFill>
                <a:effectLst>
                  <a:outerShdw blurRad="38100" dist="38100" dir="2700000" algn="tl">
                    <a:srgbClr val="000000">
                      <a:alpha val="43137"/>
                    </a:srgbClr>
                  </a:outerShdw>
                </a:effectLst>
                <a:latin typeface="Consolas" pitchFamily="49" charset="0"/>
              </a:rPr>
              <a:t>;</a:t>
            </a:r>
          </a:p>
        </p:txBody>
      </p:sp>
      <p:sp>
        <p:nvSpPr>
          <p:cNvPr id="13" name="12 CuadroTexto"/>
          <p:cNvSpPr txBox="1"/>
          <p:nvPr/>
        </p:nvSpPr>
        <p:spPr>
          <a:xfrm>
            <a:off x="2423592" y="1916833"/>
            <a:ext cx="1159868" cy="3439403"/>
          </a:xfrm>
          <a:prstGeom prst="rect">
            <a:avLst/>
          </a:prstGeom>
          <a:noFill/>
        </p:spPr>
        <p:txBody>
          <a:bodyPr wrap="none" rtlCol="0">
            <a:spAutoFit/>
          </a:bodyPr>
          <a:lstStyle/>
          <a:p>
            <a:pPr algn="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mj-lt"/>
              </a:rPr>
              <a:t>Directiva</a:t>
            </a:r>
          </a:p>
          <a:p>
            <a:pPr algn="r">
              <a:spcAft>
                <a:spcPts val="7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mj-lt"/>
              </a:rPr>
              <a:t>Instrucción</a:t>
            </a:r>
          </a:p>
          <a:p>
            <a:pPr algn="r">
              <a:spcAft>
                <a:spcPts val="39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mj-lt"/>
              </a:rPr>
              <a:t>Declaración</a:t>
            </a:r>
          </a:p>
          <a:p>
            <a:pPr algn="r">
              <a:spcAft>
                <a:spcPts val="4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mj-lt"/>
              </a:rPr>
              <a:t>Instrucción</a:t>
            </a:r>
          </a:p>
          <a:p>
            <a:pPr algn="r"/>
            <a:r>
              <a:rPr lang="es-ES" sz="1600" dirty="0">
                <a:solidFill>
                  <a:schemeClr val="accent5">
                    <a:lumMod val="60000"/>
                    <a:lumOff val="40000"/>
                  </a:schemeClr>
                </a:solidFill>
                <a:effectLst>
                  <a:outerShdw blurRad="38100" dist="38100" dir="2700000" algn="tl">
                    <a:srgbClr val="000000">
                      <a:alpha val="43137"/>
                    </a:srgbClr>
                  </a:outerShdw>
                </a:effectLst>
                <a:latin typeface="+mj-lt"/>
              </a:rPr>
              <a:t>Instrucción</a:t>
            </a:r>
          </a:p>
        </p:txBody>
      </p:sp>
      <p:grpSp>
        <p:nvGrpSpPr>
          <p:cNvPr id="5" name="35 Grupo"/>
          <p:cNvGrpSpPr/>
          <p:nvPr/>
        </p:nvGrpSpPr>
        <p:grpSpPr>
          <a:xfrm>
            <a:off x="6033517" y="1484785"/>
            <a:ext cx="1527026" cy="531753"/>
            <a:chOff x="4509517" y="1484784"/>
            <a:chExt cx="1527026" cy="531753"/>
          </a:xfrm>
        </p:grpSpPr>
        <p:sp>
          <p:nvSpPr>
            <p:cNvPr id="20" name="19 Rectángulo"/>
            <p:cNvSpPr/>
            <p:nvPr/>
          </p:nvSpPr>
          <p:spPr>
            <a:xfrm>
              <a:off x="5031844" y="1484784"/>
              <a:ext cx="1004699"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Biblioteca</a:t>
              </a:r>
            </a:p>
          </p:txBody>
        </p:sp>
        <p:cxnSp>
          <p:nvCxnSpPr>
            <p:cNvPr id="22" name="21 Conector recto"/>
            <p:cNvCxnSpPr/>
            <p:nvPr/>
          </p:nvCxnSpPr>
          <p:spPr>
            <a:xfrm flipV="1">
              <a:off x="4509517" y="1681758"/>
              <a:ext cx="576064" cy="334779"/>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6" name="37 Grupo"/>
          <p:cNvGrpSpPr/>
          <p:nvPr/>
        </p:nvGrpSpPr>
        <p:grpSpPr>
          <a:xfrm>
            <a:off x="6312025" y="1878733"/>
            <a:ext cx="2359565" cy="469271"/>
            <a:chOff x="4788024" y="1878732"/>
            <a:chExt cx="2359565" cy="469271"/>
          </a:xfrm>
        </p:grpSpPr>
        <p:sp>
          <p:nvSpPr>
            <p:cNvPr id="23" name="22 Rectángulo"/>
            <p:cNvSpPr/>
            <p:nvPr/>
          </p:nvSpPr>
          <p:spPr>
            <a:xfrm>
              <a:off x="5292080" y="1878732"/>
              <a:ext cx="1855509"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Espacio de nombres</a:t>
              </a:r>
            </a:p>
          </p:txBody>
        </p:sp>
        <p:cxnSp>
          <p:nvCxnSpPr>
            <p:cNvPr id="24" name="23 Conector recto"/>
            <p:cNvCxnSpPr/>
            <p:nvPr/>
          </p:nvCxnSpPr>
          <p:spPr>
            <a:xfrm flipV="1">
              <a:off x="4788024" y="2085231"/>
              <a:ext cx="576064" cy="262772"/>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 name="40 Grupo"/>
          <p:cNvGrpSpPr/>
          <p:nvPr/>
        </p:nvGrpSpPr>
        <p:grpSpPr>
          <a:xfrm>
            <a:off x="3983385" y="2617863"/>
            <a:ext cx="2011024" cy="2395315"/>
            <a:chOff x="2459385" y="2617862"/>
            <a:chExt cx="2011024" cy="2395315"/>
          </a:xfrm>
        </p:grpSpPr>
        <p:cxnSp>
          <p:nvCxnSpPr>
            <p:cNvPr id="37" name="36 Conector recto"/>
            <p:cNvCxnSpPr/>
            <p:nvPr/>
          </p:nvCxnSpPr>
          <p:spPr>
            <a:xfrm rot="5400000" flipH="1" flipV="1">
              <a:off x="2365661" y="4064882"/>
              <a:ext cx="1872207" cy="24383"/>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2640676" y="2852936"/>
              <a:ext cx="1829733"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Palabras reservadas</a:t>
              </a:r>
            </a:p>
          </p:txBody>
        </p:sp>
        <p:cxnSp>
          <p:nvCxnSpPr>
            <p:cNvPr id="27" name="26 Conector recto"/>
            <p:cNvCxnSpPr/>
            <p:nvPr/>
          </p:nvCxnSpPr>
          <p:spPr>
            <a:xfrm rot="10800000">
              <a:off x="2627784" y="2617862"/>
              <a:ext cx="504056" cy="288032"/>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5400000" flipH="1" flipV="1">
              <a:off x="3383868" y="2672916"/>
              <a:ext cx="288032" cy="216024"/>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V="1">
              <a:off x="2459385" y="3140968"/>
              <a:ext cx="384423" cy="331465"/>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43 Grupo"/>
          <p:cNvGrpSpPr/>
          <p:nvPr/>
        </p:nvGrpSpPr>
        <p:grpSpPr>
          <a:xfrm>
            <a:off x="3359696" y="2852936"/>
            <a:ext cx="546946" cy="648072"/>
            <a:chOff x="1835696" y="2852936"/>
            <a:chExt cx="546946" cy="648072"/>
          </a:xfrm>
        </p:grpSpPr>
        <p:sp>
          <p:nvSpPr>
            <p:cNvPr id="39" name="38 Rectángulo"/>
            <p:cNvSpPr/>
            <p:nvPr/>
          </p:nvSpPr>
          <p:spPr>
            <a:xfrm>
              <a:off x="1835696" y="2852936"/>
              <a:ext cx="546946"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Tipo</a:t>
              </a:r>
            </a:p>
          </p:txBody>
        </p:sp>
        <p:cxnSp>
          <p:nvCxnSpPr>
            <p:cNvPr id="40" name="39 Conector recto"/>
            <p:cNvCxnSpPr/>
            <p:nvPr/>
          </p:nvCxnSpPr>
          <p:spPr>
            <a:xfrm rot="16200000" flipV="1">
              <a:off x="2051720" y="3212976"/>
              <a:ext cx="360040" cy="216024"/>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 name="54 Grupo"/>
          <p:cNvGrpSpPr/>
          <p:nvPr/>
        </p:nvGrpSpPr>
        <p:grpSpPr>
          <a:xfrm>
            <a:off x="5250955" y="4509121"/>
            <a:ext cx="1707967" cy="557015"/>
            <a:chOff x="3726954" y="4509120"/>
            <a:chExt cx="1707967" cy="557015"/>
          </a:xfrm>
        </p:grpSpPr>
        <p:sp>
          <p:nvSpPr>
            <p:cNvPr id="42" name="41 Rectángulo"/>
            <p:cNvSpPr/>
            <p:nvPr/>
          </p:nvSpPr>
          <p:spPr>
            <a:xfrm>
              <a:off x="4067944" y="4725144"/>
              <a:ext cx="1366977"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Datos literales</a:t>
              </a:r>
            </a:p>
          </p:txBody>
        </p:sp>
        <p:cxnSp>
          <p:nvCxnSpPr>
            <p:cNvPr id="43" name="42 Conector recto"/>
            <p:cNvCxnSpPr/>
            <p:nvPr/>
          </p:nvCxnSpPr>
          <p:spPr>
            <a:xfrm rot="5400000" flipH="1" flipV="1">
              <a:off x="4499992" y="4653136"/>
              <a:ext cx="288032"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flipV="1">
              <a:off x="3726954" y="4941168"/>
              <a:ext cx="412998" cy="124967"/>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0" name="51 Grupo"/>
          <p:cNvGrpSpPr/>
          <p:nvPr/>
        </p:nvGrpSpPr>
        <p:grpSpPr>
          <a:xfrm>
            <a:off x="3647729" y="4609382"/>
            <a:ext cx="5081055" cy="1155346"/>
            <a:chOff x="2123728" y="4609382"/>
            <a:chExt cx="5081055" cy="1155346"/>
          </a:xfrm>
        </p:grpSpPr>
        <p:sp>
          <p:nvSpPr>
            <p:cNvPr id="47" name="46 Rectángulo"/>
            <p:cNvSpPr/>
            <p:nvPr/>
          </p:nvSpPr>
          <p:spPr>
            <a:xfrm>
              <a:off x="2123728" y="4609382"/>
              <a:ext cx="5040560" cy="341632"/>
            </a:xfrm>
            <a:prstGeom prst="rect">
              <a:avLst/>
            </a:prstGeom>
            <a:ln w="12700">
              <a:solidFill>
                <a:schemeClr val="accent4">
                  <a:lumMod val="60000"/>
                  <a:lumOff val="40000"/>
                </a:schemeClr>
              </a:solidFill>
            </a:ln>
          </p:spPr>
          <p:txBody>
            <a:bodyPr rtlCol="0" anchor="ctr">
              <a:spAutoFit/>
            </a:bodyPr>
            <a:lstStyle/>
            <a:p>
              <a:pPr indent="1588" algn="ctr">
                <a:lnSpc>
                  <a:spcPct val="90000"/>
                </a:lnSpc>
              </a:pPr>
              <a:endParaRPr lang="es-ES" dirty="0">
                <a:latin typeface="Cambria" pitchFamily="18" charset="0"/>
              </a:endParaRPr>
            </a:p>
          </p:txBody>
        </p:sp>
        <p:sp>
          <p:nvSpPr>
            <p:cNvPr id="49" name="48 Rectángulo"/>
            <p:cNvSpPr/>
            <p:nvPr/>
          </p:nvSpPr>
          <p:spPr>
            <a:xfrm>
              <a:off x="5292080" y="5426174"/>
              <a:ext cx="1912703" cy="338554"/>
            </a:xfrm>
            <a:prstGeom prst="rect">
              <a:avLst/>
            </a:prstGeom>
          </p:spPr>
          <p:txBody>
            <a:bodyPr wrap="none">
              <a:spAutoFit/>
            </a:bodyPr>
            <a:lstStyle/>
            <a:p>
              <a:pPr algn="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Cuerpo de la función</a:t>
              </a:r>
            </a:p>
          </p:txBody>
        </p:sp>
      </p:grpSp>
      <p:grpSp>
        <p:nvGrpSpPr>
          <p:cNvPr id="11" name="45 Grupo"/>
          <p:cNvGrpSpPr/>
          <p:nvPr/>
        </p:nvGrpSpPr>
        <p:grpSpPr>
          <a:xfrm>
            <a:off x="3647728" y="3388004"/>
            <a:ext cx="5040560" cy="391833"/>
            <a:chOff x="2123728" y="3388003"/>
            <a:chExt cx="5040560" cy="391833"/>
          </a:xfrm>
        </p:grpSpPr>
        <p:sp>
          <p:nvSpPr>
            <p:cNvPr id="50" name="49 Rectángulo"/>
            <p:cNvSpPr/>
            <p:nvPr/>
          </p:nvSpPr>
          <p:spPr>
            <a:xfrm>
              <a:off x="5076056" y="3388003"/>
              <a:ext cx="2076787" cy="338554"/>
            </a:xfrm>
            <a:prstGeom prst="rect">
              <a:avLst/>
            </a:prstGeom>
          </p:spPr>
          <p:txBody>
            <a:bodyPr wrap="none">
              <a:spAutoFit/>
            </a:bodyPr>
            <a:lstStyle/>
            <a:p>
              <a:pPr algn="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Cabecera de la función</a:t>
              </a:r>
            </a:p>
          </p:txBody>
        </p:sp>
        <p:sp>
          <p:nvSpPr>
            <p:cNvPr id="51" name="50 Rectángulo"/>
            <p:cNvSpPr/>
            <p:nvPr/>
          </p:nvSpPr>
          <p:spPr>
            <a:xfrm>
              <a:off x="2123728" y="3438204"/>
              <a:ext cx="5040560" cy="341632"/>
            </a:xfrm>
            <a:prstGeom prst="rect">
              <a:avLst/>
            </a:prstGeom>
            <a:ln w="12700">
              <a:solidFill>
                <a:schemeClr val="accent4">
                  <a:lumMod val="60000"/>
                  <a:lumOff val="40000"/>
                </a:schemeClr>
              </a:solidFill>
            </a:ln>
          </p:spPr>
          <p:txBody>
            <a:bodyPr wrap="square" rtlCol="0" anchor="ctr">
              <a:spAutoFit/>
            </a:bodyPr>
            <a:lstStyle/>
            <a:p>
              <a:pPr indent="1588" algn="ctr">
                <a:lnSpc>
                  <a:spcPct val="90000"/>
                </a:lnSpc>
              </a:pPr>
              <a:endParaRPr lang="es-ES" dirty="0">
                <a:latin typeface="Cambria" pitchFamily="18" charset="0"/>
              </a:endParaRPr>
            </a:p>
          </p:txBody>
        </p:sp>
      </p:grpSp>
      <p:grpSp>
        <p:nvGrpSpPr>
          <p:cNvPr id="14" name="52 Grupo"/>
          <p:cNvGrpSpPr/>
          <p:nvPr/>
        </p:nvGrpSpPr>
        <p:grpSpPr>
          <a:xfrm>
            <a:off x="2063553" y="4005064"/>
            <a:ext cx="1612751" cy="1531894"/>
            <a:chOff x="539552" y="4005064"/>
            <a:chExt cx="1612751" cy="1531894"/>
          </a:xfrm>
        </p:grpSpPr>
        <p:sp>
          <p:nvSpPr>
            <p:cNvPr id="48" name="47 Rectángulo"/>
            <p:cNvSpPr/>
            <p:nvPr/>
          </p:nvSpPr>
          <p:spPr>
            <a:xfrm>
              <a:off x="539552" y="4005064"/>
              <a:ext cx="430887" cy="1531894"/>
            </a:xfrm>
            <a:prstGeom prst="rect">
              <a:avLst/>
            </a:prstGeom>
          </p:spPr>
          <p:txBody>
            <a:bodyPr vert="vert270" wrap="none">
              <a:spAutoFit/>
            </a:bodyPr>
            <a:lstStyle/>
            <a:p>
              <a:pPr algn="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Bloque de código</a:t>
              </a:r>
            </a:p>
          </p:txBody>
        </p:sp>
        <p:cxnSp>
          <p:nvCxnSpPr>
            <p:cNvPr id="54" name="53 Conector recto"/>
            <p:cNvCxnSpPr/>
            <p:nvPr/>
          </p:nvCxnSpPr>
          <p:spPr>
            <a:xfrm rot="10800000">
              <a:off x="928167" y="4014589"/>
              <a:ext cx="1224136"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rot="5400000">
              <a:off x="181608" y="4770673"/>
              <a:ext cx="1512168"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rot="10800000">
              <a:off x="928167" y="5526757"/>
              <a:ext cx="1224136" cy="0"/>
            </a:xfrm>
            <a:prstGeom prst="line">
              <a:avLst/>
            </a:prstGeom>
            <a:ln w="19050">
              <a:solidFill>
                <a:srgbClr val="FF996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6" name="65 Rectángulo"/>
          <p:cNvSpPr/>
          <p:nvPr/>
        </p:nvSpPr>
        <p:spPr>
          <a:xfrm>
            <a:off x="5159897" y="3971156"/>
            <a:ext cx="1965987"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Cadena de caracteres</a:t>
            </a:r>
          </a:p>
        </p:txBody>
      </p:sp>
      <p:sp>
        <p:nvSpPr>
          <p:cNvPr id="67" name="66 Rectángulo"/>
          <p:cNvSpPr/>
          <p:nvPr/>
        </p:nvSpPr>
        <p:spPr>
          <a:xfrm>
            <a:off x="7392144" y="3976489"/>
            <a:ext cx="1026948"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Constante</a:t>
            </a:r>
          </a:p>
        </p:txBody>
      </p:sp>
      <p:sp>
        <p:nvSpPr>
          <p:cNvPr id="68" name="67 Rectángulo"/>
          <p:cNvSpPr/>
          <p:nvPr/>
        </p:nvSpPr>
        <p:spPr>
          <a:xfrm>
            <a:off x="6888089" y="4437112"/>
            <a:ext cx="985141"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Operador</a:t>
            </a:r>
          </a:p>
        </p:txBody>
      </p:sp>
      <p:sp>
        <p:nvSpPr>
          <p:cNvPr id="69" name="68 Rectángulo"/>
          <p:cNvSpPr/>
          <p:nvPr/>
        </p:nvSpPr>
        <p:spPr>
          <a:xfrm>
            <a:off x="4511825" y="4437112"/>
            <a:ext cx="985141"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Operador</a:t>
            </a:r>
          </a:p>
        </p:txBody>
      </p:sp>
      <p:sp>
        <p:nvSpPr>
          <p:cNvPr id="70" name="69 Rectángulo"/>
          <p:cNvSpPr/>
          <p:nvPr/>
        </p:nvSpPr>
        <p:spPr>
          <a:xfrm>
            <a:off x="3935761" y="4005064"/>
            <a:ext cx="860941"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Variable</a:t>
            </a:r>
          </a:p>
        </p:txBody>
      </p:sp>
      <p:sp>
        <p:nvSpPr>
          <p:cNvPr id="71" name="70 Rectángulo"/>
          <p:cNvSpPr/>
          <p:nvPr/>
        </p:nvSpPr>
        <p:spPr>
          <a:xfrm>
            <a:off x="4727848" y="5197728"/>
            <a:ext cx="869020" cy="338554"/>
          </a:xfrm>
          <a:prstGeom prst="rect">
            <a:avLst/>
          </a:prstGeom>
        </p:spPr>
        <p:txBody>
          <a:bodyPr wrap="none">
            <a:spAutoFit/>
          </a:bodyPr>
          <a:lstStyle/>
          <a:p>
            <a:pPr algn="ctr">
              <a:spcAft>
                <a:spcPts val="1200"/>
              </a:spcAft>
            </a:pPr>
            <a:r>
              <a:rPr lang="es-ES" sz="1600" dirty="0">
                <a:solidFill>
                  <a:schemeClr val="accent5">
                    <a:lumMod val="60000"/>
                    <a:lumOff val="40000"/>
                  </a:schemeClr>
                </a:solidFill>
                <a:effectLst>
                  <a:outerShdw blurRad="38100" dist="38100" dir="2700000" algn="tl">
                    <a:srgbClr val="000000">
                      <a:alpha val="43137"/>
                    </a:srgbClr>
                  </a:outerShdw>
                </a:effectLst>
                <a:latin typeface="Calibri"/>
              </a:rPr>
              <a:t>Número</a:t>
            </a:r>
          </a:p>
        </p:txBody>
      </p:sp>
      <p:sp>
        <p:nvSpPr>
          <p:cNvPr id="52" name="51 CuadroTexto"/>
          <p:cNvSpPr txBox="1"/>
          <p:nvPr/>
        </p:nvSpPr>
        <p:spPr>
          <a:xfrm>
            <a:off x="7104112" y="2276872"/>
            <a:ext cx="3099764" cy="1008112"/>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square" rtlCol="0">
            <a:noAutofit/>
          </a:bodyPr>
          <a:lstStyle/>
          <a:p>
            <a:pPr marL="0" lvl="2"/>
            <a:r>
              <a:rPr lang="es-ES" sz="1600" dirty="0">
                <a:effectLst>
                  <a:outerShdw blurRad="38100" dist="38100" dir="2700000" algn="tl">
                    <a:srgbClr val="000000">
                      <a:alpha val="43137"/>
                    </a:srgbClr>
                  </a:outerShdw>
                </a:effectLst>
              </a:rPr>
              <a:t>Coloreado sintáctico:</a:t>
            </a:r>
          </a:p>
          <a:p>
            <a:pPr marL="0" lvl="2"/>
            <a:r>
              <a:rPr lang="es-ES" sz="1400" dirty="0">
                <a:solidFill>
                  <a:srgbClr val="FFCCFF"/>
                </a:solidFill>
                <a:effectLst>
                  <a:outerShdw blurRad="38100" dist="38100" dir="2700000" algn="tl">
                    <a:srgbClr val="000000">
                      <a:alpha val="43137"/>
                    </a:srgbClr>
                  </a:outerShdw>
                </a:effectLst>
                <a:latin typeface="Consolas" pitchFamily="49" charset="0"/>
              </a:rPr>
              <a:t>Directivas              </a:t>
            </a:r>
            <a:r>
              <a:rPr lang="es-ES" sz="1400" dirty="0">
                <a:solidFill>
                  <a:srgbClr val="FFC000"/>
                </a:solidFill>
                <a:effectLst>
                  <a:outerShdw blurRad="38100" dist="38100" dir="2700000" algn="tl">
                    <a:srgbClr val="000000">
                      <a:alpha val="43137"/>
                    </a:srgbClr>
                  </a:outerShdw>
                </a:effectLst>
                <a:latin typeface="Consolas" pitchFamily="49" charset="0"/>
              </a:rPr>
              <a:t>Tipos</a:t>
            </a:r>
            <a:endParaRPr lang="es-ES" sz="1400" dirty="0">
              <a:solidFill>
                <a:srgbClr val="FFCCFF"/>
              </a:solidFill>
              <a:effectLst>
                <a:outerShdw blurRad="38100" dist="38100" dir="2700000" algn="tl">
                  <a:srgbClr val="000000">
                    <a:alpha val="43137"/>
                  </a:srgbClr>
                </a:outerShdw>
              </a:effectLst>
              <a:latin typeface="Consolas" pitchFamily="49" charset="0"/>
            </a:endParaRPr>
          </a:p>
          <a:p>
            <a:pPr marL="0" lvl="2"/>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rPr>
              <a:t>Palabras reservadas generales</a:t>
            </a:r>
          </a:p>
          <a:p>
            <a:pPr marL="0" lvl="2"/>
            <a:r>
              <a:rPr lang="es-ES" sz="1400" dirty="0">
                <a:solidFill>
                  <a:srgbClr val="FFFF00"/>
                </a:solidFill>
                <a:effectLst>
                  <a:outerShdw blurRad="38100" dist="38100" dir="2700000" algn="tl">
                    <a:srgbClr val="000000">
                      <a:alpha val="43137"/>
                    </a:srgbClr>
                  </a:outerShdw>
                </a:effectLst>
                <a:latin typeface="Consolas" pitchFamily="49" charset="0"/>
              </a:rPr>
              <a:t>Datos literales   </a:t>
            </a:r>
            <a:r>
              <a:rPr lang="es-ES" sz="1400" dirty="0">
                <a:solidFill>
                  <a:srgbClr val="92D050"/>
                </a:solidFill>
                <a:effectLst>
                  <a:outerShdw blurRad="38100" dist="38100" dir="2700000" algn="tl">
                    <a:srgbClr val="000000">
                      <a:alpha val="43137"/>
                    </a:srgbClr>
                  </a:outerShdw>
                </a:effectLst>
                <a:latin typeface="Consolas" pitchFamily="49" charset="0"/>
              </a:rPr>
              <a:t>Comentarios</a:t>
            </a:r>
          </a:p>
        </p:txBody>
      </p:sp>
      <p:sp>
        <p:nvSpPr>
          <p:cNvPr id="46"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par>
                          <p:cTn id="57" fill="hold">
                            <p:stCondLst>
                              <p:cond delay="0"/>
                            </p:stCondLst>
                            <p:childTnLst>
                              <p:par>
                                <p:cTn id="58" presetID="22" presetClass="entr" presetSubtype="2"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right)">
                                      <p:cBhvr>
                                        <p:cTn id="60" dur="10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4"/>
                                        </p:tgtEl>
                                        <p:attrNameLst>
                                          <p:attrName>style.visibility</p:attrName>
                                        </p:attrNameLst>
                                      </p:cBhvr>
                                      <p:to>
                                        <p:strVal val="hidden"/>
                                      </p:to>
                                    </p:set>
                                  </p:childTnLst>
                                </p:cTn>
                              </p:par>
                            </p:childTnLst>
                          </p:cTn>
                        </p:par>
                        <p:par>
                          <p:cTn id="65" fill="hold">
                            <p:stCondLst>
                              <p:cond delay="0"/>
                            </p:stCondLst>
                            <p:childTnLst>
                              <p:par>
                                <p:cTn id="66" presetID="22" presetClass="entr" presetSubtype="4" fill="hold" grpId="0" nodeType="after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wipe(down)">
                                      <p:cBhvr>
                                        <p:cTn id="68" dur="1000"/>
                                        <p:tgtEl>
                                          <p:spTgt spid="70"/>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70"/>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wipe(up)">
                                      <p:cBhvr>
                                        <p:cTn id="76" dur="1000"/>
                                        <p:tgtEl>
                                          <p:spTgt spid="69"/>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up)">
                                      <p:cBhvr>
                                        <p:cTn id="79" dur="1000"/>
                                        <p:tgtEl>
                                          <p:spTgt spid="68"/>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69"/>
                                        </p:tgtEl>
                                        <p:attrNameLst>
                                          <p:attrName>style.visibility</p:attrName>
                                        </p:attrNameLst>
                                      </p:cBhvr>
                                      <p:to>
                                        <p:strVal val="hidden"/>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68"/>
                                        </p:tgtEl>
                                        <p:attrNameLst>
                                          <p:attrName>style.visibility</p:attrName>
                                        </p:attrNameLst>
                                      </p:cBhvr>
                                      <p:to>
                                        <p:strVal val="hidden"/>
                                      </p:to>
                                    </p:set>
                                  </p:childTnLst>
                                </p:cTn>
                              </p:par>
                            </p:childTnLst>
                          </p:cTn>
                        </p:par>
                        <p:par>
                          <p:cTn id="87" fill="hold">
                            <p:stCondLst>
                              <p:cond delay="0"/>
                            </p:stCondLst>
                            <p:childTnLst>
                              <p:par>
                                <p:cTn id="88" presetID="22" presetClass="entr" presetSubtype="4" fill="hold" grpId="0" nodeType="after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wipe(down)">
                                      <p:cBhvr>
                                        <p:cTn id="90" dur="1000"/>
                                        <p:tgtEl>
                                          <p:spTgt spid="6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66"/>
                                        </p:tgtEl>
                                        <p:attrNameLst>
                                          <p:attrName>style.visibility</p:attrName>
                                        </p:attrNameLst>
                                      </p:cBhvr>
                                      <p:to>
                                        <p:strVal val="hidden"/>
                                      </p:to>
                                    </p:set>
                                  </p:childTnLst>
                                </p:cTn>
                              </p:par>
                            </p:childTnLst>
                          </p:cTn>
                        </p:par>
                        <p:par>
                          <p:cTn id="95" fill="hold">
                            <p:stCondLst>
                              <p:cond delay="0"/>
                            </p:stCondLst>
                            <p:childTnLst>
                              <p:par>
                                <p:cTn id="96" presetID="22" presetClass="entr" presetSubtype="4"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wipe(down)">
                                      <p:cBhvr>
                                        <p:cTn id="98" dur="1000"/>
                                        <p:tgtEl>
                                          <p:spTgt spid="67"/>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childTnLst>
                          </p:cTn>
                        </p:par>
                        <p:par>
                          <p:cTn id="103" fill="hold">
                            <p:stCondLst>
                              <p:cond delay="0"/>
                            </p:stCondLst>
                            <p:childTnLst>
                              <p:par>
                                <p:cTn id="104" presetID="22" presetClass="entr" presetSubtype="1" fill="hold" grpId="0" nodeType="after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wipe(up)">
                                      <p:cBhvr>
                                        <p:cTn id="106" dur="1000"/>
                                        <p:tgtEl>
                                          <p:spTgt spid="71"/>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71"/>
                                        </p:tgtEl>
                                        <p:attrNameLst>
                                          <p:attrName>style.visibility</p:attrName>
                                        </p:attrNameLst>
                                      </p:cBhvr>
                                      <p:to>
                                        <p:strVal val="hidden"/>
                                      </p:to>
                                    </p:set>
                                  </p:childTnLst>
                                </p:cTn>
                              </p:par>
                            </p:childTnLst>
                          </p:cTn>
                        </p:par>
                        <p:par>
                          <p:cTn id="111" fill="hold">
                            <p:stCondLst>
                              <p:cond delay="0"/>
                            </p:stCondLst>
                            <p:childTnLst>
                              <p:par>
                                <p:cTn id="112" presetID="22" presetClass="entr" presetSubtype="8" fill="hold" nodeType="after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wipe(left)">
                                      <p:cBhvr>
                                        <p:cTn id="114" dur="1000"/>
                                        <p:tgtEl>
                                          <p:spTgt spid="9"/>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9"/>
                                        </p:tgtEl>
                                        <p:attrNameLst>
                                          <p:attrName>style.visibility</p:attrName>
                                        </p:attrNameLst>
                                      </p:cBhvr>
                                      <p:to>
                                        <p:strVal val="hidden"/>
                                      </p:to>
                                    </p:set>
                                  </p:childTnLst>
                                </p:cTn>
                              </p:par>
                            </p:childTnLst>
                          </p:cTn>
                        </p:par>
                        <p:par>
                          <p:cTn id="119" fill="hold">
                            <p:stCondLst>
                              <p:cond delay="0"/>
                            </p:stCondLst>
                            <p:childTnLst>
                              <p:par>
                                <p:cTn id="120" presetID="22" presetClass="entr" presetSubtype="8" fill="hold" grpId="0" nodeType="after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wipe(left)">
                                      <p:cBhvr>
                                        <p:cTn id="122" dur="1000"/>
                                        <p:tgtEl>
                                          <p:spTgt spid="5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wipe(up)">
                                      <p:cBhvr>
                                        <p:cTn id="1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66" grpId="0"/>
      <p:bldP spid="66" grpId="1"/>
      <p:bldP spid="67" grpId="0"/>
      <p:bldP spid="67" grpId="1"/>
      <p:bldP spid="68" grpId="0"/>
      <p:bldP spid="68" grpId="1"/>
      <p:bldP spid="69" grpId="0"/>
      <p:bldP spid="69" grpId="1"/>
      <p:bldP spid="70" grpId="0"/>
      <p:bldP spid="70" grpId="1"/>
      <p:bldP spid="71" grpId="0"/>
      <p:bldP spid="71" grpId="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Uso de espacio en blanco</a:t>
            </a:r>
          </a:p>
          <a:p>
            <a:pPr marL="266700" lvl="2" indent="1588">
              <a:lnSpc>
                <a:spcPct val="110000"/>
              </a:lnSpc>
              <a:spcBef>
                <a:spcPts val="0"/>
              </a:spcBef>
              <a:spcAft>
                <a:spcPts val="600"/>
              </a:spcAft>
              <a:buNone/>
            </a:pPr>
            <a:r>
              <a:rPr lang="es-ES" sz="2200" dirty="0"/>
              <a:t>Separación de elementos por uno o más </a:t>
            </a:r>
            <a:r>
              <a:rPr lang="es-ES" sz="2200" i="1" dirty="0"/>
              <a:t>espacios en blanco</a:t>
            </a:r>
            <a:r>
              <a:rPr lang="es-ES" sz="2200" dirty="0"/>
              <a:t/>
            </a:r>
            <a:br>
              <a:rPr lang="es-ES" sz="2200" dirty="0"/>
            </a:br>
            <a:r>
              <a:rPr lang="es-ES" sz="2200" dirty="0"/>
              <a:t>(espacios, tabuladores y saltos de línea)</a:t>
            </a:r>
          </a:p>
          <a:p>
            <a:pPr marL="266700" lvl="2" indent="1588">
              <a:lnSpc>
                <a:spcPct val="110000"/>
              </a:lnSpc>
              <a:spcBef>
                <a:spcPts val="0"/>
              </a:spcBef>
              <a:spcAft>
                <a:spcPts val="600"/>
              </a:spcAft>
              <a:buNone/>
            </a:pPr>
            <a:r>
              <a:rPr lang="es-ES" sz="2200" dirty="0"/>
              <a:t>El compilador los ignora</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65</a:t>
            </a:fld>
            <a:endParaRPr lang="en-US" dirty="0"/>
          </a:p>
        </p:txBody>
      </p:sp>
      <p:sp>
        <p:nvSpPr>
          <p:cNvPr id="8" name="7 CuadroTexto"/>
          <p:cNvSpPr txBox="1"/>
          <p:nvPr/>
        </p:nvSpPr>
        <p:spPr>
          <a:xfrm>
            <a:off x="2381225" y="3639894"/>
            <a:ext cx="4424929" cy="225908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marL="85725" lvl="1" indent="1588">
              <a:lnSpc>
                <a:spcPct val="110000"/>
              </a:lnSpc>
            </a:pPr>
            <a:r>
              <a:rPr lang="es-ES" sz="1600" dirty="0">
                <a:latin typeface="Consolas" pitchFamily="49" charset="0"/>
              </a:rPr>
              <a:t>#include &lt;iostream&gt;</a:t>
            </a:r>
            <a:endParaRPr lang="es-ES" sz="1600" i="1" dirty="0">
              <a:latin typeface="Consolas" pitchFamily="49" charset="0"/>
            </a:endParaRPr>
          </a:p>
          <a:p>
            <a:pPr marL="85725" lvl="1" indent="1588">
              <a:lnSpc>
                <a:spcPct val="110000"/>
              </a:lnSpc>
            </a:pPr>
            <a:r>
              <a:rPr lang="es-ES" sz="1600" dirty="0">
                <a:latin typeface="Consolas" pitchFamily="49" charset="0"/>
              </a:rPr>
              <a:t>using namespace std;</a:t>
            </a:r>
            <a:endParaRPr lang="es-ES" sz="1600" i="1" dirty="0">
              <a:latin typeface="Consolas" pitchFamily="49" charset="0"/>
            </a:endParaRPr>
          </a:p>
          <a:p>
            <a:pPr marL="85725" lvl="1" indent="1588">
              <a:lnSpc>
                <a:spcPct val="110000"/>
              </a:lnSpc>
            </a:pPr>
            <a:endParaRPr lang="es-ES" sz="1600" dirty="0">
              <a:latin typeface="Consolas" pitchFamily="49" charset="0"/>
            </a:endParaRPr>
          </a:p>
          <a:p>
            <a:pPr marL="85725" lvl="1" indent="1588">
              <a:lnSpc>
                <a:spcPct val="110000"/>
              </a:lnSpc>
            </a:pPr>
            <a:r>
              <a:rPr lang="es-ES" sz="1600" dirty="0">
                <a:latin typeface="Consolas" pitchFamily="49" charset="0"/>
              </a:rPr>
              <a:t>int main()</a:t>
            </a:r>
            <a:endParaRPr lang="es-ES" sz="1600" i="1" dirty="0">
              <a:latin typeface="Consolas" pitchFamily="49" charset="0"/>
            </a:endParaRPr>
          </a:p>
          <a:p>
            <a:pPr marL="85725" lvl="1" indent="1588">
              <a:lnSpc>
                <a:spcPct val="110000"/>
              </a:lnSpc>
            </a:pPr>
            <a:r>
              <a:rPr lang="es-ES" sz="1600" dirty="0">
                <a:latin typeface="Consolas" pitchFamily="49" charset="0"/>
              </a:rPr>
              <a:t>{  </a:t>
            </a:r>
            <a:endParaRPr lang="es-ES" sz="1600" i="1" dirty="0">
              <a:latin typeface="Consolas" pitchFamily="49" charset="0"/>
            </a:endParaRPr>
          </a:p>
          <a:p>
            <a:pPr marL="85725" lvl="1" indent="1588">
              <a:lnSpc>
                <a:spcPct val="110000"/>
              </a:lnSpc>
            </a:pPr>
            <a:r>
              <a:rPr lang="es-ES" sz="1600" dirty="0">
                <a:latin typeface="Consolas" pitchFamily="49" charset="0"/>
              </a:rPr>
              <a:t>   cout &lt;&lt; "Hola Mundo!" &lt;&lt; endl;</a:t>
            </a:r>
          </a:p>
          <a:p>
            <a:pPr marL="85725" lvl="1" indent="1588">
              <a:lnSpc>
                <a:spcPct val="110000"/>
              </a:lnSpc>
            </a:pPr>
            <a:r>
              <a:rPr lang="es-ES" sz="1600" dirty="0">
                <a:latin typeface="Consolas" pitchFamily="49" charset="0"/>
              </a:rPr>
              <a:t>   return 0;</a:t>
            </a:r>
          </a:p>
          <a:p>
            <a:pPr marL="85725" lvl="1" indent="1588">
              <a:lnSpc>
                <a:spcPct val="110000"/>
              </a:lnSpc>
            </a:pPr>
            <a:r>
              <a:rPr lang="es-ES" sz="1600" dirty="0">
                <a:latin typeface="Consolas" pitchFamily="49" charset="0"/>
              </a:rPr>
              <a:t>}</a:t>
            </a:r>
          </a:p>
        </p:txBody>
      </p:sp>
      <p:sp>
        <p:nvSpPr>
          <p:cNvPr id="9" name="8 CuadroTexto"/>
          <p:cNvSpPr txBox="1"/>
          <p:nvPr/>
        </p:nvSpPr>
        <p:spPr>
          <a:xfrm>
            <a:off x="5238744" y="2996953"/>
            <a:ext cx="4857752" cy="904863"/>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marL="85725" lvl="1" indent="1588">
              <a:lnSpc>
                <a:spcPct val="110000"/>
              </a:lnSpc>
            </a:pPr>
            <a:r>
              <a:rPr lang="es-ES" sz="1600" dirty="0">
                <a:latin typeface="Consolas" pitchFamily="49" charset="0"/>
              </a:rPr>
              <a:t>#include &lt;iostream&gt; using namespace std;</a:t>
            </a:r>
            <a:endParaRPr lang="es-ES" sz="1600" i="1" dirty="0">
              <a:latin typeface="Consolas" pitchFamily="49" charset="0"/>
            </a:endParaRPr>
          </a:p>
          <a:p>
            <a:pPr marL="85725" lvl="1" indent="1588">
              <a:lnSpc>
                <a:spcPct val="110000"/>
              </a:lnSpc>
            </a:pPr>
            <a:r>
              <a:rPr lang="es-ES" sz="1600" dirty="0">
                <a:latin typeface="Consolas" pitchFamily="49" charset="0"/>
              </a:rPr>
              <a:t>int main(){cout&lt;&lt;"Hola Mundo!"&lt;&lt;endl; return 0;}</a:t>
            </a:r>
          </a:p>
        </p:txBody>
      </p:sp>
      <p:sp>
        <p:nvSpPr>
          <p:cNvPr id="10" name="9 CuadroTexto"/>
          <p:cNvSpPr txBox="1"/>
          <p:nvPr/>
        </p:nvSpPr>
        <p:spPr>
          <a:xfrm>
            <a:off x="7167571" y="4678428"/>
            <a:ext cx="2683363" cy="461665"/>
          </a:xfrm>
          <a:prstGeom prst="rect">
            <a:avLst/>
          </a:prstGeom>
          <a:noFill/>
        </p:spPr>
        <p:txBody>
          <a:bodyPr wrap="none" rtlCol="0">
            <a:spAutoFit/>
          </a:bodyPr>
          <a:lstStyle/>
          <a:p>
            <a:r>
              <a:rPr lang="es-ES" sz="2400" dirty="0">
                <a:solidFill>
                  <a:srgbClr val="FFC000"/>
                </a:solidFill>
                <a:effectLst>
                  <a:outerShdw blurRad="38100" dist="38100" dir="2700000" algn="tl">
                    <a:srgbClr val="000000">
                      <a:alpha val="43137"/>
                    </a:srgbClr>
                  </a:outerShdw>
                </a:effectLst>
                <a:latin typeface="Cambria" pitchFamily="18" charset="0"/>
              </a:rPr>
              <a:t>¿Cuál se lee mejor?</a:t>
            </a:r>
          </a:p>
        </p:txBody>
      </p:sp>
      <p:sp>
        <p:nvSpPr>
          <p:cNvPr id="12"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200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par>
                          <p:cTn id="18" fill="hold">
                            <p:stCondLst>
                              <p:cond delay="1000"/>
                            </p:stCondLst>
                            <p:childTnLst>
                              <p:par>
                                <p:cTn id="19" presetID="22" presetClass="entr" presetSubtype="1" fill="hold" grpId="0" nodeType="afterEffect">
                                  <p:stCondLst>
                                    <p:cond delay="500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1000"/>
                                        <p:tgtEl>
                                          <p:spTgt spid="8"/>
                                        </p:tgtEl>
                                      </p:cBhvr>
                                    </p:animEffect>
                                  </p:childTnLst>
                                </p:cTn>
                              </p:par>
                            </p:childTnLst>
                          </p:cTn>
                        </p:par>
                        <p:par>
                          <p:cTn id="22" fill="hold">
                            <p:stCondLst>
                              <p:cond delay="7000"/>
                            </p:stCondLst>
                            <p:childTnLst>
                              <p:par>
                                <p:cTn id="23" presetID="22" presetClass="entr" presetSubtype="8" fill="hold" grpId="0" nodeType="afterEffect">
                                  <p:stCondLst>
                                    <p:cond delay="30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y Estructuras de Datos</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66</a:t>
            </a:fld>
            <a:endParaRPr lang="en-US" dirty="0"/>
          </a:p>
        </p:txBody>
      </p:sp>
      <p:sp>
        <p:nvSpPr>
          <p:cNvPr id="6" name="5 Rectángulo"/>
          <p:cNvSpPr/>
          <p:nvPr/>
        </p:nvSpPr>
        <p:spPr>
          <a:xfrm>
            <a:off x="2066833" y="3044281"/>
            <a:ext cx="8058361"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Las líneas de código del programa</a:t>
            </a:r>
            <a:endParaRPr lang="es-ES" sz="2400" dirty="0"/>
          </a:p>
        </p:txBody>
      </p:sp>
      <p:sp>
        <p:nvSpPr>
          <p:cNvPr id="7"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Índice</a:t>
            </a:r>
            <a:endParaRPr lang="es-E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
        <p:nvSpPr>
          <p:cNvPr id="3" name="2 Marcador de contenido"/>
          <p:cNvSpPr>
            <a:spLocks noGrp="1"/>
          </p:cNvSpPr>
          <p:nvPr>
            <p:ph idx="4294967295"/>
          </p:nvPr>
        </p:nvSpPr>
        <p:spPr>
          <a:xfrm>
            <a:off x="4189413" y="963613"/>
            <a:ext cx="8002587" cy="5202237"/>
          </a:xfrm>
        </p:spPr>
        <p:txBody>
          <a:bodyPr numCol="2" spcCol="360000">
            <a:normAutofit/>
          </a:bodyPr>
          <a:lstStyle/>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Un ejemplo de programación	50</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El primer programa en C++	64</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Las líneas de código del programa	80</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Cálculos en los programas	86</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Variables	92</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Expresiones	98</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Lectura de datos desde el teclado	108</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Resolución de problemas	119</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Los datos de los programas	127</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Identificadores	129</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Tipos de datos	133</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Declaración y uso de variables	142</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Instrucciones de asignación	147</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Operadores	152</a:t>
            </a:r>
          </a:p>
          <a:p>
            <a:pPr marL="0" lvl="1" indent="1588">
              <a:spcBef>
                <a:spcPts val="0"/>
              </a:spcBef>
              <a:buClr>
                <a:srgbClr val="0F6FC6">
                  <a:lumMod val="40000"/>
                  <a:lumOff val="60000"/>
                </a:srgbClr>
              </a:buClr>
              <a:buNone/>
              <a:tabLst>
                <a:tab pos="3675063" algn="r"/>
              </a:tabLst>
            </a:pPr>
            <a:r>
              <a:rPr lang="es-ES" sz="1800" dirty="0">
                <a:solidFill>
                  <a:prstClr val="white"/>
                </a:solidFill>
                <a:latin typeface="Calibri"/>
              </a:rPr>
              <a:t>Más sobre expresiones	160</a:t>
            </a:r>
          </a:p>
          <a:p>
            <a:pPr marL="0" lvl="1" indent="1588">
              <a:spcBef>
                <a:spcPts val="0"/>
              </a:spcBef>
              <a:buClr>
                <a:srgbClr val="0F6FC6">
                  <a:lumMod val="40000"/>
                  <a:lumOff val="60000"/>
                </a:srgbClr>
              </a:buClr>
              <a:buNone/>
              <a:tabLst>
                <a:tab pos="3675063" algn="r"/>
              </a:tabLst>
              <a:defRPr/>
            </a:pPr>
            <a:r>
              <a:rPr lang="es-ES" sz="1800" dirty="0">
                <a:solidFill>
                  <a:prstClr val="white"/>
                </a:solidFill>
                <a:latin typeface="Calibri"/>
              </a:rPr>
              <a:t>Constantes	167</a:t>
            </a:r>
          </a:p>
          <a:p>
            <a:pPr marL="0" lvl="1" indent="1588">
              <a:spcBef>
                <a:spcPts val="0"/>
              </a:spcBef>
              <a:buClr>
                <a:srgbClr val="0F6FC6">
                  <a:lumMod val="40000"/>
                  <a:lumOff val="60000"/>
                </a:srgbClr>
              </a:buClr>
              <a:buNone/>
              <a:tabLst>
                <a:tab pos="3675063" algn="r"/>
              </a:tabLst>
              <a:defRPr/>
            </a:pPr>
            <a:r>
              <a:rPr lang="es-ES" sz="1800" dirty="0">
                <a:solidFill>
                  <a:prstClr val="white"/>
                </a:solidFill>
                <a:latin typeface="Calibri"/>
              </a:rPr>
              <a:t>La biblioteca </a:t>
            </a:r>
            <a:r>
              <a:rPr lang="es-ES" sz="1800" dirty="0">
                <a:solidFill>
                  <a:prstClr val="white"/>
                </a:solidFill>
                <a:latin typeface="Consolas" pitchFamily="49" charset="0"/>
                <a:cs typeface="Consolas" pitchFamily="49" charset="0"/>
              </a:rPr>
              <a:t>cmath</a:t>
            </a:r>
            <a:r>
              <a:rPr lang="es-ES" sz="1800" dirty="0">
                <a:solidFill>
                  <a:prstClr val="white"/>
                </a:solidFill>
                <a:latin typeface="Calibri"/>
              </a:rPr>
              <a:t>	171</a:t>
            </a:r>
          </a:p>
          <a:p>
            <a:pPr marL="0" lvl="1" indent="1588">
              <a:spcBef>
                <a:spcPts val="0"/>
              </a:spcBef>
              <a:buClr>
                <a:srgbClr val="0F6FC6">
                  <a:lumMod val="40000"/>
                  <a:lumOff val="60000"/>
                </a:srgbClr>
              </a:buClr>
              <a:buNone/>
              <a:tabLst>
                <a:tab pos="3675063" algn="r"/>
              </a:tabLst>
              <a:defRPr/>
            </a:pPr>
            <a:r>
              <a:rPr lang="es-ES" sz="1800" dirty="0">
                <a:solidFill>
                  <a:prstClr val="white"/>
                </a:solidFill>
                <a:latin typeface="Calibri"/>
              </a:rPr>
              <a:t>Operaciones con caracteres	174</a:t>
            </a:r>
          </a:p>
          <a:p>
            <a:pPr marL="0" lvl="1" indent="1588">
              <a:spcBef>
                <a:spcPts val="0"/>
              </a:spcBef>
              <a:buClr>
                <a:srgbClr val="0F6FC6">
                  <a:lumMod val="40000"/>
                  <a:lumOff val="60000"/>
                </a:srgbClr>
              </a:buClr>
              <a:buNone/>
              <a:tabLst>
                <a:tab pos="3420000" algn="r"/>
              </a:tabLst>
              <a:defRPr/>
            </a:pPr>
            <a:r>
              <a:rPr lang="es-ES" sz="1800" dirty="0">
                <a:solidFill>
                  <a:prstClr val="white"/>
                </a:solidFill>
                <a:latin typeface="Calibri"/>
              </a:rPr>
              <a:t>Operadores relacionales	177</a:t>
            </a:r>
          </a:p>
          <a:p>
            <a:pPr marL="0" lvl="1" indent="1588">
              <a:spcBef>
                <a:spcPts val="0"/>
              </a:spcBef>
              <a:buClr>
                <a:srgbClr val="0F6FC6">
                  <a:lumMod val="40000"/>
                  <a:lumOff val="60000"/>
                </a:srgbClr>
              </a:buClr>
              <a:buNone/>
              <a:tabLst>
                <a:tab pos="3420000" algn="r"/>
              </a:tabLst>
              <a:defRPr/>
            </a:pPr>
            <a:r>
              <a:rPr lang="es-ES" sz="1800" dirty="0">
                <a:solidFill>
                  <a:prstClr val="white"/>
                </a:solidFill>
                <a:latin typeface="Calibri"/>
              </a:rPr>
              <a:t>Toma de decisiones (</a:t>
            </a:r>
            <a:r>
              <a:rPr lang="es-ES" sz="1800" dirty="0">
                <a:solidFill>
                  <a:prstClr val="white"/>
                </a:solidFill>
                <a:latin typeface="Consolas" pitchFamily="49" charset="0"/>
                <a:cs typeface="Consolas" pitchFamily="49" charset="0"/>
              </a:rPr>
              <a:t>if</a:t>
            </a:r>
            <a:r>
              <a:rPr lang="es-ES" sz="1800" dirty="0">
                <a:solidFill>
                  <a:prstClr val="white"/>
                </a:solidFill>
                <a:latin typeface="Calibri"/>
              </a:rPr>
              <a:t>)	180</a:t>
            </a:r>
          </a:p>
          <a:p>
            <a:pPr marL="0" lvl="1" indent="1588">
              <a:spcBef>
                <a:spcPts val="0"/>
              </a:spcBef>
              <a:buClr>
                <a:srgbClr val="0F6FC6">
                  <a:lumMod val="40000"/>
                  <a:lumOff val="60000"/>
                </a:srgbClr>
              </a:buClr>
              <a:buNone/>
              <a:tabLst>
                <a:tab pos="3420000" algn="r"/>
              </a:tabLst>
              <a:defRPr/>
            </a:pPr>
            <a:r>
              <a:rPr lang="es-ES" sz="1800" dirty="0">
                <a:solidFill>
                  <a:prstClr val="white"/>
                </a:solidFill>
                <a:latin typeface="Calibri"/>
              </a:rPr>
              <a:t>Bloques de código	183</a:t>
            </a:r>
          </a:p>
          <a:p>
            <a:pPr marL="0" lvl="1" indent="1588">
              <a:spcBef>
                <a:spcPts val="0"/>
              </a:spcBef>
              <a:buClr>
                <a:srgbClr val="0F6FC6">
                  <a:lumMod val="40000"/>
                  <a:lumOff val="60000"/>
                </a:srgbClr>
              </a:buClr>
              <a:buNone/>
              <a:tabLst>
                <a:tab pos="3420000" algn="r"/>
              </a:tabLst>
              <a:defRPr/>
            </a:pPr>
            <a:r>
              <a:rPr lang="es-ES" sz="1800" dirty="0">
                <a:solidFill>
                  <a:prstClr val="white"/>
                </a:solidFill>
                <a:latin typeface="Calibri"/>
              </a:rPr>
              <a:t>Bucles (while)	186</a:t>
            </a:r>
          </a:p>
          <a:p>
            <a:pPr marL="0" lvl="1" indent="1588">
              <a:spcBef>
                <a:spcPts val="0"/>
              </a:spcBef>
              <a:buClr>
                <a:srgbClr val="0F6FC6">
                  <a:lumMod val="40000"/>
                  <a:lumOff val="60000"/>
                </a:srgbClr>
              </a:buClr>
              <a:buNone/>
              <a:tabLst>
                <a:tab pos="3420000" algn="r"/>
              </a:tabLst>
              <a:defRPr/>
            </a:pPr>
            <a:r>
              <a:rPr lang="es-ES" sz="1800" dirty="0">
                <a:solidFill>
                  <a:prstClr val="white"/>
                </a:solidFill>
                <a:latin typeface="Calibri"/>
              </a:rPr>
              <a:t>Entrada/salida por consola	190</a:t>
            </a:r>
          </a:p>
          <a:p>
            <a:pPr lvl="1" indent="-358775">
              <a:spcBef>
                <a:spcPts val="0"/>
              </a:spcBef>
              <a:buClr>
                <a:srgbClr val="0F6FC6">
                  <a:lumMod val="40000"/>
                  <a:lumOff val="60000"/>
                </a:srgbClr>
              </a:buClr>
              <a:buNone/>
              <a:tabLst>
                <a:tab pos="3420000" algn="r"/>
              </a:tabLst>
              <a:defRPr/>
            </a:pPr>
            <a:r>
              <a:rPr lang="es-ES" sz="1800" dirty="0">
                <a:solidFill>
                  <a:prstClr val="white"/>
                </a:solidFill>
                <a:latin typeface="Calibri"/>
              </a:rPr>
              <a:t>Funciones definidas</a:t>
            </a:r>
            <a:br>
              <a:rPr lang="es-ES" sz="1800" dirty="0">
                <a:solidFill>
                  <a:prstClr val="white"/>
                </a:solidFill>
                <a:latin typeface="Calibri"/>
              </a:rPr>
            </a:br>
            <a:r>
              <a:rPr lang="es-ES" sz="1800" dirty="0">
                <a:solidFill>
                  <a:prstClr val="white"/>
                </a:solidFill>
                <a:latin typeface="Calibri"/>
              </a:rPr>
              <a:t>por el programador	199</a:t>
            </a:r>
          </a:p>
        </p:txBody>
      </p:sp>
    </p:spTree>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Programa mínimo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Programa con E/S por consola</a:t>
            </a:r>
          </a:p>
          <a:p>
            <a:pPr marL="361950" lvl="1" indent="1588">
              <a:spcBef>
                <a:spcPts val="0"/>
              </a:spcBef>
              <a:spcAft>
                <a:spcPts val="1800"/>
              </a:spcAft>
              <a:buNone/>
            </a:pPr>
            <a:r>
              <a:rPr lang="es-ES" dirty="0" smtClean="0"/>
              <a:t>Una plantilla para empezar:</a:t>
            </a:r>
          </a:p>
          <a:p>
            <a:pPr lvl="1" indent="1588">
              <a:spcBef>
                <a:spcPts val="0"/>
              </a:spcBef>
              <a:spcAft>
                <a:spcPts val="600"/>
              </a:spcAft>
              <a:buNone/>
            </a:pPr>
            <a:r>
              <a:rPr lang="es-ES" sz="1800" dirty="0">
                <a:solidFill>
                  <a:srgbClr val="FFCCFF"/>
                </a:solidFill>
                <a:latin typeface="Consolas" pitchFamily="49" charset="0"/>
              </a:rPr>
              <a:t>#include &lt;iostream&gt;</a:t>
            </a:r>
          </a:p>
          <a:p>
            <a:pPr lvl="1" indent="1588">
              <a:spcBef>
                <a:spcPts val="0"/>
              </a:spcBef>
              <a:spcAft>
                <a:spcPts val="600"/>
              </a:spcAft>
              <a:buNone/>
            </a:pPr>
            <a:r>
              <a:rPr lang="es-ES" sz="1800" dirty="0">
                <a:solidFill>
                  <a:schemeClr val="accent2">
                    <a:lumMod val="60000"/>
                    <a:lumOff val="40000"/>
                  </a:schemeClr>
                </a:solidFill>
                <a:latin typeface="Consolas" pitchFamily="49" charset="0"/>
              </a:rPr>
              <a:t>using namespace </a:t>
            </a:r>
            <a:r>
              <a:rPr lang="es-ES" sz="1800" dirty="0">
                <a:latin typeface="Consolas" pitchFamily="49" charset="0"/>
              </a:rPr>
              <a:t>std;</a:t>
            </a:r>
          </a:p>
          <a:p>
            <a:pPr lvl="1" indent="1588">
              <a:spcBef>
                <a:spcPts val="0"/>
              </a:spcBef>
              <a:spcAft>
                <a:spcPts val="600"/>
              </a:spcAft>
              <a:buNone/>
            </a:pPr>
            <a:endParaRPr lang="es-ES" sz="1800" dirty="0">
              <a:solidFill>
                <a:srgbClr val="FFC000"/>
              </a:solidFill>
              <a:latin typeface="Consolas" pitchFamily="49" charset="0"/>
            </a:endParaRPr>
          </a:p>
          <a:p>
            <a:pPr lvl="1" indent="1588">
              <a:spcBef>
                <a:spcPts val="0"/>
              </a:spcBef>
              <a:spcAft>
                <a:spcPts val="600"/>
              </a:spcAft>
              <a:buNone/>
            </a:pPr>
            <a:r>
              <a:rPr lang="es-ES" sz="1800" dirty="0">
                <a:solidFill>
                  <a:srgbClr val="FFC000"/>
                </a:solidFill>
                <a:latin typeface="Consolas" pitchFamily="49" charset="0"/>
              </a:rPr>
              <a:t>int</a:t>
            </a:r>
            <a:r>
              <a:rPr lang="es-ES" sz="1800" dirty="0">
                <a:latin typeface="Consolas" pitchFamily="49" charset="0"/>
              </a:rPr>
              <a:t> main()</a:t>
            </a:r>
            <a:endParaRPr lang="es-ES" sz="1800" dirty="0">
              <a:solidFill>
                <a:srgbClr val="92D050"/>
              </a:solidFill>
              <a:latin typeface="Consolas" pitchFamily="49" charset="0"/>
            </a:endParaRPr>
          </a:p>
          <a:p>
            <a:pPr lvl="1" indent="1588">
              <a:spcBef>
                <a:spcPts val="0"/>
              </a:spcBef>
              <a:spcAft>
                <a:spcPts val="600"/>
              </a:spcAft>
              <a:buNone/>
            </a:pPr>
            <a:r>
              <a:rPr lang="es-ES" sz="1800" dirty="0">
                <a:latin typeface="Consolas" pitchFamily="49" charset="0"/>
              </a:rPr>
              <a:t>{</a:t>
            </a:r>
          </a:p>
          <a:p>
            <a:pPr lvl="1" indent="1588">
              <a:spcBef>
                <a:spcPts val="0"/>
              </a:spcBef>
              <a:spcAft>
                <a:spcPts val="600"/>
              </a:spcAft>
              <a:buNone/>
            </a:pPr>
            <a:endParaRPr lang="es-ES" sz="1800" dirty="0">
              <a:solidFill>
                <a:srgbClr val="92D050"/>
              </a:solidFill>
              <a:latin typeface="Consolas" pitchFamily="49" charset="0"/>
            </a:endParaRPr>
          </a:p>
          <a:p>
            <a:pPr lvl="1" indent="1588">
              <a:spcBef>
                <a:spcPts val="0"/>
              </a:spcBef>
              <a:spcAft>
                <a:spcPts val="600"/>
              </a:spcAft>
              <a:buNone/>
            </a:pPr>
            <a:endParaRPr lang="es-ES" sz="1800" dirty="0">
              <a:solidFill>
                <a:srgbClr val="92D050"/>
              </a:solidFill>
              <a:latin typeface="Consolas" pitchFamily="49" charset="0"/>
            </a:endParaRPr>
          </a:p>
          <a:p>
            <a:pPr lvl="1" indent="1588">
              <a:spcBef>
                <a:spcPts val="0"/>
              </a:spcBef>
              <a:spcAft>
                <a:spcPts val="600"/>
              </a:spcAft>
              <a:buNone/>
            </a:pPr>
            <a:endParaRPr lang="es-ES" sz="1800" dirty="0">
              <a:solidFill>
                <a:srgbClr val="92D050"/>
              </a:solidFill>
              <a:latin typeface="Consolas" pitchFamily="49" charset="0"/>
            </a:endParaRPr>
          </a:p>
          <a:p>
            <a:pPr lvl="1" indent="1588">
              <a:spcBef>
                <a:spcPts val="0"/>
              </a:spcBef>
              <a:spcAft>
                <a:spcPts val="600"/>
              </a:spcAft>
              <a:buNone/>
            </a:pPr>
            <a:r>
              <a:rPr lang="es-ES" sz="1800" dirty="0">
                <a:solidFill>
                  <a:srgbClr val="92D050"/>
                </a:solidFill>
                <a:latin typeface="Consolas" pitchFamily="49" charset="0"/>
              </a:rPr>
              <a:t/>
            </a:r>
            <a:br>
              <a:rPr lang="es-ES" sz="1800" dirty="0">
                <a:solidFill>
                  <a:srgbClr val="92D050"/>
                </a:solidFill>
                <a:latin typeface="Consolas" pitchFamily="49" charset="0"/>
              </a:rPr>
            </a:br>
            <a:r>
              <a:rPr lang="es-ES" sz="1800" dirty="0">
                <a:latin typeface="Consolas" pitchFamily="49" charset="0"/>
              </a:rPr>
              <a:t>   </a:t>
            </a:r>
            <a:r>
              <a:rPr lang="es-ES" sz="1800" dirty="0">
                <a:solidFill>
                  <a:schemeClr val="accent2">
                    <a:lumMod val="60000"/>
                    <a:lumOff val="40000"/>
                  </a:schemeClr>
                </a:solidFill>
                <a:latin typeface="Consolas" pitchFamily="49" charset="0"/>
              </a:rPr>
              <a:t>return</a:t>
            </a:r>
            <a:r>
              <a:rPr lang="es-ES" sz="1800" dirty="0">
                <a:latin typeface="Consolas" pitchFamily="49" charset="0"/>
              </a:rPr>
              <a:t> </a:t>
            </a:r>
            <a:r>
              <a:rPr lang="es-ES" sz="1800" dirty="0">
                <a:solidFill>
                  <a:srgbClr val="FFFF00"/>
                </a:solidFill>
                <a:latin typeface="Consolas" pitchFamily="49" charset="0"/>
              </a:rPr>
              <a:t>0</a:t>
            </a:r>
            <a:r>
              <a:rPr lang="es-ES" sz="1800" dirty="0">
                <a:latin typeface="Consolas" pitchFamily="49" charset="0"/>
              </a:rPr>
              <a:t>;</a:t>
            </a:r>
            <a:endParaRPr lang="es-ES" sz="1800" dirty="0">
              <a:solidFill>
                <a:srgbClr val="92D050"/>
              </a:solidFill>
              <a:latin typeface="Consolas" pitchFamily="49" charset="0"/>
            </a:endParaRPr>
          </a:p>
          <a:p>
            <a:pPr lvl="1" indent="1588">
              <a:spcBef>
                <a:spcPts val="0"/>
              </a:spcBef>
              <a:spcAft>
                <a:spcPts val="600"/>
              </a:spcAft>
              <a:buNone/>
            </a:pPr>
            <a:r>
              <a:rPr lang="es-ES" sz="18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67</a:t>
            </a:fld>
            <a:endParaRPr lang="en-US" dirty="0"/>
          </a:p>
        </p:txBody>
      </p:sp>
      <p:grpSp>
        <p:nvGrpSpPr>
          <p:cNvPr id="9" name="8 Grupo"/>
          <p:cNvGrpSpPr/>
          <p:nvPr/>
        </p:nvGrpSpPr>
        <p:grpSpPr>
          <a:xfrm>
            <a:off x="2783632" y="4024114"/>
            <a:ext cx="7181532" cy="1152128"/>
            <a:chOff x="1259632" y="3933056"/>
            <a:chExt cx="7181532" cy="1152128"/>
          </a:xfrm>
        </p:grpSpPr>
        <p:sp>
          <p:nvSpPr>
            <p:cNvPr id="6" name="5 Rectángulo"/>
            <p:cNvSpPr/>
            <p:nvPr/>
          </p:nvSpPr>
          <p:spPr>
            <a:xfrm>
              <a:off x="1259632" y="3933056"/>
              <a:ext cx="4392488" cy="1152128"/>
            </a:xfrm>
            <a:prstGeom prst="rect">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recto de flecha"/>
            <p:cNvCxnSpPr/>
            <p:nvPr/>
          </p:nvCxnSpPr>
          <p:spPr>
            <a:xfrm flipH="1">
              <a:off x="3635896" y="4581128"/>
              <a:ext cx="2664296" cy="0"/>
            </a:xfrm>
            <a:prstGeom prst="straightConnector1">
              <a:avLst/>
            </a:prstGeom>
            <a:ln w="5715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6372200" y="4365104"/>
              <a:ext cx="2068964" cy="43088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200" i="1" dirty="0">
                  <a:solidFill>
                    <a:srgbClr val="FFC000"/>
                  </a:solidFill>
                  <a:effectLst>
                    <a:outerShdw blurRad="38100" dist="38100" dir="2700000" algn="tl">
                      <a:srgbClr val="000000">
                        <a:alpha val="43137"/>
                      </a:srgbClr>
                    </a:outerShdw>
                  </a:effectLst>
                  <a:latin typeface="Cambria" pitchFamily="18" charset="0"/>
                </a:rPr>
                <a:t>¡Tu código aquí!</a:t>
              </a:r>
            </a:p>
          </p:txBody>
        </p:sp>
      </p:grpSp>
      <p:sp>
        <p:nvSpPr>
          <p:cNvPr id="10"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2"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2" end="2"/>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9"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3" end="3"/>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6"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8" dur="80"/>
                                        <p:tgtEl>
                                          <p:spTgt spid="3">
                                            <p:txEl>
                                              <p:pRg st="5" end="5"/>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3"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5" dur="80"/>
                                        <p:tgtEl>
                                          <p:spTgt spid="3">
                                            <p:txEl>
                                              <p:pRg st="6" end="6"/>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3">
                                            <p:txEl>
                                              <p:pRg st="10" end="10"/>
                                            </p:txEl>
                                          </p:spTgt>
                                        </p:tgtEl>
                                        <p:attrNameLst>
                                          <p:attrName>style.visibility</p:attrName>
                                        </p:attrNameLst>
                                      </p:cBhvr>
                                      <p:to>
                                        <p:strVal val="visible"/>
                                      </p:to>
                                    </p:set>
                                    <p:anim calcmode="discrete" valueType="clr">
                                      <p:cBhvr override="childStyle">
                                        <p:cTn id="40" dur="80"/>
                                        <p:tgtEl>
                                          <p:spTgt spid="3">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3">
                                            <p:txEl>
                                              <p:pRg st="10" end="10"/>
                                            </p:txEl>
                                          </p:spTgt>
                                        </p:tgtEl>
                                        <p:attrNameLst>
                                          <p:attrName>fillcolor</p:attrName>
                                        </p:attrNameLst>
                                      </p:cBhvr>
                                      <p:tavLst>
                                        <p:tav tm="0">
                                          <p:val>
                                            <p:clrVal>
                                              <a:schemeClr val="accent2"/>
                                            </p:clrVal>
                                          </p:val>
                                        </p:tav>
                                        <p:tav tm="50000">
                                          <p:val>
                                            <p:clrVal>
                                              <a:schemeClr val="hlink"/>
                                            </p:clrVal>
                                          </p:val>
                                        </p:tav>
                                      </p:tavLst>
                                    </p:anim>
                                    <p:set>
                                      <p:cBhvr>
                                        <p:cTn id="42" dur="80"/>
                                        <p:tgtEl>
                                          <p:spTgt spid="3">
                                            <p:txEl>
                                              <p:pRg st="10" end="10"/>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3">
                                            <p:txEl>
                                              <p:pRg st="11" end="11"/>
                                            </p:txEl>
                                          </p:spTgt>
                                        </p:tgtEl>
                                        <p:attrNameLst>
                                          <p:attrName>style.visibility</p:attrName>
                                        </p:attrNameLst>
                                      </p:cBhvr>
                                      <p:to>
                                        <p:strVal val="visible"/>
                                      </p:to>
                                    </p:set>
                                    <p:anim calcmode="discrete" valueType="clr">
                                      <p:cBhvr override="childStyle">
                                        <p:cTn id="47" dur="80"/>
                                        <p:tgtEl>
                                          <p:spTgt spid="3">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3">
                                            <p:txEl>
                                              <p:pRg st="11" end="11"/>
                                            </p:txEl>
                                          </p:spTgt>
                                        </p:tgtEl>
                                        <p:attrNameLst>
                                          <p:attrName>fillcolor</p:attrName>
                                        </p:attrNameLst>
                                      </p:cBhvr>
                                      <p:tavLst>
                                        <p:tav tm="0">
                                          <p:val>
                                            <p:clrVal>
                                              <a:schemeClr val="accent2"/>
                                            </p:clrVal>
                                          </p:val>
                                        </p:tav>
                                        <p:tav tm="50000">
                                          <p:val>
                                            <p:clrVal>
                                              <a:schemeClr val="hlink"/>
                                            </p:clrVal>
                                          </p:val>
                                        </p:tav>
                                      </p:tavLst>
                                    </p:anim>
                                    <p:set>
                                      <p:cBhvr>
                                        <p:cTn id="49" dur="80"/>
                                        <p:tgtEl>
                                          <p:spTgt spid="3">
                                            <p:txEl>
                                              <p:pRg st="11" end="11"/>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smtClean="0"/>
              <a:t>El Quijote...</a:t>
            </a:r>
            <a:endParaRPr lang="es-ES" i="1" dirty="0"/>
          </a:p>
        </p:txBody>
      </p:sp>
      <p:sp>
        <p:nvSpPr>
          <p:cNvPr id="3" name="2 Marcador de contenido"/>
          <p:cNvSpPr>
            <a:spLocks noGrp="1"/>
          </p:cNvSpPr>
          <p:nvPr>
            <p:ph idx="1"/>
          </p:nvPr>
        </p:nvSpPr>
        <p:spPr>
          <a:xfrm>
            <a:off x="1981200" y="980728"/>
            <a:ext cx="8435280" cy="5110178"/>
          </a:xfrm>
        </p:spPr>
        <p:txBody>
          <a:bodyPr>
            <a:normAutofit/>
          </a:bodyPr>
          <a:lstStyle/>
          <a:p>
            <a:pPr>
              <a:spcBef>
                <a:spcPts val="0"/>
              </a:spcBef>
              <a:spcAft>
                <a:spcPts val="1200"/>
              </a:spcAft>
            </a:pPr>
            <a:r>
              <a:rPr lang="es-ES" sz="2800" dirty="0">
                <a:solidFill>
                  <a:schemeClr val="bg2">
                    <a:lumMod val="20000"/>
                    <a:lumOff val="80000"/>
                  </a:schemeClr>
                </a:solidFill>
              </a:rPr>
              <a:t>... recitado en la consola</a:t>
            </a:r>
          </a:p>
          <a:p>
            <a:pPr marL="361950" lvl="1" indent="1588">
              <a:spcBef>
                <a:spcPts val="0"/>
              </a:spcBef>
              <a:spcAft>
                <a:spcPts val="1200"/>
              </a:spcAft>
              <a:buNone/>
            </a:pPr>
            <a:r>
              <a:rPr lang="es-ES" dirty="0" smtClean="0"/>
              <a:t>Mostrar los textos con </a:t>
            </a:r>
            <a:r>
              <a:rPr lang="es-ES" dirty="0" smtClean="0">
                <a:latin typeface="Consolas" pitchFamily="49" charset="0"/>
                <a:cs typeface="Consolas" pitchFamily="49" charset="0"/>
              </a:rPr>
              <a:t>cout &lt;&lt;</a:t>
            </a:r>
            <a:r>
              <a:rPr lang="es-ES" dirty="0" smtClean="0"/>
              <a:t>:</a:t>
            </a:r>
          </a:p>
          <a:p>
            <a:pPr lvl="1" indent="1588">
              <a:spcBef>
                <a:spcPts val="0"/>
              </a:spcBef>
              <a:spcAft>
                <a:spcPts val="600"/>
              </a:spcAft>
              <a:buNone/>
            </a:pPr>
            <a:r>
              <a:rPr lang="es-ES" sz="1800" dirty="0">
                <a:solidFill>
                  <a:srgbClr val="FFCCFF"/>
                </a:solidFill>
                <a:latin typeface="Consolas" pitchFamily="49" charset="0"/>
              </a:rPr>
              <a:t>#include &lt;iostream&gt;</a:t>
            </a:r>
          </a:p>
          <a:p>
            <a:pPr lvl="1" indent="1588">
              <a:spcBef>
                <a:spcPts val="0"/>
              </a:spcBef>
              <a:spcAft>
                <a:spcPts val="600"/>
              </a:spcAft>
              <a:buNone/>
            </a:pPr>
            <a:r>
              <a:rPr lang="es-ES" sz="1800" dirty="0">
                <a:solidFill>
                  <a:schemeClr val="accent2">
                    <a:lumMod val="60000"/>
                    <a:lumOff val="40000"/>
                  </a:schemeClr>
                </a:solidFill>
                <a:latin typeface="Consolas" pitchFamily="49" charset="0"/>
              </a:rPr>
              <a:t>using namespace </a:t>
            </a:r>
            <a:r>
              <a:rPr lang="es-ES" sz="1800" dirty="0">
                <a:latin typeface="Consolas" pitchFamily="49" charset="0"/>
              </a:rPr>
              <a:t>std;</a:t>
            </a:r>
          </a:p>
          <a:p>
            <a:pPr lvl="1" indent="1588">
              <a:spcBef>
                <a:spcPts val="0"/>
              </a:spcBef>
              <a:spcAft>
                <a:spcPts val="600"/>
              </a:spcAft>
              <a:buNone/>
            </a:pPr>
            <a:endParaRPr lang="es-ES" sz="1800" dirty="0">
              <a:solidFill>
                <a:srgbClr val="FFC000"/>
              </a:solidFill>
              <a:latin typeface="Consolas" pitchFamily="49" charset="0"/>
            </a:endParaRPr>
          </a:p>
          <a:p>
            <a:pPr lvl="1" indent="1588">
              <a:spcBef>
                <a:spcPts val="0"/>
              </a:spcBef>
              <a:spcAft>
                <a:spcPts val="600"/>
              </a:spcAft>
              <a:buNone/>
            </a:pPr>
            <a:r>
              <a:rPr lang="es-ES" sz="1800" dirty="0">
                <a:solidFill>
                  <a:srgbClr val="FFC000"/>
                </a:solidFill>
                <a:latin typeface="Consolas" pitchFamily="49" charset="0"/>
              </a:rPr>
              <a:t>int</a:t>
            </a:r>
            <a:r>
              <a:rPr lang="es-ES" sz="1800" dirty="0">
                <a:latin typeface="Consolas" pitchFamily="49" charset="0"/>
              </a:rPr>
              <a:t> main()</a:t>
            </a:r>
            <a:endParaRPr lang="es-ES" sz="1800" dirty="0">
              <a:solidFill>
                <a:srgbClr val="92D050"/>
              </a:solidFill>
              <a:latin typeface="Consolas" pitchFamily="49" charset="0"/>
            </a:endParaRPr>
          </a:p>
          <a:p>
            <a:pPr lvl="1" indent="1588">
              <a:spcBef>
                <a:spcPts val="0"/>
              </a:spcBef>
              <a:spcAft>
                <a:spcPts val="600"/>
              </a:spcAft>
              <a:buNone/>
            </a:pPr>
            <a:r>
              <a:rPr lang="es-ES" sz="1800" dirty="0">
                <a:latin typeface="Consolas" pitchFamily="49" charset="0"/>
              </a:rPr>
              <a:t>{</a:t>
            </a:r>
          </a:p>
          <a:p>
            <a:pPr lvl="1" indent="1588">
              <a:spcBef>
                <a:spcPts val="0"/>
              </a:spcBef>
              <a:spcAft>
                <a:spcPts val="600"/>
              </a:spcAft>
              <a:buNone/>
            </a:pPr>
            <a:r>
              <a:rPr lang="es-ES" sz="1800" dirty="0">
                <a:latin typeface="Consolas" pitchFamily="49" charset="0"/>
              </a:rPr>
              <a:t>   cout &lt;&lt; </a:t>
            </a:r>
            <a:r>
              <a:rPr lang="es-ES" sz="1800" dirty="0">
                <a:solidFill>
                  <a:srgbClr val="FFFF00"/>
                </a:solidFill>
                <a:latin typeface="Consolas" pitchFamily="49" charset="0"/>
              </a:rPr>
              <a:t>"En un lugar de la Mancha,"</a:t>
            </a:r>
            <a:r>
              <a:rPr lang="es-ES" sz="1800" dirty="0">
                <a:latin typeface="Consolas" pitchFamily="49" charset="0"/>
              </a:rPr>
              <a:t> &lt;&lt; endl;</a:t>
            </a:r>
          </a:p>
          <a:p>
            <a:pPr lvl="1" indent="1588">
              <a:spcBef>
                <a:spcPts val="0"/>
              </a:spcBef>
              <a:spcAft>
                <a:spcPts val="600"/>
              </a:spcAft>
              <a:buNone/>
            </a:pPr>
            <a:r>
              <a:rPr lang="es-ES" sz="1800" dirty="0">
                <a:latin typeface="Consolas" pitchFamily="49" charset="0"/>
              </a:rPr>
              <a:t>   cout &lt;&lt; </a:t>
            </a:r>
            <a:r>
              <a:rPr lang="es-ES" sz="1800" dirty="0">
                <a:solidFill>
                  <a:srgbClr val="FFFF00"/>
                </a:solidFill>
                <a:latin typeface="Consolas" pitchFamily="49" charset="0"/>
              </a:rPr>
              <a:t>"de cuyo nombre no quiero acordarme,"</a:t>
            </a:r>
            <a:r>
              <a:rPr lang="es-ES" sz="1800" dirty="0">
                <a:latin typeface="Consolas" pitchFamily="49" charset="0"/>
              </a:rPr>
              <a:t> &lt;&lt; endl;</a:t>
            </a:r>
          </a:p>
          <a:p>
            <a:pPr lvl="1" indent="1588">
              <a:spcBef>
                <a:spcPts val="0"/>
              </a:spcBef>
              <a:spcAft>
                <a:spcPts val="600"/>
              </a:spcAft>
              <a:buNone/>
            </a:pPr>
            <a:r>
              <a:rPr lang="es-ES" sz="1800" dirty="0">
                <a:latin typeface="Consolas" pitchFamily="49" charset="0"/>
              </a:rPr>
              <a:t>   cout &lt;&lt; </a:t>
            </a:r>
            <a:r>
              <a:rPr lang="es-ES" sz="1800" dirty="0">
                <a:solidFill>
                  <a:srgbClr val="FFFF00"/>
                </a:solidFill>
                <a:latin typeface="Consolas" pitchFamily="49" charset="0"/>
              </a:rPr>
              <a:t>"no ha mucho tiempo que vivía un hidalgo de los de lanza en astillero, ..."</a:t>
            </a:r>
            <a:r>
              <a:rPr lang="es-ES" sz="1800" dirty="0">
                <a:latin typeface="Consolas" pitchFamily="49" charset="0"/>
              </a:rPr>
              <a:t> &lt;&lt; endl;</a:t>
            </a:r>
          </a:p>
          <a:p>
            <a:pPr lvl="1" indent="1588">
              <a:spcBef>
                <a:spcPts val="0"/>
              </a:spcBef>
              <a:spcAft>
                <a:spcPts val="600"/>
              </a:spcAft>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return</a:t>
            </a:r>
            <a:r>
              <a:rPr lang="es-ES" sz="1800" dirty="0">
                <a:latin typeface="Consolas" pitchFamily="49" charset="0"/>
              </a:rPr>
              <a:t> </a:t>
            </a:r>
            <a:r>
              <a:rPr lang="es-ES" sz="1800" dirty="0">
                <a:solidFill>
                  <a:srgbClr val="FFFF00"/>
                </a:solidFill>
                <a:latin typeface="Consolas" pitchFamily="49" charset="0"/>
              </a:rPr>
              <a:t>0</a:t>
            </a:r>
            <a:r>
              <a:rPr lang="es-ES" sz="1800" dirty="0">
                <a:latin typeface="Consolas" pitchFamily="49" charset="0"/>
              </a:rPr>
              <a:t>;</a:t>
            </a:r>
            <a:endParaRPr lang="es-ES" sz="1800" dirty="0">
              <a:solidFill>
                <a:srgbClr val="92D050"/>
              </a:solidFill>
              <a:latin typeface="Consolas" pitchFamily="49" charset="0"/>
            </a:endParaRPr>
          </a:p>
          <a:p>
            <a:pPr lvl="1" indent="1588">
              <a:spcBef>
                <a:spcPts val="0"/>
              </a:spcBef>
              <a:spcAft>
                <a:spcPts val="600"/>
              </a:spcAft>
              <a:buNone/>
            </a:pPr>
            <a:r>
              <a:rPr lang="es-ES" sz="18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68</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pic>
        <p:nvPicPr>
          <p:cNvPr id="118786" name="Picture 2" descr="C:\Users\Luis\AppData\Local\Microsoft\Windows\Temporary Internet Files\Content.IE5\MLSBJ22P\MC900413074[1].wmf"/>
          <p:cNvPicPr>
            <a:picLocks noChangeAspect="1" noChangeArrowheads="1"/>
          </p:cNvPicPr>
          <p:nvPr/>
        </p:nvPicPr>
        <p:blipFill>
          <a:blip r:embed="rId2" cstate="print"/>
          <a:srcRect/>
          <a:stretch>
            <a:fillRect/>
          </a:stretch>
        </p:blipFill>
        <p:spPr bwMode="auto">
          <a:xfrm>
            <a:off x="9049408" y="104432"/>
            <a:ext cx="1367073" cy="1380352"/>
          </a:xfrm>
          <a:prstGeom prst="rect">
            <a:avLst/>
          </a:prstGeom>
          <a:noFill/>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100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1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1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Líneas de código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Introducción del código del programa</a:t>
            </a:r>
          </a:p>
          <a:p>
            <a:pPr marL="361950" lvl="1" indent="1588">
              <a:spcBef>
                <a:spcPts val="0"/>
              </a:spcBef>
              <a:spcAft>
                <a:spcPts val="1200"/>
              </a:spcAft>
              <a:buNone/>
            </a:pPr>
            <a:r>
              <a:rPr lang="es-ES" dirty="0" smtClean="0"/>
              <a:t>Terminamos cada línea de código con un salto de línea (</a:t>
            </a:r>
            <a:r>
              <a:rPr lang="es-ES" dirty="0" smtClean="0">
                <a:solidFill>
                  <a:srgbClr val="FFC000"/>
                </a:solidFill>
              </a:rPr>
              <a:t>↲</a:t>
            </a:r>
            <a:r>
              <a:rPr lang="es-ES" dirty="0" smtClean="0"/>
              <a:t>):</a:t>
            </a:r>
          </a:p>
          <a:p>
            <a:pPr lvl="1" indent="1588">
              <a:spcBef>
                <a:spcPts val="0"/>
              </a:spcBef>
              <a:spcAft>
                <a:spcPts val="600"/>
              </a:spcAft>
              <a:buClr>
                <a:srgbClr val="04617B">
                  <a:lumMod val="20000"/>
                  <a:lumOff val="80000"/>
                </a:srgbClr>
              </a:buClr>
              <a:buNone/>
            </a:pPr>
            <a:r>
              <a:rPr lang="es-ES" sz="1800" dirty="0">
                <a:solidFill>
                  <a:srgbClr val="FFCCFF"/>
                </a:solidFill>
                <a:latin typeface="Consolas" pitchFamily="49" charset="0"/>
              </a:rPr>
              <a:t>#include &lt;iostream&gt;</a:t>
            </a:r>
            <a:r>
              <a:rPr lang="es-ES" sz="1800" dirty="0">
                <a:solidFill>
                  <a:srgbClr val="FFC000"/>
                </a:solidFill>
              </a:rPr>
              <a:t> ↲</a:t>
            </a:r>
            <a:endParaRPr lang="es-ES" sz="1800" dirty="0">
              <a:solidFill>
                <a:srgbClr val="FFCCFF"/>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srgbClr val="009DD9">
                    <a:lumMod val="60000"/>
                    <a:lumOff val="40000"/>
                  </a:srgbClr>
                </a:solidFill>
                <a:latin typeface="Consolas" pitchFamily="49" charset="0"/>
              </a:rPr>
              <a:t>using namespace </a:t>
            </a:r>
            <a:r>
              <a:rPr lang="es-ES" sz="1800" dirty="0">
                <a:solidFill>
                  <a:prstClr val="white"/>
                </a:solidFill>
                <a:latin typeface="Consolas" pitchFamily="49" charset="0"/>
              </a:rPr>
              <a:t>std;</a:t>
            </a:r>
            <a:r>
              <a:rPr lang="es-ES" sz="1800" dirty="0">
                <a:solidFill>
                  <a:srgbClr val="FFC000"/>
                </a:solidFill>
              </a:rPr>
              <a:t> ↲</a:t>
            </a:r>
            <a:endParaRPr lang="es-ES" sz="1800" dirty="0">
              <a:solidFill>
                <a:prstClr val="white"/>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srgbClr val="FFC000"/>
                </a:solidFill>
              </a:rPr>
              <a:t>↲</a:t>
            </a:r>
            <a:endParaRPr lang="es-ES" sz="1800" dirty="0">
              <a:solidFill>
                <a:srgbClr val="FFC000"/>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srgbClr val="FFC000"/>
                </a:solidFill>
                <a:latin typeface="Consolas" pitchFamily="49" charset="0"/>
              </a:rPr>
              <a:t>int</a:t>
            </a:r>
            <a:r>
              <a:rPr lang="es-ES" sz="1800" dirty="0">
                <a:solidFill>
                  <a:prstClr val="white"/>
                </a:solidFill>
                <a:latin typeface="Consolas" pitchFamily="49" charset="0"/>
              </a:rPr>
              <a:t> main()</a:t>
            </a:r>
            <a:r>
              <a:rPr lang="es-ES" sz="1800" dirty="0">
                <a:solidFill>
                  <a:srgbClr val="FFC000"/>
                </a:solidFill>
              </a:rPr>
              <a:t> ↲</a:t>
            </a:r>
            <a:endParaRPr lang="es-ES" sz="1800" dirty="0">
              <a:solidFill>
                <a:srgbClr val="92D050"/>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prstClr val="white"/>
                </a:solidFill>
                <a:latin typeface="Consolas" pitchFamily="49" charset="0"/>
              </a:rPr>
              <a:t>{</a:t>
            </a:r>
            <a:r>
              <a:rPr lang="es-ES" sz="1800" dirty="0">
                <a:solidFill>
                  <a:prstClr val="white"/>
                </a:solidFill>
              </a:rPr>
              <a:t> </a:t>
            </a:r>
            <a:r>
              <a:rPr lang="es-ES" sz="1800" dirty="0">
                <a:solidFill>
                  <a:srgbClr val="FFC000"/>
                </a:solidFill>
              </a:rPr>
              <a:t>↲</a:t>
            </a:r>
            <a:endParaRPr lang="es-ES" sz="1800" dirty="0">
              <a:solidFill>
                <a:prstClr val="white"/>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prstClr val="white"/>
                </a:solidFill>
                <a:latin typeface="Consolas" pitchFamily="49" charset="0"/>
              </a:rPr>
              <a:t>   cout &lt;&lt; </a:t>
            </a:r>
            <a:r>
              <a:rPr lang="es-ES" sz="1800" dirty="0">
                <a:solidFill>
                  <a:srgbClr val="FFFF00"/>
                </a:solidFill>
                <a:latin typeface="Consolas" pitchFamily="49" charset="0"/>
              </a:rPr>
              <a:t>"En un lugar de la Mancha,"</a:t>
            </a:r>
            <a:r>
              <a:rPr lang="es-ES" sz="1800" dirty="0">
                <a:solidFill>
                  <a:prstClr val="white"/>
                </a:solidFill>
                <a:latin typeface="Consolas" pitchFamily="49" charset="0"/>
              </a:rPr>
              <a:t> &lt;&lt; endl;</a:t>
            </a:r>
            <a:r>
              <a:rPr lang="es-ES" sz="1800" dirty="0">
                <a:solidFill>
                  <a:srgbClr val="FFC000"/>
                </a:solidFill>
              </a:rPr>
              <a:t> ↲</a:t>
            </a:r>
            <a:endParaRPr lang="es-ES" sz="1800" dirty="0">
              <a:solidFill>
                <a:prstClr val="white"/>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prstClr val="white"/>
                </a:solidFill>
                <a:latin typeface="Consolas" pitchFamily="49" charset="0"/>
              </a:rPr>
              <a:t>   cout &lt;&lt; </a:t>
            </a:r>
            <a:r>
              <a:rPr lang="es-ES" sz="1800" dirty="0">
                <a:solidFill>
                  <a:srgbClr val="FFFF00"/>
                </a:solidFill>
                <a:latin typeface="Consolas" pitchFamily="49" charset="0"/>
              </a:rPr>
              <a:t>"de cuyo nombre no quiero acordarme,"</a:t>
            </a:r>
            <a:r>
              <a:rPr lang="es-ES" sz="1800" dirty="0">
                <a:solidFill>
                  <a:prstClr val="white"/>
                </a:solidFill>
                <a:latin typeface="Consolas" pitchFamily="49" charset="0"/>
              </a:rPr>
              <a:t> &lt;&lt; endl;</a:t>
            </a:r>
            <a:r>
              <a:rPr lang="es-ES" sz="1800" dirty="0">
                <a:solidFill>
                  <a:srgbClr val="FFC000"/>
                </a:solidFill>
              </a:rPr>
              <a:t> ↲</a:t>
            </a:r>
            <a:endParaRPr lang="es-ES" sz="1800" dirty="0">
              <a:solidFill>
                <a:prstClr val="white"/>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prstClr val="white"/>
                </a:solidFill>
                <a:latin typeface="Consolas" pitchFamily="49" charset="0"/>
              </a:rPr>
              <a:t>   cout &lt;&lt; </a:t>
            </a:r>
            <a:r>
              <a:rPr lang="es-ES" sz="1800" dirty="0">
                <a:solidFill>
                  <a:srgbClr val="FFFF00"/>
                </a:solidFill>
                <a:latin typeface="Consolas" pitchFamily="49" charset="0"/>
              </a:rPr>
              <a:t>"no ha mucho tiempo que vivía un hidalgo de los de lanza en astillero, ..."</a:t>
            </a:r>
            <a:r>
              <a:rPr lang="es-ES" sz="1800" dirty="0">
                <a:solidFill>
                  <a:prstClr val="white"/>
                </a:solidFill>
                <a:latin typeface="Consolas" pitchFamily="49" charset="0"/>
              </a:rPr>
              <a:t> &lt;&lt; endl;</a:t>
            </a:r>
            <a:r>
              <a:rPr lang="es-ES" sz="1800" dirty="0">
                <a:solidFill>
                  <a:srgbClr val="FFC000"/>
                </a:solidFill>
              </a:rPr>
              <a:t> ↲</a:t>
            </a:r>
            <a:endParaRPr lang="es-ES" sz="1800" dirty="0">
              <a:solidFill>
                <a:prstClr val="white"/>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prstClr val="white"/>
                </a:solidFill>
                <a:latin typeface="Consolas" pitchFamily="49" charset="0"/>
              </a:rPr>
              <a:t>   </a:t>
            </a:r>
            <a:r>
              <a:rPr lang="es-ES" sz="1800" dirty="0">
                <a:solidFill>
                  <a:srgbClr val="009DD9">
                    <a:lumMod val="60000"/>
                    <a:lumOff val="40000"/>
                  </a:srgbClr>
                </a:solidFill>
                <a:latin typeface="Consolas" pitchFamily="49" charset="0"/>
              </a:rPr>
              <a:t>return</a:t>
            </a:r>
            <a:r>
              <a:rPr lang="es-ES" sz="1800" dirty="0">
                <a:solidFill>
                  <a:prstClr val="white"/>
                </a:solidFill>
                <a:latin typeface="Consolas" pitchFamily="49" charset="0"/>
              </a:rPr>
              <a:t> </a:t>
            </a:r>
            <a:r>
              <a:rPr lang="es-ES" sz="1800" dirty="0">
                <a:solidFill>
                  <a:srgbClr val="FFFF00"/>
                </a:solidFill>
                <a:latin typeface="Consolas" pitchFamily="49" charset="0"/>
              </a:rPr>
              <a:t>0</a:t>
            </a:r>
            <a:r>
              <a:rPr lang="es-ES" sz="1800" dirty="0">
                <a:solidFill>
                  <a:prstClr val="white"/>
                </a:solidFill>
                <a:latin typeface="Consolas" pitchFamily="49" charset="0"/>
              </a:rPr>
              <a:t>;</a:t>
            </a:r>
            <a:r>
              <a:rPr lang="es-ES" sz="1800" dirty="0">
                <a:solidFill>
                  <a:srgbClr val="FFC000"/>
                </a:solidFill>
              </a:rPr>
              <a:t> ↲</a:t>
            </a:r>
            <a:endParaRPr lang="es-ES" sz="1800" dirty="0">
              <a:solidFill>
                <a:srgbClr val="92D050"/>
              </a:solidFill>
              <a:latin typeface="Consolas" pitchFamily="49" charset="0"/>
            </a:endParaRPr>
          </a:p>
          <a:p>
            <a:pPr lvl="1" indent="1588">
              <a:spcBef>
                <a:spcPts val="0"/>
              </a:spcBef>
              <a:spcAft>
                <a:spcPts val="600"/>
              </a:spcAft>
              <a:buClr>
                <a:srgbClr val="04617B">
                  <a:lumMod val="20000"/>
                  <a:lumOff val="80000"/>
                </a:srgbClr>
              </a:buClr>
              <a:buNone/>
            </a:pPr>
            <a:r>
              <a:rPr lang="es-ES" sz="1800" dirty="0">
                <a:solidFill>
                  <a:prstClr val="white"/>
                </a:solidFill>
                <a:latin typeface="Consolas" pitchFamily="49" charset="0"/>
              </a:rPr>
              <a:t>}</a:t>
            </a:r>
            <a:r>
              <a:rPr lang="es-ES" sz="1800" dirty="0">
                <a:solidFill>
                  <a:srgbClr val="FFC000"/>
                </a:solidFill>
              </a:rPr>
              <a:t> ↲</a:t>
            </a:r>
            <a:endParaRPr lang="es-ES" sz="1800" dirty="0">
              <a:solidFill>
                <a:prstClr val="white"/>
              </a:solidFill>
              <a:latin typeface="Consolas" pitchFamily="49" charset="0"/>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69</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Líneas de código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Introducción del código del programa</a:t>
            </a:r>
          </a:p>
          <a:p>
            <a:pPr marL="361950" lvl="1" indent="1588">
              <a:spcBef>
                <a:spcPts val="0"/>
              </a:spcBef>
              <a:spcAft>
                <a:spcPts val="1800"/>
              </a:spcAft>
              <a:buNone/>
            </a:pPr>
            <a:r>
              <a:rPr lang="es-ES" dirty="0" smtClean="0"/>
              <a:t>No hay que partir una cadena literal entre dos líneas:</a:t>
            </a:r>
          </a:p>
          <a:p>
            <a:pPr lvl="1" indent="1588">
              <a:spcBef>
                <a:spcPts val="0"/>
              </a:spcBef>
              <a:spcAft>
                <a:spcPts val="1200"/>
              </a:spcAft>
              <a:buClr>
                <a:srgbClr val="04617B">
                  <a:lumMod val="20000"/>
                  <a:lumOff val="80000"/>
                </a:srgbClr>
              </a:buClr>
              <a:buNone/>
            </a:pPr>
            <a:r>
              <a:rPr lang="es-ES" sz="2000" dirty="0">
                <a:solidFill>
                  <a:prstClr val="white"/>
                </a:solidFill>
                <a:latin typeface="Consolas" pitchFamily="49" charset="0"/>
              </a:rPr>
              <a:t>cout &lt;&lt; </a:t>
            </a:r>
            <a:r>
              <a:rPr lang="es-ES" sz="2000" dirty="0">
                <a:solidFill>
                  <a:srgbClr val="FFFF00"/>
                </a:solidFill>
                <a:latin typeface="Consolas" pitchFamily="49" charset="0"/>
              </a:rPr>
              <a:t>"no ha mucho tiempo que vivía un hidalgo de </a:t>
            </a:r>
            <a:r>
              <a:rPr lang="es-ES" sz="2000" dirty="0">
                <a:solidFill>
                  <a:srgbClr val="FFC000"/>
                </a:solidFill>
              </a:rPr>
              <a:t>↲</a:t>
            </a:r>
            <a:endParaRPr lang="es-ES" sz="2000" dirty="0">
              <a:solidFill>
                <a:srgbClr val="FFFF00"/>
              </a:solidFill>
              <a:latin typeface="Consolas" pitchFamily="49" charset="0"/>
            </a:endParaRPr>
          </a:p>
          <a:p>
            <a:pPr lvl="1" indent="1588">
              <a:spcBef>
                <a:spcPts val="0"/>
              </a:spcBef>
              <a:spcAft>
                <a:spcPts val="600"/>
              </a:spcAft>
              <a:buClr>
                <a:srgbClr val="04617B">
                  <a:lumMod val="20000"/>
                  <a:lumOff val="80000"/>
                </a:srgbClr>
              </a:buClr>
              <a:buNone/>
            </a:pPr>
            <a:r>
              <a:rPr lang="es-ES" sz="2000" dirty="0">
                <a:solidFill>
                  <a:srgbClr val="FFFF00"/>
                </a:solidFill>
                <a:latin typeface="Consolas" pitchFamily="49" charset="0"/>
              </a:rPr>
              <a:t>los de</a:t>
            </a:r>
            <a:r>
              <a:rPr lang="es-ES" sz="2000" dirty="0">
                <a:solidFill>
                  <a:srgbClr val="FFC000"/>
                </a:solidFill>
              </a:rPr>
              <a:t>  </a:t>
            </a:r>
            <a:r>
              <a:rPr lang="es-ES" sz="2000" dirty="0">
                <a:solidFill>
                  <a:srgbClr val="FFFF00"/>
                </a:solidFill>
                <a:latin typeface="Consolas" pitchFamily="49" charset="0"/>
              </a:rPr>
              <a:t>lanza en astillero, ..."</a:t>
            </a:r>
            <a:r>
              <a:rPr lang="es-ES" sz="2000" dirty="0">
                <a:solidFill>
                  <a:prstClr val="white"/>
                </a:solidFill>
                <a:latin typeface="Consolas" pitchFamily="49" charset="0"/>
              </a:rPr>
              <a:t> &lt;&lt; endl;</a:t>
            </a:r>
            <a:r>
              <a:rPr lang="es-ES" sz="2000" dirty="0">
                <a:solidFill>
                  <a:srgbClr val="FFC000"/>
                </a:solidFill>
              </a:rPr>
              <a:t> ↲</a:t>
            </a:r>
          </a:p>
          <a:p>
            <a:pPr lvl="1" indent="1588">
              <a:spcBef>
                <a:spcPts val="0"/>
              </a:spcBef>
              <a:spcAft>
                <a:spcPts val="600"/>
              </a:spcAft>
              <a:buClr>
                <a:srgbClr val="04617B">
                  <a:lumMod val="20000"/>
                  <a:lumOff val="80000"/>
                </a:srgbClr>
              </a:buClr>
              <a:buNone/>
            </a:pPr>
            <a:endParaRPr lang="es-ES" sz="2000" dirty="0">
              <a:solidFill>
                <a:srgbClr val="FFC000"/>
              </a:solidFill>
            </a:endParaRPr>
          </a:p>
          <a:p>
            <a:pPr marL="361950" lvl="1" indent="1588" algn="ctr">
              <a:spcBef>
                <a:spcPts val="1200"/>
              </a:spcBef>
              <a:spcAft>
                <a:spcPts val="600"/>
              </a:spcAft>
              <a:buClr>
                <a:srgbClr val="04617B">
                  <a:lumMod val="20000"/>
                  <a:lumOff val="80000"/>
                </a:srgbClr>
              </a:buClr>
              <a:buNone/>
            </a:pPr>
            <a:r>
              <a:rPr lang="es-ES" i="1" dirty="0" smtClean="0">
                <a:solidFill>
                  <a:prstClr val="white"/>
                </a:solidFill>
              </a:rPr>
              <a:t>¡La cadena no termina (1ª línea)!</a:t>
            </a:r>
          </a:p>
          <a:p>
            <a:pPr marL="361950" lvl="1" indent="1588" algn="ctr">
              <a:spcBef>
                <a:spcPts val="1200"/>
              </a:spcBef>
              <a:spcAft>
                <a:spcPts val="600"/>
              </a:spcAft>
              <a:buClr>
                <a:srgbClr val="04617B">
                  <a:lumMod val="20000"/>
                  <a:lumOff val="80000"/>
                </a:srgbClr>
              </a:buClr>
              <a:buNone/>
            </a:pPr>
            <a:r>
              <a:rPr lang="es-ES" i="1" dirty="0" smtClean="0">
                <a:solidFill>
                  <a:prstClr val="white"/>
                </a:solidFill>
              </a:rPr>
              <a:t>¡No se entiende </a:t>
            </a:r>
            <a:r>
              <a:rPr lang="es-ES" dirty="0" smtClean="0">
                <a:solidFill>
                  <a:srgbClr val="FFFF00"/>
                </a:solidFill>
                <a:latin typeface="Consolas" pitchFamily="49" charset="0"/>
                <a:cs typeface="Consolas" pitchFamily="49" charset="0"/>
              </a:rPr>
              <a:t>los</a:t>
            </a:r>
            <a:r>
              <a:rPr lang="es-ES" i="1" dirty="0" smtClean="0">
                <a:solidFill>
                  <a:prstClr val="white"/>
                </a:solidFill>
              </a:rPr>
              <a:t> (2ª línea)!</a:t>
            </a:r>
          </a:p>
          <a:p>
            <a:pPr marL="361950" lvl="1" indent="1588" algn="ctr">
              <a:spcBef>
                <a:spcPts val="1200"/>
              </a:spcBef>
              <a:spcAft>
                <a:spcPts val="600"/>
              </a:spcAft>
              <a:buClr>
                <a:srgbClr val="04617B">
                  <a:lumMod val="20000"/>
                  <a:lumOff val="80000"/>
                </a:srgbClr>
              </a:buClr>
              <a:buNone/>
            </a:pPr>
            <a:endParaRPr lang="es-ES" dirty="0" smtClean="0">
              <a:solidFill>
                <a:prstClr val="white"/>
              </a:solidFill>
            </a:endParaRPr>
          </a:p>
          <a:p>
            <a:pPr marL="361950" lvl="1" indent="1588" algn="ctr">
              <a:spcBef>
                <a:spcPts val="1200"/>
              </a:spcBef>
              <a:spcAft>
                <a:spcPts val="600"/>
              </a:spcAft>
              <a:buClr>
                <a:srgbClr val="04617B">
                  <a:lumMod val="20000"/>
                  <a:lumOff val="80000"/>
                </a:srgbClr>
              </a:buClr>
              <a:buNone/>
            </a:pPr>
            <a:r>
              <a:rPr lang="es-ES" i="1" dirty="0" smtClean="0">
                <a:solidFill>
                  <a:srgbClr val="FFC000"/>
                </a:solidFill>
              </a:rPr>
              <a:t>Veamos cómo nos muestra los errores el compilador...</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70</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7" name="6 Elipse"/>
          <p:cNvSpPr/>
          <p:nvPr/>
        </p:nvSpPr>
        <p:spPr>
          <a:xfrm>
            <a:off x="9605342" y="2166764"/>
            <a:ext cx="360040" cy="36004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000"/>
                            </p:stCondLst>
                            <p:childTnLst>
                              <p:par>
                                <p:cTn id="22" presetID="35" presetClass="emph" presetSubtype="0" repeatCount="indefinite" fill="hold" grpId="1" nodeType="afterEffect">
                                  <p:stCondLst>
                                    <p:cond delay="0"/>
                                  </p:stCondLst>
                                  <p:endCondLst>
                                    <p:cond evt="onNext" delay="0">
                                      <p:tgtEl>
                                        <p:sldTgt/>
                                      </p:tgtEl>
                                    </p:cond>
                                  </p:endCondLst>
                                  <p:childTnLst>
                                    <p:anim calcmode="discrete" valueType="str">
                                      <p:cBhvr>
                                        <p:cTn id="23"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1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7" grpId="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Programar pensando en posibles cambios</a:t>
            </a:r>
            <a:endParaRPr lang="es-ES" dirty="0"/>
          </a:p>
        </p:txBody>
      </p:sp>
      <p:sp>
        <p:nvSpPr>
          <p:cNvPr id="3" name="2 Marcador de contenido"/>
          <p:cNvSpPr>
            <a:spLocks noGrp="1"/>
          </p:cNvSpPr>
          <p:nvPr>
            <p:ph idx="1"/>
          </p:nvPr>
        </p:nvSpPr>
        <p:spPr>
          <a:xfrm>
            <a:off x="1981200" y="980728"/>
            <a:ext cx="8229600" cy="5110178"/>
          </a:xfrm>
        </p:spPr>
        <p:txBody>
          <a:bodyPr>
            <a:noAutofit/>
          </a:bodyPr>
          <a:lstStyle/>
          <a:p>
            <a:pPr>
              <a:spcBef>
                <a:spcPts val="0"/>
              </a:spcBef>
              <a:spcAft>
                <a:spcPts val="1200"/>
              </a:spcAft>
            </a:pPr>
            <a:r>
              <a:rPr lang="es-ES" sz="2800" dirty="0">
                <a:solidFill>
                  <a:schemeClr val="bg2">
                    <a:lumMod val="20000"/>
                    <a:lumOff val="80000"/>
                  </a:schemeClr>
                </a:solidFill>
              </a:rPr>
              <a:t>Mantenimiento y reusabilidad</a:t>
            </a:r>
          </a:p>
          <a:p>
            <a:pPr marL="714375" indent="-352425">
              <a:spcBef>
                <a:spcPts val="0"/>
              </a:spcBef>
              <a:spcAft>
                <a:spcPts val="600"/>
              </a:spcAft>
              <a:buClr>
                <a:schemeClr val="bg2">
                  <a:lumMod val="20000"/>
                  <a:lumOff val="80000"/>
                </a:schemeClr>
              </a:buClr>
              <a:buSzPct val="100000"/>
              <a:buFont typeface="Wingdings" pitchFamily="2" charset="2"/>
              <a:buChar char="ü"/>
              <a:defRPr/>
            </a:pPr>
            <a:r>
              <a:rPr lang="es-ES" sz="2200" i="0" dirty="0"/>
              <a:t>Usa espacio en blanco para separar los elementos:</a:t>
            </a:r>
          </a:p>
          <a:p>
            <a:pPr marL="714375">
              <a:spcBef>
                <a:spcPts val="0"/>
              </a:spcBef>
              <a:spcAft>
                <a:spcPts val="600"/>
              </a:spcAft>
              <a:buClr>
                <a:schemeClr val="bg2">
                  <a:lumMod val="20000"/>
                  <a:lumOff val="80000"/>
                </a:schemeClr>
              </a:buClr>
              <a:buSzPct val="100000"/>
              <a:defRPr/>
            </a:pPr>
            <a:r>
              <a:rPr lang="es-ES" sz="2200" i="0" dirty="0">
                <a:solidFill>
                  <a:prstClr val="white"/>
                </a:solidFill>
                <a:latin typeface="Consolas" pitchFamily="49" charset="0"/>
              </a:rPr>
              <a:t>cout &lt;&lt; </a:t>
            </a:r>
            <a:r>
              <a:rPr lang="es-ES" sz="2200" i="0" dirty="0">
                <a:solidFill>
                  <a:srgbClr val="FFFF00"/>
                </a:solidFill>
                <a:latin typeface="Consolas" pitchFamily="49" charset="0"/>
              </a:rPr>
              <a:t>"En un lugar de la Mancha,"</a:t>
            </a:r>
            <a:r>
              <a:rPr lang="es-ES" sz="2200" i="0" dirty="0">
                <a:solidFill>
                  <a:prstClr val="white"/>
                </a:solidFill>
                <a:latin typeface="Consolas" pitchFamily="49" charset="0"/>
              </a:rPr>
              <a:t> &lt;&lt; endl;</a:t>
            </a:r>
            <a:r>
              <a:rPr lang="es-ES" sz="2200" i="0" dirty="0">
                <a:solidFill>
                  <a:srgbClr val="FFC000"/>
                </a:solidFill>
              </a:rPr>
              <a:t> </a:t>
            </a:r>
            <a:endParaRPr lang="es-ES" sz="2200" i="0" dirty="0"/>
          </a:p>
          <a:p>
            <a:pPr marL="714375">
              <a:spcBef>
                <a:spcPts val="1200"/>
              </a:spcBef>
              <a:spcAft>
                <a:spcPts val="600"/>
              </a:spcAft>
              <a:buClr>
                <a:schemeClr val="bg2">
                  <a:lumMod val="20000"/>
                  <a:lumOff val="80000"/>
                </a:schemeClr>
              </a:buClr>
              <a:buSzPct val="100000"/>
              <a:defRPr/>
            </a:pPr>
            <a:r>
              <a:rPr lang="es-ES" sz="2200" i="0" dirty="0"/>
              <a:t>mejor que</a:t>
            </a:r>
          </a:p>
          <a:p>
            <a:pPr marL="714375">
              <a:spcBef>
                <a:spcPts val="0"/>
              </a:spcBef>
              <a:spcAft>
                <a:spcPts val="600"/>
              </a:spcAft>
              <a:buClr>
                <a:schemeClr val="bg2">
                  <a:lumMod val="20000"/>
                  <a:lumOff val="80000"/>
                </a:schemeClr>
              </a:buClr>
              <a:buSzPct val="100000"/>
              <a:defRPr/>
            </a:pPr>
            <a:r>
              <a:rPr lang="es-ES" sz="2200" i="0" dirty="0">
                <a:solidFill>
                  <a:prstClr val="white"/>
                </a:solidFill>
                <a:latin typeface="Consolas" pitchFamily="49" charset="0"/>
              </a:rPr>
              <a:t>cout&lt;&lt;</a:t>
            </a:r>
            <a:r>
              <a:rPr lang="es-ES" sz="2200" i="0" dirty="0">
                <a:solidFill>
                  <a:srgbClr val="FFFF00"/>
                </a:solidFill>
                <a:latin typeface="Consolas" pitchFamily="49" charset="0"/>
              </a:rPr>
              <a:t>"En un lugar de la Mancha,"</a:t>
            </a:r>
            <a:r>
              <a:rPr lang="es-ES" sz="2200" i="0" dirty="0">
                <a:solidFill>
                  <a:prstClr val="white"/>
                </a:solidFill>
                <a:latin typeface="Consolas" pitchFamily="49" charset="0"/>
              </a:rPr>
              <a:t>&lt;&lt;endl;</a:t>
            </a:r>
            <a:endParaRPr lang="es-ES" sz="2200" i="0" dirty="0"/>
          </a:p>
          <a:p>
            <a:pPr marL="714375" indent="-352425">
              <a:spcBef>
                <a:spcPts val="1200"/>
              </a:spcBef>
              <a:spcAft>
                <a:spcPts val="600"/>
              </a:spcAft>
              <a:buClr>
                <a:schemeClr val="bg2">
                  <a:lumMod val="20000"/>
                  <a:lumOff val="80000"/>
                </a:schemeClr>
              </a:buClr>
              <a:buSzPct val="100000"/>
              <a:buFont typeface="Wingdings" pitchFamily="2" charset="2"/>
              <a:buChar char="ü"/>
              <a:defRPr/>
            </a:pPr>
            <a:r>
              <a:rPr lang="es-ES" sz="2200" i="0" dirty="0"/>
              <a:t>Usa sangría (indentación) para el código de un bloque:</a:t>
            </a:r>
          </a:p>
          <a:p>
            <a:pPr marL="712788" lvl="1" indent="1588">
              <a:spcBef>
                <a:spcPts val="0"/>
              </a:spcBef>
              <a:buNone/>
            </a:pPr>
            <a:r>
              <a:rPr lang="es-ES" dirty="0" smtClean="0">
                <a:latin typeface="Consolas" pitchFamily="49" charset="0"/>
              </a:rPr>
              <a:t>{</a:t>
            </a:r>
          </a:p>
          <a:p>
            <a:pPr marL="712788" lvl="1" indent="1588">
              <a:spcBef>
                <a:spcPts val="0"/>
              </a:spcBef>
              <a:buNone/>
            </a:pPr>
            <a:r>
              <a:rPr lang="es-ES" dirty="0" smtClean="0">
                <a:latin typeface="Consolas" pitchFamily="49" charset="0"/>
              </a:rPr>
              <a:t>   cout &lt;&lt; </a:t>
            </a:r>
            <a:r>
              <a:rPr lang="es-ES" dirty="0" smtClean="0">
                <a:solidFill>
                  <a:srgbClr val="FFFF00"/>
                </a:solidFill>
                <a:latin typeface="Consolas" pitchFamily="49" charset="0"/>
              </a:rPr>
              <a:t>"En un lugar de la Mancha,"</a:t>
            </a:r>
            <a:r>
              <a:rPr lang="es-ES" dirty="0" smtClean="0">
                <a:latin typeface="Consolas" pitchFamily="49" charset="0"/>
              </a:rPr>
              <a:t> &lt;&lt; endl;</a:t>
            </a:r>
          </a:p>
          <a:p>
            <a:pPr marL="712788" lvl="1" indent="1588">
              <a:spcBef>
                <a:spcPts val="0"/>
              </a:spcBef>
              <a:buNone/>
            </a:pPr>
            <a:r>
              <a:rPr lang="es-ES" dirty="0" smtClean="0">
                <a:latin typeface="Consolas" pitchFamily="49" charset="0"/>
              </a:rPr>
              <a:t>   ...</a:t>
            </a:r>
          </a:p>
          <a:p>
            <a:pPr marL="712788" lvl="1" indent="1588">
              <a:spcBef>
                <a:spcPts val="0"/>
              </a:spcBef>
              <a:buNone/>
            </a:pPr>
            <a:r>
              <a:rPr lang="es-ES" dirty="0" smtClean="0">
                <a:solidFill>
                  <a:schemeClr val="accent2">
                    <a:lumMod val="60000"/>
                    <a:lumOff val="40000"/>
                  </a:schemeClr>
                </a:solidFill>
                <a:latin typeface="Consolas" pitchFamily="49" charset="0"/>
              </a:rPr>
              <a:t>   return</a:t>
            </a:r>
            <a:r>
              <a:rPr lang="es-ES" dirty="0" smtClean="0">
                <a:latin typeface="Consolas" pitchFamily="49" charset="0"/>
              </a:rPr>
              <a:t> </a:t>
            </a:r>
            <a:r>
              <a:rPr lang="es-ES" dirty="0" smtClean="0">
                <a:solidFill>
                  <a:srgbClr val="FFFF00"/>
                </a:solidFill>
                <a:latin typeface="Consolas" pitchFamily="49" charset="0"/>
              </a:rPr>
              <a:t>0</a:t>
            </a:r>
            <a:r>
              <a:rPr lang="es-ES" dirty="0" smtClean="0">
                <a:latin typeface="Consolas" pitchFamily="49" charset="0"/>
              </a:rPr>
              <a:t>;</a:t>
            </a:r>
            <a:endParaRPr lang="es-ES" dirty="0" smtClean="0">
              <a:solidFill>
                <a:srgbClr val="92D050"/>
              </a:solidFill>
              <a:latin typeface="Consolas" pitchFamily="49" charset="0"/>
            </a:endParaRPr>
          </a:p>
          <a:p>
            <a:pPr marL="712788" lvl="1" indent="1588">
              <a:spcBef>
                <a:spcPts val="0"/>
              </a:spcBef>
              <a:buNone/>
            </a:pPr>
            <a:r>
              <a:rPr lang="es-ES" dirty="0" smtClean="0">
                <a:latin typeface="Consolas" pitchFamily="49" charset="0"/>
              </a:rPr>
              <a:t>}</a:t>
            </a:r>
            <a:endParaRPr lang="es-ES" i="0" dirty="0" smtClean="0"/>
          </a:p>
          <a:p>
            <a:pPr marL="0" lvl="1" indent="0" algn="ctr">
              <a:spcBef>
                <a:spcPts val="0"/>
              </a:spcBef>
              <a:spcAft>
                <a:spcPts val="600"/>
              </a:spcAft>
              <a:buNone/>
              <a:defRPr/>
            </a:pPr>
            <a:r>
              <a:rPr lang="es-ES" sz="3200" i="1" dirty="0">
                <a:solidFill>
                  <a:srgbClr val="FFC000"/>
                </a:solidFill>
              </a:rPr>
              <a:t>¡El estilo importa!</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71</a:t>
            </a:fld>
            <a:endParaRPr lang="en-US" dirty="0"/>
          </a:p>
        </p:txBody>
      </p:sp>
      <p:sp>
        <p:nvSpPr>
          <p:cNvPr id="7"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15" name="14 Grupo"/>
          <p:cNvGrpSpPr/>
          <p:nvPr/>
        </p:nvGrpSpPr>
        <p:grpSpPr>
          <a:xfrm>
            <a:off x="2141329" y="4229473"/>
            <a:ext cx="1088068" cy="1015663"/>
            <a:chOff x="531604" y="4077072"/>
            <a:chExt cx="1088068" cy="1015663"/>
          </a:xfrm>
        </p:grpSpPr>
        <p:cxnSp>
          <p:nvCxnSpPr>
            <p:cNvPr id="8" name="7 Conector recto"/>
            <p:cNvCxnSpPr/>
            <p:nvPr/>
          </p:nvCxnSpPr>
          <p:spPr>
            <a:xfrm>
              <a:off x="1614339" y="4240138"/>
              <a:ext cx="0" cy="792088"/>
            </a:xfrm>
            <a:prstGeom prst="lin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1331640" y="4428728"/>
              <a:ext cx="288032" cy="0"/>
            </a:xfrm>
            <a:prstGeom prst="straightConnector1">
              <a:avLst/>
            </a:prstGeom>
            <a:ln w="2222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531604" y="4077072"/>
              <a:ext cx="814647" cy="1015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2000" dirty="0">
                  <a:solidFill>
                    <a:srgbClr val="FFC000"/>
                  </a:solidFill>
                  <a:effectLst>
                    <a:outerShdw blurRad="38100" dist="38100" dir="2700000" algn="tl">
                      <a:srgbClr val="000000">
                        <a:alpha val="43137"/>
                      </a:srgbClr>
                    </a:outerShdw>
                  </a:effectLst>
                  <a:latin typeface="Cambria" pitchFamily="18" charset="0"/>
                </a:rPr>
                <a:t>Tab </a:t>
              </a:r>
              <a:br>
                <a:rPr lang="es-ES" sz="2000" dirty="0">
                  <a:solidFill>
                    <a:srgbClr val="FFC000"/>
                  </a:solidFill>
                  <a:effectLst>
                    <a:outerShdw blurRad="38100" dist="38100" dir="2700000" algn="tl">
                      <a:srgbClr val="000000">
                        <a:alpha val="43137"/>
                      </a:srgbClr>
                    </a:outerShdw>
                  </a:effectLst>
                  <a:latin typeface="Cambria" pitchFamily="18" charset="0"/>
                </a:rPr>
              </a:br>
              <a:r>
                <a:rPr lang="es-ES" sz="2000" dirty="0">
                  <a:solidFill>
                    <a:srgbClr val="FFC000"/>
                  </a:solidFill>
                  <a:effectLst>
                    <a:outerShdw blurRad="38100" dist="38100" dir="2700000" algn="tl">
                      <a:srgbClr val="000000">
                        <a:alpha val="43137"/>
                      </a:srgbClr>
                    </a:outerShdw>
                  </a:effectLst>
                  <a:latin typeface="Cambria" pitchFamily="18" charset="0"/>
                </a:rPr>
                <a:t>ó </a:t>
              </a:r>
              <a:br>
                <a:rPr lang="es-ES" sz="2000" dirty="0">
                  <a:solidFill>
                    <a:srgbClr val="FFC000"/>
                  </a:solidFill>
                  <a:effectLst>
                    <a:outerShdw blurRad="38100" dist="38100" dir="2700000" algn="tl">
                      <a:srgbClr val="000000">
                        <a:alpha val="43137"/>
                      </a:srgbClr>
                    </a:outerShdw>
                  </a:effectLst>
                  <a:latin typeface="Cambria" pitchFamily="18" charset="0"/>
                </a:rPr>
              </a:br>
              <a:r>
                <a:rPr lang="es-ES" sz="2000" dirty="0">
                  <a:solidFill>
                    <a:srgbClr val="FFC000"/>
                  </a:solidFill>
                  <a:effectLst>
                    <a:outerShdw blurRad="38100" dist="38100" dir="2700000" algn="tl">
                      <a:srgbClr val="000000">
                        <a:alpha val="43137"/>
                      </a:srgbClr>
                    </a:outerShdw>
                  </a:effectLst>
                  <a:latin typeface="Cambria" pitchFamily="18" charset="0"/>
                </a:rPr>
                <a:t>3 </a:t>
              </a:r>
              <a:r>
                <a:rPr lang="es-ES" sz="2000" dirty="0" err="1">
                  <a:solidFill>
                    <a:srgbClr val="FFC000"/>
                  </a:solidFill>
                  <a:effectLst>
                    <a:outerShdw blurRad="38100" dist="38100" dir="2700000" algn="tl">
                      <a:srgbClr val="000000">
                        <a:alpha val="43137"/>
                      </a:srgbClr>
                    </a:outerShdw>
                  </a:effectLst>
                  <a:latin typeface="Cambria" pitchFamily="18" charset="0"/>
                </a:rPr>
                <a:t>esp</a:t>
              </a:r>
              <a:r>
                <a:rPr lang="es-ES" sz="2000" dirty="0">
                  <a:solidFill>
                    <a:srgbClr val="FFC000"/>
                  </a:solidFill>
                  <a:effectLst>
                    <a:outerShdw blurRad="38100" dist="38100" dir="2700000" algn="tl">
                      <a:srgbClr val="000000">
                        <a:alpha val="43137"/>
                      </a:srgbClr>
                    </a:outerShdw>
                  </a:effectLst>
                  <a:latin typeface="Cambria" pitchFamily="18" charset="0"/>
                </a:rPr>
                <a:t>.</a:t>
              </a:r>
            </a:p>
          </p:txBody>
        </p:sp>
      </p:grpSp>
      <p:grpSp>
        <p:nvGrpSpPr>
          <p:cNvPr id="16" name="15 Grupo"/>
          <p:cNvGrpSpPr/>
          <p:nvPr/>
        </p:nvGrpSpPr>
        <p:grpSpPr>
          <a:xfrm>
            <a:off x="3369222" y="2314972"/>
            <a:ext cx="5444033" cy="216024"/>
            <a:chOff x="1845221" y="2276872"/>
            <a:chExt cx="5444033" cy="216024"/>
          </a:xfrm>
        </p:grpSpPr>
        <p:sp>
          <p:nvSpPr>
            <p:cNvPr id="9" name="8 Triángulo isósceles"/>
            <p:cNvSpPr/>
            <p:nvPr/>
          </p:nvSpPr>
          <p:spPr>
            <a:xfrm>
              <a:off x="1845221" y="2276872"/>
              <a:ext cx="216024" cy="216024"/>
            </a:xfrm>
            <a:prstGeom prst="triangle">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Triángulo isósceles"/>
            <p:cNvSpPr/>
            <p:nvPr/>
          </p:nvSpPr>
          <p:spPr>
            <a:xfrm>
              <a:off x="2296319" y="2276872"/>
              <a:ext cx="216024" cy="216024"/>
            </a:xfrm>
            <a:prstGeom prst="triangle">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Triángulo isósceles"/>
            <p:cNvSpPr/>
            <p:nvPr/>
          </p:nvSpPr>
          <p:spPr>
            <a:xfrm>
              <a:off x="6588224" y="2276872"/>
              <a:ext cx="216024" cy="216024"/>
            </a:xfrm>
            <a:prstGeom prst="triangle">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Triángulo isósceles"/>
            <p:cNvSpPr/>
            <p:nvPr/>
          </p:nvSpPr>
          <p:spPr>
            <a:xfrm>
              <a:off x="7073230" y="2276872"/>
              <a:ext cx="216024" cy="216024"/>
            </a:xfrm>
            <a:prstGeom prst="triangle">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1000"/>
                                        <p:tgtEl>
                                          <p:spTgt spid="3">
                                            <p:txEl>
                                              <p:pRg st="2" end="2"/>
                                            </p:txEl>
                                          </p:spTgt>
                                        </p:tgtEl>
                                      </p:cBhvr>
                                    </p:animEffec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par>
                          <p:cTn id="20" fill="hold">
                            <p:stCondLst>
                              <p:cond delay="2000"/>
                            </p:stCondLst>
                            <p:childTnLst>
                              <p:par>
                                <p:cTn id="21" presetID="35" presetClass="emph" presetSubtype="0" repeatCount="indefinite" fill="hold" nodeType="afterEffect">
                                  <p:stCondLst>
                                    <p:cond delay="0"/>
                                  </p:stCondLst>
                                  <p:endCondLst>
                                    <p:cond evt="onNext" delay="0">
                                      <p:tgtEl>
                                        <p:sldTgt/>
                                      </p:tgtEl>
                                    </p:cond>
                                  </p:endCondLst>
                                  <p:childTnLst>
                                    <p:anim calcmode="discrete" valueType="str">
                                      <p:cBhvr>
                                        <p:cTn id="22" dur="1000" fill="hold"/>
                                        <p:tgtEl>
                                          <p:spTgt spid="16"/>
                                        </p:tgtEl>
                                        <p:attrNameLst>
                                          <p:attrName>style.visibility</p:attrName>
                                        </p:attrNameLst>
                                      </p:cBhvr>
                                      <p:tavLst>
                                        <p:tav tm="0">
                                          <p:val>
                                            <p:strVal val="hidden"/>
                                          </p:val>
                                        </p:tav>
                                        <p:tav tm="50000">
                                          <p:val>
                                            <p:strVal val="visible"/>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1000"/>
                                        <p:tgtEl>
                                          <p:spTgt spid="3">
                                            <p:txEl>
                                              <p:pRg st="3" end="3"/>
                                            </p:txEl>
                                          </p:spTgt>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1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up)">
                                      <p:cBhvr>
                                        <p:cTn id="36" dur="1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up)">
                                      <p:cBhvr>
                                        <p:cTn id="41" dur="1000"/>
                                        <p:tgtEl>
                                          <p:spTgt spid="3">
                                            <p:txEl>
                                              <p:pRg st="6" end="6"/>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1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up)">
                                      <p:cBhvr>
                                        <p:cTn id="50" dur="10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wipe(up)">
                                      <p:cBhvr>
                                        <p:cTn id="55" dur="10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up)">
                                      <p:cBhvr>
                                        <p:cTn id="60" dur="10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wipe(up)">
                                      <p:cBhvr>
                                        <p:cTn id="65" dur="10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wipe(up)">
                                      <p:cBhvr>
                                        <p:cTn id="7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72</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2978015" y="3044281"/>
            <a:ext cx="6236003"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Cálculos en los programas</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Cálculos en los programas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Operadores aritméticos</a:t>
            </a:r>
          </a:p>
          <a:p>
            <a:pPr marL="361950" lvl="1" indent="1588" defTabSz="714375">
              <a:spcBef>
                <a:spcPts val="0"/>
              </a:spcBef>
              <a:buNone/>
              <a:tabLst>
                <a:tab pos="895350" algn="l"/>
              </a:tabLst>
            </a:pPr>
            <a:r>
              <a:rPr lang="es-ES" dirty="0" smtClean="0">
                <a:latin typeface="Consolas" pitchFamily="49" charset="0"/>
                <a:cs typeface="Consolas" pitchFamily="49" charset="0"/>
              </a:rPr>
              <a:t>+</a:t>
            </a:r>
            <a:r>
              <a:rPr lang="es-ES" dirty="0" smtClean="0"/>
              <a:t>	Suma</a:t>
            </a:r>
          </a:p>
          <a:p>
            <a:pPr marL="361950" lvl="1" indent="1588" defTabSz="714375">
              <a:spcBef>
                <a:spcPts val="0"/>
              </a:spcBef>
              <a:buNone/>
              <a:tabLst>
                <a:tab pos="895350" algn="l"/>
              </a:tabLst>
            </a:pPr>
            <a:r>
              <a:rPr lang="es-ES" dirty="0" smtClean="0">
                <a:latin typeface="Consolas" pitchFamily="49" charset="0"/>
                <a:cs typeface="Consolas" pitchFamily="49" charset="0"/>
              </a:rPr>
              <a:t>-</a:t>
            </a:r>
            <a:r>
              <a:rPr lang="es-ES" dirty="0" smtClean="0"/>
              <a:t>	Resta</a:t>
            </a:r>
          </a:p>
          <a:p>
            <a:pPr marL="361950" lvl="1" indent="1588" defTabSz="714375">
              <a:spcBef>
                <a:spcPts val="0"/>
              </a:spcBef>
              <a:buNone/>
              <a:tabLst>
                <a:tab pos="895350" algn="l"/>
              </a:tabLst>
            </a:pPr>
            <a:r>
              <a:rPr lang="es-ES" dirty="0" smtClean="0">
                <a:latin typeface="Consolas" pitchFamily="49" charset="0"/>
                <a:cs typeface="Consolas" pitchFamily="49" charset="0"/>
              </a:rPr>
              <a:t>*</a:t>
            </a:r>
            <a:r>
              <a:rPr lang="es-ES" dirty="0" smtClean="0"/>
              <a:t>	Multiplicación</a:t>
            </a:r>
          </a:p>
          <a:p>
            <a:pPr marL="361950" lvl="1" indent="1588" defTabSz="714375">
              <a:spcBef>
                <a:spcPts val="0"/>
              </a:spcBef>
              <a:spcAft>
                <a:spcPts val="600"/>
              </a:spcAft>
              <a:buNone/>
              <a:tabLst>
                <a:tab pos="895350" algn="l"/>
              </a:tabLst>
            </a:pPr>
            <a:r>
              <a:rPr lang="es-ES" dirty="0" smtClean="0">
                <a:latin typeface="Consolas" pitchFamily="49" charset="0"/>
                <a:cs typeface="Consolas" pitchFamily="49" charset="0"/>
              </a:rPr>
              <a:t>/</a:t>
            </a:r>
            <a:r>
              <a:rPr lang="es-ES" dirty="0" smtClean="0"/>
              <a:t>	División</a:t>
            </a:r>
          </a:p>
          <a:p>
            <a:pPr marL="361950" lvl="1" indent="1588">
              <a:spcBef>
                <a:spcPts val="600"/>
              </a:spcBef>
              <a:spcAft>
                <a:spcPts val="600"/>
              </a:spcAft>
              <a:buNone/>
            </a:pPr>
            <a:r>
              <a:rPr lang="es-ES" dirty="0" smtClean="0">
                <a:solidFill>
                  <a:srgbClr val="FFC000"/>
                </a:solidFill>
              </a:rPr>
              <a:t>Operadores binarios</a:t>
            </a:r>
            <a:endParaRPr lang="es-ES" dirty="0" smtClean="0"/>
          </a:p>
          <a:p>
            <a:pPr marL="361950" lvl="1" indent="1588">
              <a:spcBef>
                <a:spcPts val="0"/>
              </a:spcBef>
              <a:spcAft>
                <a:spcPts val="1800"/>
              </a:spcAft>
              <a:buNone/>
            </a:pPr>
            <a:r>
              <a:rPr lang="es-ES" i="1" dirty="0" err="1" smtClean="0">
                <a:latin typeface="Consolas" pitchFamily="49" charset="0"/>
                <a:cs typeface="Consolas" pitchFamily="49" charset="0"/>
              </a:rPr>
              <a:t>operando_izquierdo</a:t>
            </a:r>
            <a:r>
              <a:rPr lang="es-ES" i="1" dirty="0" smtClean="0">
                <a:latin typeface="Consolas" pitchFamily="49" charset="0"/>
                <a:cs typeface="Consolas" pitchFamily="49" charset="0"/>
              </a:rPr>
              <a:t>   operador   </a:t>
            </a:r>
            <a:r>
              <a:rPr lang="es-ES" i="1" dirty="0" err="1" smtClean="0">
                <a:latin typeface="Consolas" pitchFamily="49" charset="0"/>
                <a:cs typeface="Consolas" pitchFamily="49" charset="0"/>
              </a:rPr>
              <a:t>operando_derecho</a:t>
            </a:r>
            <a:endParaRPr lang="es-ES" i="1" dirty="0" smtClean="0">
              <a:latin typeface="Consolas" pitchFamily="49" charset="0"/>
              <a:cs typeface="Consolas" pitchFamily="49" charset="0"/>
            </a:endParaRPr>
          </a:p>
          <a:p>
            <a:pPr marL="1074738" lvl="1" indent="1588">
              <a:spcBef>
                <a:spcPts val="0"/>
              </a:spcBef>
              <a:spcAft>
                <a:spcPts val="600"/>
              </a:spcAft>
              <a:buNone/>
              <a:tabLst>
                <a:tab pos="3228975" algn="l"/>
              </a:tabLst>
            </a:pPr>
            <a:r>
              <a:rPr lang="es-ES" dirty="0" smtClean="0">
                <a:cs typeface="Consolas" pitchFamily="49" charset="0"/>
              </a:rPr>
              <a:t>Operación	Resultado</a:t>
            </a:r>
          </a:p>
          <a:p>
            <a:pPr marL="1074738" lvl="1" indent="1588">
              <a:spcBef>
                <a:spcPts val="0"/>
              </a:spcBef>
              <a:spcAft>
                <a:spcPts val="300"/>
              </a:spcAft>
              <a:buNone/>
              <a:tabLst>
                <a:tab pos="3228975" algn="l"/>
              </a:tabLst>
            </a:pPr>
            <a:r>
              <a:rPr lang="es-ES" dirty="0" smtClean="0">
                <a:solidFill>
                  <a:srgbClr val="FFFF00"/>
                </a:solidFill>
                <a:latin typeface="Consolas" pitchFamily="49" charset="0"/>
              </a:rPr>
              <a:t>3</a:t>
            </a:r>
            <a:r>
              <a:rPr lang="es-ES" dirty="0" smtClean="0">
                <a:latin typeface="Consolas" pitchFamily="49" charset="0"/>
              </a:rPr>
              <a:t> + </a:t>
            </a:r>
            <a:r>
              <a:rPr lang="es-ES" dirty="0" smtClean="0">
                <a:solidFill>
                  <a:srgbClr val="FFFF00"/>
                </a:solidFill>
                <a:latin typeface="Consolas" pitchFamily="49" charset="0"/>
              </a:rPr>
              <a:t>4</a:t>
            </a:r>
            <a:r>
              <a:rPr lang="es-ES" dirty="0" smtClean="0">
                <a:latin typeface="Consolas" pitchFamily="49" charset="0"/>
              </a:rPr>
              <a:t>	</a:t>
            </a:r>
            <a:r>
              <a:rPr lang="es-ES" dirty="0" smtClean="0">
                <a:latin typeface="Consolas" pitchFamily="49" charset="0"/>
                <a:cs typeface="Consolas" pitchFamily="49" charset="0"/>
              </a:rPr>
              <a:t>7</a:t>
            </a:r>
          </a:p>
          <a:p>
            <a:pPr marL="1074738" lvl="1" indent="1588">
              <a:spcBef>
                <a:spcPts val="0"/>
              </a:spcBef>
              <a:spcAft>
                <a:spcPts val="300"/>
              </a:spcAft>
              <a:buNone/>
              <a:tabLst>
                <a:tab pos="3228975" algn="l"/>
              </a:tabLst>
            </a:pPr>
            <a:r>
              <a:rPr lang="es-ES" dirty="0" smtClean="0">
                <a:solidFill>
                  <a:srgbClr val="FFFF00"/>
                </a:solidFill>
                <a:latin typeface="Consolas" pitchFamily="49" charset="0"/>
              </a:rPr>
              <a:t>2.56</a:t>
            </a:r>
            <a:r>
              <a:rPr lang="es-ES" dirty="0" smtClean="0">
                <a:latin typeface="Consolas" pitchFamily="49" charset="0"/>
              </a:rPr>
              <a:t> - </a:t>
            </a:r>
            <a:r>
              <a:rPr lang="es-ES" dirty="0" smtClean="0">
                <a:solidFill>
                  <a:srgbClr val="FFFF00"/>
                </a:solidFill>
                <a:latin typeface="Consolas" pitchFamily="49" charset="0"/>
              </a:rPr>
              <a:t>3	</a:t>
            </a:r>
            <a:r>
              <a:rPr lang="es-ES" dirty="0" smtClean="0">
                <a:latin typeface="Consolas" pitchFamily="49" charset="0"/>
                <a:cs typeface="Consolas" pitchFamily="49" charset="0"/>
              </a:rPr>
              <a:t>-0.44</a:t>
            </a:r>
          </a:p>
          <a:p>
            <a:pPr marL="1074738" lvl="1" indent="1588">
              <a:spcBef>
                <a:spcPts val="0"/>
              </a:spcBef>
              <a:spcAft>
                <a:spcPts val="300"/>
              </a:spcAft>
              <a:buNone/>
              <a:tabLst>
                <a:tab pos="3228975" algn="l"/>
              </a:tabLst>
            </a:pPr>
            <a:r>
              <a:rPr lang="es-ES" dirty="0" smtClean="0">
                <a:solidFill>
                  <a:srgbClr val="FFFF00"/>
                </a:solidFill>
                <a:latin typeface="Consolas" pitchFamily="49" charset="0"/>
              </a:rPr>
              <a:t>143</a:t>
            </a:r>
            <a:r>
              <a:rPr lang="es-ES" dirty="0" smtClean="0">
                <a:latin typeface="Consolas" pitchFamily="49" charset="0"/>
              </a:rPr>
              <a:t> * </a:t>
            </a:r>
            <a:r>
              <a:rPr lang="es-ES" dirty="0" smtClean="0">
                <a:solidFill>
                  <a:srgbClr val="FFFF00"/>
                </a:solidFill>
                <a:latin typeface="Consolas" pitchFamily="49" charset="0"/>
              </a:rPr>
              <a:t>2	</a:t>
            </a:r>
            <a:r>
              <a:rPr lang="es-ES" dirty="0" smtClean="0">
                <a:latin typeface="Consolas" pitchFamily="49" charset="0"/>
                <a:cs typeface="Consolas" pitchFamily="49" charset="0"/>
              </a:rPr>
              <a:t>286</a:t>
            </a:r>
          </a:p>
          <a:p>
            <a:pPr marL="1074738" lvl="1" indent="1588">
              <a:spcBef>
                <a:spcPts val="0"/>
              </a:spcBef>
              <a:spcAft>
                <a:spcPts val="300"/>
              </a:spcAft>
              <a:buNone/>
              <a:tabLst>
                <a:tab pos="3228975" algn="l"/>
              </a:tabLst>
            </a:pPr>
            <a:r>
              <a:rPr lang="es-ES" dirty="0" smtClean="0">
                <a:solidFill>
                  <a:srgbClr val="FFFF00"/>
                </a:solidFill>
                <a:latin typeface="Consolas" pitchFamily="49" charset="0"/>
              </a:rPr>
              <a:t>45.45</a:t>
            </a:r>
            <a:r>
              <a:rPr lang="es-ES" dirty="0" smtClean="0">
                <a:latin typeface="Consolas" pitchFamily="49" charset="0"/>
              </a:rPr>
              <a:t> / </a:t>
            </a:r>
            <a:r>
              <a:rPr lang="es-ES" dirty="0" smtClean="0">
                <a:solidFill>
                  <a:srgbClr val="FFFF00"/>
                </a:solidFill>
                <a:latin typeface="Consolas" pitchFamily="49" charset="0"/>
              </a:rPr>
              <a:t>3	</a:t>
            </a:r>
            <a:r>
              <a:rPr lang="es-ES" dirty="0" smtClean="0">
                <a:latin typeface="Consolas" pitchFamily="49" charset="0"/>
                <a:cs typeface="Consolas" pitchFamily="49" charset="0"/>
              </a:rPr>
              <a:t>15.15</a:t>
            </a:r>
            <a:endParaRPr lang="es-ES" dirty="0" smtClean="0">
              <a:solidFill>
                <a:srgbClr val="FFFF00"/>
              </a:solidFill>
              <a:latin typeface="Consolas" pitchFamily="49" charset="0"/>
              <a:cs typeface="Consolas" pitchFamily="49" charset="0"/>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73</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1000"/>
                                        <p:tgtEl>
                                          <p:spTgt spid="3">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000"/>
                                        <p:tgtEl>
                                          <p:spTgt spid="3">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1000"/>
                                        <p:tgtEl>
                                          <p:spTgt spid="3">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1000"/>
                                        <p:tgtEl>
                                          <p:spTgt spid="3">
                                            <p:txEl>
                                              <p:pRg st="8" end="8"/>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left)">
                                      <p:cBhvr>
                                        <p:cTn id="31" dur="1000"/>
                                        <p:tgtEl>
                                          <p:spTgt spid="3">
                                            <p:txEl>
                                              <p:pRg st="9" end="9"/>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left)">
                                      <p:cBhvr>
                                        <p:cTn id="34" dur="1000"/>
                                        <p:tgtEl>
                                          <p:spTgt spid="3">
                                            <p:txEl>
                                              <p:pRg st="10" end="1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Cálculos en los programas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Números literales (concretos)</a:t>
            </a:r>
          </a:p>
          <a:p>
            <a:pPr marL="714375" lvl="1" indent="-350838">
              <a:spcBef>
                <a:spcPts val="0"/>
              </a:spcBef>
              <a:spcAft>
                <a:spcPts val="600"/>
              </a:spcAft>
            </a:pPr>
            <a:r>
              <a:rPr lang="es-ES" dirty="0" smtClean="0"/>
              <a:t>Enteros: sin parte decimal</a:t>
            </a:r>
          </a:p>
          <a:p>
            <a:pPr marL="714375" lvl="1" indent="0">
              <a:spcBef>
                <a:spcPts val="0"/>
              </a:spcBef>
              <a:spcAft>
                <a:spcPts val="600"/>
              </a:spcAft>
              <a:buNone/>
            </a:pPr>
            <a:r>
              <a:rPr lang="es-ES" dirty="0" smtClean="0"/>
              <a:t>Signo negativo (opcional) + secuencia de dígitos</a:t>
            </a:r>
          </a:p>
          <a:p>
            <a:pPr marL="714375" lvl="1" indent="0">
              <a:spcBef>
                <a:spcPts val="0"/>
              </a:spcBef>
              <a:spcAft>
                <a:spcPts val="600"/>
              </a:spcAft>
              <a:buNone/>
            </a:pPr>
            <a:r>
              <a:rPr lang="es-ES" dirty="0" smtClean="0">
                <a:solidFill>
                  <a:srgbClr val="FFFF00"/>
                </a:solidFill>
                <a:latin typeface="Consolas" pitchFamily="49" charset="0"/>
              </a:rPr>
              <a:t>3   143   -12   67321   -1234</a:t>
            </a:r>
            <a:endParaRPr lang="es-ES" dirty="0" smtClean="0"/>
          </a:p>
          <a:p>
            <a:pPr marL="714375" lvl="1" indent="0">
              <a:spcBef>
                <a:spcPts val="0"/>
              </a:spcBef>
              <a:spcAft>
                <a:spcPts val="600"/>
              </a:spcAft>
              <a:buNone/>
            </a:pPr>
            <a:endParaRPr lang="es-ES" dirty="0" smtClean="0"/>
          </a:p>
          <a:p>
            <a:pPr marL="714375" lvl="1" indent="0">
              <a:spcBef>
                <a:spcPts val="0"/>
              </a:spcBef>
              <a:buNone/>
            </a:pPr>
            <a:endParaRPr lang="es-ES" dirty="0" smtClean="0"/>
          </a:p>
          <a:p>
            <a:pPr marL="714375" lvl="1" indent="-350838">
              <a:spcBef>
                <a:spcPts val="0"/>
              </a:spcBef>
              <a:spcAft>
                <a:spcPts val="600"/>
              </a:spcAft>
            </a:pPr>
            <a:r>
              <a:rPr lang="es-ES" dirty="0" smtClean="0"/>
              <a:t>Reales: con parte decimal</a:t>
            </a:r>
          </a:p>
          <a:p>
            <a:pPr marL="714375" lvl="1" indent="1588">
              <a:spcBef>
                <a:spcPts val="0"/>
              </a:spcBef>
              <a:spcAft>
                <a:spcPts val="600"/>
              </a:spcAft>
              <a:buNone/>
            </a:pPr>
            <a:r>
              <a:rPr lang="es-ES" dirty="0" smtClean="0"/>
              <a:t>Signo negativo (opcional) + secuencia de dígitos </a:t>
            </a:r>
            <a:br>
              <a:rPr lang="es-ES" dirty="0" smtClean="0"/>
            </a:br>
            <a:r>
              <a:rPr lang="es-ES" dirty="0" smtClean="0"/>
              <a:t>+ punto decimal + secuencia de dígitos</a:t>
            </a:r>
          </a:p>
          <a:p>
            <a:pPr marL="714375" lvl="1" indent="0">
              <a:spcBef>
                <a:spcPts val="0"/>
              </a:spcBef>
              <a:spcAft>
                <a:spcPts val="600"/>
              </a:spcAft>
              <a:buNone/>
            </a:pPr>
            <a:r>
              <a:rPr lang="es-ES" dirty="0" smtClean="0">
                <a:solidFill>
                  <a:srgbClr val="FFFF00"/>
                </a:solidFill>
                <a:latin typeface="Consolas" pitchFamily="49" charset="0"/>
              </a:rPr>
              <a:t>3.1416  357.0  -1.333  2345.6789  -404.1</a:t>
            </a:r>
          </a:p>
          <a:p>
            <a:pPr marL="361950" lvl="1" indent="1588">
              <a:spcBef>
                <a:spcPts val="0"/>
              </a:spcBef>
              <a:spcAft>
                <a:spcPts val="600"/>
              </a:spcAft>
              <a:buNone/>
            </a:pPr>
            <a:endParaRPr lang="es-ES" dirty="0" smtClean="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74</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22" name="21 Grupo"/>
          <p:cNvGrpSpPr/>
          <p:nvPr/>
        </p:nvGrpSpPr>
        <p:grpSpPr>
          <a:xfrm>
            <a:off x="2855640" y="5589241"/>
            <a:ext cx="6383356" cy="461665"/>
            <a:chOff x="1331640" y="5589240"/>
            <a:chExt cx="6383356" cy="461665"/>
          </a:xfrm>
        </p:grpSpPr>
        <p:sp>
          <p:nvSpPr>
            <p:cNvPr id="6" name="5 CuadroTexto"/>
            <p:cNvSpPr txBox="1"/>
            <p:nvPr/>
          </p:nvSpPr>
          <p:spPr>
            <a:xfrm>
              <a:off x="1691680" y="5589240"/>
              <a:ext cx="6023316" cy="461665"/>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400" dirty="0">
                  <a:solidFill>
                    <a:srgbClr val="FFC000"/>
                  </a:solidFill>
                  <a:effectLst>
                    <a:outerShdw blurRad="38100" dist="38100" dir="2700000" algn="tl">
                      <a:srgbClr val="000000">
                        <a:alpha val="43137"/>
                      </a:srgbClr>
                    </a:outerShdw>
                  </a:effectLst>
                  <a:latin typeface="Cambria" pitchFamily="18" charset="0"/>
                </a:rPr>
                <a:t>Punto decimal (</a:t>
              </a:r>
              <a:r>
                <a:rPr lang="es-ES" sz="2400" dirty="0">
                  <a:solidFill>
                    <a:srgbClr val="FFC000"/>
                  </a:solidFill>
                  <a:effectLst>
                    <a:outerShdw blurRad="38100" dist="38100" dir="2700000" algn="tl">
                      <a:srgbClr val="000000">
                        <a:alpha val="43137"/>
                      </a:srgbClr>
                    </a:outerShdw>
                  </a:effectLst>
                  <a:latin typeface="Consolas" pitchFamily="49" charset="0"/>
                  <a:cs typeface="Consolas" pitchFamily="49" charset="0"/>
                </a:rPr>
                <a:t>3</a:t>
              </a:r>
              <a:r>
                <a:rPr lang="es-ES" sz="2400" dirty="0">
                  <a:solidFill>
                    <a:srgbClr val="C00000"/>
                  </a:solidFill>
                  <a:effectLst>
                    <a:outerShdw blurRad="38100" dist="38100" dir="2700000" algn="tl">
                      <a:srgbClr val="000000">
                        <a:alpha val="43137"/>
                      </a:srgbClr>
                    </a:outerShdw>
                  </a:effectLst>
                  <a:latin typeface="Consolas" pitchFamily="49" charset="0"/>
                  <a:cs typeface="Consolas" pitchFamily="49" charset="0"/>
                </a:rPr>
                <a:t>.</a:t>
              </a:r>
              <a:r>
                <a:rPr lang="es-ES" sz="2400" dirty="0">
                  <a:solidFill>
                    <a:srgbClr val="FFC000"/>
                  </a:solidFill>
                  <a:effectLst>
                    <a:outerShdw blurRad="38100" dist="38100" dir="2700000" algn="tl">
                      <a:srgbClr val="000000">
                        <a:alpha val="43137"/>
                      </a:srgbClr>
                    </a:outerShdw>
                  </a:effectLst>
                  <a:latin typeface="Consolas" pitchFamily="49" charset="0"/>
                  <a:cs typeface="Consolas" pitchFamily="49" charset="0"/>
                </a:rPr>
                <a:t>1416</a:t>
              </a:r>
              <a:r>
                <a:rPr lang="es-ES" sz="2400" dirty="0">
                  <a:solidFill>
                    <a:srgbClr val="FFC000"/>
                  </a:solidFill>
                  <a:effectLst>
                    <a:outerShdw blurRad="38100" dist="38100" dir="2700000" algn="tl">
                      <a:srgbClr val="000000">
                        <a:alpha val="43137"/>
                      </a:srgbClr>
                    </a:outerShdw>
                  </a:effectLst>
                  <a:latin typeface="Cambria" pitchFamily="18" charset="0"/>
                </a:rPr>
                <a:t>), NO coma (</a:t>
              </a:r>
              <a:r>
                <a:rPr lang="es-ES" sz="2400" dirty="0">
                  <a:solidFill>
                    <a:srgbClr val="FFC000"/>
                  </a:solidFill>
                  <a:effectLst>
                    <a:outerShdw blurRad="38100" dist="38100" dir="2700000" algn="tl">
                      <a:srgbClr val="000000">
                        <a:alpha val="43137"/>
                      </a:srgbClr>
                    </a:outerShdw>
                  </a:effectLst>
                  <a:latin typeface="Consolas" pitchFamily="49" charset="0"/>
                  <a:cs typeface="Consolas" pitchFamily="49" charset="0"/>
                </a:rPr>
                <a:t>3,1416</a:t>
              </a:r>
              <a:r>
                <a:rPr lang="es-ES" sz="2400" dirty="0">
                  <a:solidFill>
                    <a:srgbClr val="FFC000"/>
                  </a:solidFill>
                  <a:effectLst>
                    <a:outerShdw blurRad="38100" dist="38100" dir="2700000" algn="tl">
                      <a:srgbClr val="000000">
                        <a:alpha val="43137"/>
                      </a:srgbClr>
                    </a:outerShdw>
                  </a:effectLst>
                  <a:latin typeface="Cambria" pitchFamily="18" charset="0"/>
                </a:rPr>
                <a:t>)</a:t>
              </a:r>
            </a:p>
          </p:txBody>
        </p:sp>
        <p:pic>
          <p:nvPicPr>
            <p:cNvPr id="7" name="Picture 2" descr="D:\Docencia\Fundamentos de programación\CV\crystal_project\intl\round-icons\flag-gb.png"/>
            <p:cNvPicPr>
              <a:picLocks noChangeAspect="1" noChangeArrowheads="1"/>
            </p:cNvPicPr>
            <p:nvPr/>
          </p:nvPicPr>
          <p:blipFill>
            <a:blip r:embed="rId2" cstate="print"/>
            <a:srcRect/>
            <a:stretch>
              <a:fillRect/>
            </a:stretch>
          </p:blipFill>
          <p:spPr bwMode="auto">
            <a:xfrm>
              <a:off x="1331640" y="5661248"/>
              <a:ext cx="292100" cy="292100"/>
            </a:xfrm>
            <a:prstGeom prst="rect">
              <a:avLst/>
            </a:prstGeom>
            <a:noFill/>
            <a:effectLst>
              <a:outerShdw blurRad="50800" dist="38100" dir="2700000" algn="tl" rotWithShape="0">
                <a:prstClr val="black">
                  <a:alpha val="40000"/>
                </a:prstClr>
              </a:outerShdw>
            </a:effectLst>
          </p:spPr>
        </p:pic>
      </p:grpSp>
      <p:sp>
        <p:nvSpPr>
          <p:cNvPr id="10" name="9 CuadroTexto"/>
          <p:cNvSpPr txBox="1"/>
          <p:nvPr/>
        </p:nvSpPr>
        <p:spPr>
          <a:xfrm>
            <a:off x="6023993" y="2924945"/>
            <a:ext cx="4101637" cy="461665"/>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400" dirty="0">
                <a:solidFill>
                  <a:srgbClr val="FFC000"/>
                </a:solidFill>
                <a:effectLst>
                  <a:outerShdw blurRad="38100" dist="38100" dir="2700000" algn="tl">
                    <a:srgbClr val="000000">
                      <a:alpha val="43137"/>
                    </a:srgbClr>
                  </a:outerShdw>
                </a:effectLst>
                <a:latin typeface="Cambria" pitchFamily="18" charset="0"/>
              </a:rPr>
              <a:t>No se usan puntos de millares</a:t>
            </a:r>
          </a:p>
        </p:txBody>
      </p:sp>
      <p:grpSp>
        <p:nvGrpSpPr>
          <p:cNvPr id="21" name="20 Grupo"/>
          <p:cNvGrpSpPr/>
          <p:nvPr/>
        </p:nvGrpSpPr>
        <p:grpSpPr>
          <a:xfrm>
            <a:off x="7965045" y="5680298"/>
            <a:ext cx="1152128" cy="360040"/>
            <a:chOff x="7092280" y="5301208"/>
            <a:chExt cx="1152128" cy="360040"/>
          </a:xfrm>
        </p:grpSpPr>
        <p:cxnSp>
          <p:nvCxnSpPr>
            <p:cNvPr id="12" name="11 Conector recto"/>
            <p:cNvCxnSpPr/>
            <p:nvPr/>
          </p:nvCxnSpPr>
          <p:spPr>
            <a:xfrm>
              <a:off x="7092280" y="5301208"/>
              <a:ext cx="1152128" cy="360040"/>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flipV="1">
              <a:off x="7092280" y="5301208"/>
              <a:ext cx="1152128" cy="360040"/>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9" presetID="22" presetClass="entr" presetSubtype="8"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1000"/>
                                        <p:tgtEl>
                                          <p:spTgt spid="3">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1000"/>
                                        <p:tgtEl>
                                          <p:spTgt spid="3">
                                            <p:txEl>
                                              <p:pRg st="7" end="7"/>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1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1000"/>
                                        <p:tgtEl>
                                          <p:spTgt spid="22"/>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par>
                          <p:cTn id="36" fill="hold">
                            <p:stCondLst>
                              <p:cond delay="1000"/>
                            </p:stCondLst>
                            <p:childTnLst>
                              <p:par>
                                <p:cTn id="37" presetID="35" presetClass="emph" presetSubtype="0" repeatCount="indefinite" fill="hold" nodeType="afterEffect">
                                  <p:stCondLst>
                                    <p:cond delay="0"/>
                                  </p:stCondLst>
                                  <p:endCondLst>
                                    <p:cond evt="onNext" delay="0">
                                      <p:tgtEl>
                                        <p:sldTgt/>
                                      </p:tgtEl>
                                    </p:cond>
                                  </p:endCondLst>
                                  <p:childTnLst>
                                    <p:anim calcmode="discrete" valueType="str">
                                      <p:cBhvr>
                                        <p:cTn id="38"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Cálculos en los programas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Ejemplo</a:t>
            </a:r>
          </a:p>
          <a:p>
            <a:pPr lvl="1" indent="1588">
              <a:spcBef>
                <a:spcPts val="0"/>
              </a:spcBef>
              <a:spcAft>
                <a:spcPts val="300"/>
              </a:spcAft>
              <a:buClr>
                <a:srgbClr val="04617B">
                  <a:lumMod val="20000"/>
                  <a:lumOff val="80000"/>
                </a:srgbClr>
              </a:buClr>
              <a:buNone/>
            </a:pPr>
            <a:r>
              <a:rPr lang="es-ES" sz="1800" dirty="0">
                <a:solidFill>
                  <a:srgbClr val="FFCCFF"/>
                </a:solidFill>
                <a:latin typeface="Consolas" pitchFamily="49" charset="0"/>
              </a:rPr>
              <a:t>#include &lt;iostream&gt;</a:t>
            </a:r>
          </a:p>
          <a:p>
            <a:pPr lvl="1" indent="1588">
              <a:spcBef>
                <a:spcPts val="0"/>
              </a:spcBef>
              <a:spcAft>
                <a:spcPts val="300"/>
              </a:spcAft>
              <a:buClr>
                <a:srgbClr val="04617B">
                  <a:lumMod val="20000"/>
                  <a:lumOff val="80000"/>
                </a:srgbClr>
              </a:buClr>
              <a:buNone/>
            </a:pPr>
            <a:r>
              <a:rPr lang="es-ES" sz="1800" dirty="0">
                <a:solidFill>
                  <a:srgbClr val="009DD9">
                    <a:lumMod val="60000"/>
                    <a:lumOff val="40000"/>
                  </a:srgbClr>
                </a:solidFill>
                <a:latin typeface="Consolas" pitchFamily="49" charset="0"/>
              </a:rPr>
              <a:t>using namespace </a:t>
            </a:r>
            <a:r>
              <a:rPr lang="es-ES" sz="1800" dirty="0">
                <a:solidFill>
                  <a:prstClr val="white"/>
                </a:solidFill>
                <a:latin typeface="Consolas" pitchFamily="49" charset="0"/>
              </a:rPr>
              <a:t>std;</a:t>
            </a:r>
          </a:p>
          <a:p>
            <a:pPr lvl="1" indent="1588">
              <a:spcBef>
                <a:spcPts val="0"/>
              </a:spcBef>
              <a:spcAft>
                <a:spcPts val="300"/>
              </a:spcAft>
              <a:buClr>
                <a:srgbClr val="04617B">
                  <a:lumMod val="20000"/>
                  <a:lumOff val="80000"/>
                </a:srgbClr>
              </a:buClr>
              <a:buNone/>
            </a:pPr>
            <a:endParaRPr lang="es-ES" sz="1800" dirty="0">
              <a:solidFill>
                <a:srgbClr val="FFC000"/>
              </a:solidFill>
              <a:latin typeface="Consolas" pitchFamily="49" charset="0"/>
            </a:endParaRPr>
          </a:p>
          <a:p>
            <a:pPr lvl="1" indent="1588">
              <a:spcBef>
                <a:spcPts val="0"/>
              </a:spcBef>
              <a:spcAft>
                <a:spcPts val="300"/>
              </a:spcAft>
              <a:buClr>
                <a:srgbClr val="04617B">
                  <a:lumMod val="20000"/>
                  <a:lumOff val="80000"/>
                </a:srgbClr>
              </a:buClr>
              <a:buNone/>
            </a:pPr>
            <a:r>
              <a:rPr lang="es-ES" sz="1800" dirty="0">
                <a:solidFill>
                  <a:srgbClr val="FFC000"/>
                </a:solidFill>
                <a:latin typeface="Consolas" pitchFamily="49" charset="0"/>
              </a:rPr>
              <a:t>int</a:t>
            </a:r>
            <a:r>
              <a:rPr lang="es-ES" sz="1800" dirty="0">
                <a:solidFill>
                  <a:prstClr val="white"/>
                </a:solidFill>
                <a:latin typeface="Consolas" pitchFamily="49" charset="0"/>
              </a:rPr>
              <a:t> main()</a:t>
            </a:r>
            <a:endParaRPr lang="es-ES" sz="1800" dirty="0">
              <a:solidFill>
                <a:srgbClr val="92D050"/>
              </a:solidFill>
              <a:latin typeface="Consolas" pitchFamily="49" charset="0"/>
            </a:endParaRPr>
          </a:p>
          <a:p>
            <a:pPr lvl="1" indent="1588">
              <a:spcBef>
                <a:spcPts val="0"/>
              </a:spcBef>
              <a:spcAft>
                <a:spcPts val="300"/>
              </a:spcAft>
              <a:buClr>
                <a:srgbClr val="04617B">
                  <a:lumMod val="20000"/>
                  <a:lumOff val="80000"/>
                </a:srgbClr>
              </a:buClr>
              <a:buNone/>
            </a:pPr>
            <a:r>
              <a:rPr lang="es-ES" sz="1800" dirty="0">
                <a:solidFill>
                  <a:prstClr val="white"/>
                </a:solidFill>
                <a:latin typeface="Consolas" pitchFamily="49" charset="0"/>
              </a:rPr>
              <a:t>{</a:t>
            </a:r>
          </a:p>
          <a:p>
            <a:pPr lvl="1" indent="1588">
              <a:spcBef>
                <a:spcPts val="0"/>
              </a:spcBef>
              <a:spcAft>
                <a:spcPts val="300"/>
              </a:spcAft>
              <a:buClr>
                <a:srgbClr val="04617B">
                  <a:lumMod val="20000"/>
                  <a:lumOff val="80000"/>
                </a:srgbClr>
              </a:buClr>
              <a:buNone/>
            </a:pPr>
            <a:r>
              <a:rPr lang="es-ES" sz="1800" dirty="0">
                <a:latin typeface="Consolas" pitchFamily="49" charset="0"/>
              </a:rPr>
              <a:t>   cout &lt;&lt; </a:t>
            </a:r>
            <a:r>
              <a:rPr lang="es-ES" sz="1800" dirty="0">
                <a:solidFill>
                  <a:srgbClr val="FFFF00"/>
                </a:solidFill>
                <a:latin typeface="Consolas" pitchFamily="49" charset="0"/>
              </a:rPr>
              <a:t>"133 + 1234 = "</a:t>
            </a:r>
            <a:r>
              <a:rPr lang="es-ES" sz="1800" dirty="0">
                <a:latin typeface="Consolas" pitchFamily="49" charset="0"/>
              </a:rPr>
              <a:t> &lt;&lt; </a:t>
            </a:r>
            <a:r>
              <a:rPr lang="es-ES" sz="1800" dirty="0">
                <a:solidFill>
                  <a:srgbClr val="FFFF00"/>
                </a:solidFill>
                <a:latin typeface="Consolas" pitchFamily="49" charset="0"/>
              </a:rPr>
              <a:t>133</a:t>
            </a:r>
            <a:r>
              <a:rPr lang="es-ES" sz="1800" dirty="0">
                <a:latin typeface="Consolas" pitchFamily="49" charset="0"/>
              </a:rPr>
              <a:t> + </a:t>
            </a:r>
            <a:r>
              <a:rPr lang="es-ES" sz="1800" dirty="0">
                <a:solidFill>
                  <a:srgbClr val="FFFF00"/>
                </a:solidFill>
                <a:latin typeface="Consolas" pitchFamily="49" charset="0"/>
              </a:rPr>
              <a:t>1234</a:t>
            </a:r>
            <a:r>
              <a:rPr lang="es-ES" sz="1800" dirty="0">
                <a:latin typeface="Consolas" pitchFamily="49" charset="0"/>
              </a:rPr>
              <a:t> &lt;&lt; endl;</a:t>
            </a:r>
          </a:p>
          <a:p>
            <a:pPr lvl="1" indent="1588">
              <a:spcBef>
                <a:spcPts val="0"/>
              </a:spcBef>
              <a:spcAft>
                <a:spcPts val="300"/>
              </a:spcAft>
              <a:buClr>
                <a:srgbClr val="04617B">
                  <a:lumMod val="20000"/>
                  <a:lumOff val="80000"/>
                </a:srgbClr>
              </a:buClr>
              <a:buNone/>
            </a:pPr>
            <a:r>
              <a:rPr lang="es-ES" sz="1800" dirty="0">
                <a:latin typeface="Consolas" pitchFamily="49" charset="0"/>
              </a:rPr>
              <a:t>   cout &lt;&lt; </a:t>
            </a:r>
            <a:r>
              <a:rPr lang="es-ES" sz="1800" dirty="0">
                <a:solidFill>
                  <a:srgbClr val="FFFF00"/>
                </a:solidFill>
                <a:latin typeface="Consolas" pitchFamily="49" charset="0"/>
              </a:rPr>
              <a:t>"1234 - 111.5 = "</a:t>
            </a:r>
            <a:r>
              <a:rPr lang="es-ES" sz="1800" dirty="0">
                <a:latin typeface="Consolas" pitchFamily="49" charset="0"/>
              </a:rPr>
              <a:t> &lt;&lt; </a:t>
            </a:r>
            <a:r>
              <a:rPr lang="es-ES" sz="1800" dirty="0">
                <a:solidFill>
                  <a:srgbClr val="FFFF00"/>
                </a:solidFill>
                <a:latin typeface="Consolas" pitchFamily="49" charset="0"/>
              </a:rPr>
              <a:t>1234</a:t>
            </a:r>
            <a:r>
              <a:rPr lang="es-ES" sz="1800" dirty="0">
                <a:latin typeface="Consolas" pitchFamily="49" charset="0"/>
              </a:rPr>
              <a:t> - </a:t>
            </a:r>
            <a:r>
              <a:rPr lang="es-ES" sz="1800" dirty="0">
                <a:solidFill>
                  <a:srgbClr val="FFFF00"/>
                </a:solidFill>
                <a:latin typeface="Consolas" pitchFamily="49" charset="0"/>
              </a:rPr>
              <a:t>111.5</a:t>
            </a:r>
            <a:r>
              <a:rPr lang="es-ES" sz="1800" dirty="0">
                <a:latin typeface="Consolas" pitchFamily="49" charset="0"/>
              </a:rPr>
              <a:t> &lt;&lt; endl;</a:t>
            </a:r>
          </a:p>
          <a:p>
            <a:pPr lvl="1" indent="1588">
              <a:spcBef>
                <a:spcPts val="0"/>
              </a:spcBef>
              <a:spcAft>
                <a:spcPts val="300"/>
              </a:spcAft>
              <a:buClr>
                <a:srgbClr val="04617B">
                  <a:lumMod val="20000"/>
                  <a:lumOff val="80000"/>
                </a:srgbClr>
              </a:buClr>
              <a:buNone/>
            </a:pPr>
            <a:r>
              <a:rPr lang="es-ES" sz="1800" dirty="0">
                <a:latin typeface="Consolas" pitchFamily="49" charset="0"/>
              </a:rPr>
              <a:t>   cout &lt;&lt; </a:t>
            </a:r>
            <a:r>
              <a:rPr lang="es-ES" sz="1800" dirty="0">
                <a:solidFill>
                  <a:srgbClr val="FFFF00"/>
                </a:solidFill>
                <a:latin typeface="Consolas" pitchFamily="49" charset="0"/>
              </a:rPr>
              <a:t>"34 * 59 = "</a:t>
            </a:r>
            <a:r>
              <a:rPr lang="es-ES" sz="1800" dirty="0">
                <a:latin typeface="Consolas" pitchFamily="49" charset="0"/>
              </a:rPr>
              <a:t> &lt;&lt; </a:t>
            </a:r>
            <a:r>
              <a:rPr lang="es-ES" sz="1800" dirty="0">
                <a:solidFill>
                  <a:srgbClr val="FFFF00"/>
                </a:solidFill>
                <a:latin typeface="Consolas" pitchFamily="49" charset="0"/>
              </a:rPr>
              <a:t>34</a:t>
            </a:r>
            <a:r>
              <a:rPr lang="es-ES" sz="1800" dirty="0">
                <a:latin typeface="Consolas" pitchFamily="49" charset="0"/>
              </a:rPr>
              <a:t> * </a:t>
            </a:r>
            <a:r>
              <a:rPr lang="es-ES" sz="1800" dirty="0">
                <a:solidFill>
                  <a:srgbClr val="FFFF00"/>
                </a:solidFill>
                <a:latin typeface="Consolas" pitchFamily="49" charset="0"/>
              </a:rPr>
              <a:t>59</a:t>
            </a:r>
            <a:r>
              <a:rPr lang="es-ES" sz="1800" dirty="0">
                <a:latin typeface="Consolas" pitchFamily="49" charset="0"/>
              </a:rPr>
              <a:t> &lt;&lt; endl;</a:t>
            </a:r>
          </a:p>
          <a:p>
            <a:pPr lvl="1" indent="1588">
              <a:spcBef>
                <a:spcPts val="0"/>
              </a:spcBef>
              <a:spcAft>
                <a:spcPts val="300"/>
              </a:spcAft>
              <a:buClr>
                <a:srgbClr val="04617B">
                  <a:lumMod val="20000"/>
                  <a:lumOff val="80000"/>
                </a:srgbClr>
              </a:buClr>
              <a:buNone/>
            </a:pPr>
            <a:r>
              <a:rPr lang="es-ES" sz="1800" dirty="0">
                <a:latin typeface="Consolas" pitchFamily="49" charset="0"/>
              </a:rPr>
              <a:t>   cout &lt;&lt; </a:t>
            </a:r>
            <a:r>
              <a:rPr lang="es-ES" sz="1800" dirty="0">
                <a:solidFill>
                  <a:srgbClr val="FFFF00"/>
                </a:solidFill>
                <a:latin typeface="Consolas" pitchFamily="49" charset="0"/>
              </a:rPr>
              <a:t>"3.4 * 5.93 = "</a:t>
            </a:r>
            <a:r>
              <a:rPr lang="es-ES" sz="1800" dirty="0">
                <a:latin typeface="Consolas" pitchFamily="49" charset="0"/>
              </a:rPr>
              <a:t> &lt;&lt; </a:t>
            </a:r>
            <a:r>
              <a:rPr lang="es-ES" sz="1800" dirty="0">
                <a:solidFill>
                  <a:srgbClr val="FFFF00"/>
                </a:solidFill>
                <a:latin typeface="Consolas" pitchFamily="49" charset="0"/>
              </a:rPr>
              <a:t>3.4</a:t>
            </a:r>
            <a:r>
              <a:rPr lang="es-ES" sz="1800" dirty="0">
                <a:latin typeface="Consolas" pitchFamily="49" charset="0"/>
              </a:rPr>
              <a:t> * </a:t>
            </a:r>
            <a:r>
              <a:rPr lang="es-ES" sz="1800" dirty="0">
                <a:solidFill>
                  <a:srgbClr val="FFFF00"/>
                </a:solidFill>
                <a:latin typeface="Consolas" pitchFamily="49" charset="0"/>
              </a:rPr>
              <a:t>5.93</a:t>
            </a:r>
            <a:r>
              <a:rPr lang="es-ES" sz="1800" dirty="0">
                <a:latin typeface="Consolas" pitchFamily="49" charset="0"/>
              </a:rPr>
              <a:t> &lt;&lt; endl;</a:t>
            </a:r>
          </a:p>
          <a:p>
            <a:pPr lvl="1" indent="1588">
              <a:spcBef>
                <a:spcPts val="0"/>
              </a:spcBef>
              <a:spcAft>
                <a:spcPts val="300"/>
              </a:spcAft>
              <a:buClr>
                <a:srgbClr val="04617B">
                  <a:lumMod val="20000"/>
                  <a:lumOff val="80000"/>
                </a:srgbClr>
              </a:buClr>
              <a:buNone/>
            </a:pPr>
            <a:r>
              <a:rPr lang="es-ES" sz="1800" dirty="0">
                <a:latin typeface="Consolas" pitchFamily="49" charset="0"/>
              </a:rPr>
              <a:t>   cout &lt;&lt; </a:t>
            </a:r>
            <a:r>
              <a:rPr lang="es-ES" sz="1800" dirty="0">
                <a:solidFill>
                  <a:srgbClr val="FFFF00"/>
                </a:solidFill>
                <a:latin typeface="Consolas" pitchFamily="49" charset="0"/>
              </a:rPr>
              <a:t>"500 / 3 = "</a:t>
            </a:r>
            <a:r>
              <a:rPr lang="es-ES" sz="1800" dirty="0">
                <a:latin typeface="Consolas" pitchFamily="49" charset="0"/>
              </a:rPr>
              <a:t> &lt;&lt; </a:t>
            </a:r>
            <a:r>
              <a:rPr lang="es-ES" sz="1800" dirty="0">
                <a:solidFill>
                  <a:srgbClr val="FFFF00"/>
                </a:solidFill>
                <a:latin typeface="Consolas" pitchFamily="49" charset="0"/>
              </a:rPr>
              <a:t>500</a:t>
            </a:r>
            <a:r>
              <a:rPr lang="es-ES" sz="1800" dirty="0">
                <a:latin typeface="Consolas" pitchFamily="49" charset="0"/>
              </a:rPr>
              <a:t> / </a:t>
            </a:r>
            <a:r>
              <a:rPr lang="es-ES" sz="1800" dirty="0">
                <a:solidFill>
                  <a:srgbClr val="FFFF00"/>
                </a:solidFill>
                <a:latin typeface="Consolas" pitchFamily="49" charset="0"/>
              </a:rPr>
              <a:t>3</a:t>
            </a:r>
            <a:r>
              <a:rPr lang="es-ES" sz="1800" dirty="0">
                <a:latin typeface="Consolas" pitchFamily="49" charset="0"/>
              </a:rPr>
              <a:t> &lt;&lt; endl; </a:t>
            </a:r>
            <a:r>
              <a:rPr lang="es-ES" sz="1800" dirty="0">
                <a:solidFill>
                  <a:srgbClr val="92D050"/>
                </a:solidFill>
                <a:latin typeface="Consolas" pitchFamily="49" charset="0"/>
              </a:rPr>
              <a:t>// </a:t>
            </a:r>
            <a:r>
              <a:rPr lang="es-ES" sz="1800" dirty="0" err="1">
                <a:solidFill>
                  <a:srgbClr val="92D050"/>
                </a:solidFill>
                <a:latin typeface="Consolas" pitchFamily="49" charset="0"/>
              </a:rPr>
              <a:t>Div</a:t>
            </a:r>
            <a:r>
              <a:rPr lang="es-ES" sz="1800" dirty="0">
                <a:solidFill>
                  <a:srgbClr val="92D050"/>
                </a:solidFill>
                <a:latin typeface="Consolas" pitchFamily="49" charset="0"/>
              </a:rPr>
              <a:t>. entera</a:t>
            </a:r>
          </a:p>
          <a:p>
            <a:pPr lvl="1" indent="1588">
              <a:spcBef>
                <a:spcPts val="0"/>
              </a:spcBef>
              <a:spcAft>
                <a:spcPts val="300"/>
              </a:spcAft>
              <a:buClr>
                <a:srgbClr val="04617B">
                  <a:lumMod val="20000"/>
                  <a:lumOff val="80000"/>
                </a:srgbClr>
              </a:buClr>
              <a:buNone/>
            </a:pPr>
            <a:r>
              <a:rPr lang="es-ES" sz="1800" dirty="0">
                <a:latin typeface="Consolas" pitchFamily="49" charset="0"/>
              </a:rPr>
              <a:t>   cout &lt;&lt; </a:t>
            </a:r>
            <a:r>
              <a:rPr lang="es-ES" sz="1800" dirty="0">
                <a:solidFill>
                  <a:srgbClr val="FFFF00"/>
                </a:solidFill>
                <a:latin typeface="Consolas" pitchFamily="49" charset="0"/>
              </a:rPr>
              <a:t>"500.0 / 3 = "</a:t>
            </a:r>
            <a:r>
              <a:rPr lang="es-ES" sz="1800" dirty="0">
                <a:latin typeface="Consolas" pitchFamily="49" charset="0"/>
              </a:rPr>
              <a:t> &lt;&lt; </a:t>
            </a:r>
            <a:r>
              <a:rPr lang="es-ES" sz="1800" dirty="0">
                <a:solidFill>
                  <a:srgbClr val="FFFF00"/>
                </a:solidFill>
                <a:latin typeface="Consolas" pitchFamily="49" charset="0"/>
              </a:rPr>
              <a:t>500.0</a:t>
            </a:r>
            <a:r>
              <a:rPr lang="es-ES" sz="1800" dirty="0">
                <a:latin typeface="Consolas" pitchFamily="49" charset="0"/>
              </a:rPr>
              <a:t> / </a:t>
            </a:r>
            <a:r>
              <a:rPr lang="es-ES" sz="1800" dirty="0">
                <a:solidFill>
                  <a:srgbClr val="FFFF00"/>
                </a:solidFill>
                <a:latin typeface="Consolas" pitchFamily="49" charset="0"/>
              </a:rPr>
              <a:t>3</a:t>
            </a:r>
            <a:r>
              <a:rPr lang="es-ES" sz="1800" dirty="0">
                <a:latin typeface="Consolas" pitchFamily="49" charset="0"/>
              </a:rPr>
              <a:t> &lt;&lt; endl; </a:t>
            </a:r>
            <a:r>
              <a:rPr lang="es-ES" sz="1800" dirty="0">
                <a:solidFill>
                  <a:srgbClr val="92D050"/>
                </a:solidFill>
                <a:latin typeface="Consolas" pitchFamily="49" charset="0"/>
              </a:rPr>
              <a:t>// </a:t>
            </a:r>
            <a:r>
              <a:rPr lang="es-ES" sz="1800" dirty="0" err="1">
                <a:solidFill>
                  <a:srgbClr val="92D050"/>
                </a:solidFill>
                <a:latin typeface="Consolas" pitchFamily="49" charset="0"/>
              </a:rPr>
              <a:t>Div</a:t>
            </a:r>
            <a:r>
              <a:rPr lang="es-ES" sz="1800" dirty="0">
                <a:solidFill>
                  <a:srgbClr val="92D050"/>
                </a:solidFill>
                <a:latin typeface="Consolas" pitchFamily="49" charset="0"/>
              </a:rPr>
              <a:t>. real</a:t>
            </a:r>
          </a:p>
          <a:p>
            <a:pPr lvl="1" indent="1588">
              <a:spcBef>
                <a:spcPts val="0"/>
              </a:spcBef>
              <a:spcAft>
                <a:spcPts val="300"/>
              </a:spcAft>
              <a:buClr>
                <a:srgbClr val="04617B">
                  <a:lumMod val="20000"/>
                  <a:lumOff val="80000"/>
                </a:srgbClr>
              </a:buClr>
              <a:buNone/>
            </a:pPr>
            <a:endParaRPr lang="es-ES" sz="1800" dirty="0">
              <a:solidFill>
                <a:srgbClr val="92D050"/>
              </a:solidFill>
              <a:latin typeface="Consolas" pitchFamily="49" charset="0"/>
            </a:endParaRPr>
          </a:p>
          <a:p>
            <a:pPr lvl="1" indent="1588">
              <a:spcBef>
                <a:spcPts val="0"/>
              </a:spcBef>
              <a:spcAft>
                <a:spcPts val="300"/>
              </a:spcAft>
              <a:buClr>
                <a:srgbClr val="04617B">
                  <a:lumMod val="20000"/>
                  <a:lumOff val="80000"/>
                </a:srgbClr>
              </a:buClr>
              <a:buNone/>
            </a:pPr>
            <a:r>
              <a:rPr lang="es-ES" sz="1800" dirty="0">
                <a:solidFill>
                  <a:prstClr val="white"/>
                </a:solidFill>
                <a:latin typeface="Consolas" pitchFamily="49" charset="0"/>
              </a:rPr>
              <a:t>   </a:t>
            </a:r>
            <a:r>
              <a:rPr lang="es-ES" sz="1800" dirty="0">
                <a:solidFill>
                  <a:srgbClr val="009DD9">
                    <a:lumMod val="60000"/>
                    <a:lumOff val="40000"/>
                  </a:srgbClr>
                </a:solidFill>
                <a:latin typeface="Consolas" pitchFamily="49" charset="0"/>
              </a:rPr>
              <a:t>return</a:t>
            </a:r>
            <a:r>
              <a:rPr lang="es-ES" sz="1800" dirty="0">
                <a:solidFill>
                  <a:prstClr val="white"/>
                </a:solidFill>
                <a:latin typeface="Consolas" pitchFamily="49" charset="0"/>
              </a:rPr>
              <a:t> </a:t>
            </a:r>
            <a:r>
              <a:rPr lang="es-ES" sz="1800" dirty="0">
                <a:solidFill>
                  <a:srgbClr val="FFFF00"/>
                </a:solidFill>
                <a:latin typeface="Consolas" pitchFamily="49" charset="0"/>
              </a:rPr>
              <a:t>0</a:t>
            </a:r>
            <a:r>
              <a:rPr lang="es-ES" sz="1800" dirty="0">
                <a:solidFill>
                  <a:prstClr val="white"/>
                </a:solidFill>
                <a:latin typeface="Consolas" pitchFamily="49" charset="0"/>
              </a:rPr>
              <a:t>;</a:t>
            </a:r>
            <a:endParaRPr lang="es-ES" sz="1800" dirty="0">
              <a:solidFill>
                <a:srgbClr val="92D050"/>
              </a:solidFill>
              <a:latin typeface="Consolas" pitchFamily="49" charset="0"/>
            </a:endParaRPr>
          </a:p>
          <a:p>
            <a:pPr lvl="1" indent="1588">
              <a:spcBef>
                <a:spcPts val="0"/>
              </a:spcBef>
              <a:spcAft>
                <a:spcPts val="300"/>
              </a:spcAft>
              <a:buClr>
                <a:srgbClr val="04617B">
                  <a:lumMod val="20000"/>
                  <a:lumOff val="80000"/>
                </a:srgbClr>
              </a:buClr>
              <a:buNone/>
            </a:pPr>
            <a:r>
              <a:rPr lang="es-ES" sz="1800" dirty="0">
                <a:solidFill>
                  <a:prstClr val="white"/>
                </a:solidFill>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75</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CuadroTexto"/>
          <p:cNvSpPr txBox="1"/>
          <p:nvPr/>
        </p:nvSpPr>
        <p:spPr>
          <a:xfrm>
            <a:off x="8472265" y="332656"/>
            <a:ext cx="1704313" cy="369332"/>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cálculos.cpp</a:t>
            </a:r>
          </a:p>
        </p:txBody>
      </p:sp>
      <p:grpSp>
        <p:nvGrpSpPr>
          <p:cNvPr id="15" name="14 Grupo"/>
          <p:cNvGrpSpPr/>
          <p:nvPr/>
        </p:nvGrpSpPr>
        <p:grpSpPr>
          <a:xfrm>
            <a:off x="3945285" y="2598813"/>
            <a:ext cx="1584176" cy="854571"/>
            <a:chOff x="2421285" y="2684537"/>
            <a:chExt cx="1584176" cy="854571"/>
          </a:xfrm>
        </p:grpSpPr>
        <p:sp>
          <p:nvSpPr>
            <p:cNvPr id="7" name="6 Rectángulo"/>
            <p:cNvSpPr/>
            <p:nvPr/>
          </p:nvSpPr>
          <p:spPr>
            <a:xfrm>
              <a:off x="2421285" y="3251076"/>
              <a:ext cx="1584176" cy="288032"/>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cxnSp>
          <p:nvCxnSpPr>
            <p:cNvPr id="10" name="9 Conector recto"/>
            <p:cNvCxnSpPr/>
            <p:nvPr/>
          </p:nvCxnSpPr>
          <p:spPr>
            <a:xfrm flipV="1">
              <a:off x="3213373" y="3025527"/>
              <a:ext cx="0" cy="216024"/>
            </a:xfrm>
            <a:prstGeom prst="lin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2654459" y="2684537"/>
              <a:ext cx="1100494"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solidFill>
                    <a:srgbClr val="FFC000"/>
                  </a:solidFill>
                  <a:effectLst>
                    <a:outerShdw blurRad="38100" dist="38100" dir="2700000" algn="tl">
                      <a:srgbClr val="000000">
                        <a:alpha val="43137"/>
                      </a:srgbClr>
                    </a:outerShdw>
                  </a:effectLst>
                  <a:latin typeface="Cambria" pitchFamily="18" charset="0"/>
                </a:rPr>
                <a:t>Un texto</a:t>
              </a:r>
            </a:p>
          </p:txBody>
        </p:sp>
      </p:grpSp>
      <p:grpSp>
        <p:nvGrpSpPr>
          <p:cNvPr id="16" name="15 Grupo"/>
          <p:cNvGrpSpPr/>
          <p:nvPr/>
        </p:nvGrpSpPr>
        <p:grpSpPr>
          <a:xfrm>
            <a:off x="6105525" y="2598813"/>
            <a:ext cx="1440160" cy="854571"/>
            <a:chOff x="2493293" y="2684537"/>
            <a:chExt cx="1440160" cy="854571"/>
          </a:xfrm>
        </p:grpSpPr>
        <p:sp>
          <p:nvSpPr>
            <p:cNvPr id="17" name="16 Rectángulo"/>
            <p:cNvSpPr/>
            <p:nvPr/>
          </p:nvSpPr>
          <p:spPr>
            <a:xfrm>
              <a:off x="2493293" y="3251076"/>
              <a:ext cx="1440160" cy="288032"/>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cxnSp>
          <p:nvCxnSpPr>
            <p:cNvPr id="18" name="17 Conector recto"/>
            <p:cNvCxnSpPr/>
            <p:nvPr/>
          </p:nvCxnSpPr>
          <p:spPr>
            <a:xfrm flipV="1">
              <a:off x="3213373" y="3025527"/>
              <a:ext cx="0" cy="216024"/>
            </a:xfrm>
            <a:prstGeom prst="lin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2499513" y="2684537"/>
              <a:ext cx="1410386"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solidFill>
                    <a:srgbClr val="FFC000"/>
                  </a:solidFill>
                  <a:effectLst>
                    <a:outerShdw blurRad="38100" dist="38100" dir="2700000" algn="tl">
                      <a:srgbClr val="000000">
                        <a:alpha val="43137"/>
                      </a:srgbClr>
                    </a:outerShdw>
                  </a:effectLst>
                  <a:latin typeface="Cambria" pitchFamily="18" charset="0"/>
                </a:rPr>
                <a:t>Un número</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left)">
                                      <p:cBhvr>
                                        <p:cTn id="49" dur="10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wipe(left)">
                                      <p:cBhvr>
                                        <p:cTn id="54" dur="10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10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10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wipe(left)">
                                      <p:cBhvr>
                                        <p:cTn id="69" dur="1000"/>
                                        <p:tgtEl>
                                          <p:spTgt spid="3">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wipe(left)">
                                      <p:cBhvr>
                                        <p:cTn id="74" dur="10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wipe(left)">
                                      <p:cBhvr>
                                        <p:cTn id="79" dur="1000"/>
                                        <p:tgtEl>
                                          <p:spTgt spid="3">
                                            <p:txEl>
                                              <p:pRg st="14" end="14"/>
                                            </p:txEl>
                                          </p:spTgt>
                                        </p:tgtEl>
                                      </p:cBhvr>
                                    </p:animEffect>
                                  </p:childTnLst>
                                </p:cTn>
                              </p:par>
                            </p:childTnLst>
                          </p:cTn>
                        </p:par>
                        <p:par>
                          <p:cTn id="80" fill="hold">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up)">
                                      <p:cBhvr>
                                        <p:cTn id="8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Cálculos en los programas</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76</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24" name="23 Grupo"/>
          <p:cNvGrpSpPr/>
          <p:nvPr/>
        </p:nvGrpSpPr>
        <p:grpSpPr>
          <a:xfrm>
            <a:off x="2424665" y="4158605"/>
            <a:ext cx="2375860" cy="1440160"/>
            <a:chOff x="467544" y="4293096"/>
            <a:chExt cx="2375860" cy="1440160"/>
          </a:xfrm>
        </p:grpSpPr>
        <p:cxnSp>
          <p:nvCxnSpPr>
            <p:cNvPr id="10" name="9 Conector recto"/>
            <p:cNvCxnSpPr/>
            <p:nvPr/>
          </p:nvCxnSpPr>
          <p:spPr>
            <a:xfrm flipV="1">
              <a:off x="2555372" y="5113759"/>
              <a:ext cx="288032"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720658" y="5333146"/>
              <a:ext cx="1557542"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rPr>
                <a:t>División real</a:t>
              </a:r>
            </a:p>
          </p:txBody>
        </p:sp>
        <p:sp>
          <p:nvSpPr>
            <p:cNvPr id="16" name="15 CuadroTexto"/>
            <p:cNvSpPr txBox="1"/>
            <p:nvPr/>
          </p:nvSpPr>
          <p:spPr>
            <a:xfrm>
              <a:off x="467544" y="4293096"/>
              <a:ext cx="1840056"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rPr>
                <a:t>División entera</a:t>
              </a:r>
            </a:p>
          </p:txBody>
        </p:sp>
        <p:cxnSp>
          <p:nvCxnSpPr>
            <p:cNvPr id="17" name="16 Conector recto"/>
            <p:cNvCxnSpPr/>
            <p:nvPr/>
          </p:nvCxnSpPr>
          <p:spPr>
            <a:xfrm flipV="1">
              <a:off x="2555372" y="5354166"/>
              <a:ext cx="288032"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2267744" y="4605511"/>
              <a:ext cx="288032" cy="504056"/>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flipH="1">
              <a:off x="2278200" y="5354166"/>
              <a:ext cx="277576" cy="159985"/>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grpSp>
      <p:pic>
        <p:nvPicPr>
          <p:cNvPr id="77825" name="Picture 1"/>
          <p:cNvPicPr>
            <a:picLocks noChangeAspect="1" noChangeArrowheads="1"/>
          </p:cNvPicPr>
          <p:nvPr/>
        </p:nvPicPr>
        <p:blipFill>
          <a:blip r:embed="rId2" cstate="print"/>
          <a:srcRect/>
          <a:stretch>
            <a:fillRect/>
          </a:stretch>
        </p:blipFill>
        <p:spPr bwMode="auto">
          <a:xfrm>
            <a:off x="4815788" y="1340769"/>
            <a:ext cx="5096637" cy="411718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y Estructuras de Datos I</a:t>
            </a:r>
            <a:endParaRPr lang="es-ES" dirty="0"/>
          </a:p>
        </p:txBody>
      </p:sp>
      <p:sp>
        <p:nvSpPr>
          <p:cNvPr id="8" name="4 Marcador de pie de página"/>
          <p:cNvSpPr>
            <a:spLocks noGrp="1"/>
          </p:cNvSpPr>
          <p:nvPr>
            <p:ph type="ftr" sz="quarter" idx="11"/>
          </p:nvPr>
        </p:nvSpPr>
        <p:spPr/>
        <p:txBody>
          <a:bodyPr/>
          <a:lstStyle/>
          <a:p>
            <a:r>
              <a:rPr lang="es-ES" dirty="0">
                <a:solidFill>
                  <a:schemeClr val="bg1"/>
                </a:solidFill>
              </a:rPr>
              <a:t>Algoritmos y Estructuras de Datos I</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50</a:t>
            </a:fld>
            <a:endParaRPr lang="en-US" dirty="0"/>
          </a:p>
        </p:txBody>
      </p:sp>
      <p:sp>
        <p:nvSpPr>
          <p:cNvPr id="6" name="5 Rectángulo"/>
          <p:cNvSpPr/>
          <p:nvPr/>
        </p:nvSpPr>
        <p:spPr>
          <a:xfrm>
            <a:off x="2886409" y="3044281"/>
            <a:ext cx="6419193"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El primer programa en C++</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Cálculos en los programas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¿División entera o división real?</a:t>
            </a:r>
          </a:p>
          <a:p>
            <a:pPr marL="361950" lvl="1" indent="1588">
              <a:spcBef>
                <a:spcPts val="0"/>
              </a:spcBef>
              <a:spcAft>
                <a:spcPts val="600"/>
              </a:spcAft>
              <a:buNone/>
            </a:pPr>
            <a:r>
              <a:rPr lang="es-ES" dirty="0" smtClean="0"/>
              <a:t>Ambos operandos enteros  </a:t>
            </a:r>
            <a:r>
              <a:rPr lang="es-ES" dirty="0" smtClean="0">
                <a:sym typeface="Wingdings" pitchFamily="2" charset="2"/>
              </a:rPr>
              <a:t> División entera</a:t>
            </a:r>
          </a:p>
          <a:p>
            <a:pPr marL="361950" lvl="1" indent="1588">
              <a:spcBef>
                <a:spcPts val="0"/>
              </a:spcBef>
              <a:spcAft>
                <a:spcPts val="1800"/>
              </a:spcAft>
              <a:buNone/>
            </a:pPr>
            <a:r>
              <a:rPr lang="es-ES" dirty="0" smtClean="0">
                <a:sym typeface="Wingdings" pitchFamily="2" charset="2"/>
              </a:rPr>
              <a:t>Algún operando real  División real</a:t>
            </a:r>
            <a:endParaRPr lang="es-ES" dirty="0" smtClean="0"/>
          </a:p>
          <a:p>
            <a:pPr marL="1076325" lvl="1" indent="1588">
              <a:spcBef>
                <a:spcPts val="0"/>
              </a:spcBef>
              <a:spcAft>
                <a:spcPts val="600"/>
              </a:spcAft>
              <a:buNone/>
              <a:tabLst>
                <a:tab pos="3590925" algn="l"/>
              </a:tabLst>
            </a:pPr>
            <a:r>
              <a:rPr lang="es-ES" dirty="0" smtClean="0"/>
              <a:t>División	Resultado</a:t>
            </a:r>
          </a:p>
          <a:p>
            <a:pPr marL="1076325" lvl="1" indent="1588">
              <a:spcBef>
                <a:spcPts val="0"/>
              </a:spcBef>
              <a:spcAft>
                <a:spcPts val="600"/>
              </a:spcAft>
              <a:buNone/>
              <a:tabLst>
                <a:tab pos="3590925" algn="l"/>
              </a:tabLst>
            </a:pPr>
            <a:r>
              <a:rPr lang="es-ES" dirty="0" smtClean="0">
                <a:solidFill>
                  <a:srgbClr val="FFFF00"/>
                </a:solidFill>
                <a:latin typeface="Consolas" pitchFamily="49" charset="0"/>
              </a:rPr>
              <a:t>500</a:t>
            </a:r>
            <a:r>
              <a:rPr lang="es-ES" dirty="0" smtClean="0">
                <a:solidFill>
                  <a:prstClr val="white"/>
                </a:solidFill>
                <a:latin typeface="Consolas" pitchFamily="49" charset="0"/>
              </a:rPr>
              <a:t> / </a:t>
            </a:r>
            <a:r>
              <a:rPr lang="es-ES" dirty="0" smtClean="0">
                <a:solidFill>
                  <a:srgbClr val="FFFF00"/>
                </a:solidFill>
                <a:latin typeface="Consolas" pitchFamily="49" charset="0"/>
              </a:rPr>
              <a:t>3</a:t>
            </a:r>
            <a:r>
              <a:rPr lang="es-ES" dirty="0" smtClean="0">
                <a:solidFill>
                  <a:prstClr val="white"/>
                </a:solidFill>
                <a:latin typeface="Consolas" pitchFamily="49" charset="0"/>
              </a:rPr>
              <a:t>	</a:t>
            </a:r>
            <a:r>
              <a:rPr lang="es-ES" dirty="0" smtClean="0">
                <a:solidFill>
                  <a:prstClr val="white"/>
                </a:solidFill>
                <a:latin typeface="Consolas" pitchFamily="49" charset="0"/>
                <a:cs typeface="Consolas" pitchFamily="49" charset="0"/>
              </a:rPr>
              <a:t>166</a:t>
            </a:r>
          </a:p>
          <a:p>
            <a:pPr marL="1076325" lvl="1" indent="1588">
              <a:spcBef>
                <a:spcPts val="0"/>
              </a:spcBef>
              <a:spcAft>
                <a:spcPts val="600"/>
              </a:spcAft>
              <a:buNone/>
              <a:tabLst>
                <a:tab pos="3590925" algn="l"/>
              </a:tabLst>
            </a:pPr>
            <a:r>
              <a:rPr lang="es-ES" dirty="0" smtClean="0">
                <a:solidFill>
                  <a:srgbClr val="FFFF00"/>
                </a:solidFill>
                <a:latin typeface="Consolas" pitchFamily="49" charset="0"/>
              </a:rPr>
              <a:t>500.0</a:t>
            </a:r>
            <a:r>
              <a:rPr lang="es-ES" dirty="0" smtClean="0">
                <a:solidFill>
                  <a:prstClr val="white"/>
                </a:solidFill>
                <a:latin typeface="Consolas" pitchFamily="49" charset="0"/>
              </a:rPr>
              <a:t> / </a:t>
            </a:r>
            <a:r>
              <a:rPr lang="es-ES" dirty="0" smtClean="0">
                <a:solidFill>
                  <a:srgbClr val="FFFF00"/>
                </a:solidFill>
                <a:latin typeface="Consolas" pitchFamily="49" charset="0"/>
              </a:rPr>
              <a:t>3	</a:t>
            </a:r>
            <a:r>
              <a:rPr lang="es-ES" dirty="0" smtClean="0">
                <a:solidFill>
                  <a:prstClr val="white"/>
                </a:solidFill>
                <a:latin typeface="Consolas" pitchFamily="49" charset="0"/>
                <a:cs typeface="Consolas" pitchFamily="49" charset="0"/>
              </a:rPr>
              <a:t>166.667</a:t>
            </a:r>
          </a:p>
          <a:p>
            <a:pPr marL="1076325" lvl="1" indent="1588">
              <a:spcBef>
                <a:spcPts val="0"/>
              </a:spcBef>
              <a:spcAft>
                <a:spcPts val="600"/>
              </a:spcAft>
              <a:buNone/>
              <a:tabLst>
                <a:tab pos="3590925" algn="l"/>
              </a:tabLst>
            </a:pPr>
            <a:r>
              <a:rPr lang="es-ES" dirty="0" smtClean="0">
                <a:solidFill>
                  <a:srgbClr val="FFFF00"/>
                </a:solidFill>
                <a:latin typeface="Consolas" pitchFamily="49" charset="0"/>
              </a:rPr>
              <a:t>500</a:t>
            </a:r>
            <a:r>
              <a:rPr lang="es-ES" dirty="0" smtClean="0">
                <a:solidFill>
                  <a:prstClr val="white"/>
                </a:solidFill>
                <a:latin typeface="Consolas" pitchFamily="49" charset="0"/>
              </a:rPr>
              <a:t> / </a:t>
            </a:r>
            <a:r>
              <a:rPr lang="es-ES" dirty="0" smtClean="0">
                <a:solidFill>
                  <a:srgbClr val="FFFF00"/>
                </a:solidFill>
                <a:latin typeface="Consolas" pitchFamily="49" charset="0"/>
              </a:rPr>
              <a:t>3.0	</a:t>
            </a:r>
            <a:r>
              <a:rPr lang="es-ES" dirty="0" smtClean="0">
                <a:solidFill>
                  <a:prstClr val="white"/>
                </a:solidFill>
                <a:latin typeface="Consolas" pitchFamily="49" charset="0"/>
                <a:cs typeface="Consolas" pitchFamily="49" charset="0"/>
              </a:rPr>
              <a:t>166.667</a:t>
            </a:r>
          </a:p>
          <a:p>
            <a:pPr marL="1076325" lvl="1" indent="1588">
              <a:spcBef>
                <a:spcPts val="0"/>
              </a:spcBef>
              <a:spcAft>
                <a:spcPts val="600"/>
              </a:spcAft>
              <a:buNone/>
              <a:tabLst>
                <a:tab pos="3590925" algn="l"/>
              </a:tabLst>
            </a:pPr>
            <a:r>
              <a:rPr lang="es-ES" dirty="0" smtClean="0">
                <a:solidFill>
                  <a:srgbClr val="FFFF00"/>
                </a:solidFill>
                <a:latin typeface="Consolas" pitchFamily="49" charset="0"/>
              </a:rPr>
              <a:t>500.0</a:t>
            </a:r>
            <a:r>
              <a:rPr lang="es-ES" dirty="0" smtClean="0">
                <a:solidFill>
                  <a:prstClr val="white"/>
                </a:solidFill>
                <a:latin typeface="Consolas" pitchFamily="49" charset="0"/>
              </a:rPr>
              <a:t> / </a:t>
            </a:r>
            <a:r>
              <a:rPr lang="es-ES" dirty="0" smtClean="0">
                <a:solidFill>
                  <a:srgbClr val="FFFF00"/>
                </a:solidFill>
                <a:latin typeface="Consolas" pitchFamily="49" charset="0"/>
              </a:rPr>
              <a:t>3.0	</a:t>
            </a:r>
            <a:r>
              <a:rPr lang="es-ES" dirty="0" smtClean="0">
                <a:solidFill>
                  <a:prstClr val="white"/>
                </a:solidFill>
                <a:latin typeface="Consolas" pitchFamily="49" charset="0"/>
                <a:cs typeface="Consolas" pitchFamily="49" charset="0"/>
              </a:rPr>
              <a:t>166.667</a:t>
            </a:r>
            <a:endParaRPr lang="es-ES" dirty="0" smtClean="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77</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CuadroTexto"/>
          <p:cNvSpPr txBox="1"/>
          <p:nvPr/>
        </p:nvSpPr>
        <p:spPr>
          <a:xfrm>
            <a:off x="2367796" y="5013177"/>
            <a:ext cx="7544629" cy="430887"/>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200" dirty="0">
                <a:solidFill>
                  <a:srgbClr val="FFC000"/>
                </a:solidFill>
                <a:effectLst>
                  <a:outerShdw blurRad="38100" dist="38100" dir="2700000" algn="tl">
                    <a:srgbClr val="000000">
                      <a:alpha val="43137"/>
                    </a:srgbClr>
                  </a:outerShdw>
                </a:effectLst>
                <a:latin typeface="Cambria" pitchFamily="18" charset="0"/>
              </a:rPr>
              <a:t>Comprueba siempre que el tipo de división sea el que quieres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1000"/>
                                        <p:tgtEl>
                                          <p:spTgt spid="3">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000"/>
                                        <p:tgtEl>
                                          <p:spTgt spid="3">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1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78</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4930025" y="3044281"/>
            <a:ext cx="2331985"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Variables</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Datos que se mantienen en memoria</a:t>
            </a:r>
          </a:p>
          <a:p>
            <a:pPr marL="361950" lvl="1" indent="1588">
              <a:spcBef>
                <a:spcPts val="0"/>
              </a:spcBef>
              <a:spcAft>
                <a:spcPts val="1200"/>
              </a:spcAft>
              <a:buNone/>
            </a:pPr>
            <a:r>
              <a:rPr lang="es-ES" dirty="0" smtClean="0"/>
              <a:t>Variable: dato que se accede por medio de un nombre</a:t>
            </a:r>
          </a:p>
          <a:p>
            <a:pPr marL="361950" lvl="1" indent="1588">
              <a:spcBef>
                <a:spcPts val="0"/>
              </a:spcBef>
              <a:spcAft>
                <a:spcPts val="600"/>
              </a:spcAft>
              <a:buNone/>
            </a:pPr>
            <a:r>
              <a:rPr lang="es-ES" dirty="0" smtClean="0"/>
              <a:t>Dato literal: un valor concreto</a:t>
            </a:r>
          </a:p>
          <a:p>
            <a:pPr marL="361950" lvl="1" indent="1588">
              <a:spcBef>
                <a:spcPts val="0"/>
              </a:spcBef>
              <a:spcAft>
                <a:spcPts val="1200"/>
              </a:spcAft>
              <a:buNone/>
            </a:pPr>
            <a:r>
              <a:rPr lang="es-ES" dirty="0" smtClean="0"/>
              <a:t>Variable: puede cambiar de valor (</a:t>
            </a:r>
            <a:r>
              <a:rPr lang="es-ES" i="1" dirty="0" smtClean="0"/>
              <a:t>variar</a:t>
            </a:r>
            <a:r>
              <a:rPr lang="es-ES" dirty="0" smtClean="0"/>
              <a:t>)</a:t>
            </a:r>
          </a:p>
          <a:p>
            <a:pPr marL="361950" lvl="1" indent="1588">
              <a:spcBef>
                <a:spcPts val="0"/>
              </a:spcBef>
              <a:spcAft>
                <a:spcPts val="600"/>
              </a:spcAft>
              <a:buNone/>
            </a:pPr>
            <a:r>
              <a:rPr lang="es-ES" dirty="0" smtClean="0">
                <a:solidFill>
                  <a:prstClr val="white"/>
                </a:solidFill>
                <a:latin typeface="Consolas" pitchFamily="49" charset="0"/>
              </a:rPr>
              <a:t>edad = </a:t>
            </a:r>
            <a:r>
              <a:rPr lang="es-ES" dirty="0" smtClean="0">
                <a:solidFill>
                  <a:srgbClr val="FFFF00"/>
                </a:solidFill>
                <a:latin typeface="Consolas" pitchFamily="49" charset="0"/>
              </a:rPr>
              <a:t>19</a:t>
            </a:r>
            <a:r>
              <a:rPr lang="es-ES" dirty="0" smtClean="0">
                <a:latin typeface="Consolas" pitchFamily="49" charset="0"/>
              </a:rPr>
              <a:t>; </a:t>
            </a:r>
            <a:r>
              <a:rPr lang="es-ES" dirty="0" smtClean="0">
                <a:solidFill>
                  <a:srgbClr val="92D050"/>
                </a:solidFill>
                <a:latin typeface="Consolas" pitchFamily="49" charset="0"/>
              </a:rPr>
              <a:t>// variable edad y literal 19</a:t>
            </a:r>
            <a:endParaRPr lang="es-ES" dirty="0" smtClean="0">
              <a:solidFill>
                <a:srgbClr val="92D050"/>
              </a:solidFill>
            </a:endParaRPr>
          </a:p>
          <a:p>
            <a:pPr marL="361950" lvl="1" indent="1588">
              <a:spcBef>
                <a:spcPts val="1800"/>
              </a:spcBef>
              <a:spcAft>
                <a:spcPts val="600"/>
              </a:spcAft>
              <a:buNone/>
            </a:pPr>
            <a:r>
              <a:rPr lang="es-ES" dirty="0" smtClean="0">
                <a:solidFill>
                  <a:srgbClr val="FFC000"/>
                </a:solidFill>
              </a:rPr>
              <a:t>Las variables deben ser declaradas</a:t>
            </a:r>
          </a:p>
          <a:p>
            <a:pPr marL="361950" lvl="1" indent="1588">
              <a:spcBef>
                <a:spcPts val="0"/>
              </a:spcBef>
              <a:spcAft>
                <a:spcPts val="600"/>
              </a:spcAft>
              <a:buNone/>
            </a:pPr>
            <a:r>
              <a:rPr lang="es-ES" dirty="0" smtClean="0"/>
              <a:t>¿Qué tipo de dato queremos mantener?</a:t>
            </a:r>
          </a:p>
          <a:p>
            <a:pPr marL="714375" lvl="1" indent="-350838">
              <a:spcBef>
                <a:spcPts val="0"/>
              </a:spcBef>
              <a:spcAft>
                <a:spcPts val="600"/>
              </a:spcAft>
            </a:pPr>
            <a:r>
              <a:rPr lang="es-ES" dirty="0" smtClean="0"/>
              <a:t>Valor numérico sin decimales (entero): tipo </a:t>
            </a:r>
            <a:r>
              <a:rPr lang="es-ES" dirty="0" smtClean="0">
                <a:solidFill>
                  <a:srgbClr val="FFC000"/>
                </a:solidFill>
                <a:latin typeface="Consolas" pitchFamily="49" charset="0"/>
                <a:cs typeface="Consolas" pitchFamily="49" charset="0"/>
              </a:rPr>
              <a:t>int</a:t>
            </a:r>
          </a:p>
          <a:p>
            <a:pPr marL="714375" lvl="1" indent="-350838">
              <a:spcBef>
                <a:spcPts val="0"/>
              </a:spcBef>
              <a:spcAft>
                <a:spcPts val="600"/>
              </a:spcAft>
            </a:pPr>
            <a:r>
              <a:rPr lang="es-ES" dirty="0" smtClean="0"/>
              <a:t>Valor numérico con decimales (real): tipo </a:t>
            </a:r>
            <a:r>
              <a:rPr lang="es-ES" dirty="0" smtClean="0">
                <a:solidFill>
                  <a:srgbClr val="FFC000"/>
                </a:solidFill>
                <a:latin typeface="Consolas" pitchFamily="49" charset="0"/>
                <a:cs typeface="Consolas" pitchFamily="49" charset="0"/>
              </a:rPr>
              <a:t>double</a:t>
            </a:r>
          </a:p>
          <a:p>
            <a:pPr marL="361950" lvl="1" indent="1588">
              <a:spcBef>
                <a:spcPts val="1200"/>
              </a:spcBef>
              <a:spcAft>
                <a:spcPts val="600"/>
              </a:spcAft>
              <a:buNone/>
            </a:pPr>
            <a:r>
              <a:rPr lang="es-ES" dirty="0" smtClean="0"/>
              <a:t>Declaración: </a:t>
            </a:r>
            <a:r>
              <a:rPr lang="es-ES" i="1" dirty="0" smtClean="0">
                <a:solidFill>
                  <a:srgbClr val="FFC000"/>
                </a:solidFill>
                <a:latin typeface="Consolas" pitchFamily="49" charset="0"/>
                <a:cs typeface="Consolas" pitchFamily="49" charset="0"/>
              </a:rPr>
              <a:t>tipo</a:t>
            </a:r>
            <a:r>
              <a:rPr lang="es-ES" dirty="0" smtClean="0">
                <a:latin typeface="Consolas" pitchFamily="49" charset="0"/>
                <a:cs typeface="Consolas" pitchFamily="49" charset="0"/>
              </a:rPr>
              <a:t> </a:t>
            </a:r>
            <a:r>
              <a:rPr lang="es-ES" i="1" dirty="0" smtClean="0">
                <a:latin typeface="Consolas" pitchFamily="49" charset="0"/>
                <a:cs typeface="Consolas" pitchFamily="49" charset="0"/>
              </a:rPr>
              <a:t>nombre</a:t>
            </a:r>
            <a:r>
              <a:rPr lang="es-ES" dirty="0" smtClean="0">
                <a:latin typeface="Consolas" pitchFamily="49" charset="0"/>
                <a:cs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79</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1000"/>
                                        <p:tgtEl>
                                          <p:spTgt spid="3">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000"/>
                                        <p:tgtEl>
                                          <p:spTgt spid="3">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1000"/>
                                        <p:tgtEl>
                                          <p:spTgt spid="3">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1000"/>
                                        <p:tgtEl>
                                          <p:spTgt spid="3">
                                            <p:txEl>
                                              <p:pRg st="8" end="8"/>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left)">
                                      <p:cBhvr>
                                        <p:cTn id="31"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Declaración de variables</a:t>
            </a:r>
          </a:p>
          <a:p>
            <a:pPr lvl="1" indent="1588">
              <a:spcBef>
                <a:spcPts val="0"/>
              </a:spcBef>
              <a:spcAft>
                <a:spcPts val="600"/>
              </a:spcAft>
              <a:buClr>
                <a:srgbClr val="04617B">
                  <a:lumMod val="20000"/>
                  <a:lumOff val="80000"/>
                </a:srgbClr>
              </a:buClr>
              <a:buNone/>
              <a:tabLst>
                <a:tab pos="2514600" algn="l"/>
              </a:tabLst>
            </a:pPr>
            <a:r>
              <a:rPr lang="es-ES" dirty="0" smtClean="0">
                <a:solidFill>
                  <a:srgbClr val="FFC000"/>
                </a:solidFill>
                <a:latin typeface="Consolas" pitchFamily="49" charset="0"/>
              </a:rPr>
              <a:t>int</a:t>
            </a:r>
            <a:r>
              <a:rPr lang="es-ES" dirty="0" smtClean="0">
                <a:solidFill>
                  <a:prstClr val="white"/>
                </a:solidFill>
                <a:latin typeface="Consolas" pitchFamily="49" charset="0"/>
              </a:rPr>
              <a:t> cantidad;</a:t>
            </a:r>
          </a:p>
          <a:p>
            <a:pPr lvl="1" indent="1588">
              <a:spcBef>
                <a:spcPts val="0"/>
              </a:spcBef>
              <a:spcAft>
                <a:spcPts val="600"/>
              </a:spcAft>
              <a:buClr>
                <a:srgbClr val="04617B">
                  <a:lumMod val="20000"/>
                  <a:lumOff val="80000"/>
                </a:srgbClr>
              </a:buClr>
              <a:buNone/>
              <a:tabLst>
                <a:tab pos="2514600" algn="l"/>
              </a:tabLst>
            </a:pPr>
            <a:r>
              <a:rPr lang="es-ES" dirty="0" smtClean="0">
                <a:solidFill>
                  <a:srgbClr val="FFC000"/>
                </a:solidFill>
                <a:latin typeface="Consolas" pitchFamily="49" charset="0"/>
              </a:rPr>
              <a:t>double</a:t>
            </a:r>
            <a:r>
              <a:rPr lang="es-ES" dirty="0" smtClean="0">
                <a:solidFill>
                  <a:prstClr val="white"/>
                </a:solidFill>
                <a:latin typeface="Consolas" pitchFamily="49" charset="0"/>
              </a:rPr>
              <a:t> precio;</a:t>
            </a:r>
            <a:endParaRPr lang="es-ES" dirty="0" smtClean="0">
              <a:solidFill>
                <a:srgbClr val="FFFF00"/>
              </a:solidFill>
              <a:latin typeface="Consolas" pitchFamily="49" charset="0"/>
              <a:cs typeface="Consolas" pitchFamily="49" charset="0"/>
            </a:endParaRPr>
          </a:p>
          <a:p>
            <a:pPr marL="361950" lvl="1" indent="1588">
              <a:spcBef>
                <a:spcPts val="1200"/>
              </a:spcBef>
              <a:spcAft>
                <a:spcPts val="6000"/>
              </a:spcAft>
              <a:buNone/>
            </a:pPr>
            <a:r>
              <a:rPr lang="es-ES" dirty="0" smtClean="0"/>
              <a:t>Se reserva espacio suficiente</a:t>
            </a:r>
          </a:p>
          <a:p>
            <a:pPr marL="361950" lvl="1" indent="1588">
              <a:spcBef>
                <a:spcPts val="0"/>
              </a:spcBef>
              <a:spcAft>
                <a:spcPts val="600"/>
              </a:spcAft>
              <a:buNone/>
            </a:pPr>
            <a:r>
              <a:rPr lang="es-ES" dirty="0" smtClean="0">
                <a:solidFill>
                  <a:srgbClr val="FFC000"/>
                </a:solidFill>
              </a:rPr>
              <a:t>LAS VARIABLES NO SE INICIALIZAN</a:t>
            </a:r>
          </a:p>
          <a:p>
            <a:pPr marL="361950" lvl="1" indent="1588">
              <a:spcBef>
                <a:spcPts val="0"/>
              </a:spcBef>
              <a:spcAft>
                <a:spcPts val="600"/>
              </a:spcAft>
              <a:buNone/>
            </a:pPr>
            <a:r>
              <a:rPr lang="es-ES" dirty="0" smtClean="0"/>
              <a:t>No se deben usar hasta que se les haya dado algún valor</a:t>
            </a:r>
          </a:p>
          <a:p>
            <a:pPr marL="361950" lvl="1" indent="1588">
              <a:spcBef>
                <a:spcPts val="1200"/>
              </a:spcBef>
              <a:spcAft>
                <a:spcPts val="600"/>
              </a:spcAft>
              <a:buNone/>
            </a:pPr>
            <a:r>
              <a:rPr lang="es-ES" i="1" dirty="0" smtClean="0"/>
              <a:t>¿Dónde colocamos las declaraciones?</a:t>
            </a:r>
          </a:p>
          <a:p>
            <a:pPr marL="361950" lvl="1" indent="1588">
              <a:spcBef>
                <a:spcPts val="0"/>
              </a:spcBef>
              <a:spcAft>
                <a:spcPts val="600"/>
              </a:spcAft>
              <a:buNone/>
            </a:pPr>
            <a:r>
              <a:rPr lang="es-ES" dirty="0" smtClean="0"/>
              <a:t>Siempre, antes del primer uso</a:t>
            </a:r>
            <a:br>
              <a:rPr lang="es-ES" dirty="0" smtClean="0"/>
            </a:br>
            <a:r>
              <a:rPr lang="es-ES" dirty="0" smtClean="0"/>
              <a:t>Habitualmente al principio de la función</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80</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aphicFrame>
        <p:nvGraphicFramePr>
          <p:cNvPr id="6" name="5 Tabla"/>
          <p:cNvGraphicFramePr>
            <a:graphicFrameLocks noGrp="1"/>
          </p:cNvGraphicFramePr>
          <p:nvPr/>
        </p:nvGraphicFramePr>
        <p:xfrm>
          <a:off x="7032104" y="1736616"/>
          <a:ext cx="3096344" cy="1908408"/>
        </p:xfrm>
        <a:graphic>
          <a:graphicData uri="http://schemas.openxmlformats.org/drawingml/2006/table">
            <a:tbl>
              <a:tblPr firstRow="1" bandRow="1">
                <a:noFill/>
                <a:tableStyleId>{D113A9D2-9D6B-4929-AA2D-F23B5EE8CBE7}</a:tableStyleId>
              </a:tblPr>
              <a:tblGrid>
                <a:gridCol w="1601557">
                  <a:extLst>
                    <a:ext uri="{9D8B030D-6E8A-4147-A177-3AD203B41FA5}">
                      <a16:colId xmlns:a16="http://schemas.microsoft.com/office/drawing/2014/main" val="20000"/>
                    </a:ext>
                  </a:extLst>
                </a:gridCol>
                <a:gridCol w="1494787">
                  <a:extLst>
                    <a:ext uri="{9D8B030D-6E8A-4147-A177-3AD203B41FA5}">
                      <a16:colId xmlns:a16="http://schemas.microsoft.com/office/drawing/2014/main" val="20001"/>
                    </a:ext>
                  </a:extLst>
                </a:gridCol>
              </a:tblGrid>
              <a:tr h="225000">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000">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2000" b="1" dirty="0" smtClean="0">
                          <a:solidFill>
                            <a:srgbClr val="C00000"/>
                          </a:solidFill>
                          <a:effectLst>
                            <a:outerShdw blurRad="38100" dist="38100" dir="2700000" algn="tl">
                              <a:srgbClr val="000000">
                                <a:alpha val="43137"/>
                              </a:srgbClr>
                            </a:outerShdw>
                          </a:effectLst>
                          <a:latin typeface="Consolas" pitchFamily="49" charset="0"/>
                        </a:rPr>
                        <a:t>?</a:t>
                      </a:r>
                      <a:endParaRPr lang="es-ES" sz="20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19688">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2000" b="1" dirty="0" smtClean="0">
                          <a:solidFill>
                            <a:srgbClr val="C00000"/>
                          </a:solidFill>
                          <a:effectLst>
                            <a:outerShdw blurRad="38100" dist="38100" dir="2700000" algn="tl">
                              <a:srgbClr val="000000">
                                <a:alpha val="43137"/>
                              </a:srgbClr>
                            </a:outerShdw>
                          </a:effectLst>
                          <a:latin typeface="Consolas" pitchFamily="49" charset="0"/>
                        </a:rPr>
                        <a:t>?</a:t>
                      </a:r>
                      <a:endParaRPr lang="es-ES" sz="20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225000">
                <a:tc>
                  <a:txBody>
                    <a:bodyPr/>
                    <a:lstStyle/>
                    <a:p>
                      <a:pPr algn="l"/>
                      <a:endParaRPr lang="es-ES" sz="2000" dirty="0">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ctr"/>
                      <a:r>
                        <a:rPr lang="es-ES" sz="2000" b="1" dirty="0" smtClean="0">
                          <a:effectLst>
                            <a:outerShdw blurRad="38100" dist="38100" dir="2700000" algn="tl">
                              <a:srgbClr val="000000">
                                <a:alpha val="43137"/>
                              </a:srgbClr>
                            </a:outerShdw>
                          </a:effectLst>
                          <a:latin typeface="Consolas" pitchFamily="49" charset="0"/>
                        </a:rPr>
                        <a:t>...</a:t>
                      </a:r>
                      <a:endParaRPr lang="es-ES" sz="2000" b="1" dirty="0">
                        <a:effectLst>
                          <a:outerShdw blurRad="38100" dist="38100" dir="2700000" algn="tl">
                            <a:srgbClr val="000000">
                              <a:alpha val="43137"/>
                            </a:srgbClr>
                          </a:outerShdw>
                        </a:effectLst>
                        <a:latin typeface="Consolas" pitchFamily="49"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7" name="6 Rectángulo"/>
          <p:cNvSpPr/>
          <p:nvPr/>
        </p:nvSpPr>
        <p:spPr>
          <a:xfrm>
            <a:off x="7968208" y="980729"/>
            <a:ext cx="2223686" cy="461665"/>
          </a:xfrm>
          <a:prstGeom prst="rect">
            <a:avLst/>
          </a:prstGeom>
        </p:spPr>
        <p:txBody>
          <a:bodyPr wrap="none">
            <a:spAutoFit/>
          </a:bodyPr>
          <a:lstStyle/>
          <a:p>
            <a:r>
              <a:rPr lang="es-ES" sz="2400" i="1" dirty="0">
                <a:solidFill>
                  <a:srgbClr val="FFC000"/>
                </a:solidFill>
                <a:latin typeface="Consolas" pitchFamily="49" charset="0"/>
                <a:cs typeface="Consolas" pitchFamily="49" charset="0"/>
              </a:rPr>
              <a:t>tipo</a:t>
            </a:r>
            <a:r>
              <a:rPr lang="es-ES" sz="2400" dirty="0">
                <a:latin typeface="Consolas" pitchFamily="49" charset="0"/>
                <a:cs typeface="Consolas" pitchFamily="49" charset="0"/>
              </a:rPr>
              <a:t> </a:t>
            </a:r>
            <a:r>
              <a:rPr lang="es-ES" sz="2400" i="1" dirty="0">
                <a:latin typeface="Consolas" pitchFamily="49" charset="0"/>
                <a:cs typeface="Consolas" pitchFamily="49" charset="0"/>
              </a:rPr>
              <a:t>nombre</a:t>
            </a:r>
            <a:r>
              <a:rPr lang="es-ES" sz="2400" dirty="0">
                <a:latin typeface="Consolas" pitchFamily="49" charset="0"/>
                <a:cs typeface="Consolas" pitchFamily="49" charset="0"/>
              </a:rPr>
              <a:t>;</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1000"/>
                                        <p:tgtEl>
                                          <p:spTgt spid="3">
                                            <p:txEl>
                                              <p:pRg st="3" end="3"/>
                                            </p:txEl>
                                          </p:spTgt>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10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Declaración de variables</a:t>
            </a:r>
            <a:endParaRPr lang="es-ES" dirty="0" smtClean="0">
              <a:solidFill>
                <a:schemeClr val="bg2">
                  <a:lumMod val="20000"/>
                  <a:lumOff val="80000"/>
                </a:schemeClr>
              </a:solidFill>
            </a:endParaRPr>
          </a:p>
          <a:p>
            <a:pPr lvl="1" indent="1588">
              <a:spcBef>
                <a:spcPts val="0"/>
              </a:spcBef>
              <a:spcAft>
                <a:spcPts val="600"/>
              </a:spcAft>
              <a:buClr>
                <a:srgbClr val="04617B">
                  <a:lumMod val="20000"/>
                  <a:lumOff val="80000"/>
                </a:srgbClr>
              </a:buClr>
              <a:buNone/>
            </a:pPr>
            <a:r>
              <a:rPr lang="es-ES" sz="2000" dirty="0">
                <a:solidFill>
                  <a:srgbClr val="FFCCFF"/>
                </a:solidFill>
                <a:latin typeface="Consolas" pitchFamily="49" charset="0"/>
              </a:rPr>
              <a:t>#include &lt;iostream&gt;</a:t>
            </a:r>
          </a:p>
          <a:p>
            <a:pPr lvl="1" indent="1588">
              <a:spcBef>
                <a:spcPts val="0"/>
              </a:spcBef>
              <a:spcAft>
                <a:spcPts val="600"/>
              </a:spcAft>
              <a:buClr>
                <a:srgbClr val="04617B">
                  <a:lumMod val="20000"/>
                  <a:lumOff val="80000"/>
                </a:srgbClr>
              </a:buClr>
              <a:buNone/>
            </a:pPr>
            <a:r>
              <a:rPr lang="es-ES" sz="2000" dirty="0">
                <a:solidFill>
                  <a:srgbClr val="009DD9">
                    <a:lumMod val="60000"/>
                    <a:lumOff val="40000"/>
                  </a:srgbClr>
                </a:solidFill>
                <a:latin typeface="Consolas" pitchFamily="49" charset="0"/>
              </a:rPr>
              <a:t>using namespace </a:t>
            </a:r>
            <a:r>
              <a:rPr lang="es-ES" sz="2000" dirty="0">
                <a:solidFill>
                  <a:prstClr val="white"/>
                </a:solidFill>
                <a:latin typeface="Consolas" pitchFamily="49" charset="0"/>
              </a:rPr>
              <a:t>std;</a:t>
            </a:r>
          </a:p>
          <a:p>
            <a:pPr lvl="1" indent="1588">
              <a:spcBef>
                <a:spcPts val="0"/>
              </a:spcBef>
              <a:spcAft>
                <a:spcPts val="600"/>
              </a:spcAft>
              <a:buClr>
                <a:srgbClr val="04617B">
                  <a:lumMod val="20000"/>
                  <a:lumOff val="80000"/>
                </a:srgbClr>
              </a:buClr>
              <a:buNone/>
            </a:pPr>
            <a:endParaRPr lang="es-ES" sz="2000" dirty="0">
              <a:solidFill>
                <a:srgbClr val="FFC000"/>
              </a:solidFill>
              <a:latin typeface="Consolas" pitchFamily="49" charset="0"/>
            </a:endParaRPr>
          </a:p>
          <a:p>
            <a:pPr lvl="1" indent="1588">
              <a:spcBef>
                <a:spcPts val="0"/>
              </a:spcBef>
              <a:spcAft>
                <a:spcPts val="600"/>
              </a:spcAft>
              <a:buClr>
                <a:srgbClr val="04617B">
                  <a:lumMod val="20000"/>
                  <a:lumOff val="80000"/>
                </a:srgbClr>
              </a:buClr>
              <a:buNone/>
            </a:pPr>
            <a:r>
              <a:rPr lang="es-ES" sz="2000" dirty="0">
                <a:solidFill>
                  <a:srgbClr val="FFC000"/>
                </a:solidFill>
                <a:latin typeface="Consolas" pitchFamily="49" charset="0"/>
              </a:rPr>
              <a:t>int</a:t>
            </a:r>
            <a:r>
              <a:rPr lang="es-ES" sz="2000" dirty="0">
                <a:solidFill>
                  <a:prstClr val="white"/>
                </a:solidFill>
                <a:latin typeface="Consolas" pitchFamily="49" charset="0"/>
              </a:rPr>
              <a:t> main()</a:t>
            </a:r>
            <a:endParaRPr lang="es-ES" sz="2000" dirty="0">
              <a:solidFill>
                <a:srgbClr val="92D050"/>
              </a:solidFill>
              <a:latin typeface="Consolas" pitchFamily="49" charset="0"/>
            </a:endParaRPr>
          </a:p>
          <a:p>
            <a:pPr lvl="1" indent="1588">
              <a:spcBef>
                <a:spcPts val="0"/>
              </a:spcBef>
              <a:spcAft>
                <a:spcPts val="600"/>
              </a:spcAft>
              <a:buClr>
                <a:srgbClr val="04617B">
                  <a:lumMod val="20000"/>
                  <a:lumOff val="80000"/>
                </a:srgbClr>
              </a:buClr>
              <a:buNone/>
            </a:pPr>
            <a:r>
              <a:rPr lang="es-ES" sz="2000" dirty="0">
                <a:solidFill>
                  <a:prstClr val="white"/>
                </a:solidFill>
                <a:latin typeface="Consolas" pitchFamily="49" charset="0"/>
              </a:rPr>
              <a:t>{</a:t>
            </a:r>
          </a:p>
          <a:p>
            <a:pPr lvl="1" indent="1588">
              <a:spcBef>
                <a:spcPts val="0"/>
              </a:spcBef>
              <a:spcAft>
                <a:spcPts val="600"/>
              </a:spcAft>
              <a:buClr>
                <a:srgbClr val="04617B">
                  <a:lumMod val="20000"/>
                  <a:lumOff val="8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cantidad;</a:t>
            </a:r>
          </a:p>
          <a:p>
            <a:pPr lvl="1" indent="1588">
              <a:spcBef>
                <a:spcPts val="0"/>
              </a:spcBef>
              <a:spcAft>
                <a:spcPts val="600"/>
              </a:spcAft>
              <a:buClr>
                <a:srgbClr val="04617B">
                  <a:lumMod val="20000"/>
                  <a:lumOff val="8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double</a:t>
            </a:r>
            <a:r>
              <a:rPr lang="es-ES" sz="2000" dirty="0">
                <a:solidFill>
                  <a:prstClr val="white"/>
                </a:solidFill>
                <a:latin typeface="Consolas" pitchFamily="49" charset="0"/>
              </a:rPr>
              <a:t> precio, total;</a:t>
            </a:r>
          </a:p>
          <a:p>
            <a:pPr lvl="1" indent="1588">
              <a:spcBef>
                <a:spcPts val="0"/>
              </a:spcBef>
              <a:spcAft>
                <a:spcPts val="600"/>
              </a:spcAft>
              <a:buClr>
                <a:srgbClr val="04617B">
                  <a:lumMod val="20000"/>
                  <a:lumOff val="80000"/>
                </a:srgbClr>
              </a:buClr>
              <a:buNone/>
            </a:pPr>
            <a:endParaRPr lang="es-ES" sz="2000" dirty="0">
              <a:solidFill>
                <a:srgbClr val="92D050"/>
              </a:solidFill>
              <a:latin typeface="Consolas" pitchFamily="49" charset="0"/>
            </a:endParaRPr>
          </a:p>
          <a:p>
            <a:pPr lvl="1" indent="1588">
              <a:spcBef>
                <a:spcPts val="0"/>
              </a:spcBef>
              <a:spcAft>
                <a:spcPts val="600"/>
              </a:spcAft>
              <a:buClr>
                <a:srgbClr val="04617B">
                  <a:lumMod val="20000"/>
                  <a:lumOff val="80000"/>
                </a:srgbClr>
              </a:buClr>
              <a:buNone/>
            </a:pPr>
            <a:endParaRPr lang="es-ES" sz="2000" dirty="0">
              <a:solidFill>
                <a:srgbClr val="92D050"/>
              </a:solidFill>
              <a:latin typeface="Consolas" pitchFamily="49" charset="0"/>
            </a:endParaRPr>
          </a:p>
          <a:p>
            <a:pPr lvl="1" indent="1588">
              <a:spcBef>
                <a:spcPts val="0"/>
              </a:spcBef>
              <a:spcAft>
                <a:spcPts val="600"/>
              </a:spcAft>
              <a:buClr>
                <a:srgbClr val="04617B">
                  <a:lumMod val="20000"/>
                  <a:lumOff val="80000"/>
                </a:srgbClr>
              </a:buClr>
              <a:buNone/>
            </a:pPr>
            <a:r>
              <a:rPr lang="es-ES" sz="2000" dirty="0">
                <a:solidFill>
                  <a:prstClr val="white"/>
                </a:solidFill>
                <a:latin typeface="Consolas" pitchFamily="49" charset="0"/>
              </a:rPr>
              <a:t>   </a:t>
            </a:r>
            <a:r>
              <a:rPr lang="es-ES" sz="2000" dirty="0">
                <a:solidFill>
                  <a:srgbClr val="009DD9">
                    <a:lumMod val="60000"/>
                    <a:lumOff val="40000"/>
                  </a:srgbClr>
                </a:solidFill>
                <a:latin typeface="Consolas" pitchFamily="49" charset="0"/>
              </a:rPr>
              <a:t>return</a:t>
            </a:r>
            <a:r>
              <a:rPr lang="es-ES" sz="2000" dirty="0">
                <a:solidFill>
                  <a:prstClr val="white"/>
                </a:solidFill>
                <a:latin typeface="Consolas" pitchFamily="49" charset="0"/>
              </a:rPr>
              <a:t> </a:t>
            </a:r>
            <a:r>
              <a:rPr lang="es-ES" sz="2000" dirty="0">
                <a:solidFill>
                  <a:srgbClr val="FFFF00"/>
                </a:solidFill>
                <a:latin typeface="Consolas" pitchFamily="49" charset="0"/>
              </a:rPr>
              <a:t>0</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lvl="1" indent="1588">
              <a:spcBef>
                <a:spcPts val="0"/>
              </a:spcBef>
              <a:spcAft>
                <a:spcPts val="600"/>
              </a:spcAft>
              <a:buClr>
                <a:srgbClr val="04617B">
                  <a:lumMod val="20000"/>
                  <a:lumOff val="80000"/>
                </a:srgbClr>
              </a:buClr>
              <a:buNone/>
            </a:pPr>
            <a:r>
              <a:rPr lang="es-ES" sz="2000" dirty="0">
                <a:solidFill>
                  <a:prstClr val="white"/>
                </a:solidFill>
                <a:latin typeface="Consolas" pitchFamily="49" charset="0"/>
              </a:rPr>
              <a:t>}</a:t>
            </a:r>
          </a:p>
          <a:p>
            <a:pPr marL="361950" lvl="1" indent="1588">
              <a:spcBef>
                <a:spcPts val="0"/>
              </a:spcBef>
              <a:spcAft>
                <a:spcPts val="600"/>
              </a:spcAft>
              <a:buNone/>
            </a:pPr>
            <a:endParaRPr lang="es-ES" dirty="0" smtClean="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81</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aphicFrame>
        <p:nvGraphicFramePr>
          <p:cNvPr id="6" name="5 Tabla"/>
          <p:cNvGraphicFramePr>
            <a:graphicFrameLocks noGrp="1"/>
          </p:cNvGraphicFramePr>
          <p:nvPr/>
        </p:nvGraphicFramePr>
        <p:xfrm>
          <a:off x="7248128" y="1052736"/>
          <a:ext cx="2952328" cy="2808312"/>
        </p:xfrm>
        <a:graphic>
          <a:graphicData uri="http://schemas.openxmlformats.org/drawingml/2006/table">
            <a:tbl>
              <a:tblPr firstRow="1" bandRow="1">
                <a:noFill/>
                <a:tableStyleId>{D113A9D2-9D6B-4929-AA2D-F23B5EE8CBE7}</a:tableStyleId>
              </a:tblPr>
              <a:tblGrid>
                <a:gridCol w="1527066">
                  <a:extLst>
                    <a:ext uri="{9D8B030D-6E8A-4147-A177-3AD203B41FA5}">
                      <a16:colId xmlns:a16="http://schemas.microsoft.com/office/drawing/2014/main" val="20000"/>
                    </a:ext>
                  </a:extLst>
                </a:gridCol>
                <a:gridCol w="1425262">
                  <a:extLst>
                    <a:ext uri="{9D8B030D-6E8A-4147-A177-3AD203B41FA5}">
                      <a16:colId xmlns:a16="http://schemas.microsoft.com/office/drawing/2014/main" val="20001"/>
                    </a:ext>
                  </a:extLst>
                </a:gridCol>
              </a:tblGrid>
              <a:tr h="456304">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6304">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2000" b="1" dirty="0" smtClean="0">
                          <a:solidFill>
                            <a:srgbClr val="C00000"/>
                          </a:solidFill>
                          <a:effectLst>
                            <a:outerShdw blurRad="38100" dist="38100" dir="2700000" algn="tl">
                              <a:srgbClr val="000000">
                                <a:alpha val="43137"/>
                              </a:srgbClr>
                            </a:outerShdw>
                          </a:effectLst>
                          <a:latin typeface="Consolas" pitchFamily="49" charset="0"/>
                        </a:rPr>
                        <a:t>?</a:t>
                      </a:r>
                      <a:endParaRPr lang="es-ES" sz="20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19700">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2000" b="1" dirty="0" smtClean="0">
                          <a:solidFill>
                            <a:srgbClr val="C00000"/>
                          </a:solidFill>
                          <a:effectLst>
                            <a:outerShdw blurRad="38100" dist="38100" dir="2700000" algn="tl">
                              <a:srgbClr val="000000">
                                <a:alpha val="43137"/>
                              </a:srgbClr>
                            </a:outerShdw>
                          </a:effectLst>
                          <a:latin typeface="Consolas" pitchFamily="49" charset="0"/>
                        </a:rPr>
                        <a:t>?</a:t>
                      </a:r>
                      <a:endParaRPr lang="es-ES" sz="20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719700">
                <a:tc>
                  <a:txBody>
                    <a:bodyPr/>
                    <a:lstStyle/>
                    <a:p>
                      <a:pPr algn="l"/>
                      <a:r>
                        <a:rPr lang="es-ES" sz="2000" dirty="0" smtClean="0">
                          <a:effectLst>
                            <a:outerShdw blurRad="38100" dist="38100" dir="2700000" algn="tl">
                              <a:srgbClr val="000000">
                                <a:alpha val="43137"/>
                              </a:srgbClr>
                            </a:outerShdw>
                          </a:effectLst>
                          <a:latin typeface="Consolas" pitchFamily="49" charset="0"/>
                        </a:rPr>
                        <a:t>total</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algn="ctr" rtl="0" eaLnBrk="1" latinLnBrk="0" hangingPunct="1"/>
                      <a:r>
                        <a:rPr kumimoji="0" lang="es-ES" sz="2000" b="1" kern="1200" dirty="0" smtClean="0">
                          <a:solidFill>
                            <a:srgbClr val="C00000"/>
                          </a:solidFill>
                          <a:effectLst>
                            <a:outerShdw blurRad="38100" dist="38100" dir="2700000" algn="tl">
                              <a:srgbClr val="000000">
                                <a:alpha val="43137"/>
                              </a:srgbClr>
                            </a:outerShdw>
                          </a:effectLst>
                          <a:latin typeface="Consolas" pitchFamily="49" charset="0"/>
                          <a:ea typeface="+mn-ea"/>
                          <a:cs typeface="+mn-cs"/>
                        </a:rPr>
                        <a:t>?</a:t>
                      </a:r>
                      <a:endParaRPr kumimoji="0" lang="es-ES" sz="2000" b="1" kern="1200" dirty="0">
                        <a:solidFill>
                          <a:srgbClr val="C00000"/>
                        </a:solidFill>
                        <a:effectLst>
                          <a:outerShdw blurRad="38100" dist="38100" dir="2700000" algn="tl">
                            <a:srgbClr val="000000">
                              <a:alpha val="43137"/>
                            </a:srgbClr>
                          </a:outerShdw>
                        </a:effectLst>
                        <a:latin typeface="Consolas" pitchFamily="49" charset="0"/>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456304">
                <a:tc>
                  <a:txBody>
                    <a:bodyPr/>
                    <a:lstStyle/>
                    <a:p>
                      <a:pPr algn="l"/>
                      <a:endParaRPr lang="es-ES" sz="2000" dirty="0">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2000" b="1" dirty="0" smtClean="0">
                          <a:effectLst>
                            <a:outerShdw blurRad="38100" dist="38100" dir="2700000" algn="tl">
                              <a:srgbClr val="000000">
                                <a:alpha val="43137"/>
                              </a:srgbClr>
                            </a:outerShdw>
                          </a:effectLst>
                          <a:latin typeface="Consolas" pitchFamily="49" charset="0"/>
                        </a:rPr>
                        <a: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4" name="13 Grupo"/>
          <p:cNvGrpSpPr/>
          <p:nvPr/>
        </p:nvGrpSpPr>
        <p:grpSpPr>
          <a:xfrm>
            <a:off x="4784999" y="4293097"/>
            <a:ext cx="5517347" cy="1129481"/>
            <a:chOff x="3203848" y="4293096"/>
            <a:chExt cx="5517347" cy="1129481"/>
          </a:xfrm>
        </p:grpSpPr>
        <p:cxnSp>
          <p:nvCxnSpPr>
            <p:cNvPr id="10" name="9 Conector recto de flecha"/>
            <p:cNvCxnSpPr/>
            <p:nvPr/>
          </p:nvCxnSpPr>
          <p:spPr>
            <a:xfrm flipH="1" flipV="1">
              <a:off x="3203848" y="4293096"/>
              <a:ext cx="216024" cy="360040"/>
            </a:xfrm>
            <a:prstGeom prst="straightConnector1">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3419872" y="4653136"/>
              <a:ext cx="5301323" cy="769441"/>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200" dirty="0">
                  <a:effectLst>
                    <a:outerShdw blurRad="38100" dist="38100" dir="2700000" algn="tl">
                      <a:srgbClr val="000000">
                        <a:alpha val="43137"/>
                      </a:srgbClr>
                    </a:outerShdw>
                  </a:effectLst>
                  <a:latin typeface="Cambria" pitchFamily="18" charset="0"/>
                </a:rPr>
                <a:t>Podemos declarar varias de un mismo tipo</a:t>
              </a:r>
              <a:br>
                <a:rPr lang="es-ES" sz="2200" dirty="0">
                  <a:effectLst>
                    <a:outerShdw blurRad="38100" dist="38100" dir="2700000" algn="tl">
                      <a:srgbClr val="000000">
                        <a:alpha val="43137"/>
                      </a:srgbClr>
                    </a:outerShdw>
                  </a:effectLst>
                  <a:latin typeface="Cambria" pitchFamily="18" charset="0"/>
                </a:rPr>
              </a:br>
              <a:r>
                <a:rPr lang="es-ES" sz="2200" dirty="0">
                  <a:effectLst>
                    <a:outerShdw blurRad="38100" dist="38100" dir="2700000" algn="tl">
                      <a:srgbClr val="000000">
                        <a:alpha val="43137"/>
                      </a:srgbClr>
                    </a:outerShdw>
                  </a:effectLst>
                  <a:latin typeface="Cambria" pitchFamily="18" charset="0"/>
                </a:rPr>
                <a:t>separando los nombres con comas</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1000"/>
                                        <p:tgtEl>
                                          <p:spTgt spid="3">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1000"/>
                                        <p:tgtEl>
                                          <p:spTgt spid="3">
                                            <p:txEl>
                                              <p:pRg st="5" end="5"/>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1000"/>
                                        <p:tgtEl>
                                          <p:spTgt spid="3">
                                            <p:txEl>
                                              <p:pRg st="6" end="6"/>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1000"/>
                                        <p:tgtEl>
                                          <p:spTgt spid="3">
                                            <p:txEl>
                                              <p:pRg st="7" end="7"/>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left)">
                                      <p:cBhvr>
                                        <p:cTn id="25" dur="1000"/>
                                        <p:tgtEl>
                                          <p:spTgt spid="3">
                                            <p:txEl>
                                              <p:pRg st="10" end="1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wipe(left)">
                                      <p:cBhvr>
                                        <p:cTn id="28" dur="1000"/>
                                        <p:tgtEl>
                                          <p:spTgt spid="3">
                                            <p:txEl>
                                              <p:pRg st="11" end="11"/>
                                            </p:txEl>
                                          </p:spTgt>
                                        </p:tgtEl>
                                      </p:cBhvr>
                                    </p:animEffect>
                                  </p:childTnLst>
                                </p:cTn>
                              </p:par>
                            </p:childTnLst>
                          </p:cTn>
                        </p:par>
                        <p:par>
                          <p:cTn id="29" fill="hold">
                            <p:stCondLst>
                              <p:cond delay="1000"/>
                            </p:stCondLst>
                            <p:childTnLst>
                              <p:par>
                                <p:cTn id="30" presetID="22" presetClass="entr" presetSubtype="1" fill="hold" nodeType="afterEffect">
                                  <p:stCondLst>
                                    <p:cond delay="200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1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Capacidad de las variables</a:t>
            </a:r>
          </a:p>
          <a:p>
            <a:pPr marL="361950" lvl="1" indent="1588">
              <a:spcBef>
                <a:spcPts val="0"/>
              </a:spcBef>
              <a:spcAft>
                <a:spcPts val="600"/>
              </a:spcAft>
              <a:buNone/>
            </a:pPr>
            <a:r>
              <a:rPr lang="es-ES" dirty="0" smtClean="0">
                <a:solidFill>
                  <a:srgbClr val="FFC000"/>
                </a:solidFill>
                <a:latin typeface="Consolas" pitchFamily="49" charset="0"/>
              </a:rPr>
              <a:t>int</a:t>
            </a:r>
          </a:p>
          <a:p>
            <a:pPr marL="361950" lvl="1" indent="1588">
              <a:spcBef>
                <a:spcPts val="0"/>
              </a:spcBef>
              <a:spcAft>
                <a:spcPts val="600"/>
              </a:spcAft>
              <a:buNone/>
            </a:pPr>
            <a:r>
              <a:rPr lang="es-ES" dirty="0" smtClean="0">
                <a:cs typeface="Courier New" pitchFamily="49" charset="0"/>
              </a:rPr>
              <a:t>-2.147.483.648</a:t>
            </a:r>
            <a:r>
              <a:rPr lang="es-ES" dirty="0" smtClean="0"/>
              <a:t> ... </a:t>
            </a:r>
            <a:r>
              <a:rPr lang="es-ES" dirty="0" smtClean="0">
                <a:cs typeface="Courier New" pitchFamily="49" charset="0"/>
              </a:rPr>
              <a:t>2.147.483.647</a:t>
            </a:r>
            <a:endParaRPr lang="es-ES" dirty="0" smtClean="0"/>
          </a:p>
          <a:p>
            <a:pPr marL="361950" lvl="1" indent="1588">
              <a:spcBef>
                <a:spcPts val="0"/>
              </a:spcBef>
              <a:spcAft>
                <a:spcPts val="600"/>
              </a:spcAft>
              <a:buNone/>
            </a:pPr>
            <a:r>
              <a:rPr lang="es-ES" dirty="0" smtClean="0">
                <a:solidFill>
                  <a:srgbClr val="FFFF00"/>
                </a:solidFill>
                <a:latin typeface="Consolas" pitchFamily="49" charset="0"/>
                <a:cs typeface="Courier New" pitchFamily="49" charset="0"/>
              </a:rPr>
              <a:t>-2147483648</a:t>
            </a:r>
            <a:r>
              <a:rPr lang="es-ES" dirty="0" smtClean="0">
                <a:solidFill>
                  <a:prstClr val="white"/>
                </a:solidFill>
              </a:rPr>
              <a:t> </a:t>
            </a:r>
            <a:r>
              <a:rPr lang="es-ES" dirty="0" smtClean="0"/>
              <a:t>.. </a:t>
            </a:r>
            <a:r>
              <a:rPr lang="es-ES" dirty="0" smtClean="0">
                <a:solidFill>
                  <a:srgbClr val="FFFF00"/>
                </a:solidFill>
                <a:latin typeface="Consolas" pitchFamily="49" charset="0"/>
                <a:cs typeface="Courier New" pitchFamily="49" charset="0"/>
              </a:rPr>
              <a:t>2147483647</a:t>
            </a:r>
            <a:endParaRPr lang="es-ES" dirty="0" smtClean="0"/>
          </a:p>
          <a:p>
            <a:pPr lvl="1" indent="1588">
              <a:spcBef>
                <a:spcPts val="3000"/>
              </a:spcBef>
              <a:spcAft>
                <a:spcPts val="600"/>
              </a:spcAft>
              <a:buClr>
                <a:srgbClr val="04617B">
                  <a:lumMod val="20000"/>
                  <a:lumOff val="80000"/>
                </a:srgbClr>
              </a:buClr>
              <a:buNone/>
              <a:tabLst>
                <a:tab pos="2514600" algn="l"/>
              </a:tabLst>
            </a:pPr>
            <a:r>
              <a:rPr lang="es-ES" dirty="0" smtClean="0">
                <a:solidFill>
                  <a:srgbClr val="FFC000"/>
                </a:solidFill>
                <a:latin typeface="Consolas" pitchFamily="49" charset="0"/>
              </a:rPr>
              <a:t>double</a:t>
            </a:r>
          </a:p>
          <a:p>
            <a:pPr lvl="1" indent="1588">
              <a:spcBef>
                <a:spcPts val="0"/>
              </a:spcBef>
              <a:spcAft>
                <a:spcPts val="3000"/>
              </a:spcAft>
              <a:buClr>
                <a:srgbClr val="04617B">
                  <a:lumMod val="20000"/>
                  <a:lumOff val="80000"/>
                </a:srgbClr>
              </a:buClr>
              <a:buNone/>
              <a:tabLst>
                <a:tab pos="2514600" algn="l"/>
              </a:tabLst>
            </a:pPr>
            <a:r>
              <a:rPr lang="es-ES" dirty="0" smtClean="0">
                <a:cs typeface="Courier New" pitchFamily="49" charset="0"/>
              </a:rPr>
              <a:t>2,23 </a:t>
            </a:r>
            <a:r>
              <a:rPr lang="es-ES" dirty="0" smtClean="0">
                <a:latin typeface="+mj-lt"/>
                <a:cs typeface="Courier New" pitchFamily="49" charset="0"/>
              </a:rPr>
              <a:t>x </a:t>
            </a:r>
            <a:r>
              <a:rPr lang="es-ES" dirty="0" smtClean="0">
                <a:cs typeface="Courier New" pitchFamily="49" charset="0"/>
              </a:rPr>
              <a:t>10</a:t>
            </a:r>
            <a:r>
              <a:rPr lang="es-ES" baseline="30000" dirty="0" smtClean="0">
                <a:cs typeface="Courier New" pitchFamily="49" charset="0"/>
              </a:rPr>
              <a:t>-308</a:t>
            </a:r>
            <a:r>
              <a:rPr lang="es-ES" dirty="0" smtClean="0"/>
              <a:t> ... </a:t>
            </a:r>
            <a:r>
              <a:rPr lang="es-ES" dirty="0" smtClean="0">
                <a:cs typeface="Courier New" pitchFamily="49" charset="0"/>
              </a:rPr>
              <a:t>1,79 </a:t>
            </a:r>
            <a:r>
              <a:rPr lang="es-ES" dirty="0" smtClean="0">
                <a:latin typeface="+mj-lt"/>
                <a:cs typeface="Courier New" pitchFamily="49" charset="0"/>
              </a:rPr>
              <a:t>x</a:t>
            </a:r>
            <a:r>
              <a:rPr lang="es-ES" dirty="0" smtClean="0">
                <a:cs typeface="Courier New" pitchFamily="49" charset="0"/>
              </a:rPr>
              <a:t> 10</a:t>
            </a:r>
            <a:r>
              <a:rPr lang="es-ES" baseline="30000" dirty="0" smtClean="0">
                <a:cs typeface="Courier New" pitchFamily="49" charset="0"/>
              </a:rPr>
              <a:t>+308</a:t>
            </a:r>
            <a:r>
              <a:rPr lang="es-ES" dirty="0" smtClean="0"/>
              <a:t> y sus negativos</a:t>
            </a:r>
          </a:p>
          <a:p>
            <a:pPr lvl="1" indent="1588">
              <a:spcBef>
                <a:spcPts val="0"/>
              </a:spcBef>
              <a:spcAft>
                <a:spcPts val="600"/>
              </a:spcAft>
              <a:buClr>
                <a:srgbClr val="04617B">
                  <a:lumMod val="20000"/>
                  <a:lumOff val="80000"/>
                </a:srgbClr>
              </a:buClr>
              <a:buNone/>
              <a:tabLst>
                <a:tab pos="2514600" algn="l"/>
              </a:tabLst>
            </a:pPr>
            <a:r>
              <a:rPr lang="es-ES" dirty="0" smtClean="0">
                <a:latin typeface="Consolas" pitchFamily="49" charset="0"/>
                <a:cs typeface="Courier New" pitchFamily="49" charset="0"/>
              </a:rPr>
              <a:t>[</a:t>
            </a:r>
            <a:r>
              <a:rPr lang="es-ES" dirty="0" smtClean="0">
                <a:solidFill>
                  <a:srgbClr val="FFFF00"/>
                </a:solidFill>
                <a:latin typeface="Consolas" pitchFamily="49" charset="0"/>
                <a:cs typeface="Courier New" pitchFamily="49" charset="0"/>
              </a:rPr>
              <a:t>+</a:t>
            </a:r>
            <a:r>
              <a:rPr lang="es-ES" dirty="0" smtClean="0"/>
              <a:t>|</a:t>
            </a:r>
            <a:r>
              <a:rPr lang="es-ES" dirty="0" smtClean="0">
                <a:solidFill>
                  <a:srgbClr val="FFFF00"/>
                </a:solidFill>
                <a:latin typeface="Consolas" pitchFamily="49" charset="0"/>
                <a:cs typeface="Courier New" pitchFamily="49" charset="0"/>
              </a:rPr>
              <a:t>-</a:t>
            </a:r>
            <a:r>
              <a:rPr lang="es-ES" dirty="0" smtClean="0">
                <a:latin typeface="Consolas" pitchFamily="49" charset="0"/>
                <a:cs typeface="Courier New" pitchFamily="49" charset="0"/>
              </a:rPr>
              <a:t>]</a:t>
            </a:r>
            <a:r>
              <a:rPr lang="es-ES" dirty="0" smtClean="0">
                <a:latin typeface="Consolas" pitchFamily="49" charset="0"/>
              </a:rPr>
              <a:t> </a:t>
            </a:r>
            <a:r>
              <a:rPr lang="es-ES" dirty="0" smtClean="0">
                <a:solidFill>
                  <a:srgbClr val="FFFF00"/>
                </a:solidFill>
                <a:latin typeface="Consolas" pitchFamily="49" charset="0"/>
                <a:cs typeface="Courier New" pitchFamily="49" charset="0"/>
              </a:rPr>
              <a:t>2.23e-308</a:t>
            </a:r>
            <a:r>
              <a:rPr lang="es-ES" dirty="0" smtClean="0"/>
              <a:t> .. </a:t>
            </a:r>
            <a:r>
              <a:rPr lang="es-ES" dirty="0" smtClean="0">
                <a:solidFill>
                  <a:srgbClr val="FFFF00"/>
                </a:solidFill>
                <a:latin typeface="Consolas" pitchFamily="49" charset="0"/>
                <a:cs typeface="Courier New" pitchFamily="49" charset="0"/>
              </a:rPr>
              <a:t>1.79e+308</a:t>
            </a:r>
            <a:endParaRPr lang="es-ES" dirty="0" smtClean="0"/>
          </a:p>
          <a:p>
            <a:pPr marL="361950" lvl="1" indent="1588">
              <a:spcBef>
                <a:spcPts val="3000"/>
              </a:spcBef>
              <a:spcAft>
                <a:spcPts val="600"/>
              </a:spcAft>
              <a:buNone/>
            </a:pPr>
            <a:r>
              <a:rPr lang="es-ES" dirty="0" smtClean="0"/>
              <a:t>Problemas de precisión</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82</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11" name="10 Grupo"/>
          <p:cNvGrpSpPr/>
          <p:nvPr/>
        </p:nvGrpSpPr>
        <p:grpSpPr>
          <a:xfrm>
            <a:off x="6528049" y="4335488"/>
            <a:ext cx="3013473" cy="430887"/>
            <a:chOff x="5364088" y="4499828"/>
            <a:chExt cx="3013473" cy="430887"/>
          </a:xfrm>
        </p:grpSpPr>
        <p:cxnSp>
          <p:nvCxnSpPr>
            <p:cNvPr id="7" name="6 Conector recto de flecha"/>
            <p:cNvCxnSpPr/>
            <p:nvPr/>
          </p:nvCxnSpPr>
          <p:spPr>
            <a:xfrm flipH="1">
              <a:off x="5364088" y="4720044"/>
              <a:ext cx="581397" cy="0"/>
            </a:xfrm>
            <a:prstGeom prst="straightConnector1">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5945485" y="4499828"/>
              <a:ext cx="2432076" cy="430887"/>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200" dirty="0">
                  <a:effectLst>
                    <a:outerShdw blurRad="38100" dist="38100" dir="2700000" algn="tl">
                      <a:srgbClr val="000000">
                        <a:alpha val="43137"/>
                      </a:srgbClr>
                    </a:outerShdw>
                  </a:effectLst>
                  <a:latin typeface="Cambria" pitchFamily="18" charset="0"/>
                </a:rPr>
                <a:t>Notación científica</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1000"/>
                                        <p:tgtEl>
                                          <p:spTgt spid="3">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000"/>
                                        <p:tgtEl>
                                          <p:spTgt spid="3">
                                            <p:txEl>
                                              <p:pRg st="6" end="6"/>
                                            </p:txEl>
                                          </p:spTgt>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1000"/>
                                        <p:tgtEl>
                                          <p:spTgt spid="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Asignación de valores a las variables (operador </a:t>
            </a:r>
            <a:r>
              <a:rPr lang="es-ES" sz="2800" i="0" dirty="0">
                <a:solidFill>
                  <a:schemeClr val="bg2">
                    <a:lumMod val="20000"/>
                    <a:lumOff val="80000"/>
                  </a:schemeClr>
                </a:solidFill>
                <a:latin typeface="Consolas" pitchFamily="49" charset="0"/>
                <a:cs typeface="Consolas" pitchFamily="49" charset="0"/>
              </a:rPr>
              <a:t>=</a:t>
            </a:r>
            <a:r>
              <a:rPr lang="es-ES" sz="2800" dirty="0">
                <a:solidFill>
                  <a:schemeClr val="bg2">
                    <a:lumMod val="20000"/>
                    <a:lumOff val="80000"/>
                  </a:schemeClr>
                </a:solidFill>
              </a:rPr>
              <a:t>)</a:t>
            </a:r>
          </a:p>
          <a:p>
            <a:pPr marL="361950" lvl="1" indent="1588">
              <a:spcBef>
                <a:spcPts val="1200"/>
              </a:spcBef>
              <a:spcAft>
                <a:spcPts val="6000"/>
              </a:spcAft>
              <a:buNone/>
            </a:pPr>
            <a:r>
              <a:rPr lang="es-ES" i="1" dirty="0" smtClean="0">
                <a:latin typeface="Consolas" pitchFamily="49" charset="0"/>
                <a:cs typeface="Consolas" pitchFamily="49" charset="0"/>
              </a:rPr>
              <a:t>variable</a:t>
            </a:r>
            <a:r>
              <a:rPr lang="es-ES" dirty="0" smtClean="0">
                <a:latin typeface="Consolas" pitchFamily="49" charset="0"/>
                <a:cs typeface="Consolas" pitchFamily="49" charset="0"/>
              </a:rPr>
              <a:t> =</a:t>
            </a:r>
            <a:r>
              <a:rPr lang="es-ES" i="1" dirty="0" smtClean="0">
                <a:latin typeface="Consolas" pitchFamily="49" charset="0"/>
                <a:cs typeface="Consolas" pitchFamily="49" charset="0"/>
              </a:rPr>
              <a:t> expresión</a:t>
            </a:r>
            <a:r>
              <a:rPr lang="es-ES" dirty="0" smtClean="0">
                <a:latin typeface="Consolas" pitchFamily="49" charset="0"/>
                <a:cs typeface="Consolas" pitchFamily="49" charset="0"/>
              </a:rPr>
              <a:t>;</a:t>
            </a:r>
            <a:endParaRPr lang="es-ES" i="1" dirty="0" smtClean="0">
              <a:latin typeface="Consolas" pitchFamily="49" charset="0"/>
              <a:cs typeface="Consolas" pitchFamily="49" charset="0"/>
            </a:endParaRPr>
          </a:p>
          <a:p>
            <a:pPr marL="361950" lvl="1" indent="1588">
              <a:spcBef>
                <a:spcPts val="0"/>
              </a:spcBef>
              <a:spcAft>
                <a:spcPts val="600"/>
              </a:spcAft>
              <a:buNone/>
            </a:pPr>
            <a:r>
              <a:rPr lang="es-ES" dirty="0" smtClean="0">
                <a:latin typeface="Consolas" pitchFamily="49" charset="0"/>
                <a:cs typeface="Consolas" pitchFamily="49" charset="0"/>
              </a:rPr>
              <a:t>cantidad = </a:t>
            </a:r>
            <a:r>
              <a:rPr lang="es-ES" dirty="0" smtClean="0">
                <a:solidFill>
                  <a:srgbClr val="FFFF00"/>
                </a:solidFill>
                <a:latin typeface="Consolas" pitchFamily="49" charset="0"/>
                <a:cs typeface="Consolas" pitchFamily="49" charset="0"/>
              </a:rPr>
              <a:t>12</a:t>
            </a:r>
            <a:r>
              <a:rPr lang="es-ES" dirty="0" smtClean="0">
                <a:latin typeface="Consolas" pitchFamily="49" charset="0"/>
                <a:cs typeface="Consolas" pitchFamily="49" charset="0"/>
              </a:rPr>
              <a:t>;</a:t>
            </a:r>
            <a:r>
              <a:rPr lang="es-ES" dirty="0" smtClean="0">
                <a:solidFill>
                  <a:srgbClr val="92D050"/>
                </a:solidFill>
                <a:latin typeface="Consolas" pitchFamily="49" charset="0"/>
                <a:cs typeface="Consolas" pitchFamily="49" charset="0"/>
              </a:rPr>
              <a:t> // int</a:t>
            </a:r>
            <a:endParaRPr lang="es-ES" dirty="0" smtClean="0">
              <a:latin typeface="Consolas" pitchFamily="49" charset="0"/>
              <a:cs typeface="Consolas" pitchFamily="49" charset="0"/>
            </a:endParaRPr>
          </a:p>
          <a:p>
            <a:pPr marL="361950" lvl="1" indent="1588">
              <a:spcBef>
                <a:spcPts val="0"/>
              </a:spcBef>
              <a:spcAft>
                <a:spcPts val="600"/>
              </a:spcAft>
              <a:buNone/>
            </a:pPr>
            <a:r>
              <a:rPr lang="es-ES" dirty="0" smtClean="0">
                <a:latin typeface="Consolas" pitchFamily="49" charset="0"/>
                <a:cs typeface="Consolas" pitchFamily="49" charset="0"/>
              </a:rPr>
              <a:t>precio = </a:t>
            </a:r>
            <a:r>
              <a:rPr lang="es-ES" dirty="0" smtClean="0">
                <a:solidFill>
                  <a:srgbClr val="FFFF00"/>
                </a:solidFill>
                <a:latin typeface="Consolas" pitchFamily="49" charset="0"/>
                <a:cs typeface="Consolas" pitchFamily="49" charset="0"/>
              </a:rPr>
              <a:t>39.95</a:t>
            </a:r>
            <a:r>
              <a:rPr lang="es-ES" dirty="0" smtClean="0">
                <a:latin typeface="Consolas" pitchFamily="49" charset="0"/>
                <a:cs typeface="Consolas" pitchFamily="49" charset="0"/>
              </a:rPr>
              <a:t>;</a:t>
            </a:r>
            <a:r>
              <a:rPr lang="es-ES" dirty="0" smtClean="0">
                <a:solidFill>
                  <a:srgbClr val="92D050"/>
                </a:solidFill>
                <a:latin typeface="Consolas" pitchFamily="49" charset="0"/>
                <a:cs typeface="Consolas" pitchFamily="49" charset="0"/>
              </a:rPr>
              <a:t> // double</a:t>
            </a:r>
            <a:endParaRPr lang="es-ES" dirty="0" smtClean="0">
              <a:latin typeface="Consolas" pitchFamily="49" charset="0"/>
              <a:cs typeface="Consolas" pitchFamily="49" charset="0"/>
            </a:endParaRPr>
          </a:p>
          <a:p>
            <a:pPr marL="361950" lvl="1" indent="1588">
              <a:spcBef>
                <a:spcPts val="0"/>
              </a:spcBef>
              <a:spcAft>
                <a:spcPts val="1800"/>
              </a:spcAft>
              <a:buNone/>
            </a:pPr>
            <a:r>
              <a:rPr lang="es-ES" dirty="0" smtClean="0">
                <a:latin typeface="Consolas" pitchFamily="49" charset="0"/>
                <a:cs typeface="Consolas" pitchFamily="49" charset="0"/>
              </a:rPr>
              <a:t>total = cantidad * precio; </a:t>
            </a:r>
            <a:r>
              <a:rPr lang="es-ES" dirty="0" smtClean="0">
                <a:solidFill>
                  <a:srgbClr val="92D050"/>
                </a:solidFill>
                <a:latin typeface="Consolas" pitchFamily="49" charset="0"/>
                <a:cs typeface="Consolas" pitchFamily="49" charset="0"/>
              </a:rPr>
              <a:t>// Asigna 479.4</a:t>
            </a:r>
          </a:p>
          <a:p>
            <a:pPr marL="361950" lvl="1" indent="1588" defTabSz="1181100">
              <a:spcBef>
                <a:spcPts val="1200"/>
              </a:spcBef>
              <a:spcAft>
                <a:spcPts val="600"/>
              </a:spcAft>
              <a:buNone/>
              <a:tabLst>
                <a:tab pos="4305300" algn="l"/>
              </a:tabLst>
            </a:pPr>
            <a:r>
              <a:rPr lang="es-ES" dirty="0" smtClean="0">
                <a:sym typeface="Wingdings" pitchFamily="2" charset="2"/>
              </a:rPr>
              <a:t>Concordancia de tipos:	</a:t>
            </a:r>
            <a:r>
              <a:rPr lang="es-ES" dirty="0" smtClean="0">
                <a:latin typeface="Consolas" pitchFamily="49" charset="0"/>
                <a:cs typeface="Consolas" pitchFamily="49" charset="0"/>
              </a:rPr>
              <a:t>cantidad = </a:t>
            </a:r>
            <a:r>
              <a:rPr lang="es-ES" dirty="0" smtClean="0">
                <a:solidFill>
                  <a:srgbClr val="FFFF00"/>
                </a:solidFill>
                <a:latin typeface="Consolas" pitchFamily="49" charset="0"/>
                <a:cs typeface="Consolas" pitchFamily="49" charset="0"/>
              </a:rPr>
              <a:t>12.5</a:t>
            </a:r>
            <a:r>
              <a:rPr lang="es-ES" dirty="0" smtClean="0">
                <a:latin typeface="Consolas" pitchFamily="49" charset="0"/>
                <a:cs typeface="Consolas" pitchFamily="49" charset="0"/>
              </a:rPr>
              <a:t>;</a:t>
            </a:r>
            <a:endParaRPr lang="es-ES" dirty="0" smtClean="0">
              <a:sym typeface="Wingdings" pitchFamily="2" charset="2"/>
            </a:endParaRPr>
          </a:p>
          <a:p>
            <a:pPr marL="361950" lvl="1" indent="1588" algn="ctr">
              <a:spcBef>
                <a:spcPts val="3000"/>
              </a:spcBef>
              <a:spcAft>
                <a:spcPts val="600"/>
              </a:spcAft>
              <a:buNone/>
            </a:pPr>
            <a:r>
              <a:rPr lang="es-ES" sz="2400" i="1" dirty="0">
                <a:solidFill>
                  <a:srgbClr val="FFC000"/>
                </a:solidFill>
                <a:sym typeface="Wingdings" pitchFamily="2" charset="2"/>
              </a:rPr>
              <a:t>¡¡¡A la izquierda del = debe ir siempre una variable!!!</a:t>
            </a:r>
            <a:endParaRPr lang="es-ES" sz="2400" i="1" dirty="0">
              <a:solidFill>
                <a:srgbClr val="FFC000"/>
              </a:solidFill>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83</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10" name="9 Grupo"/>
          <p:cNvGrpSpPr/>
          <p:nvPr/>
        </p:nvGrpSpPr>
        <p:grpSpPr>
          <a:xfrm>
            <a:off x="5951985" y="1757129"/>
            <a:ext cx="3662873" cy="400110"/>
            <a:chOff x="4788024" y="1969790"/>
            <a:chExt cx="3662873" cy="400110"/>
          </a:xfrm>
        </p:grpSpPr>
        <p:cxnSp>
          <p:nvCxnSpPr>
            <p:cNvPr id="6" name="5 Conector recto de flecha"/>
            <p:cNvCxnSpPr/>
            <p:nvPr/>
          </p:nvCxnSpPr>
          <p:spPr>
            <a:xfrm flipH="1">
              <a:off x="4788024" y="2161431"/>
              <a:ext cx="720080" cy="0"/>
            </a:xfrm>
            <a:prstGeom prst="straightConnector1">
              <a:avLst/>
            </a:prstGeom>
            <a:ln w="381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5508104" y="1969790"/>
              <a:ext cx="2942793" cy="400110"/>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ambria" pitchFamily="18" charset="0"/>
                </a:rPr>
                <a:t>Instrucción: termina en </a:t>
              </a:r>
              <a:r>
                <a:rPr lang="es-ES" sz="2000" dirty="0">
                  <a:effectLst>
                    <a:outerShdw blurRad="38100" dist="38100" dir="2700000" algn="tl">
                      <a:srgbClr val="000000">
                        <a:alpha val="43137"/>
                      </a:srgbClr>
                    </a:outerShdw>
                  </a:effectLst>
                  <a:latin typeface="Consolas" pitchFamily="49" charset="0"/>
                  <a:cs typeface="Consolas" pitchFamily="49" charset="0"/>
                </a:rPr>
                <a:t>;</a:t>
              </a:r>
            </a:p>
          </p:txBody>
        </p:sp>
      </p:grpSp>
      <p:sp>
        <p:nvSpPr>
          <p:cNvPr id="11" name="10 Rectángulo"/>
          <p:cNvSpPr/>
          <p:nvPr/>
        </p:nvSpPr>
        <p:spPr>
          <a:xfrm>
            <a:off x="7518628" y="2780929"/>
            <a:ext cx="2142253" cy="430887"/>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lvl="1" indent="1588">
              <a:spcAft>
                <a:spcPts val="600"/>
              </a:spcAft>
              <a:buClr>
                <a:srgbClr val="04617B">
                  <a:lumMod val="20000"/>
                  <a:lumOff val="80000"/>
                </a:srgbClr>
              </a:buClr>
              <a:buSzPct val="100000"/>
            </a:pPr>
            <a:r>
              <a:rPr lang="es-ES" sz="2200" dirty="0">
                <a:solidFill>
                  <a:prstClr val="white"/>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cantidad</a:t>
            </a:r>
            <a:r>
              <a:rPr lang="es-ES" sz="2200" dirty="0">
                <a:solidFill>
                  <a:prstClr val="white"/>
                </a:solidFill>
                <a:effectLst>
                  <a:outerShdw blurRad="38100" dist="38100" dir="2700000" algn="tl">
                    <a:srgbClr val="000000">
                      <a:alpha val="43137"/>
                    </a:srgbClr>
                  </a:outerShdw>
                </a:effectLst>
                <a:latin typeface="Cambria" pitchFamily="18" charset="0"/>
                <a:sym typeface="Wingdings" pitchFamily="2" charset="2"/>
              </a:rPr>
              <a:t>  </a:t>
            </a:r>
            <a:r>
              <a:rPr lang="es-ES" sz="2200" dirty="0">
                <a:solidFill>
                  <a:prstClr val="white"/>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12</a:t>
            </a:r>
          </a:p>
        </p:txBody>
      </p:sp>
      <p:grpSp>
        <p:nvGrpSpPr>
          <p:cNvPr id="12" name="11 Grupo"/>
          <p:cNvGrpSpPr/>
          <p:nvPr/>
        </p:nvGrpSpPr>
        <p:grpSpPr>
          <a:xfrm>
            <a:off x="7262986" y="4399012"/>
            <a:ext cx="1152128" cy="360040"/>
            <a:chOff x="7092280" y="5301208"/>
            <a:chExt cx="1152128" cy="360040"/>
          </a:xfrm>
        </p:grpSpPr>
        <p:cxnSp>
          <p:nvCxnSpPr>
            <p:cNvPr id="13" name="12 Conector recto"/>
            <p:cNvCxnSpPr/>
            <p:nvPr/>
          </p:nvCxnSpPr>
          <p:spPr>
            <a:xfrm>
              <a:off x="7092280" y="5301208"/>
              <a:ext cx="1152128" cy="360040"/>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7092280" y="5301208"/>
              <a:ext cx="1152128" cy="360040"/>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2" presetID="22" presetClass="entr" presetSubtype="8"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1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20" presetID="22" presetClass="entr" presetSubtype="1"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10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1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1000" fill="hold"/>
                                        <p:tgtEl>
                                          <p:spTgt spid="12"/>
                                        </p:tgtEl>
                                        <p:attrNameLst>
                                          <p:attrName>style.visibility</p:attrName>
                                        </p:attrNameLst>
                                      </p:cBhvr>
                                      <p:tavLst>
                                        <p:tav tm="0">
                                          <p:val>
                                            <p:strVal val="hidden"/>
                                          </p:val>
                                        </p:tav>
                                        <p:tav tm="50000">
                                          <p:val>
                                            <p:strVal val="visible"/>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84</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4607437" y="3044281"/>
            <a:ext cx="2977162"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Expresiones</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Expresiones</a:t>
            </a:r>
          </a:p>
          <a:p>
            <a:pPr marL="361950" lvl="1" indent="1588">
              <a:spcBef>
                <a:spcPts val="0"/>
              </a:spcBef>
              <a:spcAft>
                <a:spcPts val="600"/>
              </a:spcAft>
              <a:buNone/>
            </a:pPr>
            <a:r>
              <a:rPr lang="es-ES" dirty="0" smtClean="0"/>
              <a:t>Secuencias de operandos y operadores</a:t>
            </a:r>
          </a:p>
          <a:p>
            <a:pPr marL="361950" lvl="1" indent="1588">
              <a:spcBef>
                <a:spcPts val="0"/>
              </a:spcBef>
              <a:spcAft>
                <a:spcPts val="1200"/>
              </a:spcAft>
              <a:buNone/>
            </a:pPr>
            <a:r>
              <a:rPr lang="es-ES" i="1" dirty="0" smtClean="0">
                <a:latin typeface="Consolas" pitchFamily="49" charset="0"/>
                <a:cs typeface="Consolas" pitchFamily="49" charset="0"/>
              </a:rPr>
              <a:t>operando</a:t>
            </a:r>
            <a:r>
              <a:rPr lang="es-ES" dirty="0" smtClean="0">
                <a:latin typeface="Consolas" pitchFamily="49" charset="0"/>
                <a:cs typeface="Consolas" pitchFamily="49" charset="0"/>
              </a:rPr>
              <a:t> </a:t>
            </a:r>
            <a:r>
              <a:rPr lang="es-ES" i="1" dirty="0" smtClean="0">
                <a:solidFill>
                  <a:srgbClr val="FFC000"/>
                </a:solidFill>
                <a:latin typeface="Consolas" pitchFamily="49" charset="0"/>
                <a:cs typeface="Consolas" pitchFamily="49" charset="0"/>
              </a:rPr>
              <a:t>operador</a:t>
            </a:r>
            <a:r>
              <a:rPr lang="es-ES" i="1" dirty="0" smtClean="0">
                <a:latin typeface="Consolas" pitchFamily="49" charset="0"/>
                <a:cs typeface="Consolas" pitchFamily="49" charset="0"/>
              </a:rPr>
              <a:t> operando </a:t>
            </a:r>
            <a:r>
              <a:rPr lang="es-ES" i="1" dirty="0" smtClean="0">
                <a:solidFill>
                  <a:srgbClr val="FFC000"/>
                </a:solidFill>
                <a:latin typeface="Consolas" pitchFamily="49" charset="0"/>
                <a:cs typeface="Consolas" pitchFamily="49" charset="0"/>
              </a:rPr>
              <a:t>operador</a:t>
            </a:r>
            <a:r>
              <a:rPr lang="es-ES" i="1" dirty="0" smtClean="0">
                <a:latin typeface="Consolas" pitchFamily="49" charset="0"/>
                <a:cs typeface="Consolas" pitchFamily="49" charset="0"/>
              </a:rPr>
              <a:t> operando ...</a:t>
            </a:r>
          </a:p>
          <a:p>
            <a:pPr marL="361950" lvl="1" indent="1588">
              <a:spcBef>
                <a:spcPts val="0"/>
              </a:spcBef>
              <a:spcAft>
                <a:spcPts val="600"/>
              </a:spcAft>
              <a:buClr>
                <a:srgbClr val="04617B">
                  <a:lumMod val="20000"/>
                  <a:lumOff val="80000"/>
                </a:srgbClr>
              </a:buClr>
              <a:buNone/>
            </a:pPr>
            <a:r>
              <a:rPr lang="es-ES" dirty="0" smtClean="0">
                <a:solidFill>
                  <a:prstClr val="white"/>
                </a:solidFill>
                <a:latin typeface="Consolas" pitchFamily="49" charset="0"/>
                <a:cs typeface="Consolas" pitchFamily="49" charset="0"/>
              </a:rPr>
              <a:t>total = cantidad * precio * </a:t>
            </a:r>
            <a:r>
              <a:rPr lang="es-ES" dirty="0" smtClean="0">
                <a:solidFill>
                  <a:srgbClr val="FFFF00"/>
                </a:solidFill>
                <a:latin typeface="Consolas" pitchFamily="49" charset="0"/>
                <a:cs typeface="Consolas" pitchFamily="49" charset="0"/>
              </a:rPr>
              <a:t>1.18</a:t>
            </a:r>
            <a:r>
              <a:rPr lang="es-ES" dirty="0" smtClean="0">
                <a:solidFill>
                  <a:prstClr val="white"/>
                </a:solidFill>
                <a:latin typeface="Consolas" pitchFamily="49" charset="0"/>
                <a:cs typeface="Consolas" pitchFamily="49" charset="0"/>
              </a:rPr>
              <a:t>;</a:t>
            </a:r>
            <a:endParaRPr lang="es-ES" dirty="0" smtClean="0">
              <a:solidFill>
                <a:srgbClr val="92D050"/>
              </a:solidFill>
              <a:latin typeface="Consolas" pitchFamily="49" charset="0"/>
              <a:cs typeface="Consolas" pitchFamily="49" charset="0"/>
            </a:endParaRPr>
          </a:p>
          <a:p>
            <a:pPr marL="361950" lvl="1" indent="1588">
              <a:spcBef>
                <a:spcPts val="4800"/>
              </a:spcBef>
              <a:spcAft>
                <a:spcPts val="1800"/>
              </a:spcAft>
              <a:buNone/>
            </a:pPr>
            <a:r>
              <a:rPr lang="es-ES" dirty="0" smtClean="0"/>
              <a:t>A igual prioridad se evalúan de izquierda a derecha</a:t>
            </a:r>
          </a:p>
          <a:p>
            <a:pPr marL="361950" lvl="1" indent="1588">
              <a:spcBef>
                <a:spcPts val="0"/>
              </a:spcBef>
              <a:spcAft>
                <a:spcPts val="600"/>
              </a:spcAft>
              <a:buNone/>
            </a:pPr>
            <a:r>
              <a:rPr lang="es-ES" dirty="0" smtClean="0"/>
              <a:t>Paréntesis para forzar ciertas operaciones</a:t>
            </a:r>
          </a:p>
          <a:p>
            <a:pPr marL="361950" lvl="1" indent="1588">
              <a:spcBef>
                <a:spcPts val="0"/>
              </a:spcBef>
              <a:spcAft>
                <a:spcPts val="600"/>
              </a:spcAft>
              <a:buNone/>
            </a:pPr>
            <a:r>
              <a:rPr lang="es-ES" dirty="0" smtClean="0">
                <a:latin typeface="Consolas" pitchFamily="49" charset="0"/>
                <a:cs typeface="Consolas" pitchFamily="49" charset="0"/>
              </a:rPr>
              <a:t>total = cantidad1 + cantidad2 * precio;</a:t>
            </a:r>
            <a:endParaRPr lang="es-ES" dirty="0" smtClean="0">
              <a:solidFill>
                <a:srgbClr val="92D050"/>
              </a:solidFill>
              <a:latin typeface="Consolas" pitchFamily="49" charset="0"/>
              <a:cs typeface="Consolas" pitchFamily="49" charset="0"/>
            </a:endParaRPr>
          </a:p>
          <a:p>
            <a:pPr marL="361950" lvl="1" indent="1588">
              <a:spcBef>
                <a:spcPts val="0"/>
              </a:spcBef>
              <a:spcAft>
                <a:spcPts val="600"/>
              </a:spcAft>
              <a:buNone/>
            </a:pPr>
            <a:r>
              <a:rPr lang="es-ES" dirty="0" smtClean="0">
                <a:latin typeface="Consolas" pitchFamily="49" charset="0"/>
                <a:cs typeface="Consolas" pitchFamily="49" charset="0"/>
              </a:rPr>
              <a:t>total = (cantidad1 + cantidad2) * precio;</a:t>
            </a:r>
            <a:endParaRPr lang="es-ES" dirty="0" smtClean="0">
              <a:solidFill>
                <a:srgbClr val="92D050"/>
              </a:solidFill>
              <a:latin typeface="Consolas" pitchFamily="49" charset="0"/>
              <a:cs typeface="Consolas" pitchFamily="49" charset="0"/>
            </a:endParaRPr>
          </a:p>
          <a:p>
            <a:pPr marL="361950" lvl="1" indent="1588">
              <a:spcBef>
                <a:spcPts val="1800"/>
              </a:spcBef>
              <a:spcAft>
                <a:spcPts val="600"/>
              </a:spcAft>
              <a:buNone/>
            </a:pPr>
            <a:r>
              <a:rPr lang="es-ES" dirty="0" smtClean="0">
                <a:sym typeface="Wingdings" pitchFamily="2" charset="2"/>
              </a:rPr>
              <a:t>Unos operadores se evalúan antes que otros</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85</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6" name="5 Grupo"/>
          <p:cNvGrpSpPr/>
          <p:nvPr/>
        </p:nvGrpSpPr>
        <p:grpSpPr>
          <a:xfrm>
            <a:off x="3575720" y="2507755"/>
            <a:ext cx="3816424" cy="946671"/>
            <a:chOff x="2377852" y="3207643"/>
            <a:chExt cx="3816424" cy="946671"/>
          </a:xfrm>
        </p:grpSpPr>
        <p:sp>
          <p:nvSpPr>
            <p:cNvPr id="7" name="6 Rectángulo"/>
            <p:cNvSpPr/>
            <p:nvPr/>
          </p:nvSpPr>
          <p:spPr>
            <a:xfrm>
              <a:off x="2377852" y="3207643"/>
              <a:ext cx="3816424" cy="36004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8 Conector recto"/>
            <p:cNvCxnSpPr/>
            <p:nvPr/>
          </p:nvCxnSpPr>
          <p:spPr>
            <a:xfrm flipV="1">
              <a:off x="4437509" y="3567683"/>
              <a:ext cx="0" cy="216024"/>
            </a:xfrm>
            <a:prstGeom prst="line">
              <a:avLst/>
            </a:prstGeom>
            <a:ln w="19050">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3686555" y="3692649"/>
              <a:ext cx="1507464" cy="4616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400" dirty="0">
                  <a:solidFill>
                    <a:srgbClr val="FFC000"/>
                  </a:solidFill>
                  <a:effectLst>
                    <a:outerShdw blurRad="38100" dist="38100" dir="2700000" algn="tl">
                      <a:srgbClr val="000000">
                        <a:alpha val="43137"/>
                      </a:srgbClr>
                    </a:outerShdw>
                  </a:effectLst>
                  <a:latin typeface="Cambria" pitchFamily="18" charset="0"/>
                </a:rPr>
                <a:t>Expresión</a:t>
              </a:r>
            </a:p>
          </p:txBody>
        </p:sp>
      </p:grpSp>
      <p:sp>
        <p:nvSpPr>
          <p:cNvPr id="11" name="10 CuadroTexto"/>
          <p:cNvSpPr txBox="1"/>
          <p:nvPr/>
        </p:nvSpPr>
        <p:spPr>
          <a:xfrm>
            <a:off x="9490386" y="4531768"/>
            <a:ext cx="494046" cy="76944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4400" dirty="0">
                <a:solidFill>
                  <a:srgbClr val="FFC000"/>
                </a:solidFill>
                <a:effectLst>
                  <a:outerShdw blurRad="38100" dist="38100" dir="2700000" algn="tl">
                    <a:srgbClr val="000000">
                      <a:alpha val="43137"/>
                    </a:srgbClr>
                  </a:outerShdw>
                </a:effectLst>
                <a:latin typeface="Cambria" pitchFamily="18" charset="0"/>
                <a:sym typeface="Symbol"/>
              </a:rPr>
              <a:t></a:t>
            </a:r>
            <a:endParaRPr lang="es-ES" sz="4400" dirty="0">
              <a:solidFill>
                <a:srgbClr val="FFC000"/>
              </a:solidFill>
              <a:effectLst>
                <a:outerShdw blurRad="38100" dist="38100" dir="2700000" algn="tl">
                  <a:srgbClr val="000000">
                    <a:alpha val="43137"/>
                  </a:srgbClr>
                </a:outerShdw>
              </a:effectLst>
              <a:latin typeface="Cambria"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10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1000"/>
                                        <p:tgtEl>
                                          <p:spTgt spid="3">
                                            <p:txEl>
                                              <p:pRg st="7" end="7"/>
                                            </p:txEl>
                                          </p:spTgt>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par>
                          <p:cTn id="38" fill="hold">
                            <p:stCondLst>
                              <p:cond delay="1000"/>
                            </p:stCondLst>
                            <p:childTnLst>
                              <p:par>
                                <p:cTn id="39" presetID="35" presetClass="emph" presetSubtype="0" repeatCount="5000" fill="hold" grpId="1" nodeType="afterEffect">
                                  <p:stCondLst>
                                    <p:cond delay="0"/>
                                  </p:stCondLst>
                                  <p:childTnLst>
                                    <p:anim calcmode="discrete" valueType="str">
                                      <p:cBhvr>
                                        <p:cTn id="40" dur="1000" fill="hold"/>
                                        <p:tgtEl>
                                          <p:spTgt spid="11"/>
                                        </p:tgtEl>
                                        <p:attrNameLst>
                                          <p:attrName>style.visibility</p:attrName>
                                        </p:attrNameLst>
                                      </p:cBhvr>
                                      <p:tavLst>
                                        <p:tav tm="0">
                                          <p:val>
                                            <p:strVal val="hidden"/>
                                          </p:val>
                                        </p:tav>
                                        <p:tav tm="50000">
                                          <p:val>
                                            <p:strVal val="visible"/>
                                          </p:val>
                                        </p:tav>
                                      </p:tavLst>
                                    </p:anim>
                                  </p:childTnLst>
                                </p:cTn>
                              </p:par>
                              <p:par>
                                <p:cTn id="41" presetID="22" presetClass="entr" presetSubtype="8"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1"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Precedencia de los operadores</a:t>
            </a:r>
          </a:p>
          <a:p>
            <a:pPr marL="361950" lvl="1" indent="1588">
              <a:spcBef>
                <a:spcPts val="0"/>
              </a:spcBef>
              <a:buNone/>
            </a:pPr>
            <a:r>
              <a:rPr lang="es-ES" dirty="0" smtClean="0">
                <a:latin typeface="Consolas" pitchFamily="49" charset="0"/>
                <a:cs typeface="Consolas" pitchFamily="49" charset="0"/>
              </a:rPr>
              <a:t>cantidad1 = </a:t>
            </a:r>
            <a:r>
              <a:rPr lang="es-ES" dirty="0" smtClean="0">
                <a:solidFill>
                  <a:srgbClr val="FFFF00"/>
                </a:solidFill>
                <a:latin typeface="Consolas" pitchFamily="49" charset="0"/>
                <a:cs typeface="Consolas" pitchFamily="49" charset="0"/>
              </a:rPr>
              <a:t>10</a:t>
            </a:r>
            <a:r>
              <a:rPr lang="es-ES" dirty="0" smtClean="0">
                <a:latin typeface="Consolas" pitchFamily="49" charset="0"/>
                <a:cs typeface="Consolas" pitchFamily="49" charset="0"/>
              </a:rPr>
              <a:t>;</a:t>
            </a:r>
          </a:p>
          <a:p>
            <a:pPr marL="361950" lvl="1" indent="1588">
              <a:spcBef>
                <a:spcPts val="0"/>
              </a:spcBef>
              <a:buNone/>
            </a:pPr>
            <a:r>
              <a:rPr lang="es-ES" dirty="0" smtClean="0">
                <a:latin typeface="Consolas" pitchFamily="49" charset="0"/>
                <a:cs typeface="Consolas" pitchFamily="49" charset="0"/>
              </a:rPr>
              <a:t>cantidad2 = </a:t>
            </a:r>
            <a:r>
              <a:rPr lang="es-ES" dirty="0" smtClean="0">
                <a:solidFill>
                  <a:srgbClr val="FFFF00"/>
                </a:solidFill>
                <a:latin typeface="Consolas" pitchFamily="49" charset="0"/>
                <a:cs typeface="Consolas" pitchFamily="49" charset="0"/>
              </a:rPr>
              <a:t>2</a:t>
            </a:r>
            <a:r>
              <a:rPr lang="es-ES" dirty="0" smtClean="0">
                <a:latin typeface="Consolas" pitchFamily="49" charset="0"/>
                <a:cs typeface="Consolas" pitchFamily="49" charset="0"/>
              </a:rPr>
              <a:t>;</a:t>
            </a:r>
          </a:p>
          <a:p>
            <a:pPr marL="361950" lvl="1" indent="1588">
              <a:spcBef>
                <a:spcPts val="0"/>
              </a:spcBef>
              <a:spcAft>
                <a:spcPts val="600"/>
              </a:spcAft>
              <a:buNone/>
            </a:pPr>
            <a:r>
              <a:rPr lang="es-ES" dirty="0" smtClean="0">
                <a:latin typeface="Consolas" pitchFamily="49" charset="0"/>
                <a:cs typeface="Consolas" pitchFamily="49" charset="0"/>
              </a:rPr>
              <a:t>precio = </a:t>
            </a:r>
            <a:r>
              <a:rPr lang="es-ES" dirty="0" smtClean="0">
                <a:solidFill>
                  <a:srgbClr val="FFFF00"/>
                </a:solidFill>
                <a:latin typeface="Consolas" pitchFamily="49" charset="0"/>
                <a:cs typeface="Consolas" pitchFamily="49" charset="0"/>
              </a:rPr>
              <a:t>40.0</a:t>
            </a:r>
            <a:r>
              <a:rPr lang="es-ES" dirty="0" smtClean="0">
                <a:latin typeface="Consolas" pitchFamily="49" charset="0"/>
                <a:cs typeface="Consolas" pitchFamily="49" charset="0"/>
              </a:rPr>
              <a:t>;</a:t>
            </a:r>
          </a:p>
          <a:p>
            <a:pPr marL="361950" lvl="1" indent="1588" defTabSz="1743075">
              <a:spcBef>
                <a:spcPts val="1800"/>
              </a:spcBef>
              <a:spcAft>
                <a:spcPts val="3000"/>
              </a:spcAft>
              <a:buNone/>
              <a:tabLst>
                <a:tab pos="1524000" algn="l"/>
                <a:tab pos="5019675" algn="l"/>
              </a:tabLst>
            </a:pPr>
            <a:r>
              <a:rPr lang="es-ES" dirty="0" smtClean="0">
                <a:solidFill>
                  <a:srgbClr val="FFC000"/>
                </a:solidFill>
                <a:latin typeface="Consolas" pitchFamily="49" charset="0"/>
                <a:cs typeface="Consolas" pitchFamily="49" charset="0"/>
                <a:sym typeface="Wingdings" pitchFamily="2" charset="2"/>
              </a:rPr>
              <a:t>*</a:t>
            </a:r>
            <a:r>
              <a:rPr lang="es-ES" dirty="0" smtClean="0">
                <a:sym typeface="Wingdings" pitchFamily="2" charset="2"/>
              </a:rPr>
              <a:t> y </a:t>
            </a:r>
            <a:r>
              <a:rPr lang="es-ES" dirty="0" smtClean="0">
                <a:solidFill>
                  <a:srgbClr val="FFC000"/>
                </a:solidFill>
                <a:latin typeface="Consolas" pitchFamily="49" charset="0"/>
                <a:cs typeface="Consolas" pitchFamily="49" charset="0"/>
                <a:sym typeface="Wingdings" pitchFamily="2" charset="2"/>
              </a:rPr>
              <a:t>/</a:t>
            </a:r>
            <a:r>
              <a:rPr lang="es-ES" dirty="0" smtClean="0">
                <a:latin typeface="Consolas" pitchFamily="49" charset="0"/>
                <a:cs typeface="Consolas" pitchFamily="49" charset="0"/>
                <a:sym typeface="Wingdings" pitchFamily="2" charset="2"/>
              </a:rPr>
              <a:t>	</a:t>
            </a:r>
            <a:r>
              <a:rPr lang="es-ES" dirty="0" smtClean="0">
                <a:sym typeface="Wingdings" pitchFamily="2" charset="2"/>
              </a:rPr>
              <a:t>se evalúan antes que	</a:t>
            </a:r>
            <a:r>
              <a:rPr lang="es-ES" dirty="0" smtClean="0">
                <a:solidFill>
                  <a:srgbClr val="FFC000"/>
                </a:solidFill>
                <a:latin typeface="Consolas" pitchFamily="49" charset="0"/>
                <a:cs typeface="Consolas" pitchFamily="49" charset="0"/>
                <a:sym typeface="Wingdings" pitchFamily="2" charset="2"/>
              </a:rPr>
              <a:t>+</a:t>
            </a:r>
            <a:r>
              <a:rPr lang="es-ES" dirty="0" smtClean="0">
                <a:sym typeface="Wingdings" pitchFamily="2" charset="2"/>
              </a:rPr>
              <a:t> y </a:t>
            </a:r>
            <a:r>
              <a:rPr lang="es-ES" dirty="0" smtClean="0">
                <a:solidFill>
                  <a:srgbClr val="FFC000"/>
                </a:solidFill>
                <a:latin typeface="Consolas" pitchFamily="49" charset="0"/>
                <a:cs typeface="Consolas" pitchFamily="49" charset="0"/>
                <a:sym typeface="Wingdings" pitchFamily="2" charset="2"/>
              </a:rPr>
              <a:t>-</a:t>
            </a:r>
            <a:endParaRPr lang="es-ES" dirty="0" smtClean="0">
              <a:solidFill>
                <a:srgbClr val="FFC000"/>
              </a:solidFill>
            </a:endParaRPr>
          </a:p>
          <a:p>
            <a:pPr marL="361950" lvl="1" indent="1588">
              <a:spcBef>
                <a:spcPts val="0"/>
              </a:spcBef>
              <a:spcAft>
                <a:spcPts val="600"/>
              </a:spcAft>
              <a:buNone/>
            </a:pPr>
            <a:r>
              <a:rPr lang="es-ES" dirty="0" smtClean="0">
                <a:latin typeface="Consolas" pitchFamily="49" charset="0"/>
                <a:cs typeface="Consolas" pitchFamily="49" charset="0"/>
              </a:rPr>
              <a:t>total = cantidad1 + cantidad2 * precio;</a:t>
            </a:r>
            <a:endParaRPr lang="es-ES" dirty="0" smtClean="0">
              <a:solidFill>
                <a:srgbClr val="92D050"/>
              </a:solidFill>
              <a:latin typeface="Consolas" pitchFamily="49" charset="0"/>
              <a:cs typeface="Consolas" pitchFamily="49" charset="0"/>
            </a:endParaRPr>
          </a:p>
          <a:p>
            <a:pPr marL="361950" lvl="1" indent="1588">
              <a:spcBef>
                <a:spcPts val="0"/>
              </a:spcBef>
              <a:spcAft>
                <a:spcPts val="600"/>
              </a:spcAft>
              <a:buNone/>
              <a:tabLst>
                <a:tab pos="2333625" algn="l"/>
                <a:tab pos="2867025" algn="l"/>
              </a:tabLst>
            </a:pPr>
            <a:r>
              <a:rPr lang="es-ES" dirty="0" smtClean="0">
                <a:latin typeface="Consolas" pitchFamily="49" charset="0"/>
                <a:cs typeface="Consolas" pitchFamily="49" charset="0"/>
              </a:rPr>
              <a:t>*</a:t>
            </a:r>
            <a:r>
              <a:rPr lang="es-ES" dirty="0" smtClean="0"/>
              <a:t> antes que </a:t>
            </a:r>
            <a:r>
              <a:rPr lang="es-ES" dirty="0" smtClean="0">
                <a:latin typeface="Consolas" pitchFamily="49" charset="0"/>
                <a:cs typeface="Consolas" pitchFamily="49" charset="0"/>
              </a:rPr>
              <a:t>+</a:t>
            </a:r>
            <a:r>
              <a:rPr lang="es-ES" dirty="0" smtClean="0"/>
              <a:t>	</a:t>
            </a:r>
            <a:r>
              <a:rPr lang="es-ES" dirty="0" smtClean="0">
                <a:sym typeface="Wingdings" pitchFamily="2" charset="2"/>
              </a:rPr>
              <a:t>	10 + 2 </a:t>
            </a:r>
            <a:r>
              <a:rPr lang="es-ES" dirty="0" smtClean="0">
                <a:solidFill>
                  <a:srgbClr val="FFC000"/>
                </a:solidFill>
                <a:sym typeface="Wingdings" pitchFamily="2" charset="2"/>
              </a:rPr>
              <a:t>*</a:t>
            </a:r>
            <a:r>
              <a:rPr lang="es-ES" dirty="0" smtClean="0">
                <a:sym typeface="Wingdings" pitchFamily="2" charset="2"/>
              </a:rPr>
              <a:t> 40,0  10 </a:t>
            </a:r>
            <a:r>
              <a:rPr lang="es-ES" dirty="0" smtClean="0">
                <a:solidFill>
                  <a:srgbClr val="FFC000"/>
                </a:solidFill>
                <a:sym typeface="Wingdings" pitchFamily="2" charset="2"/>
              </a:rPr>
              <a:t>+</a:t>
            </a:r>
            <a:r>
              <a:rPr lang="es-ES" dirty="0" smtClean="0">
                <a:sym typeface="Wingdings" pitchFamily="2" charset="2"/>
              </a:rPr>
              <a:t> 80,0  </a:t>
            </a:r>
            <a:r>
              <a:rPr lang="es-ES" dirty="0" smtClean="0">
                <a:solidFill>
                  <a:srgbClr val="FFC000"/>
                </a:solidFill>
                <a:sym typeface="Wingdings" pitchFamily="2" charset="2"/>
              </a:rPr>
              <a:t>90,0</a:t>
            </a:r>
            <a:endParaRPr lang="es-ES" dirty="0" smtClean="0">
              <a:solidFill>
                <a:srgbClr val="FFC000"/>
              </a:solidFill>
            </a:endParaRPr>
          </a:p>
          <a:p>
            <a:pPr marL="361950" lvl="1" indent="1588">
              <a:spcBef>
                <a:spcPts val="1800"/>
              </a:spcBef>
              <a:spcAft>
                <a:spcPts val="600"/>
              </a:spcAft>
              <a:buNone/>
            </a:pPr>
            <a:r>
              <a:rPr lang="es-ES" dirty="0" smtClean="0">
                <a:latin typeface="Consolas" pitchFamily="49" charset="0"/>
                <a:cs typeface="Consolas" pitchFamily="49" charset="0"/>
              </a:rPr>
              <a:t>total = (cantidad1 + cantidad2) * precio;</a:t>
            </a:r>
            <a:endParaRPr lang="es-ES" dirty="0" smtClean="0">
              <a:solidFill>
                <a:srgbClr val="92D050"/>
              </a:solidFill>
              <a:latin typeface="Consolas" pitchFamily="49" charset="0"/>
              <a:cs typeface="Consolas" pitchFamily="49" charset="0"/>
            </a:endParaRPr>
          </a:p>
          <a:p>
            <a:pPr marL="361950" lvl="1" indent="1588">
              <a:spcBef>
                <a:spcPts val="0"/>
              </a:spcBef>
              <a:spcAft>
                <a:spcPts val="600"/>
              </a:spcAft>
              <a:buNone/>
              <a:tabLst>
                <a:tab pos="2333625" algn="l"/>
                <a:tab pos="2867025" algn="l"/>
              </a:tabLst>
            </a:pPr>
            <a:r>
              <a:rPr lang="es-ES" dirty="0" smtClean="0">
                <a:latin typeface="Consolas" pitchFamily="49" charset="0"/>
                <a:cs typeface="Consolas" pitchFamily="49" charset="0"/>
              </a:rPr>
              <a:t>+</a:t>
            </a:r>
            <a:r>
              <a:rPr lang="es-ES" dirty="0" smtClean="0"/>
              <a:t> antes que </a:t>
            </a:r>
            <a:r>
              <a:rPr lang="es-ES" dirty="0" smtClean="0">
                <a:latin typeface="Consolas" pitchFamily="49" charset="0"/>
                <a:cs typeface="Consolas" pitchFamily="49" charset="0"/>
              </a:rPr>
              <a:t>*	</a:t>
            </a:r>
            <a:r>
              <a:rPr lang="es-ES" dirty="0" smtClean="0">
                <a:sym typeface="Wingdings" pitchFamily="2" charset="2"/>
              </a:rPr>
              <a:t>	(10 </a:t>
            </a:r>
            <a:r>
              <a:rPr lang="es-ES" dirty="0" smtClean="0">
                <a:solidFill>
                  <a:srgbClr val="FFC000"/>
                </a:solidFill>
                <a:sym typeface="Wingdings" pitchFamily="2" charset="2"/>
              </a:rPr>
              <a:t>+</a:t>
            </a:r>
            <a:r>
              <a:rPr lang="es-ES" dirty="0" smtClean="0">
                <a:sym typeface="Wingdings" pitchFamily="2" charset="2"/>
              </a:rPr>
              <a:t> 2) * 40,0  12 </a:t>
            </a:r>
            <a:r>
              <a:rPr lang="es-ES" dirty="0" smtClean="0">
                <a:solidFill>
                  <a:srgbClr val="FFC000"/>
                </a:solidFill>
                <a:sym typeface="Wingdings" pitchFamily="2" charset="2"/>
              </a:rPr>
              <a:t>*</a:t>
            </a:r>
            <a:r>
              <a:rPr lang="es-ES" dirty="0" smtClean="0">
                <a:sym typeface="Wingdings" pitchFamily="2" charset="2"/>
              </a:rPr>
              <a:t> 40,0  </a:t>
            </a:r>
            <a:r>
              <a:rPr lang="es-ES" dirty="0" smtClean="0">
                <a:solidFill>
                  <a:srgbClr val="FFC000"/>
                </a:solidFill>
                <a:sym typeface="Wingdings" pitchFamily="2" charset="2"/>
              </a:rPr>
              <a:t>480,0</a:t>
            </a:r>
            <a:endParaRPr lang="es-ES" dirty="0" smtClean="0">
              <a:solidFill>
                <a:srgbClr val="FFC000"/>
              </a:solidFill>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86</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1000"/>
                                        <p:tgtEl>
                                          <p:spTgt spid="3">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000"/>
                                        <p:tgtEl>
                                          <p:spTgt spid="3">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1000"/>
                                        <p:tgtEl>
                                          <p:spTgt spid="3">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Hola Mundo!</a:t>
            </a:r>
          </a:p>
          <a:p>
            <a:pPr marL="361950" lvl="1" indent="1588">
              <a:spcBef>
                <a:spcPts val="0"/>
              </a:spcBef>
              <a:spcAft>
                <a:spcPts val="1800"/>
              </a:spcAft>
              <a:buNone/>
            </a:pPr>
            <a:r>
              <a:rPr lang="es-ES" dirty="0" smtClean="0"/>
              <a:t>De vuelta en el programa que muestra un saludo en la pantalla:</a:t>
            </a:r>
          </a:p>
          <a:p>
            <a:pPr lvl="1" indent="1588">
              <a:spcBef>
                <a:spcPts val="0"/>
              </a:spcBef>
              <a:spcAft>
                <a:spcPts val="600"/>
              </a:spcAft>
              <a:buNone/>
            </a:pPr>
            <a:r>
              <a:rPr lang="es-ES" sz="2000" dirty="0">
                <a:solidFill>
                  <a:srgbClr val="FFCCFF"/>
                </a:solidFill>
                <a:latin typeface="Consolas" pitchFamily="49" charset="0"/>
              </a:rPr>
              <a:t>#include &lt;iostream&gt;</a:t>
            </a:r>
          </a:p>
          <a:p>
            <a:pPr lvl="1" indent="1588">
              <a:spcBef>
                <a:spcPts val="0"/>
              </a:spcBef>
              <a:spcAft>
                <a:spcPts val="600"/>
              </a:spcAft>
              <a:buNone/>
            </a:pPr>
            <a:r>
              <a:rPr lang="es-ES" sz="2000" dirty="0">
                <a:solidFill>
                  <a:schemeClr val="accent2">
                    <a:lumMod val="60000"/>
                    <a:lumOff val="40000"/>
                  </a:schemeClr>
                </a:solidFill>
                <a:latin typeface="Consolas" pitchFamily="49" charset="0"/>
              </a:rPr>
              <a:t>using namespace </a:t>
            </a:r>
            <a:r>
              <a:rPr lang="es-ES" sz="2000" dirty="0">
                <a:latin typeface="Consolas" pitchFamily="49" charset="0"/>
              </a:rPr>
              <a:t>std;</a:t>
            </a:r>
          </a:p>
          <a:p>
            <a:pPr lvl="1" indent="1588">
              <a:spcBef>
                <a:spcPts val="0"/>
              </a:spcBef>
              <a:spcAft>
                <a:spcPts val="600"/>
              </a:spcAft>
              <a:buNone/>
            </a:pPr>
            <a:endParaRPr lang="es-ES" sz="2000" dirty="0">
              <a:solidFill>
                <a:srgbClr val="FFC000"/>
              </a:solidFill>
              <a:latin typeface="Consolas" pitchFamily="49" charset="0"/>
            </a:endParaRPr>
          </a:p>
          <a:p>
            <a:pPr lvl="1" indent="1588">
              <a:spcBef>
                <a:spcPts val="0"/>
              </a:spcBef>
              <a:spcAft>
                <a:spcPts val="600"/>
              </a:spcAft>
              <a:buNone/>
            </a:pPr>
            <a:r>
              <a:rPr lang="es-ES" sz="2000" dirty="0">
                <a:solidFill>
                  <a:srgbClr val="FFC000"/>
                </a:solidFill>
                <a:latin typeface="Consolas" pitchFamily="49" charset="0"/>
              </a:rPr>
              <a:t>int</a:t>
            </a:r>
            <a:r>
              <a:rPr lang="es-ES" sz="2000" dirty="0">
                <a:latin typeface="Consolas" pitchFamily="49" charset="0"/>
              </a:rPr>
              <a:t> main()</a:t>
            </a:r>
            <a:r>
              <a:rPr lang="es-ES" sz="2000" dirty="0">
                <a:solidFill>
                  <a:schemeClr val="accent2">
                    <a:lumMod val="20000"/>
                    <a:lumOff val="80000"/>
                  </a:schemeClr>
                </a:solidFill>
                <a:latin typeface="Consolas" pitchFamily="49" charset="0"/>
              </a:rPr>
              <a:t> </a:t>
            </a:r>
            <a:r>
              <a:rPr lang="es-ES" sz="2000" dirty="0">
                <a:solidFill>
                  <a:srgbClr val="92D050"/>
                </a:solidFill>
                <a:latin typeface="Consolas" pitchFamily="49" charset="0"/>
              </a:rPr>
              <a:t>// main() es donde empieza la ejecución</a:t>
            </a:r>
          </a:p>
          <a:p>
            <a:pPr lvl="1" indent="1588">
              <a:spcBef>
                <a:spcPts val="0"/>
              </a:spcBef>
              <a:spcAft>
                <a:spcPts val="600"/>
              </a:spcAft>
              <a:buNone/>
            </a:pPr>
            <a:r>
              <a:rPr lang="es-ES" sz="2000" dirty="0">
                <a:latin typeface="Consolas" pitchFamily="49" charset="0"/>
              </a:rPr>
              <a:t>{</a:t>
            </a:r>
          </a:p>
          <a:p>
            <a:pPr lvl="1" indent="1588">
              <a:spcBef>
                <a:spcPts val="0"/>
              </a:spcBef>
              <a:spcAft>
                <a:spcPts val="600"/>
              </a:spcAft>
              <a:buNone/>
            </a:pPr>
            <a:r>
              <a:rPr lang="es-ES" sz="2000" dirty="0">
                <a:latin typeface="Consolas" pitchFamily="49" charset="0"/>
              </a:rPr>
              <a:t>   cout &lt;&lt; </a:t>
            </a:r>
            <a:r>
              <a:rPr lang="es-ES" sz="2000" dirty="0">
                <a:solidFill>
                  <a:srgbClr val="FFFF00"/>
                </a:solidFill>
                <a:latin typeface="Consolas" pitchFamily="49" charset="0"/>
              </a:rPr>
              <a:t>"Hola Mundo!" </a:t>
            </a:r>
            <a:r>
              <a:rPr lang="es-ES" sz="2000" dirty="0">
                <a:latin typeface="Consolas" pitchFamily="49" charset="0"/>
              </a:rPr>
              <a:t>&lt;&lt; endl;</a:t>
            </a:r>
          </a:p>
          <a:p>
            <a:pPr lvl="1" indent="1588">
              <a:spcBef>
                <a:spcPts val="0"/>
              </a:spcBef>
              <a:spcAft>
                <a:spcPts val="600"/>
              </a:spcAft>
              <a:buNone/>
            </a:pPr>
            <a:r>
              <a:rPr lang="es-ES" sz="2000" dirty="0">
                <a:solidFill>
                  <a:srgbClr val="92D050"/>
                </a:solidFill>
                <a:latin typeface="Consolas" pitchFamily="49" charset="0"/>
              </a:rPr>
              <a:t/>
            </a:r>
            <a:br>
              <a:rPr lang="es-ES" sz="2000" dirty="0">
                <a:solidFill>
                  <a:srgbClr val="92D050"/>
                </a:solidFill>
                <a:latin typeface="Consolas" pitchFamily="49" charset="0"/>
              </a:rPr>
            </a:br>
            <a:r>
              <a:rPr lang="es-ES" sz="2000" dirty="0">
                <a:latin typeface="Consolas" pitchFamily="49" charset="0"/>
              </a:rPr>
              <a:t>   </a:t>
            </a:r>
            <a:r>
              <a:rPr lang="es-ES" sz="2000" dirty="0">
                <a:solidFill>
                  <a:schemeClr val="accent2">
                    <a:lumMod val="60000"/>
                    <a:lumOff val="40000"/>
                  </a:schemeClr>
                </a:solidFill>
                <a:latin typeface="Consolas" pitchFamily="49" charset="0"/>
              </a:rPr>
              <a:t>return</a:t>
            </a:r>
            <a:r>
              <a:rPr lang="es-ES" sz="2000" dirty="0">
                <a:latin typeface="Consolas" pitchFamily="49" charset="0"/>
              </a:rPr>
              <a:t> </a:t>
            </a:r>
            <a:r>
              <a:rPr lang="es-ES" sz="2000" dirty="0">
                <a:solidFill>
                  <a:srgbClr val="FFFF00"/>
                </a:solidFill>
                <a:latin typeface="Consolas" pitchFamily="49" charset="0"/>
              </a:rPr>
              <a:t>0</a:t>
            </a:r>
            <a:r>
              <a:rPr lang="es-ES" sz="2000" dirty="0">
                <a:latin typeface="Consolas" pitchFamily="49" charset="0"/>
              </a:rPr>
              <a:t>;</a:t>
            </a:r>
            <a:endParaRPr lang="es-ES" sz="2000" dirty="0">
              <a:solidFill>
                <a:srgbClr val="92D050"/>
              </a:solidFill>
              <a:latin typeface="Consolas" pitchFamily="49" charset="0"/>
            </a:endParaRPr>
          </a:p>
          <a:p>
            <a:pPr lvl="1" indent="1588">
              <a:spcBef>
                <a:spcPts val="0"/>
              </a:spcBef>
              <a:spcAft>
                <a:spcPts val="600"/>
              </a:spcAft>
              <a:buNone/>
            </a:pPr>
            <a:r>
              <a:rPr lang="es-ES" sz="20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51</a:t>
            </a:fld>
            <a:endParaRPr lang="en-US" dirty="0"/>
          </a:p>
        </p:txBody>
      </p:sp>
      <p:sp>
        <p:nvSpPr>
          <p:cNvPr id="6"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1000"/>
                                        <p:tgtEl>
                                          <p:spTgt spid="3">
                                            <p:txEl>
                                              <p:pRg st="2" end="2"/>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1000"/>
                                        <p:tgtEl>
                                          <p:spTgt spid="3">
                                            <p:txEl>
                                              <p:pRg st="3" end="3"/>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1000"/>
                                        <p:tgtEl>
                                          <p:spTgt spid="3">
                                            <p:txEl>
                                              <p:pRg st="5" end="5"/>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1000"/>
                                        <p:tgtEl>
                                          <p:spTgt spid="3">
                                            <p:txEl>
                                              <p:pRg st="6" end="6"/>
                                            </p:tx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1000"/>
                                        <p:tgtEl>
                                          <p:spTgt spid="3">
                                            <p:txEl>
                                              <p:pRg st="7" end="7"/>
                                            </p:txEl>
                                          </p:spTgt>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1000"/>
                                        <p:tgtEl>
                                          <p:spTgt spid="3">
                                            <p:txEl>
                                              <p:pRg st="8" end="8"/>
                                            </p:txEl>
                                          </p:spTgt>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left)">
                                      <p:cBhvr>
                                        <p:cTn id="31"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lnSpcReduction="10000"/>
          </a:bodyPr>
          <a:lstStyle/>
          <a:p>
            <a:pPr>
              <a:spcBef>
                <a:spcPts val="0"/>
              </a:spcBef>
              <a:spcAft>
                <a:spcPts val="1200"/>
              </a:spcAft>
            </a:pPr>
            <a:r>
              <a:rPr lang="es-ES" sz="2800" dirty="0">
                <a:solidFill>
                  <a:schemeClr val="bg2">
                    <a:lumMod val="20000"/>
                    <a:lumOff val="80000"/>
                  </a:schemeClr>
                </a:solidFill>
              </a:rPr>
              <a:t>Ejemplo de uso de variables y expresiones</a:t>
            </a:r>
          </a:p>
          <a:p>
            <a:pPr lvl="1" indent="1588">
              <a:spcBef>
                <a:spcPts val="0"/>
              </a:spcBef>
              <a:buClr>
                <a:srgbClr val="04617B">
                  <a:lumMod val="20000"/>
                  <a:lumOff val="80000"/>
                </a:srgbClr>
              </a:buClr>
              <a:buNone/>
            </a:pPr>
            <a:r>
              <a:rPr lang="es-ES" sz="2000" dirty="0">
                <a:solidFill>
                  <a:srgbClr val="FFCCFF"/>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rgbClr val="009DD9">
                    <a:lumMod val="60000"/>
                    <a:lumOff val="40000"/>
                  </a:srgbClr>
                </a:solidFill>
                <a:latin typeface="Consolas" pitchFamily="49" charset="0"/>
              </a:rPr>
              <a:t>using namespace </a:t>
            </a:r>
            <a:r>
              <a:rPr lang="es-ES" sz="2000" dirty="0">
                <a:solidFill>
                  <a:prstClr val="white"/>
                </a:solidFill>
                <a:latin typeface="Consolas" pitchFamily="49" charset="0"/>
              </a:rPr>
              <a:t>std;</a:t>
            </a:r>
          </a:p>
          <a:p>
            <a:pPr lvl="1" indent="1588">
              <a:spcBef>
                <a:spcPts val="0"/>
              </a:spcBef>
              <a:buClr>
                <a:srgbClr val="04617B">
                  <a:lumMod val="20000"/>
                  <a:lumOff val="80000"/>
                </a:srgbClr>
              </a:buClr>
              <a:buNone/>
            </a:pPr>
            <a:endParaRPr lang="es-ES" sz="2000" dirty="0">
              <a:solidFill>
                <a:srgbClr val="FFC000"/>
              </a:solidFill>
              <a:latin typeface="Consolas" pitchFamily="49" charset="0"/>
            </a:endParaRPr>
          </a:p>
          <a:p>
            <a:pPr lvl="1" indent="1588">
              <a:spcBef>
                <a:spcPts val="0"/>
              </a:spcBef>
              <a:buClr>
                <a:srgbClr val="04617B">
                  <a:lumMod val="20000"/>
                  <a:lumOff val="80000"/>
                </a:srgbClr>
              </a:buClr>
              <a:buNone/>
            </a:pPr>
            <a:r>
              <a:rPr lang="es-ES" sz="2000" dirty="0">
                <a:solidFill>
                  <a:srgbClr val="FFC000"/>
                </a:solidFill>
                <a:latin typeface="Consolas" pitchFamily="49" charset="0"/>
              </a:rPr>
              <a:t>int</a:t>
            </a:r>
            <a:r>
              <a:rPr lang="es-ES" sz="2000" dirty="0">
                <a:solidFill>
                  <a:prstClr val="white"/>
                </a:solidFill>
                <a:latin typeface="Consolas" pitchFamily="49" charset="0"/>
              </a:rPr>
              <a:t> main()</a:t>
            </a:r>
            <a:endParaRPr lang="es-ES" sz="2000" dirty="0">
              <a:solidFill>
                <a:srgbClr val="92D050"/>
              </a:solidFill>
              <a:latin typeface="Consolas" pitchFamily="49" charset="0"/>
            </a:endParaRPr>
          </a:p>
          <a:p>
            <a:pPr lvl="1" indent="1588">
              <a:spcBef>
                <a:spcPts val="0"/>
              </a:spcBef>
              <a:buClr>
                <a:srgbClr val="04617B">
                  <a:lumMod val="20000"/>
                  <a:lumOff val="80000"/>
                </a:srgbClr>
              </a:buClr>
              <a:buNone/>
            </a:pPr>
            <a:r>
              <a:rPr lang="es-ES" sz="2000" dirty="0">
                <a:solidFill>
                  <a:prstClr val="white"/>
                </a:solidFill>
                <a:latin typeface="Consolas" pitchFamily="49" charset="0"/>
              </a:rPr>
              <a:t>{</a:t>
            </a:r>
          </a:p>
          <a:p>
            <a:pPr lvl="1" indent="1588">
              <a:spcBef>
                <a:spcPts val="0"/>
              </a:spcBef>
              <a:buClr>
                <a:srgbClr val="04617B">
                  <a:lumMod val="20000"/>
                  <a:lumOff val="8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cantidad;</a:t>
            </a:r>
          </a:p>
          <a:p>
            <a:pPr lvl="1" indent="1588">
              <a:spcBef>
                <a:spcPts val="0"/>
              </a:spcBef>
              <a:buClr>
                <a:srgbClr val="04617B">
                  <a:lumMod val="20000"/>
                  <a:lumOff val="8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double</a:t>
            </a:r>
            <a:r>
              <a:rPr lang="es-ES" sz="2000" dirty="0">
                <a:solidFill>
                  <a:prstClr val="white"/>
                </a:solidFill>
                <a:latin typeface="Consolas" pitchFamily="49" charset="0"/>
              </a:rPr>
              <a:t> precio, total;</a:t>
            </a:r>
          </a:p>
          <a:p>
            <a:pPr lvl="1" indent="1588">
              <a:spcBef>
                <a:spcPts val="0"/>
              </a:spcBef>
              <a:buClr>
                <a:srgbClr val="04617B">
                  <a:lumMod val="20000"/>
                  <a:lumOff val="80000"/>
                </a:srgbClr>
              </a:buClr>
              <a:buNone/>
            </a:pPr>
            <a:r>
              <a:rPr lang="es-ES" sz="2000" dirty="0">
                <a:latin typeface="Consolas" pitchFamily="49" charset="0"/>
              </a:rPr>
              <a:t>   cantidad = </a:t>
            </a:r>
            <a:r>
              <a:rPr lang="es-ES" sz="2000" dirty="0">
                <a:solidFill>
                  <a:srgbClr val="FFFF00"/>
                </a:solidFill>
                <a:latin typeface="Consolas" pitchFamily="49" charset="0"/>
              </a:rPr>
              <a:t>12</a:t>
            </a:r>
            <a:r>
              <a:rPr lang="es-ES" sz="2000" dirty="0">
                <a:latin typeface="Consolas" pitchFamily="49" charset="0"/>
              </a:rPr>
              <a:t>;</a:t>
            </a:r>
          </a:p>
          <a:p>
            <a:pPr lvl="1" indent="1588">
              <a:spcBef>
                <a:spcPts val="0"/>
              </a:spcBef>
              <a:buClr>
                <a:srgbClr val="04617B">
                  <a:lumMod val="20000"/>
                  <a:lumOff val="80000"/>
                </a:srgbClr>
              </a:buClr>
              <a:buNone/>
            </a:pPr>
            <a:r>
              <a:rPr lang="es-ES" sz="2000" dirty="0">
                <a:latin typeface="Consolas" pitchFamily="49" charset="0"/>
              </a:rPr>
              <a:t>   precio = </a:t>
            </a:r>
            <a:r>
              <a:rPr lang="es-ES" sz="2000" dirty="0">
                <a:solidFill>
                  <a:srgbClr val="FFFF00"/>
                </a:solidFill>
                <a:latin typeface="Consolas" pitchFamily="49" charset="0"/>
              </a:rPr>
              <a:t>39.95</a:t>
            </a:r>
            <a:r>
              <a:rPr lang="es-ES" sz="2000" dirty="0">
                <a:latin typeface="Consolas" pitchFamily="49" charset="0"/>
              </a:rPr>
              <a:t>;</a:t>
            </a:r>
          </a:p>
          <a:p>
            <a:pPr lvl="1" indent="1588">
              <a:spcBef>
                <a:spcPts val="0"/>
              </a:spcBef>
              <a:buClr>
                <a:srgbClr val="04617B">
                  <a:lumMod val="20000"/>
                  <a:lumOff val="80000"/>
                </a:srgbClr>
              </a:buClr>
              <a:buNone/>
            </a:pPr>
            <a:r>
              <a:rPr lang="es-ES" sz="2000" dirty="0">
                <a:latin typeface="Consolas" pitchFamily="49" charset="0"/>
              </a:rPr>
              <a:t>   total = cantidad * precio;</a:t>
            </a:r>
          </a:p>
          <a:p>
            <a:pPr lvl="1" indent="1588">
              <a:spcBef>
                <a:spcPts val="0"/>
              </a:spcBef>
              <a:buClr>
                <a:srgbClr val="04617B">
                  <a:lumMod val="20000"/>
                  <a:lumOff val="80000"/>
                </a:srgbClr>
              </a:buClr>
              <a:buNone/>
            </a:pPr>
            <a:r>
              <a:rPr lang="es-ES" sz="2000" dirty="0">
                <a:latin typeface="Consolas" pitchFamily="49" charset="0"/>
              </a:rPr>
              <a:t>   cout &lt;&lt; cantidad &lt;&lt; </a:t>
            </a:r>
            <a:r>
              <a:rPr lang="es-ES" sz="2000" dirty="0">
                <a:solidFill>
                  <a:srgbClr val="FFFF00"/>
                </a:solidFill>
                <a:latin typeface="Consolas" pitchFamily="49" charset="0"/>
              </a:rPr>
              <a:t>" x " </a:t>
            </a:r>
            <a:r>
              <a:rPr lang="es-ES" sz="2000" dirty="0">
                <a:latin typeface="Consolas" pitchFamily="49" charset="0"/>
              </a:rPr>
              <a:t>&lt;&lt; precio &lt;&lt; </a:t>
            </a:r>
            <a:r>
              <a:rPr lang="es-ES" sz="2000" dirty="0">
                <a:solidFill>
                  <a:srgbClr val="FFFF00"/>
                </a:solidFill>
                <a:latin typeface="Consolas" pitchFamily="49" charset="0"/>
              </a:rPr>
              <a:t>" = "</a:t>
            </a:r>
          </a:p>
          <a:p>
            <a:pPr lvl="1" indent="1588">
              <a:spcBef>
                <a:spcPts val="0"/>
              </a:spcBef>
              <a:buClr>
                <a:srgbClr val="04617B">
                  <a:lumMod val="20000"/>
                  <a:lumOff val="80000"/>
                </a:srgbClr>
              </a:buClr>
              <a:buNone/>
            </a:pPr>
            <a:r>
              <a:rPr lang="es-ES" sz="2000" dirty="0">
                <a:latin typeface="Consolas" pitchFamily="49" charset="0"/>
              </a:rPr>
              <a:t>        &lt;&lt; total &lt;&lt; endl;</a:t>
            </a:r>
          </a:p>
          <a:p>
            <a:pPr lvl="1" indent="1588">
              <a:spcBef>
                <a:spcPts val="0"/>
              </a:spcBef>
              <a:buClr>
                <a:srgbClr val="04617B">
                  <a:lumMod val="20000"/>
                  <a:lumOff val="80000"/>
                </a:srgbClr>
              </a:buClr>
              <a:buNone/>
            </a:pPr>
            <a:endParaRPr lang="es-ES" sz="2000" dirty="0">
              <a:latin typeface="Consolas" pitchFamily="49" charset="0"/>
            </a:endParaRPr>
          </a:p>
          <a:p>
            <a:pPr lvl="1" indent="1588">
              <a:spcBef>
                <a:spcPts val="0"/>
              </a:spcBef>
              <a:buClr>
                <a:srgbClr val="04617B">
                  <a:lumMod val="20000"/>
                  <a:lumOff val="80000"/>
                </a:srgbClr>
              </a:buClr>
              <a:buNone/>
            </a:pPr>
            <a:r>
              <a:rPr lang="es-ES" sz="2000" dirty="0">
                <a:solidFill>
                  <a:prstClr val="white"/>
                </a:solidFill>
                <a:latin typeface="Consolas" pitchFamily="49" charset="0"/>
              </a:rPr>
              <a:t>   </a:t>
            </a:r>
            <a:r>
              <a:rPr lang="es-ES" sz="2000" dirty="0">
                <a:solidFill>
                  <a:srgbClr val="009DD9">
                    <a:lumMod val="60000"/>
                    <a:lumOff val="40000"/>
                  </a:srgbClr>
                </a:solidFill>
                <a:latin typeface="Consolas" pitchFamily="49" charset="0"/>
              </a:rPr>
              <a:t>return</a:t>
            </a:r>
            <a:r>
              <a:rPr lang="es-ES" sz="2000" dirty="0">
                <a:solidFill>
                  <a:prstClr val="white"/>
                </a:solidFill>
                <a:latin typeface="Consolas" pitchFamily="49" charset="0"/>
              </a:rPr>
              <a:t> </a:t>
            </a:r>
            <a:r>
              <a:rPr lang="es-ES" sz="2000" dirty="0">
                <a:solidFill>
                  <a:srgbClr val="FFFF00"/>
                </a:solidFill>
                <a:latin typeface="Consolas" pitchFamily="49" charset="0"/>
              </a:rPr>
              <a:t>0</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lvl="1" indent="1588">
              <a:spcBef>
                <a:spcPts val="0"/>
              </a:spcBef>
              <a:buClr>
                <a:srgbClr val="04617B">
                  <a:lumMod val="20000"/>
                  <a:lumOff val="80000"/>
                </a:srgbClr>
              </a:buClr>
              <a:buNone/>
            </a:pPr>
            <a:r>
              <a:rPr lang="es-ES" sz="2000" dirty="0">
                <a:solidFill>
                  <a:prstClr val="white"/>
                </a:solidFill>
                <a:latin typeface="Consolas" pitchFamily="49" charset="0"/>
              </a:rPr>
              <a:t>}</a:t>
            </a:r>
            <a:endParaRPr lang="es-ES" sz="2400"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87</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CuadroTexto"/>
          <p:cNvSpPr txBox="1"/>
          <p:nvPr/>
        </p:nvSpPr>
        <p:spPr>
          <a:xfrm>
            <a:off x="8328248" y="332656"/>
            <a:ext cx="1830950" cy="369332"/>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variables.cpp</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2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2000"/>
                                        <p:tgtEl>
                                          <p:spTgt spid="3">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2000"/>
                                        <p:tgtEl>
                                          <p:spTgt spid="3">
                                            <p:txEl>
                                              <p:pRg st="5" end="5"/>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2000"/>
                                        <p:tgtEl>
                                          <p:spTgt spid="3">
                                            <p:txEl>
                                              <p:pRg st="6" end="6"/>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2000"/>
                                        <p:tgtEl>
                                          <p:spTgt spid="3">
                                            <p:txEl>
                                              <p:pRg st="7" end="7"/>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left)">
                                      <p:cBhvr>
                                        <p:cTn id="25" dur="2000"/>
                                        <p:tgtEl>
                                          <p:spTgt spid="3">
                                            <p:txEl>
                                              <p:pRg st="8" end="8"/>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left)">
                                      <p:cBhvr>
                                        <p:cTn id="28" dur="2000"/>
                                        <p:tgtEl>
                                          <p:spTgt spid="3">
                                            <p:txEl>
                                              <p:pRg st="9" end="9"/>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left)">
                                      <p:cBhvr>
                                        <p:cTn id="31" dur="2000"/>
                                        <p:tgtEl>
                                          <p:spTgt spid="3">
                                            <p:txEl>
                                              <p:pRg st="10" end="1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left)">
                                      <p:cBhvr>
                                        <p:cTn id="34" dur="2000"/>
                                        <p:tgtEl>
                                          <p:spTgt spid="3">
                                            <p:txEl>
                                              <p:pRg st="11" end="11"/>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left)">
                                      <p:cBhvr>
                                        <p:cTn id="37" dur="2000"/>
                                        <p:tgtEl>
                                          <p:spTgt spid="3">
                                            <p:txEl>
                                              <p:pRg st="12" end="12"/>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animEffect transition="in" filter="wipe(left)">
                                      <p:cBhvr>
                                        <p:cTn id="40" dur="2000"/>
                                        <p:tgtEl>
                                          <p:spTgt spid="3">
                                            <p:txEl>
                                              <p:pRg st="14" end="14"/>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Effect transition="in" filter="wipe(left)">
                                      <p:cBhvr>
                                        <p:cTn id="43" dur="2000"/>
                                        <p:tgtEl>
                                          <p:spTgt spid="3">
                                            <p:txEl>
                                              <p:pRg st="15" end="15"/>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nvGraphicFramePr>
        <p:xfrm>
          <a:off x="8769821" y="1052736"/>
          <a:ext cx="1425262" cy="3103480"/>
        </p:xfrm>
        <a:graphic>
          <a:graphicData uri="http://schemas.openxmlformats.org/drawingml/2006/table">
            <a:tbl>
              <a:tblPr firstRow="1" bandRow="1">
                <a:noFill/>
                <a:tableStyleId>{D113A9D2-9D6B-4929-AA2D-F23B5EE8CBE7}</a:tableStyleId>
              </a:tblPr>
              <a:tblGrid>
                <a:gridCol w="1425262">
                  <a:extLst>
                    <a:ext uri="{9D8B030D-6E8A-4147-A177-3AD203B41FA5}">
                      <a16:colId xmlns:a16="http://schemas.microsoft.com/office/drawing/2014/main" val="20000"/>
                    </a:ext>
                  </a:extLst>
                </a:gridCol>
              </a:tblGrid>
              <a:tr h="456304">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9672">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563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Ejemplo de uso de variables</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using namespace std;</a:t>
            </a:r>
          </a:p>
          <a:p>
            <a:pPr lvl="1" indent="1588">
              <a:spcBef>
                <a:spcPts val="0"/>
              </a:spcBef>
              <a:buClr>
                <a:srgbClr val="04617B">
                  <a:lumMod val="20000"/>
                  <a:lumOff val="80000"/>
                </a:srgbClr>
              </a:buClr>
              <a:buNone/>
            </a:pPr>
            <a:endParaRPr lang="es-ES" sz="2000" dirty="0">
              <a:solidFill>
                <a:schemeClr val="tx1">
                  <a:lumMod val="50000"/>
                </a:schemeClr>
              </a:solidFill>
              <a:latin typeface="Consolas" pitchFamily="49" charset="0"/>
            </a:endParaRP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int main()</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a:t>
            </a:r>
          </a:p>
          <a:p>
            <a:pPr lvl="1" indent="1588">
              <a:spcBef>
                <a:spcPts val="0"/>
              </a:spcBef>
              <a:buClr>
                <a:srgbClr val="04617B">
                  <a:lumMod val="20000"/>
                  <a:lumOff val="8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cantidad;</a:t>
            </a:r>
          </a:p>
          <a:p>
            <a:pPr lvl="1" indent="1588">
              <a:spcBef>
                <a:spcPts val="0"/>
              </a:spcBef>
              <a:buClr>
                <a:srgbClr val="04617B">
                  <a:lumMod val="20000"/>
                  <a:lumOff val="8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double</a:t>
            </a:r>
            <a:r>
              <a:rPr lang="es-ES" sz="2000" dirty="0">
                <a:solidFill>
                  <a:prstClr val="white"/>
                </a:solidFill>
                <a:latin typeface="Consolas" pitchFamily="49" charset="0"/>
              </a:rPr>
              <a:t> precio, total;</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88</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aphicFrame>
        <p:nvGraphicFramePr>
          <p:cNvPr id="9" name="8 Tabla"/>
          <p:cNvGraphicFramePr>
            <a:graphicFrameLocks noGrp="1"/>
          </p:cNvGraphicFramePr>
          <p:nvPr/>
        </p:nvGraphicFramePr>
        <p:xfrm>
          <a:off x="7248128" y="1052736"/>
          <a:ext cx="2952328" cy="2904576"/>
        </p:xfrm>
        <a:graphic>
          <a:graphicData uri="http://schemas.openxmlformats.org/drawingml/2006/table">
            <a:tbl>
              <a:tblPr firstRow="1" bandRow="1">
                <a:noFill/>
                <a:tableStyleId>{D113A9D2-9D6B-4929-AA2D-F23B5EE8CBE7}</a:tableStyleId>
              </a:tblPr>
              <a:tblGrid>
                <a:gridCol w="1527066">
                  <a:extLst>
                    <a:ext uri="{9D8B030D-6E8A-4147-A177-3AD203B41FA5}">
                      <a16:colId xmlns:a16="http://schemas.microsoft.com/office/drawing/2014/main" val="20000"/>
                    </a:ext>
                  </a:extLst>
                </a:gridCol>
                <a:gridCol w="1425262">
                  <a:extLst>
                    <a:ext uri="{9D8B030D-6E8A-4147-A177-3AD203B41FA5}">
                      <a16:colId xmlns:a16="http://schemas.microsoft.com/office/drawing/2014/main" val="20001"/>
                    </a:ext>
                  </a:extLst>
                </a:gridCol>
              </a:tblGrid>
              <a:tr h="456304">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7792">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800" b="1" dirty="0" smtClean="0">
                          <a:solidFill>
                            <a:srgbClr val="C00000"/>
                          </a:solidFill>
                          <a:effectLst>
                            <a:outerShdw blurRad="38100" dist="38100" dir="2700000" algn="tl">
                              <a:srgbClr val="000000">
                                <a:alpha val="43137"/>
                              </a:srgbClr>
                            </a:outerShdw>
                          </a:effectLst>
                          <a:latin typeface="Consolas" pitchFamily="49" charset="0"/>
                        </a:rPr>
                        <a:t>?</a:t>
                      </a:r>
                      <a:endParaRPr lang="es-ES" sz="18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1800" b="1" dirty="0" smtClean="0">
                          <a:solidFill>
                            <a:srgbClr val="C00000"/>
                          </a:solidFill>
                          <a:effectLst>
                            <a:outerShdw blurRad="38100" dist="38100" dir="2700000" algn="tl">
                              <a:srgbClr val="000000">
                                <a:alpha val="43137"/>
                              </a:srgbClr>
                            </a:outerShdw>
                          </a:effectLst>
                          <a:latin typeface="Consolas" pitchFamily="49" charset="0"/>
                        </a:rPr>
                        <a:t>?</a:t>
                      </a:r>
                      <a:endParaRPr lang="es-ES" sz="18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total</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algn="ctr" rtl="0" eaLnBrk="1" latinLnBrk="0" hangingPunct="1"/>
                      <a:r>
                        <a:rPr kumimoji="0" lang="es-ES" sz="1800" b="1" kern="1200" dirty="0" smtClean="0">
                          <a:solidFill>
                            <a:srgbClr val="C00000"/>
                          </a:solidFill>
                          <a:effectLst>
                            <a:outerShdw blurRad="38100" dist="38100" dir="2700000" algn="tl">
                              <a:srgbClr val="000000">
                                <a:alpha val="43137"/>
                              </a:srgbClr>
                            </a:outerShdw>
                          </a:effectLst>
                          <a:latin typeface="Consolas" pitchFamily="49" charset="0"/>
                          <a:ea typeface="+mn-ea"/>
                          <a:cs typeface="+mn-cs"/>
                        </a:rPr>
                        <a:t>?</a:t>
                      </a:r>
                      <a:endParaRPr kumimoji="0" lang="es-ES" sz="1800" b="1" kern="1200" dirty="0">
                        <a:solidFill>
                          <a:srgbClr val="C00000"/>
                        </a:solidFill>
                        <a:effectLst>
                          <a:outerShdw blurRad="38100" dist="38100" dir="2700000" algn="tl">
                            <a:srgbClr val="000000">
                              <a:alpha val="43137"/>
                            </a:srgbClr>
                          </a:outerShdw>
                        </a:effectLst>
                        <a:latin typeface="Consolas" pitchFamily="49" charset="0"/>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456304">
                <a:tc>
                  <a:txBody>
                    <a:bodyPr/>
                    <a:lstStyle/>
                    <a:p>
                      <a:pPr algn="l"/>
                      <a:endParaRPr lang="es-ES" sz="2000" dirty="0">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sz="2000" b="1" dirty="0" smtClean="0">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1000"/>
                                        <p:tgtEl>
                                          <p:spTgt spid="3">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up)">
                                      <p:cBhvr>
                                        <p:cTn id="13" dur="1000"/>
                                        <p:tgtEl>
                                          <p:spTgt spid="3">
                                            <p:txEl>
                                              <p:pRg st="4" end="4"/>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up)">
                                      <p:cBhvr>
                                        <p:cTn id="16" dur="1000"/>
                                        <p:tgtEl>
                                          <p:spTgt spid="3">
                                            <p:txEl>
                                              <p:pRg st="5" end="5"/>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up)">
                                      <p:cBhvr>
                                        <p:cTn id="19" dur="1000"/>
                                        <p:tgtEl>
                                          <p:spTgt spid="3">
                                            <p:txEl>
                                              <p:pRg st="6" end="6"/>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up)">
                                      <p:cBhvr>
                                        <p:cTn id="22" dur="1000"/>
                                        <p:tgtEl>
                                          <p:spTgt spid="3">
                                            <p:txEl>
                                              <p:pRg st="7" end="7"/>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Ejemplo de uso de variables</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using namespace std;</a:t>
            </a:r>
          </a:p>
          <a:p>
            <a:pPr lvl="1" indent="1588">
              <a:spcBef>
                <a:spcPts val="0"/>
              </a:spcBef>
              <a:buClr>
                <a:srgbClr val="04617B">
                  <a:lumMod val="20000"/>
                  <a:lumOff val="80000"/>
                </a:srgbClr>
              </a:buClr>
              <a:buNone/>
            </a:pPr>
            <a:endParaRPr lang="es-ES" sz="2000" dirty="0">
              <a:solidFill>
                <a:schemeClr val="tx1">
                  <a:lumMod val="50000"/>
                </a:schemeClr>
              </a:solidFill>
              <a:latin typeface="Consolas" pitchFamily="49" charset="0"/>
            </a:endParaRP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int main()</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int cantidad;</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double precio, total;</a:t>
            </a:r>
          </a:p>
          <a:p>
            <a:pPr lvl="1" indent="1588">
              <a:spcBef>
                <a:spcPts val="0"/>
              </a:spcBef>
              <a:buClr>
                <a:srgbClr val="04617B">
                  <a:lumMod val="20000"/>
                  <a:lumOff val="80000"/>
                </a:srgbClr>
              </a:buClr>
              <a:buNone/>
            </a:pPr>
            <a:r>
              <a:rPr lang="es-ES" sz="2000" dirty="0">
                <a:latin typeface="Consolas" pitchFamily="49" charset="0"/>
              </a:rPr>
              <a:t>   cantidad = </a:t>
            </a:r>
            <a:r>
              <a:rPr lang="es-ES" sz="2000" dirty="0">
                <a:solidFill>
                  <a:srgbClr val="FFFF00"/>
                </a:solidFill>
                <a:latin typeface="Consolas" pitchFamily="49" charset="0"/>
              </a:rPr>
              <a:t>12</a:t>
            </a:r>
            <a:r>
              <a:rPr lang="es-ES" sz="20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89</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aphicFrame>
        <p:nvGraphicFramePr>
          <p:cNvPr id="9" name="8 Tabla"/>
          <p:cNvGraphicFramePr>
            <a:graphicFrameLocks noGrp="1"/>
          </p:cNvGraphicFramePr>
          <p:nvPr/>
        </p:nvGraphicFramePr>
        <p:xfrm>
          <a:off x="8769821" y="1052736"/>
          <a:ext cx="1425262" cy="3103480"/>
        </p:xfrm>
        <a:graphic>
          <a:graphicData uri="http://schemas.openxmlformats.org/drawingml/2006/table">
            <a:tbl>
              <a:tblPr firstRow="1" bandRow="1">
                <a:noFill/>
                <a:tableStyleId>{D113A9D2-9D6B-4929-AA2D-F23B5EE8CBE7}</a:tableStyleId>
              </a:tblPr>
              <a:tblGrid>
                <a:gridCol w="1425262">
                  <a:extLst>
                    <a:ext uri="{9D8B030D-6E8A-4147-A177-3AD203B41FA5}">
                      <a16:colId xmlns:a16="http://schemas.microsoft.com/office/drawing/2014/main" val="20000"/>
                    </a:ext>
                  </a:extLst>
                </a:gridCol>
              </a:tblGrid>
              <a:tr h="456304">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9672">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563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10" name="9 Tabla"/>
          <p:cNvGraphicFramePr>
            <a:graphicFrameLocks noGrp="1"/>
          </p:cNvGraphicFramePr>
          <p:nvPr/>
        </p:nvGraphicFramePr>
        <p:xfrm>
          <a:off x="7248128" y="1052736"/>
          <a:ext cx="2952328" cy="2904576"/>
        </p:xfrm>
        <a:graphic>
          <a:graphicData uri="http://schemas.openxmlformats.org/drawingml/2006/table">
            <a:tbl>
              <a:tblPr firstRow="1" bandRow="1">
                <a:noFill/>
                <a:tableStyleId>{D113A9D2-9D6B-4929-AA2D-F23B5EE8CBE7}</a:tableStyleId>
              </a:tblPr>
              <a:tblGrid>
                <a:gridCol w="1527066">
                  <a:extLst>
                    <a:ext uri="{9D8B030D-6E8A-4147-A177-3AD203B41FA5}">
                      <a16:colId xmlns:a16="http://schemas.microsoft.com/office/drawing/2014/main" val="20000"/>
                    </a:ext>
                  </a:extLst>
                </a:gridCol>
                <a:gridCol w="1425262">
                  <a:extLst>
                    <a:ext uri="{9D8B030D-6E8A-4147-A177-3AD203B41FA5}">
                      <a16:colId xmlns:a16="http://schemas.microsoft.com/office/drawing/2014/main" val="20001"/>
                    </a:ext>
                  </a:extLst>
                </a:gridCol>
              </a:tblGrid>
              <a:tr h="456304">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7792">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800" b="1" dirty="0" smtClean="0">
                          <a:solidFill>
                            <a:schemeClr val="bg2">
                              <a:lumMod val="75000"/>
                            </a:schemeClr>
                          </a:solidFill>
                          <a:effectLst>
                            <a:outerShdw blurRad="38100" dist="38100" dir="2700000" algn="tl">
                              <a:srgbClr val="000000">
                                <a:alpha val="43137"/>
                              </a:srgbClr>
                            </a:outerShdw>
                          </a:effectLst>
                          <a:latin typeface="Consolas" pitchFamily="49" charset="0"/>
                        </a:rPr>
                        <a:t>12</a:t>
                      </a:r>
                      <a:endParaRPr lang="es-ES" sz="1800" b="1" dirty="0">
                        <a:solidFill>
                          <a:schemeClr val="bg2">
                            <a:lumMod val="75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1800" b="1" dirty="0" smtClean="0">
                          <a:solidFill>
                            <a:srgbClr val="C00000"/>
                          </a:solidFill>
                          <a:effectLst>
                            <a:outerShdw blurRad="38100" dist="38100" dir="2700000" algn="tl">
                              <a:srgbClr val="000000">
                                <a:alpha val="43137"/>
                              </a:srgbClr>
                            </a:outerShdw>
                          </a:effectLst>
                          <a:latin typeface="Consolas" pitchFamily="49" charset="0"/>
                        </a:rPr>
                        <a:t>?</a:t>
                      </a:r>
                      <a:endParaRPr lang="es-ES" sz="18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total</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algn="ctr" rtl="0" eaLnBrk="1" latinLnBrk="0" hangingPunct="1"/>
                      <a:r>
                        <a:rPr kumimoji="0" lang="es-ES" sz="1800" b="1" kern="1200" dirty="0" smtClean="0">
                          <a:solidFill>
                            <a:srgbClr val="C00000"/>
                          </a:solidFill>
                          <a:effectLst>
                            <a:outerShdw blurRad="38100" dist="38100" dir="2700000" algn="tl">
                              <a:srgbClr val="000000">
                                <a:alpha val="43137"/>
                              </a:srgbClr>
                            </a:outerShdw>
                          </a:effectLst>
                          <a:latin typeface="Consolas" pitchFamily="49" charset="0"/>
                          <a:ea typeface="+mn-ea"/>
                          <a:cs typeface="+mn-cs"/>
                        </a:rPr>
                        <a:t>?</a:t>
                      </a:r>
                      <a:endParaRPr kumimoji="0" lang="es-ES" sz="1800" b="1" kern="1200" dirty="0">
                        <a:solidFill>
                          <a:srgbClr val="C00000"/>
                        </a:solidFill>
                        <a:effectLst>
                          <a:outerShdw blurRad="38100" dist="38100" dir="2700000" algn="tl">
                            <a:srgbClr val="000000">
                              <a:alpha val="43137"/>
                            </a:srgbClr>
                          </a:outerShdw>
                        </a:effectLst>
                        <a:latin typeface="Consolas" pitchFamily="49" charset="0"/>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456304">
                <a:tc>
                  <a:txBody>
                    <a:bodyPr/>
                    <a:lstStyle/>
                    <a:p>
                      <a:pPr algn="l"/>
                      <a:endParaRPr lang="es-ES" sz="2000" dirty="0">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sz="2000" b="1" dirty="0" smtClean="0">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Ejemplo de uso de variables</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using namespace std;</a:t>
            </a:r>
          </a:p>
          <a:p>
            <a:pPr lvl="1" indent="1588">
              <a:spcBef>
                <a:spcPts val="0"/>
              </a:spcBef>
              <a:buClr>
                <a:srgbClr val="04617B">
                  <a:lumMod val="20000"/>
                  <a:lumOff val="80000"/>
                </a:srgbClr>
              </a:buClr>
              <a:buNone/>
            </a:pPr>
            <a:endParaRPr lang="es-ES" sz="2000" dirty="0">
              <a:solidFill>
                <a:schemeClr val="tx1">
                  <a:lumMod val="50000"/>
                </a:schemeClr>
              </a:solidFill>
              <a:latin typeface="Consolas" pitchFamily="49" charset="0"/>
            </a:endParaRP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int main()</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int cantidad;</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double precio, total;</a:t>
            </a:r>
          </a:p>
          <a:p>
            <a:pPr lvl="1" indent="1588">
              <a:spcBef>
                <a:spcPts val="0"/>
              </a:spcBef>
              <a:buClr>
                <a:srgbClr val="04617B">
                  <a:lumMod val="20000"/>
                  <a:lumOff val="80000"/>
                </a:srgbClr>
              </a:buClr>
              <a:buNone/>
            </a:pPr>
            <a:r>
              <a:rPr lang="es-ES" sz="2000" dirty="0">
                <a:latin typeface="Consolas" pitchFamily="49" charset="0"/>
              </a:rPr>
              <a:t>   </a:t>
            </a:r>
            <a:r>
              <a:rPr lang="es-ES" sz="2000" dirty="0">
                <a:solidFill>
                  <a:schemeClr val="tx1">
                    <a:lumMod val="50000"/>
                  </a:schemeClr>
                </a:solidFill>
                <a:latin typeface="Consolas" pitchFamily="49" charset="0"/>
              </a:rPr>
              <a:t>cantidad = 12;</a:t>
            </a:r>
          </a:p>
          <a:p>
            <a:pPr lvl="1" indent="1588">
              <a:spcBef>
                <a:spcPts val="0"/>
              </a:spcBef>
              <a:buClr>
                <a:srgbClr val="04617B">
                  <a:lumMod val="20000"/>
                  <a:lumOff val="80000"/>
                </a:srgbClr>
              </a:buClr>
              <a:buNone/>
            </a:pPr>
            <a:r>
              <a:rPr lang="es-ES" sz="2000" dirty="0">
                <a:latin typeface="Consolas" pitchFamily="49" charset="0"/>
              </a:rPr>
              <a:t>   precio = </a:t>
            </a:r>
            <a:r>
              <a:rPr lang="es-ES" sz="2000" dirty="0">
                <a:solidFill>
                  <a:srgbClr val="FFFF00"/>
                </a:solidFill>
                <a:latin typeface="Consolas" pitchFamily="49" charset="0"/>
              </a:rPr>
              <a:t>39.95</a:t>
            </a:r>
            <a:r>
              <a:rPr lang="es-ES" sz="20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90</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aphicFrame>
        <p:nvGraphicFramePr>
          <p:cNvPr id="7" name="6 Tabla"/>
          <p:cNvGraphicFramePr>
            <a:graphicFrameLocks noGrp="1"/>
          </p:cNvGraphicFramePr>
          <p:nvPr/>
        </p:nvGraphicFramePr>
        <p:xfrm>
          <a:off x="8769821" y="1052736"/>
          <a:ext cx="1425262" cy="3103480"/>
        </p:xfrm>
        <a:graphic>
          <a:graphicData uri="http://schemas.openxmlformats.org/drawingml/2006/table">
            <a:tbl>
              <a:tblPr firstRow="1" bandRow="1">
                <a:noFill/>
                <a:tableStyleId>{D113A9D2-9D6B-4929-AA2D-F23B5EE8CBE7}</a:tableStyleId>
              </a:tblPr>
              <a:tblGrid>
                <a:gridCol w="1425262">
                  <a:extLst>
                    <a:ext uri="{9D8B030D-6E8A-4147-A177-3AD203B41FA5}">
                      <a16:colId xmlns:a16="http://schemas.microsoft.com/office/drawing/2014/main" val="20000"/>
                    </a:ext>
                  </a:extLst>
                </a:gridCol>
              </a:tblGrid>
              <a:tr h="456304">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9672">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563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10" name="9 Tabla"/>
          <p:cNvGraphicFramePr>
            <a:graphicFrameLocks noGrp="1"/>
          </p:cNvGraphicFramePr>
          <p:nvPr/>
        </p:nvGraphicFramePr>
        <p:xfrm>
          <a:off x="7248128" y="1052736"/>
          <a:ext cx="2952328" cy="2904576"/>
        </p:xfrm>
        <a:graphic>
          <a:graphicData uri="http://schemas.openxmlformats.org/drawingml/2006/table">
            <a:tbl>
              <a:tblPr firstRow="1" bandRow="1">
                <a:noFill/>
                <a:tableStyleId>{D113A9D2-9D6B-4929-AA2D-F23B5EE8CBE7}</a:tableStyleId>
              </a:tblPr>
              <a:tblGrid>
                <a:gridCol w="1527066">
                  <a:extLst>
                    <a:ext uri="{9D8B030D-6E8A-4147-A177-3AD203B41FA5}">
                      <a16:colId xmlns:a16="http://schemas.microsoft.com/office/drawing/2014/main" val="20000"/>
                    </a:ext>
                  </a:extLst>
                </a:gridCol>
                <a:gridCol w="1425262">
                  <a:extLst>
                    <a:ext uri="{9D8B030D-6E8A-4147-A177-3AD203B41FA5}">
                      <a16:colId xmlns:a16="http://schemas.microsoft.com/office/drawing/2014/main" val="20001"/>
                    </a:ext>
                  </a:extLst>
                </a:gridCol>
              </a:tblGrid>
              <a:tr h="456304">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7792">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800" b="1" dirty="0" smtClean="0">
                          <a:solidFill>
                            <a:schemeClr val="bg2">
                              <a:lumMod val="75000"/>
                            </a:schemeClr>
                          </a:solidFill>
                          <a:effectLst>
                            <a:outerShdw blurRad="38100" dist="38100" dir="2700000" algn="tl">
                              <a:srgbClr val="000000">
                                <a:alpha val="43137"/>
                              </a:srgbClr>
                            </a:outerShdw>
                          </a:effectLst>
                          <a:latin typeface="Consolas" pitchFamily="49" charset="0"/>
                        </a:rPr>
                        <a:t>12</a:t>
                      </a:r>
                      <a:endParaRPr lang="es-ES" sz="1800" b="1" dirty="0">
                        <a:solidFill>
                          <a:schemeClr val="bg2">
                            <a:lumMod val="75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1800" b="1" dirty="0" smtClean="0">
                          <a:solidFill>
                            <a:schemeClr val="accent1">
                              <a:lumMod val="50000"/>
                            </a:schemeClr>
                          </a:solidFill>
                          <a:effectLst>
                            <a:outerShdw blurRad="38100" dist="38100" dir="2700000" algn="tl">
                              <a:srgbClr val="000000">
                                <a:alpha val="43137"/>
                              </a:srgbClr>
                            </a:outerShdw>
                          </a:effectLst>
                          <a:latin typeface="Consolas" pitchFamily="49" charset="0"/>
                        </a:rPr>
                        <a:t>39.95</a:t>
                      </a:r>
                      <a:endParaRPr lang="es-ES" sz="1800" b="1" dirty="0">
                        <a:solidFill>
                          <a:schemeClr val="accent1">
                            <a:lumMod val="50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total</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algn="ctr" rtl="0" eaLnBrk="1" latinLnBrk="0" hangingPunct="1"/>
                      <a:r>
                        <a:rPr kumimoji="0" lang="es-ES" sz="1800" b="1" kern="1200" dirty="0" smtClean="0">
                          <a:solidFill>
                            <a:srgbClr val="C00000"/>
                          </a:solidFill>
                          <a:effectLst>
                            <a:outerShdw blurRad="38100" dist="38100" dir="2700000" algn="tl">
                              <a:srgbClr val="000000">
                                <a:alpha val="43137"/>
                              </a:srgbClr>
                            </a:outerShdw>
                          </a:effectLst>
                          <a:latin typeface="Consolas" pitchFamily="49" charset="0"/>
                          <a:ea typeface="+mn-ea"/>
                          <a:cs typeface="+mn-cs"/>
                        </a:rPr>
                        <a:t>?</a:t>
                      </a:r>
                      <a:endParaRPr kumimoji="0" lang="es-ES" sz="1800" b="1" kern="1200" dirty="0">
                        <a:solidFill>
                          <a:srgbClr val="C00000"/>
                        </a:solidFill>
                        <a:effectLst>
                          <a:outerShdw blurRad="38100" dist="38100" dir="2700000" algn="tl">
                            <a:srgbClr val="000000">
                              <a:alpha val="43137"/>
                            </a:srgbClr>
                          </a:outerShdw>
                        </a:effectLst>
                        <a:latin typeface="Consolas" pitchFamily="49" charset="0"/>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456304">
                <a:tc>
                  <a:txBody>
                    <a:bodyPr/>
                    <a:lstStyle/>
                    <a:p>
                      <a:pPr algn="l"/>
                      <a:endParaRPr lang="es-ES" sz="2000" dirty="0">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sz="2000" b="1" dirty="0" smtClean="0">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Ejemplo de uso de variables</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using namespace std;</a:t>
            </a:r>
          </a:p>
          <a:p>
            <a:pPr lvl="1" indent="1588">
              <a:spcBef>
                <a:spcPts val="0"/>
              </a:spcBef>
              <a:buClr>
                <a:srgbClr val="04617B">
                  <a:lumMod val="20000"/>
                  <a:lumOff val="80000"/>
                </a:srgbClr>
              </a:buClr>
              <a:buNone/>
            </a:pPr>
            <a:endParaRPr lang="es-ES" sz="2000" dirty="0">
              <a:solidFill>
                <a:schemeClr val="tx1">
                  <a:lumMod val="50000"/>
                </a:schemeClr>
              </a:solidFill>
              <a:latin typeface="Consolas" pitchFamily="49" charset="0"/>
            </a:endParaRP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int main()</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int cantidad;</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double precio, total;</a:t>
            </a:r>
          </a:p>
          <a:p>
            <a:pPr lvl="1" indent="1588">
              <a:spcBef>
                <a:spcPts val="0"/>
              </a:spcBef>
              <a:buClr>
                <a:srgbClr val="04617B">
                  <a:lumMod val="20000"/>
                  <a:lumOff val="80000"/>
                </a:srgbClr>
              </a:buClr>
              <a:buNone/>
            </a:pPr>
            <a:r>
              <a:rPr lang="es-ES" sz="2000" dirty="0">
                <a:latin typeface="Consolas" pitchFamily="49" charset="0"/>
              </a:rPr>
              <a:t>   </a:t>
            </a:r>
            <a:r>
              <a:rPr lang="es-ES" sz="2000" dirty="0">
                <a:solidFill>
                  <a:schemeClr val="tx1">
                    <a:lumMod val="50000"/>
                  </a:schemeClr>
                </a:solidFill>
                <a:latin typeface="Consolas" pitchFamily="49" charset="0"/>
              </a:rPr>
              <a:t>cantidad = 12;</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precio = 39.95;</a:t>
            </a:r>
          </a:p>
          <a:p>
            <a:pPr lvl="1" indent="1588">
              <a:spcBef>
                <a:spcPts val="0"/>
              </a:spcBef>
              <a:buClr>
                <a:srgbClr val="04617B">
                  <a:lumMod val="20000"/>
                  <a:lumOff val="80000"/>
                </a:srgbClr>
              </a:buClr>
              <a:buNone/>
            </a:pPr>
            <a:r>
              <a:rPr lang="es-ES" sz="2000" dirty="0">
                <a:latin typeface="Consolas" pitchFamily="49" charset="0"/>
              </a:rPr>
              <a:t>   total = cantidad * precio;</a:t>
            </a:r>
          </a:p>
          <a:p>
            <a:pPr lvl="1" indent="1588">
              <a:spcBef>
                <a:spcPts val="0"/>
              </a:spcBef>
              <a:buClr>
                <a:srgbClr val="04617B">
                  <a:lumMod val="20000"/>
                  <a:lumOff val="80000"/>
                </a:srgbClr>
              </a:buClr>
              <a:buNone/>
            </a:pPr>
            <a:r>
              <a:rPr lang="es-ES" sz="2000" dirty="0">
                <a:latin typeface="Consolas" pitchFamily="49" charset="0"/>
              </a:rPr>
              <a:t>   </a:t>
            </a:r>
            <a:endParaRPr lang="es-ES" sz="2400"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91</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aphicFrame>
        <p:nvGraphicFramePr>
          <p:cNvPr id="7" name="6 Tabla"/>
          <p:cNvGraphicFramePr>
            <a:graphicFrameLocks noGrp="1"/>
          </p:cNvGraphicFramePr>
          <p:nvPr/>
        </p:nvGraphicFramePr>
        <p:xfrm>
          <a:off x="8769821" y="1052736"/>
          <a:ext cx="1425262" cy="3103480"/>
        </p:xfrm>
        <a:graphic>
          <a:graphicData uri="http://schemas.openxmlformats.org/drawingml/2006/table">
            <a:tbl>
              <a:tblPr firstRow="1" bandRow="1">
                <a:noFill/>
                <a:tableStyleId>{D113A9D2-9D6B-4929-AA2D-F23B5EE8CBE7}</a:tableStyleId>
              </a:tblPr>
              <a:tblGrid>
                <a:gridCol w="1425262">
                  <a:extLst>
                    <a:ext uri="{9D8B030D-6E8A-4147-A177-3AD203B41FA5}">
                      <a16:colId xmlns:a16="http://schemas.microsoft.com/office/drawing/2014/main" val="20000"/>
                    </a:ext>
                  </a:extLst>
                </a:gridCol>
              </a:tblGrid>
              <a:tr h="456304">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9672">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563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10" name="9 Tabla"/>
          <p:cNvGraphicFramePr>
            <a:graphicFrameLocks noGrp="1"/>
          </p:cNvGraphicFramePr>
          <p:nvPr/>
        </p:nvGraphicFramePr>
        <p:xfrm>
          <a:off x="7248128" y="1052736"/>
          <a:ext cx="2952328" cy="2904576"/>
        </p:xfrm>
        <a:graphic>
          <a:graphicData uri="http://schemas.openxmlformats.org/drawingml/2006/table">
            <a:tbl>
              <a:tblPr firstRow="1" bandRow="1">
                <a:noFill/>
                <a:tableStyleId>{D113A9D2-9D6B-4929-AA2D-F23B5EE8CBE7}</a:tableStyleId>
              </a:tblPr>
              <a:tblGrid>
                <a:gridCol w="1527066">
                  <a:extLst>
                    <a:ext uri="{9D8B030D-6E8A-4147-A177-3AD203B41FA5}">
                      <a16:colId xmlns:a16="http://schemas.microsoft.com/office/drawing/2014/main" val="20000"/>
                    </a:ext>
                  </a:extLst>
                </a:gridCol>
                <a:gridCol w="1425262">
                  <a:extLst>
                    <a:ext uri="{9D8B030D-6E8A-4147-A177-3AD203B41FA5}">
                      <a16:colId xmlns:a16="http://schemas.microsoft.com/office/drawing/2014/main" val="20001"/>
                    </a:ext>
                  </a:extLst>
                </a:gridCol>
              </a:tblGrid>
              <a:tr h="456304">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7792">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800" b="1" dirty="0" smtClean="0">
                          <a:solidFill>
                            <a:schemeClr val="bg2">
                              <a:lumMod val="75000"/>
                            </a:schemeClr>
                          </a:solidFill>
                          <a:effectLst>
                            <a:outerShdw blurRad="38100" dist="38100" dir="2700000" algn="tl">
                              <a:srgbClr val="000000">
                                <a:alpha val="43137"/>
                              </a:srgbClr>
                            </a:outerShdw>
                          </a:effectLst>
                          <a:latin typeface="Consolas" pitchFamily="49" charset="0"/>
                        </a:rPr>
                        <a:t>12</a:t>
                      </a:r>
                      <a:endParaRPr lang="es-ES" sz="1800" b="1" dirty="0">
                        <a:solidFill>
                          <a:schemeClr val="bg2">
                            <a:lumMod val="75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1800" b="1" dirty="0" smtClean="0">
                          <a:solidFill>
                            <a:schemeClr val="accent1">
                              <a:lumMod val="50000"/>
                            </a:schemeClr>
                          </a:solidFill>
                          <a:effectLst>
                            <a:outerShdw blurRad="38100" dist="38100" dir="2700000" algn="tl">
                              <a:srgbClr val="000000">
                                <a:alpha val="43137"/>
                              </a:srgbClr>
                            </a:outerShdw>
                          </a:effectLst>
                          <a:latin typeface="Consolas" pitchFamily="49" charset="0"/>
                        </a:rPr>
                        <a:t>39.95</a:t>
                      </a:r>
                      <a:endParaRPr lang="es-ES" sz="1800" b="1" dirty="0">
                        <a:solidFill>
                          <a:schemeClr val="accent1">
                            <a:lumMod val="50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total</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algn="ctr" rtl="0" eaLnBrk="1" latinLnBrk="0" hangingPunct="1"/>
                      <a:r>
                        <a:rPr kumimoji="0" lang="es-ES" sz="1800" b="1" kern="1200" dirty="0" smtClean="0">
                          <a:solidFill>
                            <a:schemeClr val="accent1">
                              <a:lumMod val="50000"/>
                            </a:schemeClr>
                          </a:solidFill>
                          <a:effectLst>
                            <a:outerShdw blurRad="38100" dist="38100" dir="2700000" algn="tl">
                              <a:srgbClr val="000000">
                                <a:alpha val="43137"/>
                              </a:srgbClr>
                            </a:outerShdw>
                          </a:effectLst>
                          <a:latin typeface="Consolas" pitchFamily="49" charset="0"/>
                          <a:ea typeface="+mn-ea"/>
                          <a:cs typeface="+mn-cs"/>
                        </a:rPr>
                        <a:t>479.4</a:t>
                      </a:r>
                      <a:endParaRPr kumimoji="0" lang="es-ES" sz="1800" b="1" kern="1200" dirty="0">
                        <a:solidFill>
                          <a:schemeClr val="accent1">
                            <a:lumMod val="50000"/>
                          </a:schemeClr>
                        </a:solidFill>
                        <a:effectLst>
                          <a:outerShdw blurRad="38100" dist="38100" dir="2700000" algn="tl">
                            <a:srgbClr val="000000">
                              <a:alpha val="43137"/>
                            </a:srgbClr>
                          </a:outerShdw>
                        </a:effectLst>
                        <a:latin typeface="Consolas" pitchFamily="49" charset="0"/>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456304">
                <a:tc>
                  <a:txBody>
                    <a:bodyPr/>
                    <a:lstStyle/>
                    <a:p>
                      <a:pPr algn="l"/>
                      <a:endParaRPr lang="es-ES" sz="2000" dirty="0">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sz="2000" b="1" dirty="0" smtClean="0">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Ejemplo de uso de variables</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using namespace std;</a:t>
            </a:r>
          </a:p>
          <a:p>
            <a:pPr lvl="1" indent="1588">
              <a:spcBef>
                <a:spcPts val="0"/>
              </a:spcBef>
              <a:buClr>
                <a:srgbClr val="04617B">
                  <a:lumMod val="20000"/>
                  <a:lumOff val="80000"/>
                </a:srgbClr>
              </a:buClr>
              <a:buNone/>
            </a:pPr>
            <a:endParaRPr lang="es-ES" sz="2000" dirty="0">
              <a:solidFill>
                <a:schemeClr val="tx1">
                  <a:lumMod val="50000"/>
                </a:schemeClr>
              </a:solidFill>
              <a:latin typeface="Consolas" pitchFamily="49" charset="0"/>
            </a:endParaRP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int main()</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int cantidad;</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double precio, total;</a:t>
            </a:r>
          </a:p>
          <a:p>
            <a:pPr lvl="1" indent="1588">
              <a:spcBef>
                <a:spcPts val="0"/>
              </a:spcBef>
              <a:buClr>
                <a:srgbClr val="04617B">
                  <a:lumMod val="20000"/>
                  <a:lumOff val="80000"/>
                </a:srgbClr>
              </a:buClr>
              <a:buNone/>
            </a:pPr>
            <a:r>
              <a:rPr lang="es-ES" sz="2000" dirty="0">
                <a:latin typeface="Consolas" pitchFamily="49" charset="0"/>
              </a:rPr>
              <a:t>   </a:t>
            </a:r>
            <a:r>
              <a:rPr lang="es-ES" sz="2000" dirty="0">
                <a:solidFill>
                  <a:schemeClr val="tx1">
                    <a:lumMod val="50000"/>
                  </a:schemeClr>
                </a:solidFill>
                <a:latin typeface="Consolas" pitchFamily="49" charset="0"/>
              </a:rPr>
              <a:t>cantidad = 12;</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precio = 39.95;</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total = cantidad * precio;</a:t>
            </a:r>
          </a:p>
          <a:p>
            <a:pPr lvl="1" indent="1588">
              <a:spcBef>
                <a:spcPts val="0"/>
              </a:spcBef>
              <a:buClr>
                <a:srgbClr val="04617B">
                  <a:lumMod val="20000"/>
                  <a:lumOff val="80000"/>
                </a:srgbClr>
              </a:buClr>
              <a:buNone/>
            </a:pPr>
            <a:r>
              <a:rPr lang="es-ES" sz="2000" dirty="0">
                <a:latin typeface="Consolas" pitchFamily="49" charset="0"/>
              </a:rPr>
              <a:t>   cout &lt;&lt; cantidad &lt;&lt; </a:t>
            </a:r>
            <a:r>
              <a:rPr lang="es-ES" sz="2000" dirty="0">
                <a:solidFill>
                  <a:srgbClr val="FFFF00"/>
                </a:solidFill>
                <a:latin typeface="Consolas" pitchFamily="49" charset="0"/>
              </a:rPr>
              <a:t>" x " </a:t>
            </a:r>
            <a:r>
              <a:rPr lang="es-ES" sz="2000" dirty="0">
                <a:latin typeface="Consolas" pitchFamily="49" charset="0"/>
              </a:rPr>
              <a:t>&lt;&lt; precio &lt;&lt; </a:t>
            </a:r>
            <a:r>
              <a:rPr lang="es-ES" sz="2000" dirty="0">
                <a:solidFill>
                  <a:srgbClr val="FFFF00"/>
                </a:solidFill>
                <a:latin typeface="Consolas" pitchFamily="49" charset="0"/>
              </a:rPr>
              <a:t>" = "</a:t>
            </a:r>
          </a:p>
          <a:p>
            <a:pPr lvl="1" indent="1588">
              <a:spcBef>
                <a:spcPts val="0"/>
              </a:spcBef>
              <a:buClr>
                <a:srgbClr val="04617B">
                  <a:lumMod val="20000"/>
                  <a:lumOff val="80000"/>
                </a:srgbClr>
              </a:buClr>
              <a:buNone/>
            </a:pPr>
            <a:r>
              <a:rPr lang="es-ES" sz="2000" dirty="0">
                <a:latin typeface="Consolas" pitchFamily="49" charset="0"/>
              </a:rPr>
              <a:t>        &lt;&lt; total &lt;&lt; endl;</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92</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pic>
        <p:nvPicPr>
          <p:cNvPr id="139267" name="Picture 3"/>
          <p:cNvPicPr>
            <a:picLocks noChangeAspect="1" noChangeArrowheads="1"/>
          </p:cNvPicPr>
          <p:nvPr/>
        </p:nvPicPr>
        <p:blipFill>
          <a:blip r:embed="rId2" cstate="print"/>
          <a:srcRect/>
          <a:stretch>
            <a:fillRect/>
          </a:stretch>
        </p:blipFill>
        <p:spPr bwMode="auto">
          <a:xfrm>
            <a:off x="6379800" y="5396448"/>
            <a:ext cx="2956560" cy="624840"/>
          </a:xfrm>
          <a:prstGeom prst="rect">
            <a:avLst/>
          </a:prstGeom>
          <a:ln>
            <a:noFill/>
          </a:ln>
          <a:effectLst>
            <a:outerShdw blurRad="292100" dist="139700" dir="2700000" algn="tl" rotWithShape="0">
              <a:srgbClr val="333333">
                <a:alpha val="65000"/>
              </a:srgbClr>
            </a:outerShdw>
          </a:effectLst>
        </p:spPr>
      </p:pic>
      <p:graphicFrame>
        <p:nvGraphicFramePr>
          <p:cNvPr id="10" name="9 Tabla"/>
          <p:cNvGraphicFramePr>
            <a:graphicFrameLocks noGrp="1"/>
          </p:cNvGraphicFramePr>
          <p:nvPr/>
        </p:nvGraphicFramePr>
        <p:xfrm>
          <a:off x="8769821" y="1052736"/>
          <a:ext cx="1425262" cy="3103480"/>
        </p:xfrm>
        <a:graphic>
          <a:graphicData uri="http://schemas.openxmlformats.org/drawingml/2006/table">
            <a:tbl>
              <a:tblPr firstRow="1" bandRow="1">
                <a:noFill/>
                <a:tableStyleId>{D113A9D2-9D6B-4929-AA2D-F23B5EE8CBE7}</a:tableStyleId>
              </a:tblPr>
              <a:tblGrid>
                <a:gridCol w="1425262">
                  <a:extLst>
                    <a:ext uri="{9D8B030D-6E8A-4147-A177-3AD203B41FA5}">
                      <a16:colId xmlns:a16="http://schemas.microsoft.com/office/drawing/2014/main" val="20000"/>
                    </a:ext>
                  </a:extLst>
                </a:gridCol>
              </a:tblGrid>
              <a:tr h="456304">
                <a:tc>
                  <a:txBody>
                    <a:bodyPr/>
                    <a:lstStyle/>
                    <a:p>
                      <a:pPr algn="ctr"/>
                      <a:r>
                        <a:rPr lang="es-ES" sz="2000" b="0" dirty="0" smtClean="0">
                          <a:solidFill>
                            <a:schemeClr val="tx2"/>
                          </a:solidFill>
                          <a:latin typeface="+mj-lt"/>
                        </a:rPr>
                        <a:t>Memoria</a:t>
                      </a: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9672">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1768">
                <a:tc>
                  <a:txBody>
                    <a:bodyPr/>
                    <a:lstStyle/>
                    <a:p>
                      <a:pPr algn="ctr"/>
                      <a:endParaRPr lang="es-ES" sz="7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563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11" name="10 Tabla"/>
          <p:cNvGraphicFramePr>
            <a:graphicFrameLocks noGrp="1"/>
          </p:cNvGraphicFramePr>
          <p:nvPr/>
        </p:nvGraphicFramePr>
        <p:xfrm>
          <a:off x="7248128" y="1052736"/>
          <a:ext cx="2952328" cy="2904576"/>
        </p:xfrm>
        <a:graphic>
          <a:graphicData uri="http://schemas.openxmlformats.org/drawingml/2006/table">
            <a:tbl>
              <a:tblPr firstRow="1" bandRow="1">
                <a:noFill/>
                <a:tableStyleId>{D113A9D2-9D6B-4929-AA2D-F23B5EE8CBE7}</a:tableStyleId>
              </a:tblPr>
              <a:tblGrid>
                <a:gridCol w="1527066">
                  <a:extLst>
                    <a:ext uri="{9D8B030D-6E8A-4147-A177-3AD203B41FA5}">
                      <a16:colId xmlns:a16="http://schemas.microsoft.com/office/drawing/2014/main" val="20000"/>
                    </a:ext>
                  </a:extLst>
                </a:gridCol>
                <a:gridCol w="1425262">
                  <a:extLst>
                    <a:ext uri="{9D8B030D-6E8A-4147-A177-3AD203B41FA5}">
                      <a16:colId xmlns:a16="http://schemas.microsoft.com/office/drawing/2014/main" val="20001"/>
                    </a:ext>
                  </a:extLst>
                </a:gridCol>
              </a:tblGrid>
              <a:tr h="456304">
                <a:tc>
                  <a:txBody>
                    <a:bodyPr/>
                    <a:lstStyle/>
                    <a:p>
                      <a:pPr algn="l"/>
                      <a:endParaRPr lang="es-ES" sz="20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endParaRPr lang="es-ES" sz="20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7792">
                <a:tc>
                  <a:txBody>
                    <a:bodyPr/>
                    <a:lstStyle/>
                    <a:p>
                      <a:pPr algn="l"/>
                      <a:r>
                        <a:rPr lang="es-ES" sz="2000" b="0" dirty="0" smtClean="0">
                          <a:effectLst>
                            <a:outerShdw blurRad="38100" dist="38100" dir="2700000" algn="tl">
                              <a:srgbClr val="000000">
                                <a:alpha val="43137"/>
                              </a:srgbClr>
                            </a:outerShdw>
                          </a:effectLst>
                          <a:latin typeface="Consolas" pitchFamily="49" charset="0"/>
                        </a:rPr>
                        <a:t>cantidad</a:t>
                      </a:r>
                      <a:endParaRPr lang="es-ES" sz="20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800" b="1" dirty="0" smtClean="0">
                          <a:solidFill>
                            <a:schemeClr val="bg2">
                              <a:lumMod val="75000"/>
                            </a:schemeClr>
                          </a:solidFill>
                          <a:effectLst>
                            <a:outerShdw blurRad="38100" dist="38100" dir="2700000" algn="tl">
                              <a:srgbClr val="000000">
                                <a:alpha val="43137"/>
                              </a:srgbClr>
                            </a:outerShdw>
                          </a:effectLst>
                          <a:latin typeface="Consolas" pitchFamily="49" charset="0"/>
                        </a:rPr>
                        <a:t>12</a:t>
                      </a:r>
                      <a:endParaRPr lang="es-ES" sz="1800" b="1" dirty="0">
                        <a:solidFill>
                          <a:schemeClr val="bg2">
                            <a:lumMod val="75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precio</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ctr"/>
                      <a:r>
                        <a:rPr lang="es-ES" sz="1800" b="1" dirty="0" smtClean="0">
                          <a:solidFill>
                            <a:schemeClr val="accent1">
                              <a:lumMod val="50000"/>
                            </a:schemeClr>
                          </a:solidFill>
                          <a:effectLst>
                            <a:outerShdw blurRad="38100" dist="38100" dir="2700000" algn="tl">
                              <a:srgbClr val="000000">
                                <a:alpha val="43137"/>
                              </a:srgbClr>
                            </a:outerShdw>
                          </a:effectLst>
                          <a:latin typeface="Consolas" pitchFamily="49" charset="0"/>
                        </a:rPr>
                        <a:t>39.95</a:t>
                      </a:r>
                      <a:endParaRPr lang="es-ES" sz="1800" b="1" dirty="0">
                        <a:solidFill>
                          <a:schemeClr val="accent1">
                            <a:lumMod val="50000"/>
                          </a:schemeClr>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792088">
                <a:tc>
                  <a:txBody>
                    <a:bodyPr/>
                    <a:lstStyle/>
                    <a:p>
                      <a:pPr algn="l"/>
                      <a:r>
                        <a:rPr lang="es-ES" sz="2000" dirty="0" smtClean="0">
                          <a:effectLst>
                            <a:outerShdw blurRad="38100" dist="38100" dir="2700000" algn="tl">
                              <a:srgbClr val="000000">
                                <a:alpha val="43137"/>
                              </a:srgbClr>
                            </a:outerShdw>
                          </a:effectLst>
                          <a:latin typeface="Consolas" pitchFamily="49" charset="0"/>
                        </a:rPr>
                        <a:t>total</a:t>
                      </a:r>
                      <a:endParaRPr lang="es-ES" sz="200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algn="ctr" rtl="0" eaLnBrk="1" latinLnBrk="0" hangingPunct="1"/>
                      <a:r>
                        <a:rPr kumimoji="0" lang="es-ES" sz="1800" b="1" kern="1200" dirty="0" smtClean="0">
                          <a:solidFill>
                            <a:schemeClr val="accent1">
                              <a:lumMod val="50000"/>
                            </a:schemeClr>
                          </a:solidFill>
                          <a:effectLst>
                            <a:outerShdw blurRad="38100" dist="38100" dir="2700000" algn="tl">
                              <a:srgbClr val="000000">
                                <a:alpha val="43137"/>
                              </a:srgbClr>
                            </a:outerShdw>
                          </a:effectLst>
                          <a:latin typeface="Consolas" pitchFamily="49" charset="0"/>
                          <a:ea typeface="+mn-ea"/>
                          <a:cs typeface="+mn-cs"/>
                        </a:rPr>
                        <a:t>479.4</a:t>
                      </a:r>
                      <a:endParaRPr kumimoji="0" lang="es-ES" sz="1800" b="1" kern="1200" dirty="0">
                        <a:solidFill>
                          <a:schemeClr val="accent1">
                            <a:lumMod val="50000"/>
                          </a:schemeClr>
                        </a:solidFill>
                        <a:effectLst>
                          <a:outerShdw blurRad="38100" dist="38100" dir="2700000" algn="tl">
                            <a:srgbClr val="000000">
                              <a:alpha val="43137"/>
                            </a:srgbClr>
                          </a:outerShdw>
                        </a:effectLst>
                        <a:latin typeface="Consolas" pitchFamily="49" charset="0"/>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456304">
                <a:tc>
                  <a:txBody>
                    <a:bodyPr/>
                    <a:lstStyle/>
                    <a:p>
                      <a:pPr algn="l"/>
                      <a:endParaRPr lang="es-ES" sz="2000" dirty="0">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sz="2000" b="1" dirty="0" smtClean="0">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wipe(up)">
                                      <p:cBhvr>
                                        <p:cTn id="7" dur="1000"/>
                                        <p:tgtEl>
                                          <p:spTgt spid="139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Variables y expresiones</a:t>
            </a:r>
            <a:endParaRPr lang="es-ES" dirty="0"/>
          </a:p>
        </p:txBody>
      </p:sp>
      <p:sp>
        <p:nvSpPr>
          <p:cNvPr id="3" name="2 Marcador de contenido"/>
          <p:cNvSpPr>
            <a:spLocks noGrp="1"/>
          </p:cNvSpPr>
          <p:nvPr>
            <p:ph idx="1"/>
          </p:nvPr>
        </p:nvSpPr>
        <p:spPr>
          <a:xfrm>
            <a:off x="1981200" y="980728"/>
            <a:ext cx="8229600" cy="5110178"/>
          </a:xfrm>
        </p:spPr>
        <p:txBody>
          <a:bodyPr>
            <a:normAutofit lnSpcReduction="10000"/>
          </a:bodyPr>
          <a:lstStyle/>
          <a:p>
            <a:pPr>
              <a:spcBef>
                <a:spcPts val="0"/>
              </a:spcBef>
              <a:spcAft>
                <a:spcPts val="1200"/>
              </a:spcAft>
            </a:pPr>
            <a:r>
              <a:rPr lang="es-ES" sz="2800" dirty="0">
                <a:solidFill>
                  <a:schemeClr val="bg2">
                    <a:lumMod val="20000"/>
                    <a:lumOff val="80000"/>
                  </a:schemeClr>
                </a:solidFill>
              </a:rPr>
              <a:t>Ejemplo de uso de variables</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#include &lt;iostream&gt;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using namespace std;</a:t>
            </a:r>
          </a:p>
          <a:p>
            <a:pPr lvl="1" indent="1588">
              <a:spcBef>
                <a:spcPts val="0"/>
              </a:spcBef>
              <a:buClr>
                <a:srgbClr val="04617B">
                  <a:lumMod val="20000"/>
                  <a:lumOff val="80000"/>
                </a:srgbClr>
              </a:buClr>
              <a:buNone/>
            </a:pPr>
            <a:endParaRPr lang="es-ES" sz="2000" dirty="0">
              <a:solidFill>
                <a:schemeClr val="tx1">
                  <a:lumMod val="50000"/>
                </a:schemeClr>
              </a:solidFill>
              <a:latin typeface="Consolas" pitchFamily="49" charset="0"/>
            </a:endParaRP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int main()</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int cantidad;</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double precio, total;</a:t>
            </a:r>
          </a:p>
          <a:p>
            <a:pPr lvl="1" indent="1588">
              <a:spcBef>
                <a:spcPts val="0"/>
              </a:spcBef>
              <a:buClr>
                <a:srgbClr val="04617B">
                  <a:lumMod val="20000"/>
                  <a:lumOff val="80000"/>
                </a:srgbClr>
              </a:buClr>
              <a:buNone/>
            </a:pPr>
            <a:r>
              <a:rPr lang="es-ES" sz="2000" dirty="0">
                <a:latin typeface="Consolas" pitchFamily="49" charset="0"/>
              </a:rPr>
              <a:t>   </a:t>
            </a:r>
            <a:r>
              <a:rPr lang="es-ES" sz="2000" dirty="0">
                <a:solidFill>
                  <a:schemeClr val="tx1">
                    <a:lumMod val="50000"/>
                  </a:schemeClr>
                </a:solidFill>
                <a:latin typeface="Consolas" pitchFamily="49" charset="0"/>
              </a:rPr>
              <a:t>cantidad = 12;</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precio = 39.95;</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total = cantidad * precio;</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cout &lt;&lt; cantidad &lt;&lt; " x " &lt;&lt; precio &lt;&lt; " = "</a:t>
            </a:r>
          </a:p>
          <a:p>
            <a:pPr lvl="1" indent="1588">
              <a:spcBef>
                <a:spcPts val="0"/>
              </a:spcBef>
              <a:buClr>
                <a:srgbClr val="04617B">
                  <a:lumMod val="20000"/>
                  <a:lumOff val="80000"/>
                </a:srgbClr>
              </a:buClr>
              <a:buNone/>
            </a:pPr>
            <a:r>
              <a:rPr lang="es-ES" sz="2000" dirty="0">
                <a:solidFill>
                  <a:schemeClr val="tx1">
                    <a:lumMod val="50000"/>
                  </a:schemeClr>
                </a:solidFill>
                <a:latin typeface="Consolas" pitchFamily="49" charset="0"/>
              </a:rPr>
              <a:t>        &lt;&lt; total &lt;&lt; endl;</a:t>
            </a:r>
          </a:p>
          <a:p>
            <a:pPr lvl="1" indent="1588">
              <a:spcBef>
                <a:spcPts val="0"/>
              </a:spcBef>
              <a:buClr>
                <a:srgbClr val="04617B">
                  <a:lumMod val="20000"/>
                  <a:lumOff val="80000"/>
                </a:srgbClr>
              </a:buClr>
              <a:buNone/>
            </a:pPr>
            <a:endParaRPr lang="es-ES" sz="2000" dirty="0">
              <a:latin typeface="Consolas" pitchFamily="49" charset="0"/>
            </a:endParaRPr>
          </a:p>
          <a:p>
            <a:pPr lvl="1" indent="1588">
              <a:spcBef>
                <a:spcPts val="0"/>
              </a:spcBef>
              <a:buClr>
                <a:srgbClr val="04617B">
                  <a:lumMod val="20000"/>
                  <a:lumOff val="80000"/>
                </a:srgbClr>
              </a:buClr>
              <a:buNone/>
            </a:pPr>
            <a:r>
              <a:rPr lang="es-ES" sz="2000" dirty="0">
                <a:solidFill>
                  <a:prstClr val="white"/>
                </a:solidFill>
                <a:latin typeface="Consolas" pitchFamily="49" charset="0"/>
              </a:rPr>
              <a:t>   </a:t>
            </a:r>
            <a:r>
              <a:rPr lang="es-ES" sz="2000" dirty="0">
                <a:solidFill>
                  <a:srgbClr val="009DD9">
                    <a:lumMod val="60000"/>
                    <a:lumOff val="40000"/>
                  </a:srgbClr>
                </a:solidFill>
                <a:latin typeface="Consolas" pitchFamily="49" charset="0"/>
              </a:rPr>
              <a:t>return</a:t>
            </a:r>
            <a:r>
              <a:rPr lang="es-ES" sz="2000" dirty="0">
                <a:solidFill>
                  <a:prstClr val="white"/>
                </a:solidFill>
                <a:latin typeface="Consolas" pitchFamily="49" charset="0"/>
              </a:rPr>
              <a:t> </a:t>
            </a:r>
            <a:r>
              <a:rPr lang="es-ES" sz="2000" dirty="0">
                <a:solidFill>
                  <a:srgbClr val="FFFF00"/>
                </a:solidFill>
                <a:latin typeface="Consolas" pitchFamily="49" charset="0"/>
              </a:rPr>
              <a:t>0</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lvl="1" indent="1588">
              <a:spcBef>
                <a:spcPts val="0"/>
              </a:spcBef>
              <a:buClr>
                <a:srgbClr val="04617B">
                  <a:lumMod val="20000"/>
                  <a:lumOff val="80000"/>
                </a:srgbClr>
              </a:buClr>
              <a:buNone/>
            </a:pPr>
            <a:r>
              <a:rPr lang="es-ES" sz="2000" dirty="0">
                <a:solidFill>
                  <a:prstClr val="white"/>
                </a:solidFill>
                <a:latin typeface="Consolas" pitchFamily="49" charset="0"/>
              </a:rPr>
              <a:t>}</a:t>
            </a:r>
            <a:endParaRPr lang="es-ES" sz="2400"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93</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pic>
        <p:nvPicPr>
          <p:cNvPr id="139266" name="Picture 2"/>
          <p:cNvPicPr>
            <a:picLocks noChangeAspect="1" noChangeArrowheads="1"/>
          </p:cNvPicPr>
          <p:nvPr/>
        </p:nvPicPr>
        <p:blipFill>
          <a:blip r:embed="rId2" cstate="print"/>
          <a:srcRect/>
          <a:stretch>
            <a:fillRect/>
          </a:stretch>
        </p:blipFill>
        <p:spPr bwMode="auto">
          <a:xfrm>
            <a:off x="6384033" y="1556793"/>
            <a:ext cx="3781425" cy="255746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wipe(up)">
                                      <p:cBhvr>
                                        <p:cTn id="7" dur="1000"/>
                                        <p:tgtEl>
                                          <p:spTgt spid="139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94</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2105764" y="3044281"/>
            <a:ext cx="7980518"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Lectura de datos desde el teclado</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5" descr="C:\Documents and Settings\Luis\Configuración local\Archivos temporales de Internet\Content.IE5\35LX0A5P\MP900402151[1].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39616" y="2996953"/>
            <a:ext cx="1714500" cy="1026795"/>
          </a:xfrm>
          <a:prstGeom prst="rect">
            <a:avLst/>
          </a:prstGeom>
          <a:noFill/>
        </p:spPr>
      </p:pic>
      <p:sp>
        <p:nvSpPr>
          <p:cNvPr id="2" name="1 Título"/>
          <p:cNvSpPr>
            <a:spLocks noGrp="1"/>
          </p:cNvSpPr>
          <p:nvPr>
            <p:ph type="title"/>
          </p:nvPr>
        </p:nvSpPr>
        <p:spPr/>
        <p:txBody>
          <a:bodyPr/>
          <a:lstStyle/>
          <a:p>
            <a:r>
              <a:rPr lang="es-ES" dirty="0" smtClean="0"/>
              <a:t>Valores proporcionados por el usuario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600"/>
              </a:spcAft>
            </a:pPr>
            <a:r>
              <a:rPr lang="es-ES" sz="2800" i="0" dirty="0">
                <a:solidFill>
                  <a:schemeClr val="bg2">
                    <a:lumMod val="20000"/>
                    <a:lumOff val="80000"/>
                  </a:schemeClr>
                </a:solidFill>
                <a:latin typeface="Consolas" pitchFamily="49" charset="0"/>
                <a:cs typeface="Consolas" pitchFamily="49" charset="0"/>
              </a:rPr>
              <a:t>cin</a:t>
            </a:r>
            <a:r>
              <a:rPr lang="es-ES" sz="2800" i="0" dirty="0">
                <a:solidFill>
                  <a:schemeClr val="bg2">
                    <a:lumMod val="20000"/>
                    <a:lumOff val="80000"/>
                  </a:schemeClr>
                </a:solidFill>
                <a:cs typeface="Consolas" pitchFamily="49" charset="0"/>
              </a:rPr>
              <a:t> (</a:t>
            </a:r>
            <a:r>
              <a:rPr lang="es-ES" sz="2800" i="0" dirty="0">
                <a:solidFill>
                  <a:srgbClr val="FFCCFF"/>
                </a:solidFill>
                <a:latin typeface="Consolas" pitchFamily="49" charset="0"/>
                <a:cs typeface="Consolas" pitchFamily="49" charset="0"/>
              </a:rPr>
              <a:t>iostream</a:t>
            </a:r>
            <a:r>
              <a:rPr lang="es-ES" sz="2800" i="0" dirty="0">
                <a:solidFill>
                  <a:schemeClr val="bg2">
                    <a:lumMod val="20000"/>
                    <a:lumOff val="80000"/>
                  </a:schemeClr>
                </a:solidFill>
                <a:cs typeface="Consolas" pitchFamily="49" charset="0"/>
              </a:rPr>
              <a:t>)</a:t>
            </a:r>
            <a:endParaRPr lang="es-ES" sz="2800" i="0" dirty="0">
              <a:solidFill>
                <a:schemeClr val="bg2">
                  <a:lumMod val="20000"/>
                  <a:lumOff val="80000"/>
                </a:schemeClr>
              </a:solidFill>
              <a:latin typeface="Consolas" pitchFamily="49" charset="0"/>
              <a:cs typeface="Consolas" pitchFamily="49" charset="0"/>
            </a:endParaRPr>
          </a:p>
          <a:p>
            <a:pPr marL="361950" lvl="1" indent="1588">
              <a:spcBef>
                <a:spcPts val="0"/>
              </a:spcBef>
              <a:spcAft>
                <a:spcPts val="600"/>
              </a:spcAft>
              <a:buNone/>
            </a:pPr>
            <a:r>
              <a:rPr lang="es-ES" dirty="0" smtClean="0"/>
              <a:t>Lectura de valores de </a:t>
            </a:r>
            <a:r>
              <a:rPr lang="es-ES" dirty="0" smtClean="0">
                <a:solidFill>
                  <a:srgbClr val="FFC000"/>
                </a:solidFill>
              </a:rPr>
              <a:t>variables</a:t>
            </a:r>
            <a:r>
              <a:rPr lang="es-ES" dirty="0" smtClean="0"/>
              <a:t>: operador </a:t>
            </a:r>
            <a:r>
              <a:rPr lang="es-ES" dirty="0" smtClean="0">
                <a:latin typeface="Consolas" pitchFamily="49" charset="0"/>
                <a:cs typeface="Consolas" pitchFamily="49" charset="0"/>
              </a:rPr>
              <a:t>&gt;&gt;</a:t>
            </a:r>
            <a:r>
              <a:rPr lang="es-ES" dirty="0" smtClean="0"/>
              <a:t> (</a:t>
            </a:r>
            <a:r>
              <a:rPr lang="es-ES" i="1" dirty="0" smtClean="0"/>
              <a:t>extractor</a:t>
            </a:r>
            <a:r>
              <a:rPr lang="es-ES" dirty="0" smtClean="0"/>
              <a:t>)</a:t>
            </a:r>
          </a:p>
          <a:p>
            <a:pPr lvl="1" indent="1588">
              <a:buNone/>
            </a:pPr>
            <a:endParaRPr lang="es-ES" sz="2000" dirty="0">
              <a:solidFill>
                <a:schemeClr val="tx1">
                  <a:lumMod val="50000"/>
                </a:schemeClr>
              </a:solidFill>
              <a:latin typeface="Consolas" pitchFamily="49" charset="0"/>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95</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4082468" y="2196154"/>
            <a:ext cx="4027064" cy="584775"/>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s-ES" sz="3200" dirty="0">
                <a:effectLst>
                  <a:outerShdw blurRad="38100" dist="38100" dir="2700000" algn="tl">
                    <a:srgbClr val="000000">
                      <a:alpha val="43137"/>
                    </a:srgbClr>
                  </a:outerShdw>
                </a:effectLst>
                <a:latin typeface="Consolas" pitchFamily="49" charset="0"/>
              </a:rPr>
              <a:t>cin &gt;&gt; </a:t>
            </a:r>
            <a:r>
              <a:rPr lang="es-ES" sz="3200" dirty="0">
                <a:solidFill>
                  <a:schemeClr val="tx1"/>
                </a:solidFill>
                <a:effectLst>
                  <a:outerShdw blurRad="38100" dist="38100" dir="2700000" algn="tl">
                    <a:srgbClr val="000000">
                      <a:alpha val="43137"/>
                    </a:srgbClr>
                  </a:outerShdw>
                </a:effectLst>
                <a:latin typeface="Consolas" pitchFamily="49" charset="0"/>
              </a:rPr>
              <a:t>cantidad</a:t>
            </a:r>
            <a:r>
              <a:rPr lang="es-ES" sz="3200" dirty="0">
                <a:effectLst>
                  <a:outerShdw blurRad="38100" dist="38100" dir="2700000" algn="tl">
                    <a:srgbClr val="000000">
                      <a:alpha val="43137"/>
                    </a:srgbClr>
                  </a:outerShdw>
                </a:effectLst>
                <a:latin typeface="Consolas" pitchFamily="49" charset="0"/>
              </a:rPr>
              <a:t>; </a:t>
            </a:r>
            <a:endParaRPr lang="es-ES" sz="3200" dirty="0">
              <a:effectLst>
                <a:outerShdw blurRad="38100" dist="38100" dir="2700000" algn="tl">
                  <a:srgbClr val="000000">
                    <a:alpha val="43137"/>
                  </a:srgbClr>
                </a:outerShdw>
              </a:effectLst>
            </a:endParaRPr>
          </a:p>
        </p:txBody>
      </p:sp>
      <p:sp>
        <p:nvSpPr>
          <p:cNvPr id="9" name="8 Rectángulo"/>
          <p:cNvSpPr/>
          <p:nvPr/>
        </p:nvSpPr>
        <p:spPr>
          <a:xfrm>
            <a:off x="3268639" y="3256410"/>
            <a:ext cx="694421" cy="461665"/>
          </a:xfrm>
          <a:prstGeom prst="rect">
            <a:avLst/>
          </a:prstGeom>
        </p:spPr>
        <p:txBody>
          <a:bodyPr wrap="none">
            <a:spAutoFit/>
          </a:bodyPr>
          <a:lstStyle/>
          <a:p>
            <a:r>
              <a:rPr lang="es-ES" sz="2400" b="1" dirty="0">
                <a:solidFill>
                  <a:schemeClr val="bg1"/>
                </a:solidFill>
                <a:effectLst>
                  <a:outerShdw blurRad="38100" dist="38100" dir="2700000" algn="tl">
                    <a:srgbClr val="000000">
                      <a:alpha val="43137"/>
                    </a:srgbClr>
                  </a:outerShdw>
                </a:effectLst>
                <a:latin typeface="Consolas" pitchFamily="49" charset="0"/>
              </a:rPr>
              <a:t>cin</a:t>
            </a:r>
            <a:endParaRPr lang="es-ES" sz="2400" b="1" dirty="0">
              <a:solidFill>
                <a:schemeClr val="bg1"/>
              </a:solidFill>
              <a:effectLst>
                <a:outerShdw blurRad="38100" dist="38100" dir="2700000" algn="tl">
                  <a:srgbClr val="000000">
                    <a:alpha val="43137"/>
                  </a:srgbClr>
                </a:outerShdw>
              </a:effectLst>
            </a:endParaRPr>
          </a:p>
        </p:txBody>
      </p:sp>
      <p:sp>
        <p:nvSpPr>
          <p:cNvPr id="11" name="10 CuadroTexto"/>
          <p:cNvSpPr txBox="1"/>
          <p:nvPr/>
        </p:nvSpPr>
        <p:spPr>
          <a:xfrm>
            <a:off x="4537474" y="4149080"/>
            <a:ext cx="3214710" cy="1947876"/>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endParaRPr lang="es-ES" sz="1600" dirty="0">
              <a:latin typeface="Consolas" pitchFamily="49" charset="0"/>
            </a:endParaRPr>
          </a:p>
        </p:txBody>
      </p:sp>
      <p:sp>
        <p:nvSpPr>
          <p:cNvPr id="12" name="11 CuadroTexto"/>
          <p:cNvSpPr txBox="1"/>
          <p:nvPr/>
        </p:nvSpPr>
        <p:spPr>
          <a:xfrm>
            <a:off x="4608912" y="4149080"/>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17" name="16 Rectángulo"/>
          <p:cNvSpPr/>
          <p:nvPr/>
        </p:nvSpPr>
        <p:spPr>
          <a:xfrm>
            <a:off x="4151784" y="3256410"/>
            <a:ext cx="2223686" cy="461665"/>
          </a:xfrm>
          <a:prstGeom prst="rect">
            <a:avLst/>
          </a:prstGeom>
        </p:spPr>
        <p:txBody>
          <a:bodyPr wrap="none">
            <a:spAutoFit/>
          </a:bodyPr>
          <a:lstStyle/>
          <a:p>
            <a:r>
              <a:rPr lang="es-ES" sz="2400" dirty="0">
                <a:effectLst>
                  <a:outerShdw blurRad="38100" dist="38100" dir="2700000" algn="tl">
                    <a:srgbClr val="000000">
                      <a:alpha val="43137"/>
                    </a:srgbClr>
                  </a:outerShdw>
                </a:effectLst>
                <a:latin typeface="Consolas" pitchFamily="49" charset="0"/>
              </a:rPr>
              <a:t>&gt;&gt; cantidad;</a:t>
            </a:r>
            <a:endParaRPr lang="es-ES" sz="2400" dirty="0">
              <a:effectLst>
                <a:outerShdw blurRad="38100" dist="38100" dir="2700000" algn="tl">
                  <a:srgbClr val="000000">
                    <a:alpha val="43137"/>
                  </a:srgbClr>
                </a:outerShdw>
              </a:effectLst>
            </a:endParaRPr>
          </a:p>
        </p:txBody>
      </p:sp>
      <p:sp>
        <p:nvSpPr>
          <p:cNvPr id="23" name="22 CuadroTexto"/>
          <p:cNvSpPr txBox="1"/>
          <p:nvPr/>
        </p:nvSpPr>
        <p:spPr>
          <a:xfrm>
            <a:off x="6842445" y="1052737"/>
            <a:ext cx="3267113" cy="4616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2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c</a:t>
            </a:r>
            <a:r>
              <a:rPr lang="es-ES" sz="2400" i="1" dirty="0" err="1">
                <a:effectLst>
                  <a:outerShdw blurRad="38100" dist="38100" dir="2700000" algn="tl">
                    <a:srgbClr val="000000">
                      <a:alpha val="43137"/>
                    </a:srgbClr>
                  </a:outerShdw>
                </a:effectLst>
                <a:latin typeface="Cambria" pitchFamily="18" charset="0"/>
              </a:rPr>
              <a:t>haracter</a:t>
            </a:r>
            <a:r>
              <a:rPr lang="es-ES" sz="2400" i="1" dirty="0">
                <a:effectLst>
                  <a:outerShdw blurRad="38100" dist="38100" dir="2700000" algn="tl">
                    <a:srgbClr val="000000">
                      <a:alpha val="43137"/>
                    </a:srgbClr>
                  </a:outerShdw>
                </a:effectLst>
                <a:latin typeface="Cambria" pitchFamily="18" charset="0"/>
              </a:rPr>
              <a:t> </a:t>
            </a:r>
            <a:r>
              <a:rPr lang="es-ES" sz="2400" dirty="0">
                <a:solidFill>
                  <a:srgbClr val="FFC000"/>
                </a:solidFill>
                <a:effectLst>
                  <a:outerShdw blurRad="38100" dist="38100" dir="2700000" algn="tl">
                    <a:srgbClr val="000000">
                      <a:alpha val="43137"/>
                    </a:srgbClr>
                  </a:outerShdw>
                </a:effectLst>
                <a:latin typeface="Consolas" pitchFamily="49" charset="0"/>
                <a:cs typeface="Consolas" pitchFamily="49" charset="0"/>
              </a:rPr>
              <a:t>in</a:t>
            </a:r>
            <a:r>
              <a:rPr lang="es-ES" sz="2400" i="1" dirty="0">
                <a:effectLst>
                  <a:outerShdw blurRad="38100" dist="38100" dir="2700000" algn="tl">
                    <a:srgbClr val="000000">
                      <a:alpha val="43137"/>
                    </a:srgbClr>
                  </a:outerShdw>
                </a:effectLst>
                <a:latin typeface="Cambria" pitchFamily="18" charset="0"/>
              </a:rPr>
              <a:t>put </a:t>
            </a:r>
            <a:r>
              <a:rPr lang="es-ES" sz="2400" i="1" dirty="0" err="1">
                <a:effectLst>
                  <a:outerShdw blurRad="38100" dist="38100" dir="2700000" algn="tl">
                    <a:srgbClr val="000000">
                      <a:alpha val="43137"/>
                    </a:srgbClr>
                  </a:outerShdw>
                </a:effectLst>
                <a:latin typeface="Cambria" pitchFamily="18" charset="0"/>
              </a:rPr>
              <a:t>stream</a:t>
            </a:r>
            <a:endParaRPr lang="es-ES" sz="2400" i="1" dirty="0">
              <a:effectLst>
                <a:outerShdw blurRad="38100" dist="38100" dir="2700000" algn="tl">
                  <a:srgbClr val="000000">
                    <a:alpha val="43137"/>
                  </a:srgbClr>
                </a:outerShdw>
              </a:effectLst>
              <a:latin typeface="Cambria" pitchFamily="18" charset="0"/>
            </a:endParaRPr>
          </a:p>
        </p:txBody>
      </p:sp>
      <p:graphicFrame>
        <p:nvGraphicFramePr>
          <p:cNvPr id="25" name="24 Tabla"/>
          <p:cNvGraphicFramePr>
            <a:graphicFrameLocks noGrp="1"/>
          </p:cNvGraphicFramePr>
          <p:nvPr/>
        </p:nvGraphicFramePr>
        <p:xfrm>
          <a:off x="7896200" y="3010272"/>
          <a:ext cx="2304256" cy="1066800"/>
        </p:xfrm>
        <a:graphic>
          <a:graphicData uri="http://schemas.openxmlformats.org/drawingml/2006/table">
            <a:tbl>
              <a:tblPr firstRow="1" bandRow="1">
                <a:noFill/>
                <a:tableStyleId>{D113A9D2-9D6B-4929-AA2D-F23B5EE8CBE7}</a:tableStyleId>
              </a:tblPr>
              <a:tblGrid>
                <a:gridCol w="1191857">
                  <a:extLst>
                    <a:ext uri="{9D8B030D-6E8A-4147-A177-3AD203B41FA5}">
                      <a16:colId xmlns:a16="http://schemas.microsoft.com/office/drawing/2014/main" val="20000"/>
                    </a:ext>
                  </a:extLst>
                </a:gridCol>
                <a:gridCol w="1112399">
                  <a:extLst>
                    <a:ext uri="{9D8B030D-6E8A-4147-A177-3AD203B41FA5}">
                      <a16:colId xmlns:a16="http://schemas.microsoft.com/office/drawing/2014/main" val="20001"/>
                    </a:ext>
                  </a:extLst>
                </a:gridCol>
              </a:tblGrid>
              <a:tr h="225000">
                <a:tc>
                  <a:txBody>
                    <a:bodyPr/>
                    <a:lstStyle/>
                    <a:p>
                      <a:pPr algn="l"/>
                      <a:endParaRPr lang="es-ES" sz="1600" b="0"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r>
                        <a:rPr lang="es-ES" sz="1800" b="0" dirty="0" smtClean="0">
                          <a:solidFill>
                            <a:schemeClr val="tx2"/>
                          </a:solidFill>
                          <a:latin typeface="+mj-lt"/>
                        </a:rPr>
                        <a:t>Memoria</a:t>
                      </a:r>
                      <a:endParaRPr lang="es-ES" sz="1600" b="0" dirty="0">
                        <a:solidFill>
                          <a:schemeClr val="tx2"/>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000">
                <a:tc>
                  <a:txBody>
                    <a:bodyPr/>
                    <a:lstStyle/>
                    <a:p>
                      <a:pPr algn="l"/>
                      <a:r>
                        <a:rPr lang="es-ES" sz="1800" b="0" dirty="0" smtClean="0">
                          <a:effectLst>
                            <a:outerShdw blurRad="38100" dist="38100" dir="2700000" algn="tl">
                              <a:srgbClr val="000000">
                                <a:alpha val="43137"/>
                              </a:srgbClr>
                            </a:outerShdw>
                          </a:effectLst>
                          <a:latin typeface="Consolas" pitchFamily="49" charset="0"/>
                        </a:rPr>
                        <a:t>cantidad</a:t>
                      </a:r>
                      <a:endParaRPr lang="es-ES" sz="1800" b="0" dirty="0">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ctr"/>
                      <a:r>
                        <a:rPr lang="es-ES" sz="1600" b="1" dirty="0" smtClean="0">
                          <a:solidFill>
                            <a:srgbClr val="C00000"/>
                          </a:solidFill>
                          <a:effectLst>
                            <a:outerShdw blurRad="38100" dist="38100" dir="2700000" algn="tl">
                              <a:srgbClr val="000000">
                                <a:alpha val="43137"/>
                              </a:srgbClr>
                            </a:outerShdw>
                          </a:effectLst>
                          <a:latin typeface="Consolas" pitchFamily="49" charset="0"/>
                        </a:rPr>
                        <a:t>?</a:t>
                      </a:r>
                      <a:endParaRPr lang="es-ES" sz="1600" b="1" dirty="0">
                        <a:solidFill>
                          <a:srgbClr val="C00000"/>
                        </a:solidFill>
                        <a:effectLst>
                          <a:outerShdw blurRad="38100" dist="38100" dir="2700000" algn="tl">
                            <a:srgbClr val="000000">
                              <a:alpha val="43137"/>
                            </a:srgbClr>
                          </a:outerShdw>
                        </a:effectLst>
                        <a:latin typeface="Consolas" pitchFamily="49"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225000">
                <a:tc>
                  <a:txBody>
                    <a:bodyPr/>
                    <a:lstStyle/>
                    <a:p>
                      <a:pPr algn="l"/>
                      <a:endParaRPr lang="es-ES" sz="1600" dirty="0">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effectLst>
                            <a:outerShdw blurRad="38100" dist="38100" dir="2700000" algn="tl">
                              <a:srgbClr val="000000">
                                <a:alpha val="43137"/>
                              </a:srgbClr>
                            </a:outerShdw>
                          </a:effectLst>
                          <a:latin typeface="Consolas" pitchFamily="49" charset="0"/>
                        </a:rPr>
                        <a: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7" name="26 CuadroTexto"/>
          <p:cNvSpPr txBox="1"/>
          <p:nvPr/>
        </p:nvSpPr>
        <p:spPr>
          <a:xfrm>
            <a:off x="4608912" y="4427820"/>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28" name="27 CuadroTexto"/>
          <p:cNvSpPr txBox="1"/>
          <p:nvPr/>
        </p:nvSpPr>
        <p:spPr>
          <a:xfrm>
            <a:off x="9427418" y="3429001"/>
            <a:ext cx="409086" cy="246221"/>
          </a:xfrm>
          <a:prstGeom prst="rect">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0" bIns="0" rtlCol="0">
            <a:spAutoFit/>
          </a:bodyPr>
          <a:lstStyle/>
          <a:p>
            <a:pPr algn="ctr"/>
            <a:r>
              <a:rPr lang="es-ES" sz="1600" b="1" dirty="0">
                <a:solidFill>
                  <a:schemeClr val="accent1">
                    <a:lumMod val="50000"/>
                  </a:schemeClr>
                </a:solidFill>
                <a:effectLst>
                  <a:outerShdw blurRad="38100" dist="38100" dir="2700000" algn="tl">
                    <a:srgbClr val="000000">
                      <a:alpha val="43137"/>
                    </a:srgbClr>
                  </a:outerShdw>
                </a:effectLst>
                <a:latin typeface="Consolas" pitchFamily="49" charset="0"/>
                <a:cs typeface="Consolas" pitchFamily="49" charset="0"/>
              </a:rPr>
              <a:t>12</a:t>
            </a:r>
          </a:p>
        </p:txBody>
      </p:sp>
      <p:sp>
        <p:nvSpPr>
          <p:cNvPr id="30" name="29 Bisel"/>
          <p:cNvSpPr/>
          <p:nvPr/>
        </p:nvSpPr>
        <p:spPr>
          <a:xfrm>
            <a:off x="2711624" y="4365104"/>
            <a:ext cx="432048" cy="360040"/>
          </a:xfrm>
          <a:prstGeom prst="bevel">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FFC000"/>
                </a:solidFill>
                <a:latin typeface="Consolas" pitchFamily="49" charset="0"/>
                <a:cs typeface="Consolas" pitchFamily="49" charset="0"/>
              </a:rPr>
              <a:t>1</a:t>
            </a:r>
          </a:p>
        </p:txBody>
      </p:sp>
      <p:sp>
        <p:nvSpPr>
          <p:cNvPr id="31" name="30 Bisel"/>
          <p:cNvSpPr/>
          <p:nvPr/>
        </p:nvSpPr>
        <p:spPr>
          <a:xfrm>
            <a:off x="3215680" y="4365104"/>
            <a:ext cx="432048" cy="360040"/>
          </a:xfrm>
          <a:prstGeom prst="bevel">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FFC000"/>
                </a:solidFill>
                <a:latin typeface="Consolas" pitchFamily="49" charset="0"/>
                <a:cs typeface="Consolas" pitchFamily="49" charset="0"/>
              </a:rPr>
              <a:t>2</a:t>
            </a:r>
          </a:p>
        </p:txBody>
      </p:sp>
      <p:sp>
        <p:nvSpPr>
          <p:cNvPr id="32" name="31 Bisel"/>
          <p:cNvSpPr/>
          <p:nvPr/>
        </p:nvSpPr>
        <p:spPr>
          <a:xfrm>
            <a:off x="3719736" y="4365104"/>
            <a:ext cx="432048" cy="360040"/>
          </a:xfrm>
          <a:prstGeom prst="bevel">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rgbClr val="FFC000"/>
                </a:solidFill>
              </a:rPr>
              <a:t>↲</a:t>
            </a:r>
            <a:endParaRPr lang="es-ES" b="1" dirty="0">
              <a:solidFill>
                <a:srgbClr val="FFC000"/>
              </a:solidFill>
              <a:latin typeface="Consolas" pitchFamily="49" charset="0"/>
              <a:cs typeface="Consolas" pitchFamily="49" charset="0"/>
            </a:endParaRPr>
          </a:p>
        </p:txBody>
      </p:sp>
      <p:sp>
        <p:nvSpPr>
          <p:cNvPr id="34" name="33 CuadroTexto"/>
          <p:cNvSpPr txBox="1"/>
          <p:nvPr/>
        </p:nvSpPr>
        <p:spPr>
          <a:xfrm>
            <a:off x="4799856" y="4149080"/>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35" name="34 Rectángulo"/>
          <p:cNvSpPr/>
          <p:nvPr/>
        </p:nvSpPr>
        <p:spPr>
          <a:xfrm>
            <a:off x="4655840" y="4268713"/>
            <a:ext cx="2160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CuadroTexto"/>
          <p:cNvSpPr txBox="1"/>
          <p:nvPr/>
        </p:nvSpPr>
        <p:spPr>
          <a:xfrm>
            <a:off x="4583832" y="4173463"/>
            <a:ext cx="311304" cy="369332"/>
          </a:xfrm>
          <a:prstGeom prst="rect">
            <a:avLst/>
          </a:prstGeom>
          <a:noFill/>
        </p:spPr>
        <p:txBody>
          <a:bodyPr wrap="none" rtlCol="0">
            <a:spAutoFit/>
          </a:bodyPr>
          <a:lstStyle/>
          <a:p>
            <a:r>
              <a:rPr lang="es-ES" dirty="0">
                <a:latin typeface="Consolas" pitchFamily="49" charset="0"/>
              </a:rPr>
              <a:t>1</a:t>
            </a:r>
            <a:endParaRPr lang="es-ES" dirty="0"/>
          </a:p>
        </p:txBody>
      </p:sp>
      <p:sp>
        <p:nvSpPr>
          <p:cNvPr id="22" name="21 Rectángulo"/>
          <p:cNvSpPr/>
          <p:nvPr/>
        </p:nvSpPr>
        <p:spPr>
          <a:xfrm>
            <a:off x="4871864" y="4293096"/>
            <a:ext cx="2160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CuadroTexto"/>
          <p:cNvSpPr txBox="1"/>
          <p:nvPr/>
        </p:nvSpPr>
        <p:spPr>
          <a:xfrm>
            <a:off x="5015880" y="4149080"/>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33" name="32 CuadroTexto"/>
          <p:cNvSpPr txBox="1"/>
          <p:nvPr/>
        </p:nvSpPr>
        <p:spPr>
          <a:xfrm>
            <a:off x="4799856" y="4170510"/>
            <a:ext cx="311304" cy="369332"/>
          </a:xfrm>
          <a:prstGeom prst="rect">
            <a:avLst/>
          </a:prstGeom>
          <a:noFill/>
        </p:spPr>
        <p:txBody>
          <a:bodyPr wrap="none" rtlCol="0">
            <a:spAutoFit/>
          </a:bodyPr>
          <a:lstStyle/>
          <a:p>
            <a:r>
              <a:rPr lang="es-ES" dirty="0">
                <a:latin typeface="Consolas" pitchFamily="49" charset="0"/>
              </a:rPr>
              <a:t>2</a:t>
            </a:r>
            <a:endParaRPr lang="es-ES" dirty="0"/>
          </a:p>
        </p:txBody>
      </p:sp>
      <p:sp>
        <p:nvSpPr>
          <p:cNvPr id="38" name="37 Rectángulo"/>
          <p:cNvSpPr/>
          <p:nvPr/>
        </p:nvSpPr>
        <p:spPr>
          <a:xfrm>
            <a:off x="5073602" y="4293096"/>
            <a:ext cx="2160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indefinite" fill="hold" grpId="1" nodeType="afterEffect">
                                  <p:stCondLst>
                                    <p:cond delay="0"/>
                                  </p:stCondLst>
                                  <p:endCondLst>
                                    <p:cond evt="onNext" delay="0">
                                      <p:tgtEl>
                                        <p:sldTgt/>
                                      </p:tgtEl>
                                    </p:cond>
                                  </p:endCondLst>
                                  <p:childTnLst>
                                    <p:anim calcmode="discrete" valueType="str">
                                      <p:cBhvr>
                                        <p:cTn id="22"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par>
                          <p:cTn id="36" fill="hold">
                            <p:stCondLst>
                              <p:cond delay="0"/>
                            </p:stCondLst>
                            <p:childTnLst>
                              <p:par>
                                <p:cTn id="37" presetID="35" presetClass="emph" presetSubtype="0" repeatCount="indefinite" fill="hold" grpId="1" nodeType="afterEffect">
                                  <p:stCondLst>
                                    <p:cond delay="0"/>
                                  </p:stCondLst>
                                  <p:endCondLst>
                                    <p:cond evt="onNext" delay="0">
                                      <p:tgtEl>
                                        <p:sldTgt/>
                                      </p:tgtEl>
                                    </p:cond>
                                  </p:endCondLst>
                                  <p:childTnLst>
                                    <p:anim calcmode="discrete" valueType="str">
                                      <p:cBhvr>
                                        <p:cTn id="38" dur="10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1"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0"/>
                            </p:stCondLst>
                            <p:childTnLst>
                              <p:par>
                                <p:cTn id="50" presetID="35" presetClass="emph" presetSubtype="0" repeatCount="indefinite" fill="hold" grpId="1" nodeType="afterEffect">
                                  <p:stCondLst>
                                    <p:cond delay="0"/>
                                  </p:stCondLst>
                                  <p:endCondLst>
                                    <p:cond evt="onNext" delay="0">
                                      <p:tgtEl>
                                        <p:sldTgt/>
                                      </p:tgtEl>
                                    </p:cond>
                                  </p:endCondLst>
                                  <p:childTnLst>
                                    <p:anim calcmode="discrete" valueType="str">
                                      <p:cBhvr>
                                        <p:cTn id="51" dur="1000" fill="hold"/>
                                        <p:tgtEl>
                                          <p:spTgt spid="27"/>
                                        </p:tgtEl>
                                        <p:attrNameLst>
                                          <p:attrName>style.visibility</p:attrName>
                                        </p:attrNameLst>
                                      </p:cBhvr>
                                      <p:tavLst>
                                        <p:tav tm="0">
                                          <p:val>
                                            <p:strVal val="hidden"/>
                                          </p:val>
                                        </p:tav>
                                        <p:tav tm="50000">
                                          <p:val>
                                            <p:strVal val="visible"/>
                                          </p:val>
                                        </p:tav>
                                      </p:tavLst>
                                    </p:anim>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30" grpId="0" animBg="1"/>
      <p:bldP spid="31" grpId="0" animBg="1"/>
      <p:bldP spid="32" grpId="0" animBg="1"/>
      <p:bldP spid="34" grpId="0"/>
      <p:bldP spid="34" grpId="1"/>
      <p:bldP spid="35" grpId="0" animBg="1"/>
      <p:bldP spid="26" grpId="0"/>
      <p:bldP spid="22" grpId="0" animBg="1"/>
      <p:bldP spid="36" grpId="0"/>
      <p:bldP spid="36" grpId="1"/>
      <p:bldP spid="33" grpId="0"/>
      <p:bldP spid="38" grpId="0" animBg="1"/>
      <p:bldP spid="38"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Valores proporcionados por el usuario</a:t>
            </a:r>
            <a:endParaRPr lang="es-ES" dirty="0"/>
          </a:p>
        </p:txBody>
      </p:sp>
      <p:sp>
        <p:nvSpPr>
          <p:cNvPr id="3" name="2 Marcador de contenido"/>
          <p:cNvSpPr>
            <a:spLocks noGrp="1"/>
          </p:cNvSpPr>
          <p:nvPr>
            <p:ph idx="1"/>
          </p:nvPr>
        </p:nvSpPr>
        <p:spPr>
          <a:xfrm>
            <a:off x="1981200" y="980728"/>
            <a:ext cx="8291264" cy="5110178"/>
          </a:xfrm>
        </p:spPr>
        <p:txBody>
          <a:bodyPr>
            <a:normAutofit/>
          </a:bodyPr>
          <a:lstStyle/>
          <a:p>
            <a:pPr>
              <a:spcBef>
                <a:spcPts val="0"/>
              </a:spcBef>
              <a:spcAft>
                <a:spcPts val="1200"/>
              </a:spcAft>
            </a:pPr>
            <a:r>
              <a:rPr lang="es-ES" sz="2800" dirty="0">
                <a:solidFill>
                  <a:schemeClr val="bg2">
                    <a:lumMod val="20000"/>
                    <a:lumOff val="80000"/>
                  </a:schemeClr>
                </a:solidFill>
                <a:cs typeface="Consolas" pitchFamily="49" charset="0"/>
              </a:rPr>
              <a:t>El extractor </a:t>
            </a:r>
            <a:r>
              <a:rPr lang="es-ES" sz="2800" i="0" dirty="0">
                <a:solidFill>
                  <a:schemeClr val="bg2">
                    <a:lumMod val="20000"/>
                    <a:lumOff val="80000"/>
                  </a:schemeClr>
                </a:solidFill>
                <a:latin typeface="Consolas" pitchFamily="49" charset="0"/>
                <a:cs typeface="Consolas" pitchFamily="49" charset="0"/>
              </a:rPr>
              <a:t>&gt;&gt;</a:t>
            </a:r>
          </a:p>
          <a:p>
            <a:pPr marL="361950" lvl="1" indent="0">
              <a:spcBef>
                <a:spcPts val="0"/>
              </a:spcBef>
              <a:spcAft>
                <a:spcPts val="600"/>
              </a:spcAft>
              <a:buNone/>
            </a:pPr>
            <a:r>
              <a:rPr lang="es-ES" i="1" dirty="0" smtClean="0">
                <a:sym typeface="Wingdings" pitchFamily="2" charset="2"/>
              </a:rPr>
              <a:t>Transforma los caracteres introducidos en datos</a:t>
            </a:r>
          </a:p>
          <a:p>
            <a:pPr marL="361950" lvl="1" indent="0">
              <a:spcBef>
                <a:spcPts val="0"/>
              </a:spcBef>
              <a:spcAft>
                <a:spcPts val="600"/>
              </a:spcAft>
              <a:buNone/>
            </a:pPr>
            <a:r>
              <a:rPr lang="es-ES" dirty="0" smtClean="0">
                <a:sym typeface="Wingdings" pitchFamily="2" charset="2"/>
              </a:rPr>
              <a:t>Cursor parpadeante: lugar de lectura del siguiente carácter</a:t>
            </a:r>
          </a:p>
          <a:p>
            <a:pPr marL="361950" lvl="1" indent="0">
              <a:spcBef>
                <a:spcPts val="0"/>
              </a:spcBef>
              <a:spcAft>
                <a:spcPts val="600"/>
              </a:spcAft>
              <a:buNone/>
            </a:pPr>
            <a:r>
              <a:rPr lang="es-ES" dirty="0" smtClean="0">
                <a:sym typeface="Wingdings" pitchFamily="2" charset="2"/>
              </a:rPr>
              <a:t>La entrada termina con </a:t>
            </a:r>
            <a:r>
              <a:rPr lang="es-ES" dirty="0" smtClean="0">
                <a:latin typeface="+mj-lt"/>
                <a:cs typeface="Consolas" pitchFamily="49" charset="0"/>
                <a:sym typeface="Wingdings" pitchFamily="2" charset="2"/>
              </a:rPr>
              <a:t>Intro</a:t>
            </a:r>
            <a:r>
              <a:rPr lang="es-ES" dirty="0" smtClean="0">
                <a:sym typeface="Wingdings" pitchFamily="2" charset="2"/>
              </a:rPr>
              <a:t> (cursor a la siguiente línea)</a:t>
            </a:r>
          </a:p>
          <a:p>
            <a:pPr marL="361950" lvl="1" indent="0">
              <a:spcBef>
                <a:spcPts val="2400"/>
              </a:spcBef>
              <a:spcAft>
                <a:spcPts val="3000"/>
              </a:spcAft>
              <a:buNone/>
            </a:pPr>
            <a:r>
              <a:rPr lang="es-ES" i="1" dirty="0" smtClean="0">
                <a:sym typeface="Wingdings" pitchFamily="2" charset="2"/>
              </a:rPr>
              <a:t>¡El destino del extractor debe ser </a:t>
            </a:r>
            <a:r>
              <a:rPr lang="es-ES" i="1" dirty="0" smtClean="0">
                <a:solidFill>
                  <a:srgbClr val="FFC000"/>
                </a:solidFill>
                <a:sym typeface="Wingdings" pitchFamily="2" charset="2"/>
              </a:rPr>
              <a:t>SIEMPRE</a:t>
            </a:r>
            <a:r>
              <a:rPr lang="es-ES" i="1" dirty="0" smtClean="0">
                <a:sym typeface="Wingdings" pitchFamily="2" charset="2"/>
              </a:rPr>
              <a:t> una variable!</a:t>
            </a:r>
          </a:p>
          <a:p>
            <a:pPr marL="361950" lvl="1" indent="1588">
              <a:spcBef>
                <a:spcPts val="0"/>
              </a:spcBef>
              <a:spcAft>
                <a:spcPts val="3000"/>
              </a:spcAft>
              <a:buNone/>
            </a:pPr>
            <a:r>
              <a:rPr lang="es-ES" dirty="0" smtClean="0">
                <a:sym typeface="Wingdings" pitchFamily="2" charset="2"/>
              </a:rPr>
              <a:t>Se ignoran los espacios en blanco iniciales</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96</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7119889" y="980729"/>
            <a:ext cx="3073277" cy="461665"/>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r"/>
            <a:r>
              <a:rPr lang="es-ES" sz="2400" dirty="0">
                <a:effectLst>
                  <a:outerShdw blurRad="38100" dist="38100" dir="2700000" algn="tl">
                    <a:srgbClr val="000000">
                      <a:alpha val="43137"/>
                    </a:srgbClr>
                  </a:outerShdw>
                </a:effectLst>
                <a:latin typeface="Consolas" pitchFamily="49" charset="0"/>
              </a:rPr>
              <a:t>cin &gt;&gt; </a:t>
            </a:r>
            <a:r>
              <a:rPr lang="es-ES" sz="2400" i="1" dirty="0">
                <a:solidFill>
                  <a:schemeClr val="tx1"/>
                </a:solidFill>
                <a:effectLst>
                  <a:outerShdw blurRad="38100" dist="38100" dir="2700000" algn="tl">
                    <a:srgbClr val="000000">
                      <a:alpha val="43137"/>
                    </a:srgbClr>
                  </a:outerShdw>
                </a:effectLst>
                <a:latin typeface="Consolas" pitchFamily="49" charset="0"/>
              </a:rPr>
              <a:t>variable</a:t>
            </a:r>
            <a:r>
              <a:rPr lang="es-ES" sz="2400" dirty="0">
                <a:effectLst>
                  <a:outerShdw blurRad="38100" dist="38100" dir="2700000" algn="tl">
                    <a:srgbClr val="000000">
                      <a:alpha val="43137"/>
                    </a:srgbClr>
                  </a:outerShdw>
                </a:effectLst>
                <a:latin typeface="Consolas" pitchFamily="49" charset="0"/>
              </a:rPr>
              <a:t>; </a:t>
            </a:r>
            <a:endParaRPr lang="es-ES" sz="2400" dirty="0">
              <a:effectLst>
                <a:outerShdw blurRad="38100" dist="38100" dir="2700000" algn="tl">
                  <a:srgbClr val="000000">
                    <a:alpha val="43137"/>
                  </a:srgbClr>
                </a:outerShdw>
              </a:effectLst>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10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0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Hola Mundo!</a:t>
            </a:r>
          </a:p>
          <a:p>
            <a:pPr marL="361950" lvl="1" indent="1588">
              <a:spcBef>
                <a:spcPts val="0"/>
              </a:spcBef>
              <a:spcAft>
                <a:spcPts val="1800"/>
              </a:spcAft>
              <a:buNone/>
            </a:pPr>
            <a:r>
              <a:rPr lang="es-ES" dirty="0" smtClean="0"/>
              <a:t>La única instrucción que produce algo tangible:</a:t>
            </a:r>
          </a:p>
          <a:p>
            <a:pPr lvl="1" indent="1588">
              <a:spcBef>
                <a:spcPts val="0"/>
              </a:spcBef>
              <a:spcAft>
                <a:spcPts val="600"/>
              </a:spcAft>
              <a:buNone/>
            </a:pPr>
            <a:r>
              <a:rPr lang="es-ES" sz="2000" dirty="0">
                <a:solidFill>
                  <a:schemeClr val="tx1">
                    <a:lumMod val="50000"/>
                  </a:schemeClr>
                </a:solidFill>
                <a:latin typeface="Consolas" pitchFamily="49" charset="0"/>
              </a:rPr>
              <a:t>#include &lt;iostream&gt;</a:t>
            </a:r>
          </a:p>
          <a:p>
            <a:pPr lvl="1" indent="1588">
              <a:spcBef>
                <a:spcPts val="0"/>
              </a:spcBef>
              <a:spcAft>
                <a:spcPts val="600"/>
              </a:spcAft>
              <a:buNone/>
            </a:pPr>
            <a:r>
              <a:rPr lang="es-ES" sz="2000" dirty="0">
                <a:solidFill>
                  <a:schemeClr val="tx1">
                    <a:lumMod val="50000"/>
                  </a:schemeClr>
                </a:solidFill>
                <a:latin typeface="Consolas" pitchFamily="49" charset="0"/>
              </a:rPr>
              <a:t>using namespace std;</a:t>
            </a:r>
          </a:p>
          <a:p>
            <a:pPr lvl="1" indent="1588">
              <a:spcBef>
                <a:spcPts val="0"/>
              </a:spcBef>
              <a:spcAft>
                <a:spcPts val="600"/>
              </a:spcAft>
              <a:buNone/>
            </a:pPr>
            <a:endParaRPr lang="es-ES" sz="2000" dirty="0">
              <a:solidFill>
                <a:schemeClr val="tx1">
                  <a:lumMod val="50000"/>
                </a:schemeClr>
              </a:solidFill>
              <a:latin typeface="Consolas" pitchFamily="49" charset="0"/>
            </a:endParaRPr>
          </a:p>
          <a:p>
            <a:pPr lvl="1" indent="1588">
              <a:spcBef>
                <a:spcPts val="0"/>
              </a:spcBef>
              <a:spcAft>
                <a:spcPts val="600"/>
              </a:spcAft>
              <a:buNone/>
            </a:pPr>
            <a:r>
              <a:rPr lang="es-ES" sz="2000" dirty="0">
                <a:solidFill>
                  <a:schemeClr val="tx1">
                    <a:lumMod val="50000"/>
                  </a:schemeClr>
                </a:solidFill>
                <a:latin typeface="Consolas" pitchFamily="49" charset="0"/>
              </a:rPr>
              <a:t>int main() // main() es donde empieza la ejecución</a:t>
            </a:r>
          </a:p>
          <a:p>
            <a:pPr lvl="1" indent="1588">
              <a:spcBef>
                <a:spcPts val="0"/>
              </a:spcBef>
              <a:spcAft>
                <a:spcPts val="600"/>
              </a:spcAft>
              <a:buNone/>
            </a:pPr>
            <a:r>
              <a:rPr lang="es-ES" sz="2000" dirty="0">
                <a:solidFill>
                  <a:schemeClr val="tx1">
                    <a:lumMod val="50000"/>
                  </a:schemeClr>
                </a:solidFill>
                <a:latin typeface="Consolas" pitchFamily="49" charset="0"/>
              </a:rPr>
              <a:t>{</a:t>
            </a:r>
          </a:p>
          <a:p>
            <a:pPr lvl="1" indent="1588">
              <a:spcBef>
                <a:spcPts val="0"/>
              </a:spcBef>
              <a:spcAft>
                <a:spcPts val="600"/>
              </a:spcAft>
              <a:buNone/>
            </a:pPr>
            <a:r>
              <a:rPr lang="es-ES" sz="2000" dirty="0">
                <a:latin typeface="Consolas" pitchFamily="49" charset="0"/>
              </a:rPr>
              <a:t>   cout &lt;&lt; </a:t>
            </a:r>
            <a:r>
              <a:rPr lang="es-ES" sz="2000" dirty="0">
                <a:solidFill>
                  <a:srgbClr val="FFFF00"/>
                </a:solidFill>
                <a:latin typeface="Consolas" pitchFamily="49" charset="0"/>
              </a:rPr>
              <a:t>"Hola Mundo!" </a:t>
            </a:r>
            <a:r>
              <a:rPr lang="es-ES" sz="2000" dirty="0">
                <a:latin typeface="Consolas" pitchFamily="49" charset="0"/>
              </a:rPr>
              <a:t>&lt;&lt; endl;</a:t>
            </a:r>
          </a:p>
          <a:p>
            <a:pPr lvl="1" indent="1588">
              <a:spcBef>
                <a:spcPts val="0"/>
              </a:spcBef>
              <a:spcAft>
                <a:spcPts val="600"/>
              </a:spcAft>
              <a:buNone/>
            </a:pPr>
            <a:r>
              <a:rPr lang="es-ES" sz="2000" dirty="0">
                <a:solidFill>
                  <a:srgbClr val="92D050"/>
                </a:solidFill>
                <a:latin typeface="Consolas" pitchFamily="49" charset="0"/>
              </a:rPr>
              <a:t/>
            </a:r>
            <a:br>
              <a:rPr lang="es-ES" sz="2000" dirty="0">
                <a:solidFill>
                  <a:srgbClr val="92D050"/>
                </a:solidFill>
                <a:latin typeface="Consolas" pitchFamily="49" charset="0"/>
              </a:rPr>
            </a:br>
            <a:r>
              <a:rPr lang="es-ES" sz="2000" dirty="0">
                <a:solidFill>
                  <a:schemeClr val="tx1">
                    <a:lumMod val="50000"/>
                  </a:schemeClr>
                </a:solidFill>
                <a:latin typeface="Consolas" pitchFamily="49" charset="0"/>
              </a:rPr>
              <a:t>   return 0;</a:t>
            </a:r>
          </a:p>
          <a:p>
            <a:pPr lvl="1" indent="1588">
              <a:spcBef>
                <a:spcPts val="0"/>
              </a:spcBef>
              <a:spcAft>
                <a:spcPts val="600"/>
              </a:spcAft>
              <a:buNone/>
            </a:pPr>
            <a:r>
              <a:rPr lang="es-ES" sz="2000" dirty="0">
                <a:solidFill>
                  <a:schemeClr val="tx1">
                    <a:lumMod val="50000"/>
                  </a:schemeClr>
                </a:solidFill>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52</a:t>
            </a:fld>
            <a:endParaRPr lang="en-US" dirty="0"/>
          </a:p>
        </p:txBody>
      </p:sp>
      <p:sp>
        <p:nvSpPr>
          <p:cNvPr id="6"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Valores proporcionados por el usuario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600"/>
              </a:spcAft>
            </a:pPr>
            <a:r>
              <a:rPr lang="es-ES" sz="2800" dirty="0">
                <a:solidFill>
                  <a:schemeClr val="bg2">
                    <a:lumMod val="20000"/>
                    <a:lumOff val="80000"/>
                  </a:schemeClr>
                </a:solidFill>
                <a:cs typeface="Consolas" pitchFamily="49" charset="0"/>
              </a:rPr>
              <a:t>Lectura de valores enteros (</a:t>
            </a:r>
            <a:r>
              <a:rPr lang="es-ES" sz="2800" i="0" dirty="0">
                <a:solidFill>
                  <a:srgbClr val="FFC000"/>
                </a:solidFill>
                <a:latin typeface="Consolas" pitchFamily="49" charset="0"/>
                <a:cs typeface="Consolas" pitchFamily="49" charset="0"/>
              </a:rPr>
              <a:t>int</a:t>
            </a:r>
            <a:r>
              <a:rPr lang="es-ES" sz="2800" dirty="0">
                <a:solidFill>
                  <a:schemeClr val="bg2">
                    <a:lumMod val="20000"/>
                    <a:lumOff val="80000"/>
                  </a:schemeClr>
                </a:solidFill>
                <a:cs typeface="Consolas" pitchFamily="49" charset="0"/>
              </a:rPr>
              <a:t>)</a:t>
            </a:r>
            <a:endParaRPr lang="es-ES" sz="2800" i="0" dirty="0">
              <a:solidFill>
                <a:schemeClr val="bg2">
                  <a:lumMod val="20000"/>
                  <a:lumOff val="80000"/>
                </a:schemeClr>
              </a:solidFill>
              <a:latin typeface="Consolas" pitchFamily="49" charset="0"/>
              <a:cs typeface="Consolas" pitchFamily="49" charset="0"/>
            </a:endParaRPr>
          </a:p>
          <a:p>
            <a:pPr marL="361950" lvl="1" indent="0">
              <a:spcBef>
                <a:spcPts val="0"/>
              </a:spcBef>
              <a:spcAft>
                <a:spcPts val="600"/>
              </a:spcAft>
              <a:buNone/>
            </a:pPr>
            <a:r>
              <a:rPr lang="es-ES" dirty="0" smtClean="0">
                <a:sym typeface="Wingdings" pitchFamily="2" charset="2"/>
              </a:rPr>
              <a:t>Se leen dígitos hasta encontrar un carácter que no lo sea</a:t>
            </a:r>
            <a:endParaRPr lang="es-ES" dirty="0" smtClean="0">
              <a:solidFill>
                <a:srgbClr val="FFFF00"/>
              </a:solidFill>
              <a:latin typeface="Consolas" pitchFamily="49" charset="0"/>
              <a:cs typeface="Consolas" pitchFamily="49" charset="0"/>
              <a:sym typeface="Wingdings" pitchFamily="2" charset="2"/>
            </a:endParaRPr>
          </a:p>
          <a:p>
            <a:pPr marL="361950" lvl="1" indent="0">
              <a:spcBef>
                <a:spcPts val="0"/>
              </a:spcBef>
              <a:spcAft>
                <a:spcPts val="600"/>
              </a:spcAft>
              <a:buClr>
                <a:srgbClr val="04617B">
                  <a:lumMod val="20000"/>
                  <a:lumOff val="80000"/>
                </a:srgbClr>
              </a:buClr>
              <a:buNone/>
              <a:tabLst>
                <a:tab pos="1971675" algn="l"/>
                <a:tab pos="3590925" algn="l"/>
              </a:tabLst>
            </a:pPr>
            <a:r>
              <a:rPr lang="es-ES" dirty="0" smtClean="0">
                <a:solidFill>
                  <a:srgbClr val="FFC000"/>
                </a:solidFill>
                <a:latin typeface="Consolas" pitchFamily="49" charset="0"/>
                <a:cs typeface="Consolas" pitchFamily="49" charset="0"/>
                <a:sym typeface="Wingdings" pitchFamily="2" charset="2"/>
              </a:rPr>
              <a:t>  12</a:t>
            </a:r>
            <a:r>
              <a:rPr lang="es-ES" dirty="0" smtClean="0">
                <a:solidFill>
                  <a:prstClr val="white"/>
                </a:solidFill>
                <a:latin typeface="Consolas" pitchFamily="49" charset="0"/>
                <a:cs typeface="Consolas" pitchFamily="49" charset="0"/>
                <a:sym typeface="Wingdings" pitchFamily="2" charset="2"/>
              </a:rPr>
              <a:t>abc</a:t>
            </a:r>
            <a:r>
              <a:rPr lang="es-ES" dirty="0" smtClean="0">
                <a:solidFill>
                  <a:srgbClr val="FFC000"/>
                </a:solidFill>
              </a:rPr>
              <a:t>↲</a:t>
            </a:r>
            <a:r>
              <a:rPr lang="es-ES" dirty="0" smtClean="0">
                <a:solidFill>
                  <a:srgbClr val="FFC000"/>
                </a:solidFill>
                <a:latin typeface="Consolas" pitchFamily="49" charset="0"/>
                <a:cs typeface="Consolas" pitchFamily="49" charset="0"/>
                <a:sym typeface="Wingdings" pitchFamily="2" charset="2"/>
              </a:rPr>
              <a:t>    12 </a:t>
            </a:r>
            <a:r>
              <a:rPr lang="es-ES" dirty="0" err="1" smtClean="0">
                <a:solidFill>
                  <a:prstClr val="white"/>
                </a:solidFill>
                <a:latin typeface="Consolas" pitchFamily="49" charset="0"/>
                <a:cs typeface="Consolas" pitchFamily="49" charset="0"/>
                <a:sym typeface="Wingdings" pitchFamily="2" charset="2"/>
              </a:rPr>
              <a:t>abc</a:t>
            </a:r>
            <a:r>
              <a:rPr lang="es-ES" dirty="0" smtClean="0">
                <a:solidFill>
                  <a:srgbClr val="FFC000"/>
                </a:solidFill>
              </a:rPr>
              <a:t>↲</a:t>
            </a:r>
            <a:r>
              <a:rPr lang="es-ES" dirty="0" smtClean="0">
                <a:solidFill>
                  <a:srgbClr val="FFC000"/>
                </a:solidFill>
                <a:latin typeface="Consolas" pitchFamily="49" charset="0"/>
                <a:cs typeface="Consolas" pitchFamily="49" charset="0"/>
                <a:sym typeface="Wingdings" pitchFamily="2" charset="2"/>
              </a:rPr>
              <a:t>    12   </a:t>
            </a:r>
            <a:r>
              <a:rPr lang="es-ES" dirty="0" err="1" smtClean="0">
                <a:solidFill>
                  <a:prstClr val="white"/>
                </a:solidFill>
                <a:latin typeface="Consolas" pitchFamily="49" charset="0"/>
                <a:cs typeface="Consolas" pitchFamily="49" charset="0"/>
                <a:sym typeface="Wingdings" pitchFamily="2" charset="2"/>
              </a:rPr>
              <a:t>abc</a:t>
            </a:r>
            <a:r>
              <a:rPr lang="es-ES" dirty="0" smtClean="0">
                <a:solidFill>
                  <a:srgbClr val="FFC000"/>
                </a:solidFill>
              </a:rPr>
              <a:t>↲</a:t>
            </a:r>
            <a:r>
              <a:rPr lang="es-ES" dirty="0" smtClean="0">
                <a:solidFill>
                  <a:srgbClr val="FFC000"/>
                </a:solidFill>
                <a:latin typeface="Consolas" pitchFamily="49" charset="0"/>
                <a:cs typeface="Consolas" pitchFamily="49" charset="0"/>
                <a:sym typeface="Wingdings" pitchFamily="2" charset="2"/>
              </a:rPr>
              <a:t>    12</a:t>
            </a:r>
            <a:r>
              <a:rPr lang="es-ES" dirty="0" smtClean="0">
                <a:solidFill>
                  <a:srgbClr val="FFC000"/>
                </a:solidFill>
              </a:rPr>
              <a:t>↲</a:t>
            </a:r>
            <a:endParaRPr lang="es-ES" dirty="0" smtClean="0">
              <a:solidFill>
                <a:prstClr val="white"/>
              </a:solidFill>
              <a:latin typeface="Consolas" pitchFamily="49" charset="0"/>
              <a:cs typeface="Consolas" pitchFamily="49" charset="0"/>
              <a:sym typeface="Wingdings" pitchFamily="2" charset="2"/>
            </a:endParaRPr>
          </a:p>
          <a:p>
            <a:pPr marL="361950" lvl="1" indent="0">
              <a:spcBef>
                <a:spcPts val="0"/>
              </a:spcBef>
              <a:spcAft>
                <a:spcPts val="600"/>
              </a:spcAft>
              <a:buClr>
                <a:srgbClr val="04617B">
                  <a:lumMod val="20000"/>
                  <a:lumOff val="80000"/>
                </a:srgbClr>
              </a:buClr>
              <a:buNone/>
            </a:pPr>
            <a:r>
              <a:rPr lang="es-ES" dirty="0" smtClean="0">
                <a:cs typeface="Consolas" pitchFamily="49" charset="0"/>
                <a:sym typeface="Wingdings" pitchFamily="2" charset="2"/>
              </a:rPr>
              <a:t>Se asigna el valor 12 a la variable</a:t>
            </a:r>
          </a:p>
          <a:p>
            <a:pPr marL="361950" lvl="1" indent="0">
              <a:spcBef>
                <a:spcPts val="0"/>
              </a:spcBef>
              <a:spcAft>
                <a:spcPts val="600"/>
              </a:spcAft>
              <a:buClr>
                <a:srgbClr val="04617B">
                  <a:lumMod val="20000"/>
                  <a:lumOff val="80000"/>
                </a:srgbClr>
              </a:buClr>
              <a:buNone/>
            </a:pPr>
            <a:r>
              <a:rPr lang="es-ES" dirty="0" smtClean="0">
                <a:cs typeface="Consolas" pitchFamily="49" charset="0"/>
                <a:sym typeface="Wingdings" pitchFamily="2" charset="2"/>
              </a:rPr>
              <a:t>El resto queda pendiente para la siguiente lectura</a:t>
            </a:r>
          </a:p>
          <a:p>
            <a:pPr marL="361950" lvl="1" indent="0">
              <a:spcBef>
                <a:spcPts val="0"/>
              </a:spcBef>
              <a:spcAft>
                <a:spcPts val="600"/>
              </a:spcAft>
              <a:buClr>
                <a:srgbClr val="04617B">
                  <a:lumMod val="20000"/>
                  <a:lumOff val="80000"/>
                </a:srgbClr>
              </a:buClr>
              <a:buNone/>
            </a:pPr>
            <a:r>
              <a:rPr lang="es-ES" dirty="0" smtClean="0">
                <a:cs typeface="Consolas" pitchFamily="49" charset="0"/>
                <a:sym typeface="Wingdings" pitchFamily="2" charset="2"/>
              </a:rPr>
              <a:t>Recomendación: Lee cada variable en una línea	</a:t>
            </a:r>
            <a:r>
              <a:rPr lang="es-ES" dirty="0" smtClean="0">
                <a:solidFill>
                  <a:prstClr val="white"/>
                </a:solidFill>
                <a:latin typeface="Consolas" pitchFamily="49" charset="0"/>
                <a:cs typeface="Consolas" pitchFamily="49" charset="0"/>
                <a:sym typeface="Wingdings" pitchFamily="2" charset="2"/>
              </a:rPr>
              <a:t>12</a:t>
            </a:r>
            <a:r>
              <a:rPr lang="es-ES" dirty="0" smtClean="0">
                <a:solidFill>
                  <a:srgbClr val="FFC000"/>
                </a:solidFill>
              </a:rPr>
              <a:t>↲</a:t>
            </a:r>
          </a:p>
          <a:p>
            <a:pPr>
              <a:spcBef>
                <a:spcPts val="1800"/>
              </a:spcBef>
              <a:spcAft>
                <a:spcPts val="600"/>
              </a:spcAft>
            </a:pPr>
            <a:r>
              <a:rPr lang="es-ES" sz="2800" dirty="0">
                <a:solidFill>
                  <a:schemeClr val="bg2">
                    <a:lumMod val="20000"/>
                    <a:lumOff val="80000"/>
                  </a:schemeClr>
                </a:solidFill>
                <a:cs typeface="Consolas" pitchFamily="49" charset="0"/>
              </a:rPr>
              <a:t>Lectura de valores reales (</a:t>
            </a:r>
            <a:r>
              <a:rPr lang="es-ES" sz="2800" i="0" dirty="0">
                <a:solidFill>
                  <a:srgbClr val="FFC000"/>
                </a:solidFill>
                <a:latin typeface="Consolas" pitchFamily="49" charset="0"/>
                <a:cs typeface="Consolas" pitchFamily="49" charset="0"/>
              </a:rPr>
              <a:t>double</a:t>
            </a:r>
            <a:r>
              <a:rPr lang="es-ES" sz="2800" dirty="0">
                <a:solidFill>
                  <a:schemeClr val="bg2">
                    <a:lumMod val="20000"/>
                    <a:lumOff val="80000"/>
                  </a:schemeClr>
                </a:solidFill>
                <a:cs typeface="Consolas" pitchFamily="49" charset="0"/>
              </a:rPr>
              <a:t>)</a:t>
            </a:r>
            <a:endParaRPr lang="es-ES" sz="2800" i="0" dirty="0">
              <a:solidFill>
                <a:schemeClr val="bg2">
                  <a:lumMod val="20000"/>
                  <a:lumOff val="80000"/>
                </a:schemeClr>
              </a:solidFill>
              <a:latin typeface="Consolas" pitchFamily="49" charset="0"/>
              <a:cs typeface="Consolas" pitchFamily="49" charset="0"/>
            </a:endParaRPr>
          </a:p>
          <a:p>
            <a:pPr marL="361950" lvl="1" indent="0">
              <a:spcBef>
                <a:spcPts val="0"/>
              </a:spcBef>
              <a:spcAft>
                <a:spcPts val="600"/>
              </a:spcAft>
              <a:buNone/>
            </a:pPr>
            <a:r>
              <a:rPr lang="es-ES" dirty="0" smtClean="0">
                <a:sym typeface="Wingdings" pitchFamily="2" charset="2"/>
              </a:rPr>
              <a:t>Se leen dígitos, el punto decimal y otros dígitos</a:t>
            </a:r>
          </a:p>
          <a:p>
            <a:pPr marL="361950" lvl="1" indent="0">
              <a:spcBef>
                <a:spcPts val="0"/>
              </a:spcBef>
              <a:spcAft>
                <a:spcPts val="600"/>
              </a:spcAft>
              <a:buClr>
                <a:srgbClr val="04617B">
                  <a:lumMod val="20000"/>
                  <a:lumOff val="80000"/>
                </a:srgbClr>
              </a:buClr>
              <a:buNone/>
            </a:pPr>
            <a:r>
              <a:rPr lang="es-ES" dirty="0" smtClean="0">
                <a:solidFill>
                  <a:srgbClr val="FFC000"/>
                </a:solidFill>
                <a:latin typeface="Consolas" pitchFamily="49" charset="0"/>
                <a:cs typeface="Consolas" pitchFamily="49" charset="0"/>
                <a:sym typeface="Wingdings" pitchFamily="2" charset="2"/>
              </a:rPr>
              <a:t>  39.95</a:t>
            </a:r>
            <a:r>
              <a:rPr lang="es-ES" dirty="0" smtClean="0">
                <a:solidFill>
                  <a:prstClr val="white"/>
                </a:solidFill>
                <a:latin typeface="Consolas" pitchFamily="49" charset="0"/>
                <a:cs typeface="Consolas" pitchFamily="49" charset="0"/>
                <a:sym typeface="Wingdings" pitchFamily="2" charset="2"/>
              </a:rPr>
              <a:t>.5abc</a:t>
            </a:r>
            <a:r>
              <a:rPr lang="es-ES" sz="2400" dirty="0">
                <a:solidFill>
                  <a:srgbClr val="FFC000"/>
                </a:solidFill>
              </a:rPr>
              <a:t>↲</a:t>
            </a:r>
            <a:r>
              <a:rPr lang="es-ES" dirty="0" smtClean="0">
                <a:solidFill>
                  <a:srgbClr val="FFC000"/>
                </a:solidFill>
                <a:latin typeface="Consolas" pitchFamily="49" charset="0"/>
                <a:cs typeface="Consolas" pitchFamily="49" charset="0"/>
                <a:sym typeface="Wingdings" pitchFamily="2" charset="2"/>
              </a:rPr>
              <a:t>    39.95 </a:t>
            </a:r>
            <a:r>
              <a:rPr lang="es-ES" dirty="0" err="1" smtClean="0">
                <a:solidFill>
                  <a:prstClr val="white"/>
                </a:solidFill>
                <a:latin typeface="Consolas" pitchFamily="49" charset="0"/>
                <a:cs typeface="Consolas" pitchFamily="49" charset="0"/>
                <a:sym typeface="Wingdings" pitchFamily="2" charset="2"/>
              </a:rPr>
              <a:t>abc</a:t>
            </a:r>
            <a:r>
              <a:rPr lang="es-ES" sz="2000" dirty="0">
                <a:solidFill>
                  <a:srgbClr val="FFC000"/>
                </a:solidFill>
              </a:rPr>
              <a:t>↲</a:t>
            </a:r>
            <a:r>
              <a:rPr lang="es-ES" dirty="0" smtClean="0">
                <a:solidFill>
                  <a:srgbClr val="FFC000"/>
                </a:solidFill>
                <a:latin typeface="Consolas" pitchFamily="49" charset="0"/>
                <a:cs typeface="Consolas" pitchFamily="49" charset="0"/>
                <a:sym typeface="Wingdings" pitchFamily="2" charset="2"/>
              </a:rPr>
              <a:t>    39.95</a:t>
            </a:r>
            <a:r>
              <a:rPr lang="es-ES" sz="1800" dirty="0">
                <a:solidFill>
                  <a:srgbClr val="FFC000"/>
                </a:solidFill>
              </a:rPr>
              <a:t>↲</a:t>
            </a:r>
            <a:endParaRPr lang="es-ES" dirty="0" smtClean="0">
              <a:solidFill>
                <a:prstClr val="white"/>
              </a:solidFill>
              <a:latin typeface="Consolas" pitchFamily="49" charset="0"/>
              <a:cs typeface="Consolas" pitchFamily="49" charset="0"/>
              <a:sym typeface="Wingdings" pitchFamily="2" charset="2"/>
            </a:endParaRPr>
          </a:p>
          <a:p>
            <a:pPr marL="361950" lvl="1" indent="0">
              <a:spcBef>
                <a:spcPts val="0"/>
              </a:spcBef>
              <a:spcAft>
                <a:spcPts val="600"/>
              </a:spcAft>
              <a:buClr>
                <a:srgbClr val="04617B">
                  <a:lumMod val="20000"/>
                  <a:lumOff val="80000"/>
                </a:srgbClr>
              </a:buClr>
              <a:buNone/>
            </a:pPr>
            <a:r>
              <a:rPr lang="es-ES" dirty="0" smtClean="0">
                <a:cs typeface="Consolas" pitchFamily="49" charset="0"/>
                <a:sym typeface="Wingdings" pitchFamily="2" charset="2"/>
              </a:rPr>
              <a:t>Se asigna el valor 39,95 a la variable; el resto queda pendiente</a:t>
            </a:r>
          </a:p>
          <a:p>
            <a:pPr marL="361950" lvl="1" indent="0">
              <a:spcBef>
                <a:spcPts val="0"/>
              </a:spcBef>
              <a:spcAft>
                <a:spcPts val="600"/>
              </a:spcAft>
              <a:buClr>
                <a:srgbClr val="04617B">
                  <a:lumMod val="20000"/>
                  <a:lumOff val="80000"/>
                </a:srgbClr>
              </a:buClr>
              <a:buNone/>
            </a:pPr>
            <a:r>
              <a:rPr lang="es-ES" dirty="0" smtClean="0">
                <a:cs typeface="Consolas" pitchFamily="49" charset="0"/>
                <a:sym typeface="Wingdings" pitchFamily="2" charset="2"/>
              </a:rPr>
              <a:t>Recomendación: Lee cada variable en una línea	</a:t>
            </a:r>
            <a:r>
              <a:rPr lang="es-ES" dirty="0" smtClean="0">
                <a:solidFill>
                  <a:prstClr val="white"/>
                </a:solidFill>
                <a:latin typeface="Consolas" pitchFamily="49" charset="0"/>
                <a:cs typeface="Consolas" pitchFamily="49" charset="0"/>
                <a:sym typeface="Wingdings" pitchFamily="2" charset="2"/>
              </a:rPr>
              <a:t>39.95</a:t>
            </a:r>
            <a:r>
              <a:rPr lang="es-ES" sz="2000" dirty="0">
                <a:solidFill>
                  <a:srgbClr val="FFC000"/>
                </a:solidFill>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97</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10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10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10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10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1000"/>
                                        <p:tgtEl>
                                          <p:spTgt spid="3">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up)">
                                      <p:cBhvr>
                                        <p:cTn id="30" dur="1000"/>
                                        <p:tgtEl>
                                          <p:spTgt spid="3">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up)">
                                      <p:cBhvr>
                                        <p:cTn id="33" dur="1000"/>
                                        <p:tgtEl>
                                          <p:spTgt spid="3">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up)">
                                      <p:cBhvr>
                                        <p:cTn id="36" dur="1000"/>
                                        <p:tgtEl>
                                          <p:spTgt spid="3">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up)">
                                      <p:cBhvr>
                                        <p:cTn id="39"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Valores proporcionados por el usuario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cs typeface="Consolas" pitchFamily="49" charset="0"/>
              </a:rPr>
              <a:t>¿Qué pasa si el usuario se equivoca?</a:t>
            </a:r>
            <a:endParaRPr lang="es-ES" sz="2800" i="0" dirty="0">
              <a:solidFill>
                <a:schemeClr val="bg2">
                  <a:lumMod val="20000"/>
                  <a:lumOff val="80000"/>
                </a:schemeClr>
              </a:solidFill>
              <a:latin typeface="Consolas" pitchFamily="49" charset="0"/>
              <a:cs typeface="Consolas" pitchFamily="49" charset="0"/>
            </a:endParaRPr>
          </a:p>
          <a:p>
            <a:pPr marL="361950" lvl="1" indent="0">
              <a:spcBef>
                <a:spcPts val="0"/>
              </a:spcBef>
              <a:spcAft>
                <a:spcPts val="600"/>
              </a:spcAft>
              <a:buNone/>
            </a:pPr>
            <a:r>
              <a:rPr lang="es-ES" dirty="0" smtClean="0">
                <a:sym typeface="Wingdings" pitchFamily="2" charset="2"/>
              </a:rPr>
              <a:t>El dato no será correcto</a:t>
            </a:r>
          </a:p>
          <a:p>
            <a:pPr marL="361950" lvl="1" indent="0">
              <a:spcBef>
                <a:spcPts val="0"/>
              </a:spcBef>
              <a:spcAft>
                <a:spcPts val="600"/>
              </a:spcAft>
              <a:buNone/>
            </a:pPr>
            <a:r>
              <a:rPr lang="es-ES" dirty="0" smtClean="0">
                <a:sym typeface="Wingdings" pitchFamily="2" charset="2"/>
              </a:rPr>
              <a:t>Aplicación profesional: código de comprobación y ayuda</a:t>
            </a:r>
          </a:p>
          <a:p>
            <a:pPr marL="361950" lvl="1" indent="0">
              <a:spcBef>
                <a:spcPts val="0"/>
              </a:spcBef>
              <a:spcAft>
                <a:spcPts val="600"/>
              </a:spcAft>
              <a:buNone/>
            </a:pPr>
            <a:r>
              <a:rPr lang="es-ES" dirty="0" smtClean="0">
                <a:sym typeface="Wingdings" pitchFamily="2" charset="2"/>
              </a:rPr>
              <a:t>Aquí supondremos que los usuarios no se equivocan</a:t>
            </a:r>
          </a:p>
          <a:p>
            <a:pPr marL="361950" lvl="1" indent="0">
              <a:spcBef>
                <a:spcPts val="0"/>
              </a:spcBef>
              <a:spcAft>
                <a:spcPts val="600"/>
              </a:spcAft>
              <a:buNone/>
            </a:pPr>
            <a:r>
              <a:rPr lang="es-ES" dirty="0" smtClean="0">
                <a:sym typeface="Wingdings" pitchFamily="2" charset="2"/>
              </a:rPr>
              <a:t>En ocasiones añadiremos comprobaciones sencillas</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98</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5" name="5 Grupo"/>
          <p:cNvGrpSpPr/>
          <p:nvPr/>
        </p:nvGrpSpPr>
        <p:grpSpPr>
          <a:xfrm>
            <a:off x="2549608" y="4005064"/>
            <a:ext cx="7092787" cy="432048"/>
            <a:chOff x="899592" y="5401791"/>
            <a:chExt cx="6948037" cy="432048"/>
          </a:xfrm>
          <a:effectLst>
            <a:outerShdw blurRad="50800" dist="38100" dir="2700000" algn="tl" rotWithShape="0">
              <a:prstClr val="black">
                <a:alpha val="40000"/>
              </a:prstClr>
            </a:outerShdw>
          </a:effectLst>
        </p:grpSpPr>
        <p:sp>
          <p:nvSpPr>
            <p:cNvPr id="7" name="6 CuadroTexto"/>
            <p:cNvSpPr txBox="1"/>
            <p:nvPr/>
          </p:nvSpPr>
          <p:spPr>
            <a:xfrm>
              <a:off x="899592" y="5416649"/>
              <a:ext cx="6948037" cy="41719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oAutofit/>
            </a:bodyPr>
            <a:lstStyle/>
            <a:p>
              <a:pPr marL="540000">
                <a:spcAft>
                  <a:spcPts val="600"/>
                </a:spcAft>
              </a:pPr>
              <a:r>
                <a:rPr lang="es-ES" sz="2000" dirty="0">
                  <a:effectLst>
                    <a:outerShdw blurRad="38100" dist="38100" dir="2700000" algn="tl">
                      <a:srgbClr val="000000">
                        <a:alpha val="43137"/>
                      </a:srgbClr>
                    </a:outerShdw>
                  </a:effectLst>
                  <a:latin typeface="Cambria" pitchFamily="18" charset="0"/>
                </a:rPr>
                <a:t>Para evitar errores, lee cada dato en una instrucción aparte</a:t>
              </a:r>
            </a:p>
          </p:txBody>
        </p:sp>
        <p:pic>
          <p:nvPicPr>
            <p:cNvPr id="9" name="Picture 3" descr="D:\Docencia\Fundamentos de programación\CV\icoGuille\xeyes.png"/>
            <p:cNvPicPr>
              <a:picLocks noChangeAspect="1" noChangeArrowheads="1"/>
            </p:cNvPicPr>
            <p:nvPr/>
          </p:nvPicPr>
          <p:blipFill>
            <a:blip r:embed="rId2" cstate="print"/>
            <a:srcRect/>
            <a:stretch>
              <a:fillRect/>
            </a:stretch>
          </p:blipFill>
          <p:spPr bwMode="auto">
            <a:xfrm>
              <a:off x="973660" y="5401791"/>
              <a:ext cx="426720" cy="426720"/>
            </a:xfrm>
            <a:prstGeom prst="rect">
              <a:avLst/>
            </a:prstGeom>
            <a:noFill/>
            <a:effectLst>
              <a:outerShdw blurRad="50800" dist="38100" dir="2700000" algn="tl" rotWithShape="0">
                <a:prstClr val="black">
                  <a:alpha val="40000"/>
                </a:prstClr>
              </a:outerShdw>
            </a:effectLst>
          </p:spPr>
        </p:pic>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Valores proporcionados por el usuario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cs typeface="Consolas" pitchFamily="49" charset="0"/>
              </a:rPr>
              <a:t>¿Qué pasa si el usuario se equivoca?</a:t>
            </a:r>
            <a:endParaRPr lang="es-ES" sz="2800" i="0" dirty="0">
              <a:solidFill>
                <a:schemeClr val="bg2">
                  <a:lumMod val="20000"/>
                  <a:lumOff val="80000"/>
                </a:schemeClr>
              </a:solidFill>
              <a:latin typeface="Consolas" pitchFamily="49" charset="0"/>
              <a:cs typeface="Consolas" pitchFamily="49" charset="0"/>
            </a:endParaRPr>
          </a:p>
          <a:p>
            <a:pPr marL="360000" lvl="1" indent="0">
              <a:spcBef>
                <a:spcPts val="0"/>
              </a:spcBef>
              <a:buNone/>
            </a:pPr>
            <a:r>
              <a:rPr lang="es-ES" sz="1800" dirty="0">
                <a:solidFill>
                  <a:srgbClr val="FFC000"/>
                </a:solidFill>
                <a:latin typeface="Consolas" pitchFamily="49" charset="0"/>
                <a:cs typeface="Consolas" pitchFamily="49" charset="0"/>
                <a:sym typeface="Wingdings" pitchFamily="2" charset="2"/>
              </a:rPr>
              <a:t>int</a:t>
            </a:r>
            <a:r>
              <a:rPr lang="es-ES" sz="1800" dirty="0">
                <a:latin typeface="Consolas" pitchFamily="49" charset="0"/>
                <a:cs typeface="Consolas" pitchFamily="49" charset="0"/>
                <a:sym typeface="Wingdings" pitchFamily="2" charset="2"/>
              </a:rPr>
              <a:t> cantidad;</a:t>
            </a:r>
          </a:p>
          <a:p>
            <a:pPr marL="360000" lvl="1" indent="0">
              <a:spcBef>
                <a:spcPts val="0"/>
              </a:spcBef>
              <a:buNone/>
            </a:pPr>
            <a:r>
              <a:rPr lang="es-ES" sz="1800" dirty="0">
                <a:solidFill>
                  <a:srgbClr val="FFC000"/>
                </a:solidFill>
                <a:latin typeface="Consolas" pitchFamily="49" charset="0"/>
                <a:cs typeface="Consolas" pitchFamily="49" charset="0"/>
                <a:sym typeface="Wingdings" pitchFamily="2" charset="2"/>
              </a:rPr>
              <a:t>double</a:t>
            </a:r>
            <a:r>
              <a:rPr lang="es-ES" sz="1800" dirty="0">
                <a:latin typeface="Consolas" pitchFamily="49" charset="0"/>
                <a:cs typeface="Consolas" pitchFamily="49" charset="0"/>
                <a:sym typeface="Wingdings" pitchFamily="2" charset="2"/>
              </a:rPr>
              <a:t> precio, total;</a:t>
            </a:r>
          </a:p>
          <a:p>
            <a:pPr marL="360000" lvl="1" indent="0">
              <a:spcBef>
                <a:spcPts val="0"/>
              </a:spcBef>
              <a:buNone/>
            </a:pPr>
            <a:r>
              <a:rPr lang="es-ES" sz="1800" dirty="0">
                <a:latin typeface="Consolas" pitchFamily="49" charset="0"/>
                <a:cs typeface="Consolas" pitchFamily="49" charset="0"/>
                <a:sym typeface="Wingdings" pitchFamily="2" charset="2"/>
              </a:rPr>
              <a:t>cout &lt;&lt; </a:t>
            </a:r>
            <a:r>
              <a:rPr lang="es-ES" sz="1800" dirty="0">
                <a:solidFill>
                  <a:srgbClr val="FFFF00"/>
                </a:solidFill>
                <a:latin typeface="Consolas" pitchFamily="49" charset="0"/>
                <a:cs typeface="Consolas" pitchFamily="49" charset="0"/>
                <a:sym typeface="Wingdings" pitchFamily="2" charset="2"/>
              </a:rPr>
              <a:t>"Introduce la cantidad: "</a:t>
            </a:r>
            <a:r>
              <a:rPr lang="es-ES" sz="1800" dirty="0">
                <a:latin typeface="Consolas" pitchFamily="49" charset="0"/>
                <a:cs typeface="Consolas" pitchFamily="49" charset="0"/>
                <a:sym typeface="Wingdings" pitchFamily="2" charset="2"/>
              </a:rPr>
              <a:t>;</a:t>
            </a:r>
          </a:p>
          <a:p>
            <a:pPr marL="360000" lvl="1" indent="0">
              <a:spcBef>
                <a:spcPts val="0"/>
              </a:spcBef>
              <a:buNone/>
            </a:pPr>
            <a:r>
              <a:rPr lang="es-ES" sz="1800" dirty="0">
                <a:latin typeface="Consolas" pitchFamily="49" charset="0"/>
                <a:cs typeface="Consolas" pitchFamily="49" charset="0"/>
                <a:sym typeface="Wingdings" pitchFamily="2" charset="2"/>
              </a:rPr>
              <a:t>cin &gt;&gt; cantidad;</a:t>
            </a:r>
          </a:p>
          <a:p>
            <a:pPr marL="360000" lvl="1" indent="0">
              <a:spcBef>
                <a:spcPts val="0"/>
              </a:spcBef>
              <a:buNone/>
            </a:pPr>
            <a:r>
              <a:rPr lang="es-ES" sz="1800" dirty="0">
                <a:latin typeface="Consolas" pitchFamily="49" charset="0"/>
                <a:cs typeface="Consolas" pitchFamily="49" charset="0"/>
                <a:sym typeface="Wingdings" pitchFamily="2" charset="2"/>
              </a:rPr>
              <a:t>cout &lt;&lt; </a:t>
            </a:r>
            <a:r>
              <a:rPr lang="es-ES" sz="1800" dirty="0">
                <a:solidFill>
                  <a:srgbClr val="FFFF00"/>
                </a:solidFill>
                <a:latin typeface="Consolas" pitchFamily="49" charset="0"/>
                <a:cs typeface="Consolas" pitchFamily="49" charset="0"/>
                <a:sym typeface="Wingdings" pitchFamily="2" charset="2"/>
              </a:rPr>
              <a:t>"Introduce el precio: "</a:t>
            </a:r>
            <a:r>
              <a:rPr lang="es-ES" sz="1800" dirty="0">
                <a:latin typeface="Consolas" pitchFamily="49" charset="0"/>
                <a:cs typeface="Consolas" pitchFamily="49" charset="0"/>
                <a:sym typeface="Wingdings" pitchFamily="2" charset="2"/>
              </a:rPr>
              <a:t>;</a:t>
            </a:r>
          </a:p>
          <a:p>
            <a:pPr marL="360000" lvl="1" indent="0">
              <a:spcBef>
                <a:spcPts val="0"/>
              </a:spcBef>
              <a:buNone/>
            </a:pPr>
            <a:r>
              <a:rPr lang="es-ES" sz="1800" dirty="0">
                <a:latin typeface="Consolas" pitchFamily="49" charset="0"/>
                <a:cs typeface="Consolas" pitchFamily="49" charset="0"/>
                <a:sym typeface="Wingdings" pitchFamily="2" charset="2"/>
              </a:rPr>
              <a:t>cin &gt;&gt; precio;</a:t>
            </a:r>
          </a:p>
          <a:p>
            <a:pPr marL="360000" lvl="1" indent="0">
              <a:spcBef>
                <a:spcPts val="0"/>
              </a:spcBef>
              <a:buNone/>
            </a:pPr>
            <a:r>
              <a:rPr lang="es-ES" sz="1800" dirty="0">
                <a:latin typeface="Consolas" pitchFamily="49" charset="0"/>
                <a:cs typeface="Consolas" pitchFamily="49" charset="0"/>
                <a:sym typeface="Wingdings" pitchFamily="2" charset="2"/>
              </a:rPr>
              <a:t>cout &lt;&lt; </a:t>
            </a:r>
            <a:r>
              <a:rPr lang="es-ES" sz="1800" dirty="0">
                <a:solidFill>
                  <a:srgbClr val="FFFF00"/>
                </a:solidFill>
                <a:latin typeface="Consolas" pitchFamily="49" charset="0"/>
                <a:cs typeface="Consolas" pitchFamily="49" charset="0"/>
                <a:sym typeface="Wingdings" pitchFamily="2" charset="2"/>
              </a:rPr>
              <a:t>"Cantidad: "</a:t>
            </a:r>
            <a:r>
              <a:rPr lang="es-ES" sz="1800" dirty="0">
                <a:latin typeface="Consolas" pitchFamily="49" charset="0"/>
                <a:cs typeface="Consolas" pitchFamily="49" charset="0"/>
                <a:sym typeface="Wingdings" pitchFamily="2" charset="2"/>
              </a:rPr>
              <a:t> &lt;&lt; cantidad &lt;&lt; endl;</a:t>
            </a:r>
          </a:p>
          <a:p>
            <a:pPr marL="360000" lvl="1" indent="0">
              <a:spcBef>
                <a:spcPts val="0"/>
              </a:spcBef>
              <a:buNone/>
            </a:pPr>
            <a:r>
              <a:rPr lang="es-ES" sz="1800" dirty="0">
                <a:latin typeface="Consolas" pitchFamily="49" charset="0"/>
                <a:cs typeface="Consolas" pitchFamily="49" charset="0"/>
                <a:sym typeface="Wingdings" pitchFamily="2" charset="2"/>
              </a:rPr>
              <a:t>cout &lt;&lt; </a:t>
            </a:r>
            <a:r>
              <a:rPr lang="es-ES" sz="1800" dirty="0">
                <a:solidFill>
                  <a:srgbClr val="FFFF00"/>
                </a:solidFill>
                <a:latin typeface="Consolas" pitchFamily="49" charset="0"/>
                <a:cs typeface="Consolas" pitchFamily="49" charset="0"/>
                <a:sym typeface="Wingdings" pitchFamily="2" charset="2"/>
              </a:rPr>
              <a:t>"Precio: "</a:t>
            </a:r>
            <a:r>
              <a:rPr lang="es-ES" sz="1800" dirty="0">
                <a:latin typeface="Consolas" pitchFamily="49" charset="0"/>
                <a:cs typeface="Consolas" pitchFamily="49" charset="0"/>
                <a:sym typeface="Wingdings" pitchFamily="2" charset="2"/>
              </a:rPr>
              <a:t> &lt;&lt; precio &lt;&lt; endl;</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99</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pic>
        <p:nvPicPr>
          <p:cNvPr id="154626" name="Picture 2"/>
          <p:cNvPicPr>
            <a:picLocks noChangeAspect="1" noChangeArrowheads="1"/>
          </p:cNvPicPr>
          <p:nvPr/>
        </p:nvPicPr>
        <p:blipFill>
          <a:blip r:embed="rId2" cstate="print"/>
          <a:srcRect/>
          <a:stretch>
            <a:fillRect/>
          </a:stretch>
        </p:blipFill>
        <p:spPr bwMode="auto">
          <a:xfrm>
            <a:off x="3583310" y="4077072"/>
            <a:ext cx="5025380" cy="1005076"/>
          </a:xfrm>
          <a:prstGeom prst="rect">
            <a:avLst/>
          </a:prstGeom>
          <a:ln>
            <a:noFill/>
          </a:ln>
          <a:effectLst>
            <a:outerShdw blurRad="292100" dist="139700" dir="2700000" algn="tl" rotWithShape="0">
              <a:srgbClr val="333333">
                <a:alpha val="65000"/>
              </a:srgbClr>
            </a:outerShdw>
          </a:effectLst>
        </p:spPr>
      </p:pic>
      <p:sp>
        <p:nvSpPr>
          <p:cNvPr id="7" name="6 CuadroTexto"/>
          <p:cNvSpPr txBox="1"/>
          <p:nvPr/>
        </p:nvSpPr>
        <p:spPr>
          <a:xfrm>
            <a:off x="2547369" y="5157193"/>
            <a:ext cx="7097264" cy="76944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200" dirty="0">
                <a:effectLst>
                  <a:outerShdw blurRad="38100" dist="38100" dir="2700000" algn="tl">
                    <a:srgbClr val="000000">
                      <a:alpha val="43137"/>
                    </a:srgbClr>
                  </a:outerShdw>
                </a:effectLst>
                <a:latin typeface="Cambria" pitchFamily="18" charset="0"/>
              </a:rPr>
              <a:t>No se puede leer un entero </a:t>
            </a:r>
            <a:r>
              <a:rPr lang="es-ES" sz="2200" dirty="0">
                <a:effectLst>
                  <a:outerShdw blurRad="38100" dist="38100" dir="2700000" algn="tl">
                    <a:srgbClr val="000000">
                      <a:alpha val="43137"/>
                    </a:srgbClr>
                  </a:outerShdw>
                </a:effectLst>
                <a:latin typeface="Cambria" pitchFamily="18" charset="0"/>
                <a:sym typeface="Wingdings" pitchFamily="2" charset="2"/>
              </a:rPr>
              <a:t> </a:t>
            </a:r>
            <a:r>
              <a:rPr lang="es-ES" sz="2200" dirty="0">
                <a:effectLst>
                  <a:outerShdw blurRad="38100" dist="38100" dir="2700000" algn="tl">
                    <a:srgbClr val="000000">
                      <a:alpha val="43137"/>
                    </a:srgbClr>
                  </a:outerShdw>
                </a:effectLst>
                <a:latin typeface="Cambria" pitchFamily="18" charset="0"/>
                <a:cs typeface="Consolas" pitchFamily="49" charset="0"/>
                <a:sym typeface="Wingdings" pitchFamily="2" charset="2"/>
              </a:rPr>
              <a:t>0</a:t>
            </a:r>
            <a:r>
              <a:rPr lang="es-ES" sz="2200" dirty="0">
                <a:effectLst>
                  <a:outerShdw blurRad="38100" dist="38100" dir="2700000" algn="tl">
                    <a:srgbClr val="000000">
                      <a:alpha val="43137"/>
                    </a:srgbClr>
                  </a:outerShdw>
                </a:effectLst>
                <a:latin typeface="Cambria" pitchFamily="18" charset="0"/>
                <a:sym typeface="Wingdings" pitchFamily="2" charset="2"/>
              </a:rPr>
              <a:t> para </a:t>
            </a:r>
            <a:r>
              <a:rPr lang="es-ES" sz="22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cantidad</a:t>
            </a:r>
            <a:r>
              <a:rPr lang="es-ES" sz="2200" dirty="0">
                <a:effectLst>
                  <a:outerShdw blurRad="38100" dist="38100" dir="2700000" algn="tl">
                    <a:srgbClr val="000000">
                      <a:alpha val="43137"/>
                    </a:srgbClr>
                  </a:outerShdw>
                </a:effectLst>
                <a:latin typeface="Cambria" pitchFamily="18" charset="0"/>
                <a:sym typeface="Wingdings" pitchFamily="2" charset="2"/>
              </a:rPr>
              <a:t> y </a:t>
            </a:r>
            <a:r>
              <a:rPr lang="es-ES" sz="2200" dirty="0">
                <a:solidFill>
                  <a:srgbClr val="FFC000"/>
                </a:solidFill>
                <a:effectLst>
                  <a:outerShdw blurRad="38100" dist="38100" dir="2700000" algn="tl">
                    <a:srgbClr val="000000">
                      <a:alpha val="43137"/>
                    </a:srgbClr>
                  </a:outerShdw>
                </a:effectLst>
                <a:latin typeface="Cambria" pitchFamily="18" charset="0"/>
                <a:sym typeface="Wingdings" pitchFamily="2" charset="2"/>
              </a:rPr>
              <a:t>Error</a:t>
            </a:r>
            <a:r>
              <a:rPr lang="es-ES" sz="2200" dirty="0">
                <a:effectLst>
                  <a:outerShdw blurRad="38100" dist="38100" dir="2700000" algn="tl">
                    <a:srgbClr val="000000">
                      <a:alpha val="43137"/>
                    </a:srgbClr>
                  </a:outerShdw>
                </a:effectLst>
                <a:latin typeface="Cambria" pitchFamily="18" charset="0"/>
                <a:sym typeface="Wingdings" pitchFamily="2" charset="2"/>
              </a:rPr>
              <a:t/>
            </a:r>
            <a:br>
              <a:rPr lang="es-ES" sz="2200" dirty="0">
                <a:effectLst>
                  <a:outerShdw blurRad="38100" dist="38100" dir="2700000" algn="tl">
                    <a:srgbClr val="000000">
                      <a:alpha val="43137"/>
                    </a:srgbClr>
                  </a:outerShdw>
                </a:effectLst>
                <a:latin typeface="Cambria" pitchFamily="18" charset="0"/>
                <a:sym typeface="Wingdings" pitchFamily="2" charset="2"/>
              </a:rPr>
            </a:br>
            <a:r>
              <a:rPr lang="es-ES" sz="2200" dirty="0">
                <a:effectLst>
                  <a:outerShdw blurRad="38100" dist="38100" dir="2700000" algn="tl">
                    <a:srgbClr val="000000">
                      <a:alpha val="43137"/>
                    </a:srgbClr>
                  </a:outerShdw>
                </a:effectLst>
                <a:latin typeface="Cambria" pitchFamily="18" charset="0"/>
                <a:sym typeface="Wingdings" pitchFamily="2" charset="2"/>
              </a:rPr>
              <a:t>La lectura del precio falla: </a:t>
            </a:r>
            <a:r>
              <a:rPr lang="es-ES" sz="22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precio</a:t>
            </a:r>
            <a:r>
              <a:rPr lang="es-ES" sz="2200" dirty="0">
                <a:effectLst>
                  <a:outerShdw blurRad="38100" dist="38100" dir="2700000" algn="tl">
                    <a:srgbClr val="000000">
                      <a:alpha val="43137"/>
                    </a:srgbClr>
                  </a:outerShdw>
                </a:effectLst>
                <a:latin typeface="Cambria" pitchFamily="18" charset="0"/>
                <a:sym typeface="Wingdings" pitchFamily="2" charset="2"/>
              </a:rPr>
              <a:t> no toma valor (</a:t>
            </a:r>
            <a:r>
              <a:rPr lang="es-ES" sz="2200" i="1" dirty="0">
                <a:effectLst>
                  <a:outerShdw blurRad="38100" dist="38100" dir="2700000" algn="tl">
                    <a:srgbClr val="000000">
                      <a:alpha val="43137"/>
                    </a:srgbClr>
                  </a:outerShdw>
                </a:effectLst>
                <a:latin typeface="Cambria" pitchFamily="18" charset="0"/>
                <a:sym typeface="Wingdings" pitchFamily="2" charset="2"/>
              </a:rPr>
              <a:t>basura</a:t>
            </a:r>
            <a:r>
              <a:rPr lang="es-ES" sz="2200" dirty="0">
                <a:effectLst>
                  <a:outerShdw blurRad="38100" dist="38100" dir="2700000" algn="tl">
                    <a:srgbClr val="000000">
                      <a:alpha val="43137"/>
                    </a:srgbClr>
                  </a:outerShdw>
                </a:effectLst>
                <a:latin typeface="Cambria" pitchFamily="18" charset="0"/>
                <a:sym typeface="Wingdings" pitchFamily="2" charset="2"/>
              </a:rPr>
              <a:t>)</a:t>
            </a:r>
          </a:p>
        </p:txBody>
      </p:sp>
      <p:sp>
        <p:nvSpPr>
          <p:cNvPr id="9" name="8 Llamada rectangular"/>
          <p:cNvSpPr/>
          <p:nvPr/>
        </p:nvSpPr>
        <p:spPr>
          <a:xfrm>
            <a:off x="7104112" y="1484784"/>
            <a:ext cx="3096344" cy="792088"/>
          </a:xfrm>
          <a:prstGeom prst="wedgeRectCallout">
            <a:avLst>
              <a:gd name="adj1" fmla="val -62124"/>
              <a:gd name="adj2" fmla="val 46051"/>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i="1" dirty="0">
                <a:solidFill>
                  <a:schemeClr val="tx1"/>
                </a:solidFill>
                <a:effectLst>
                  <a:outerShdw blurRad="38100" dist="38100" dir="2700000" algn="tl">
                    <a:srgbClr val="000000">
                      <a:alpha val="43137"/>
                    </a:srgbClr>
                  </a:outerShdw>
                </a:effectLst>
                <a:latin typeface="Cambria" pitchFamily="18" charset="0"/>
              </a:rPr>
              <a:t>¡Amigable con el usuario!</a:t>
            </a:r>
          </a:p>
          <a:p>
            <a:pPr algn="ctr"/>
            <a:r>
              <a:rPr lang="es-ES" sz="2000" dirty="0">
                <a:solidFill>
                  <a:schemeClr val="tx1"/>
                </a:solidFill>
                <a:effectLst>
                  <a:outerShdw blurRad="38100" dist="38100" dir="2700000" algn="tl">
                    <a:srgbClr val="000000">
                      <a:alpha val="43137"/>
                    </a:srgbClr>
                  </a:outerShdw>
                </a:effectLst>
                <a:latin typeface="Cambria" pitchFamily="18" charset="0"/>
              </a:rPr>
              <a:t>¿Qué tiene que introducir?</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2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2000"/>
                                        <p:tgtEl>
                                          <p:spTgt spid="3">
                                            <p:txEl>
                                              <p:pRg st="3" end="3"/>
                                            </p:txEl>
                                          </p:spTgt>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8" presetID="22" presetClass="entr" presetSubtype="8"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2000"/>
                                        <p:tgtEl>
                                          <p:spTgt spid="3">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2000"/>
                                        <p:tgtEl>
                                          <p:spTgt spid="3">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2000"/>
                                        <p:tgtEl>
                                          <p:spTgt spid="3">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2000"/>
                                        <p:tgtEl>
                                          <p:spTgt spid="3">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4626"/>
                                        </p:tgtEl>
                                        <p:attrNameLst>
                                          <p:attrName>style.visibility</p:attrName>
                                        </p:attrNameLst>
                                      </p:cBhvr>
                                      <p:to>
                                        <p:strVal val="visible"/>
                                      </p:to>
                                    </p:set>
                                    <p:animEffect transition="in" filter="wipe(up)">
                                      <p:cBhvr>
                                        <p:cTn id="37" dur="1000"/>
                                        <p:tgtEl>
                                          <p:spTgt spid="154626"/>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Valores proporcionados por el usuario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cs typeface="Consolas" pitchFamily="49" charset="0"/>
              </a:rPr>
              <a:t>¿Qué pasa si el usuario se equivoca?</a:t>
            </a:r>
            <a:endParaRPr lang="es-ES" sz="2800" i="0" dirty="0">
              <a:solidFill>
                <a:schemeClr val="bg2">
                  <a:lumMod val="20000"/>
                  <a:lumOff val="80000"/>
                </a:schemeClr>
              </a:solidFill>
              <a:latin typeface="Consolas" pitchFamily="49" charset="0"/>
              <a:cs typeface="Consolas" pitchFamily="49" charset="0"/>
            </a:endParaRPr>
          </a:p>
          <a:p>
            <a:pPr marL="361950" lvl="1" indent="0">
              <a:spcBef>
                <a:spcPts val="0"/>
              </a:spcBef>
              <a:spcAft>
                <a:spcPts val="600"/>
              </a:spcAft>
              <a:buNone/>
            </a:pPr>
            <a:endParaRPr lang="es-ES" sz="1600" dirty="0">
              <a:latin typeface="Consolas" pitchFamily="49" charset="0"/>
              <a:cs typeface="Consolas" pitchFamily="49" charset="0"/>
              <a:sym typeface="Wingdings" pitchFamily="2" charset="2"/>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100</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7" name="6 CuadroTexto"/>
          <p:cNvSpPr txBox="1"/>
          <p:nvPr/>
        </p:nvSpPr>
        <p:spPr>
          <a:xfrm>
            <a:off x="7104112" y="1806725"/>
            <a:ext cx="2927276" cy="1015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s-ES" sz="2000" dirty="0">
                <a:effectLst>
                  <a:outerShdw blurRad="38100" dist="38100" dir="2700000" algn="tl">
                    <a:srgbClr val="000000">
                      <a:alpha val="43137"/>
                    </a:srgbClr>
                  </a:outerShdw>
                </a:effectLst>
                <a:latin typeface="Cambria" pitchFamily="18" charset="0"/>
                <a:cs typeface="Consolas" pitchFamily="49" charset="0"/>
                <a:sym typeface="Wingdings" pitchFamily="2" charset="2"/>
              </a:rPr>
              <a:t>12</a:t>
            </a:r>
            <a:r>
              <a:rPr lang="es-ES" sz="2000" dirty="0">
                <a:effectLst>
                  <a:outerShdw blurRad="38100" dist="38100" dir="2700000" algn="tl">
                    <a:srgbClr val="000000">
                      <a:alpha val="43137"/>
                    </a:srgbClr>
                  </a:outerShdw>
                </a:effectLst>
                <a:latin typeface="Cambria" pitchFamily="18" charset="0"/>
                <a:sym typeface="Wingdings" pitchFamily="2" charset="2"/>
              </a:rPr>
              <a:t> para </a:t>
            </a:r>
            <a:r>
              <a:rPr lang="es-ES" sz="20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cantidad</a:t>
            </a:r>
            <a:r>
              <a:rPr lang="es-ES" sz="2000" dirty="0">
                <a:effectLst>
                  <a:outerShdw blurRad="38100" dist="38100" dir="2700000" algn="tl">
                    <a:srgbClr val="000000">
                      <a:alpha val="43137"/>
                    </a:srgbClr>
                  </a:outerShdw>
                </a:effectLst>
                <a:latin typeface="Cambria" pitchFamily="18" charset="0"/>
                <a:sym typeface="Wingdings" pitchFamily="2" charset="2"/>
              </a:rPr>
              <a:t/>
            </a:r>
            <a:br>
              <a:rPr lang="es-ES" sz="2000" dirty="0">
                <a:effectLst>
                  <a:outerShdw blurRad="38100" dist="38100" dir="2700000" algn="tl">
                    <a:srgbClr val="000000">
                      <a:alpha val="43137"/>
                    </a:srgbClr>
                  </a:outerShdw>
                </a:effectLst>
                <a:latin typeface="Cambria" pitchFamily="18" charset="0"/>
                <a:sym typeface="Wingdings" pitchFamily="2" charset="2"/>
              </a:rPr>
            </a:br>
            <a:r>
              <a:rPr lang="es-ES" sz="2000" dirty="0">
                <a:effectLst>
                  <a:outerShdw blurRad="38100" dist="38100" dir="2700000" algn="tl">
                    <a:srgbClr val="000000">
                      <a:alpha val="43137"/>
                    </a:srgbClr>
                  </a:outerShdw>
                </a:effectLst>
                <a:latin typeface="Cambria" pitchFamily="18" charset="0"/>
              </a:rPr>
              <a:t> No se puede leer un real</a:t>
            </a:r>
          </a:p>
          <a:p>
            <a:r>
              <a:rPr lang="es-ES" sz="2000" dirty="0">
                <a:effectLst>
                  <a:outerShdw blurRad="38100" dist="38100" dir="2700000" algn="tl">
                    <a:srgbClr val="000000">
                      <a:alpha val="43137"/>
                    </a:srgbClr>
                  </a:outerShdw>
                </a:effectLst>
                <a:latin typeface="Cambria" pitchFamily="18" charset="0"/>
                <a:sym typeface="Wingdings" pitchFamily="2" charset="2"/>
              </a:rPr>
              <a:t> </a:t>
            </a:r>
            <a:r>
              <a:rPr lang="es-ES" sz="2000" dirty="0">
                <a:effectLst>
                  <a:outerShdw blurRad="38100" dist="38100" dir="2700000" algn="tl">
                    <a:srgbClr val="000000">
                      <a:alpha val="43137"/>
                    </a:srgbClr>
                  </a:outerShdw>
                </a:effectLst>
                <a:latin typeface="Cambria" pitchFamily="18" charset="0"/>
                <a:cs typeface="Consolas" pitchFamily="49" charset="0"/>
                <a:sym typeface="Wingdings" pitchFamily="2" charset="2"/>
              </a:rPr>
              <a:t>0</a:t>
            </a:r>
            <a:r>
              <a:rPr lang="es-ES" sz="2000" dirty="0">
                <a:effectLst>
                  <a:outerShdw blurRad="38100" dist="38100" dir="2700000" algn="tl">
                    <a:srgbClr val="000000">
                      <a:alpha val="43137"/>
                    </a:srgbClr>
                  </a:outerShdw>
                </a:effectLst>
                <a:latin typeface="Cambria" pitchFamily="18" charset="0"/>
                <a:sym typeface="Wingdings" pitchFamily="2" charset="2"/>
              </a:rPr>
              <a:t> para </a:t>
            </a:r>
            <a:r>
              <a:rPr lang="es-ES" sz="20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precio</a:t>
            </a:r>
            <a:r>
              <a:rPr lang="es-ES" sz="2000" dirty="0">
                <a:effectLst>
                  <a:outerShdw blurRad="38100" dist="38100" dir="2700000" algn="tl">
                    <a:srgbClr val="000000">
                      <a:alpha val="43137"/>
                    </a:srgbClr>
                  </a:outerShdw>
                </a:effectLst>
                <a:latin typeface="Cambria" pitchFamily="18" charset="0"/>
                <a:sym typeface="Wingdings" pitchFamily="2" charset="2"/>
              </a:rPr>
              <a:t> y </a:t>
            </a:r>
            <a:r>
              <a:rPr lang="es-ES" sz="2000" dirty="0">
                <a:solidFill>
                  <a:srgbClr val="FFC000"/>
                </a:solidFill>
                <a:effectLst>
                  <a:outerShdw blurRad="38100" dist="38100" dir="2700000" algn="tl">
                    <a:srgbClr val="000000">
                      <a:alpha val="43137"/>
                    </a:srgbClr>
                  </a:outerShdw>
                </a:effectLst>
                <a:latin typeface="Cambria" pitchFamily="18" charset="0"/>
                <a:sym typeface="Wingdings" pitchFamily="2" charset="2"/>
              </a:rPr>
              <a:t>Error</a:t>
            </a:r>
            <a:endParaRPr lang="es-ES" sz="2000" dirty="0">
              <a:solidFill>
                <a:schemeClr val="tx1"/>
              </a:solidFill>
              <a:effectLst>
                <a:outerShdw blurRad="38100" dist="38100" dir="2700000" algn="tl">
                  <a:srgbClr val="000000">
                    <a:alpha val="43137"/>
                  </a:srgbClr>
                </a:outerShdw>
              </a:effectLst>
              <a:latin typeface="Cambria"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2465060" y="1844824"/>
            <a:ext cx="4351020" cy="822960"/>
          </a:xfrm>
          <a:prstGeom prst="rect">
            <a:avLst/>
          </a:prstGeom>
          <a:ln>
            <a:noFill/>
          </a:ln>
          <a:effectLst>
            <a:outerShdw blurRad="292100" dist="139700" dir="2700000" algn="tl" rotWithShape="0">
              <a:srgbClr val="333333">
                <a:alpha val="65000"/>
              </a:srgbClr>
            </a:outerShdw>
          </a:effectLst>
        </p:spPr>
      </p:pic>
      <p:sp>
        <p:nvSpPr>
          <p:cNvPr id="10" name="9 CuadroTexto"/>
          <p:cNvSpPr txBox="1"/>
          <p:nvPr/>
        </p:nvSpPr>
        <p:spPr>
          <a:xfrm>
            <a:off x="7104112" y="3144218"/>
            <a:ext cx="3119124" cy="101566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s-ES" sz="2000" dirty="0">
                <a:effectLst>
                  <a:outerShdw blurRad="38100" dist="38100" dir="2700000" algn="tl">
                    <a:srgbClr val="000000">
                      <a:alpha val="43137"/>
                    </a:srgbClr>
                  </a:outerShdw>
                </a:effectLst>
                <a:latin typeface="Cambria" pitchFamily="18" charset="0"/>
                <a:cs typeface="Consolas" pitchFamily="49" charset="0"/>
                <a:sym typeface="Wingdings" pitchFamily="2" charset="2"/>
              </a:rPr>
              <a:t>12</a:t>
            </a:r>
            <a:r>
              <a:rPr lang="es-ES" sz="2000" dirty="0">
                <a:effectLst>
                  <a:outerShdw blurRad="38100" dist="38100" dir="2700000" algn="tl">
                    <a:srgbClr val="000000">
                      <a:alpha val="43137"/>
                    </a:srgbClr>
                  </a:outerShdw>
                </a:effectLst>
                <a:latin typeface="Cambria" pitchFamily="18" charset="0"/>
                <a:sym typeface="Wingdings" pitchFamily="2" charset="2"/>
              </a:rPr>
              <a:t> para </a:t>
            </a:r>
            <a:r>
              <a:rPr lang="es-ES" sz="20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cantidad</a:t>
            </a:r>
            <a:r>
              <a:rPr lang="es-ES" sz="2000" dirty="0">
                <a:effectLst>
                  <a:outerShdw blurRad="38100" dist="38100" dir="2700000" algn="tl">
                    <a:srgbClr val="000000">
                      <a:alpha val="43137"/>
                    </a:srgbClr>
                  </a:outerShdw>
                </a:effectLst>
                <a:latin typeface="Cambria" pitchFamily="18" charset="0"/>
                <a:sym typeface="Wingdings" pitchFamily="2" charset="2"/>
              </a:rPr>
              <a:t/>
            </a:r>
            <a:br>
              <a:rPr lang="es-ES" sz="2000" dirty="0">
                <a:effectLst>
                  <a:outerShdw blurRad="38100" dist="38100" dir="2700000" algn="tl">
                    <a:srgbClr val="000000">
                      <a:alpha val="43137"/>
                    </a:srgbClr>
                  </a:outerShdw>
                </a:effectLst>
                <a:latin typeface="Cambria" pitchFamily="18" charset="0"/>
                <a:sym typeface="Wingdings" pitchFamily="2" charset="2"/>
              </a:rPr>
            </a:br>
            <a:r>
              <a:rPr lang="es-ES" sz="2000" dirty="0">
                <a:effectLst>
                  <a:outerShdw blurRad="38100" dist="38100" dir="2700000" algn="tl">
                    <a:srgbClr val="000000">
                      <a:alpha val="43137"/>
                    </a:srgbClr>
                  </a:outerShdw>
                </a:effectLst>
                <a:latin typeface="Consolas" pitchFamily="49" charset="0"/>
                <a:cs typeface="Consolas" pitchFamily="49" charset="0"/>
              </a:rPr>
              <a:t>.5</a:t>
            </a:r>
            <a:r>
              <a:rPr lang="es-ES" sz="2000" dirty="0">
                <a:effectLst>
                  <a:outerShdw blurRad="38100" dist="38100" dir="2700000" algn="tl">
                    <a:srgbClr val="000000">
                      <a:alpha val="43137"/>
                    </a:srgbClr>
                  </a:outerShdw>
                </a:effectLst>
                <a:latin typeface="Cambria" pitchFamily="18" charset="0"/>
              </a:rPr>
              <a:t> </a:t>
            </a:r>
            <a:r>
              <a:rPr lang="es-ES" sz="2000" dirty="0">
                <a:effectLst>
                  <a:outerShdw blurRad="38100" dist="38100" dir="2700000" algn="tl">
                    <a:srgbClr val="000000">
                      <a:alpha val="43137"/>
                    </a:srgbClr>
                  </a:outerShdw>
                </a:effectLst>
                <a:latin typeface="Cambria" pitchFamily="18" charset="0"/>
                <a:sym typeface="Wingdings" pitchFamily="2" charset="2"/>
              </a:rPr>
              <a:t> </a:t>
            </a:r>
            <a:r>
              <a:rPr lang="es-ES" sz="2000" dirty="0">
                <a:effectLst>
                  <a:outerShdw blurRad="38100" dist="38100" dir="2700000" algn="tl">
                    <a:srgbClr val="000000">
                      <a:alpha val="43137"/>
                    </a:srgbClr>
                  </a:outerShdw>
                </a:effectLst>
                <a:latin typeface="Cambria" pitchFamily="18" charset="0"/>
                <a:cs typeface="Consolas" pitchFamily="49" charset="0"/>
                <a:sym typeface="Wingdings" pitchFamily="2" charset="2"/>
              </a:rPr>
              <a:t>0,5</a:t>
            </a:r>
            <a:r>
              <a:rPr lang="es-ES" sz="2000" dirty="0">
                <a:effectLst>
                  <a:outerShdw blurRad="38100" dist="38100" dir="2700000" algn="tl">
                    <a:srgbClr val="000000">
                      <a:alpha val="43137"/>
                    </a:srgbClr>
                  </a:outerShdw>
                </a:effectLst>
                <a:latin typeface="Cambria" pitchFamily="18" charset="0"/>
                <a:sym typeface="Wingdings" pitchFamily="2" charset="2"/>
              </a:rPr>
              <a:t> para </a:t>
            </a:r>
            <a:r>
              <a:rPr lang="es-ES" sz="20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precio</a:t>
            </a:r>
          </a:p>
          <a:p>
            <a:r>
              <a:rPr lang="es-ES" sz="2000" dirty="0">
                <a:effectLst>
                  <a:outerShdw blurRad="38100" dist="38100" dir="2700000" algn="tl">
                    <a:srgbClr val="000000">
                      <a:alpha val="43137"/>
                    </a:srgbClr>
                  </a:outerShdw>
                </a:effectLst>
                <a:latin typeface="Cambria" pitchFamily="18" charset="0"/>
                <a:sym typeface="Wingdings" pitchFamily="2" charset="2"/>
              </a:rPr>
              <a:t>Lo demás queda pendiente</a:t>
            </a:r>
            <a:endParaRPr lang="es-ES" sz="2000" dirty="0">
              <a:solidFill>
                <a:srgbClr val="FFC000"/>
              </a:solidFill>
              <a:effectLst>
                <a:outerShdw blurRad="38100" dist="38100" dir="2700000" algn="tl">
                  <a:srgbClr val="000000">
                    <a:alpha val="43137"/>
                  </a:srgbClr>
                </a:outerShdw>
              </a:effectLst>
              <a:latin typeface="Cambria" pitchFamily="18" charset="0"/>
            </a:endParaRPr>
          </a:p>
        </p:txBody>
      </p:sp>
      <p:pic>
        <p:nvPicPr>
          <p:cNvPr id="11" name="Picture 2"/>
          <p:cNvPicPr>
            <a:picLocks noChangeAspect="1" noChangeArrowheads="1"/>
          </p:cNvPicPr>
          <p:nvPr/>
        </p:nvPicPr>
        <p:blipFill>
          <a:blip r:embed="rId3" cstate="print"/>
          <a:srcRect/>
          <a:stretch>
            <a:fillRect/>
          </a:stretch>
        </p:blipFill>
        <p:spPr bwMode="auto">
          <a:xfrm>
            <a:off x="2465060" y="3170106"/>
            <a:ext cx="4381500" cy="853440"/>
          </a:xfrm>
          <a:prstGeom prst="rect">
            <a:avLst/>
          </a:prstGeom>
          <a:ln>
            <a:noFill/>
          </a:ln>
          <a:effectLst>
            <a:outerShdw blurRad="292100" dist="139700" dir="2700000" algn="tl" rotWithShape="0">
              <a:srgbClr val="333333">
                <a:alpha val="65000"/>
              </a:srgbClr>
            </a:outerShdw>
          </a:effectLst>
        </p:spPr>
      </p:pic>
      <p:sp>
        <p:nvSpPr>
          <p:cNvPr id="12" name="11 CuadroTexto"/>
          <p:cNvSpPr txBox="1"/>
          <p:nvPr/>
        </p:nvSpPr>
        <p:spPr>
          <a:xfrm>
            <a:off x="6456040" y="4816203"/>
            <a:ext cx="2869568" cy="4616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400" i="1" dirty="0">
                <a:solidFill>
                  <a:srgbClr val="FFC000"/>
                </a:solidFill>
                <a:effectLst>
                  <a:outerShdw blurRad="38100" dist="38100" dir="2700000" algn="tl">
                    <a:srgbClr val="000000">
                      <a:alpha val="43137"/>
                    </a:srgbClr>
                  </a:outerShdw>
                </a:effectLst>
                <a:latin typeface="Cambria" pitchFamily="18" charset="0"/>
                <a:sym typeface="Wingdings" pitchFamily="2" charset="2"/>
              </a:rPr>
              <a:t>¡¡¡Lectura correcta!!!</a:t>
            </a:r>
            <a:endParaRPr lang="es-ES" sz="2400" i="1" dirty="0">
              <a:solidFill>
                <a:srgbClr val="FFC000"/>
              </a:solidFill>
              <a:effectLst>
                <a:outerShdw blurRad="38100" dist="38100" dir="2700000" algn="tl">
                  <a:srgbClr val="000000">
                    <a:alpha val="43137"/>
                  </a:srgbClr>
                </a:outerShdw>
              </a:effectLst>
              <a:latin typeface="Cambria" pitchFamily="18" charset="0"/>
            </a:endParaRPr>
          </a:p>
        </p:txBody>
      </p:sp>
      <p:pic>
        <p:nvPicPr>
          <p:cNvPr id="13" name="Picture 2"/>
          <p:cNvPicPr>
            <a:picLocks noChangeAspect="1" noChangeArrowheads="1"/>
          </p:cNvPicPr>
          <p:nvPr/>
        </p:nvPicPr>
        <p:blipFill>
          <a:blip r:embed="rId4" cstate="print"/>
          <a:srcRect/>
          <a:stretch>
            <a:fillRect/>
          </a:stretch>
        </p:blipFill>
        <p:spPr bwMode="auto">
          <a:xfrm>
            <a:off x="2465060" y="4525868"/>
            <a:ext cx="3497580" cy="113538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Programa con lectura de datos</a:t>
            </a:r>
            <a:endParaRPr lang="es-ES" dirty="0"/>
          </a:p>
        </p:txBody>
      </p:sp>
      <p:sp>
        <p:nvSpPr>
          <p:cNvPr id="3" name="2 Marcador de contenido"/>
          <p:cNvSpPr>
            <a:spLocks noGrp="1"/>
          </p:cNvSpPr>
          <p:nvPr>
            <p:ph idx="1"/>
          </p:nvPr>
        </p:nvSpPr>
        <p:spPr>
          <a:xfrm>
            <a:off x="1981200" y="980728"/>
            <a:ext cx="8229600" cy="5110178"/>
          </a:xfrm>
        </p:spPr>
        <p:txBody>
          <a:bodyPr>
            <a:noAutofit/>
          </a:bodyPr>
          <a:lstStyle/>
          <a:p>
            <a:pPr>
              <a:spcBef>
                <a:spcPts val="0"/>
              </a:spcBef>
              <a:spcAft>
                <a:spcPts val="1200"/>
              </a:spcAft>
            </a:pPr>
            <a:r>
              <a:rPr lang="es-ES" sz="2800" dirty="0">
                <a:solidFill>
                  <a:schemeClr val="bg2">
                    <a:lumMod val="20000"/>
                    <a:lumOff val="80000"/>
                  </a:schemeClr>
                </a:solidFill>
              </a:rPr>
              <a:t>División de dos números</a:t>
            </a:r>
          </a:p>
          <a:p>
            <a:pPr marL="361950">
              <a:spcBef>
                <a:spcPts val="0"/>
              </a:spcBef>
              <a:spcAft>
                <a:spcPts val="1200"/>
              </a:spcAft>
            </a:pPr>
            <a:r>
              <a:rPr lang="es-ES_tradnl" sz="2200" dirty="0">
                <a:cs typeface="Times New Roman" pitchFamily="18" charset="0"/>
              </a:rPr>
              <a:t>Pedir al usuario dos números y mostrarle el resultado </a:t>
            </a:r>
            <a:br>
              <a:rPr lang="es-ES_tradnl" sz="2200" dirty="0">
                <a:cs typeface="Times New Roman" pitchFamily="18" charset="0"/>
              </a:rPr>
            </a:br>
            <a:r>
              <a:rPr lang="es-ES_tradnl" sz="2200" dirty="0">
                <a:cs typeface="Times New Roman" pitchFamily="18" charset="0"/>
              </a:rPr>
              <a:t>de dividir el primero entre el segundo</a:t>
            </a:r>
          </a:p>
          <a:p>
            <a:pPr marL="361950">
              <a:spcBef>
                <a:spcPts val="0"/>
              </a:spcBef>
              <a:spcAft>
                <a:spcPts val="1200"/>
              </a:spcAft>
            </a:pPr>
            <a:r>
              <a:rPr lang="es-ES_tradnl" sz="2200" i="0" dirty="0">
                <a:cs typeface="Times New Roman" pitchFamily="18" charset="0"/>
              </a:rPr>
              <a:t>Algoritmo.-</a:t>
            </a:r>
          </a:p>
          <a:p>
            <a:pPr marL="714375" lvl="1" indent="-352425">
              <a:spcAft>
                <a:spcPts val="2400"/>
              </a:spcAft>
              <a:buClr>
                <a:schemeClr val="tx1"/>
              </a:buClr>
              <a:buFont typeface="+mj-lt"/>
              <a:buAutoNum type="arabicPeriod"/>
            </a:pPr>
            <a:r>
              <a:rPr lang="es-ES_tradnl" dirty="0" smtClean="0">
                <a:cs typeface="Times New Roman" pitchFamily="18" charset="0"/>
              </a:rPr>
              <a:t>Pedir el </a:t>
            </a:r>
            <a:r>
              <a:rPr lang="es-ES_tradnl" dirty="0" smtClean="0">
                <a:latin typeface="Consolas" pitchFamily="49" charset="0"/>
                <a:cs typeface="Consolas" pitchFamily="49" charset="0"/>
              </a:rPr>
              <a:t>numerador</a:t>
            </a:r>
          </a:p>
          <a:p>
            <a:pPr marL="714375" lvl="1" indent="-352425">
              <a:spcAft>
                <a:spcPts val="2400"/>
              </a:spcAft>
              <a:buClr>
                <a:schemeClr val="tx1"/>
              </a:buClr>
              <a:buFont typeface="+mj-lt"/>
              <a:buAutoNum type="arabicPeriod"/>
            </a:pPr>
            <a:r>
              <a:rPr lang="es-ES_tradnl" i="0" dirty="0" smtClean="0">
                <a:cs typeface="Times New Roman" pitchFamily="18" charset="0"/>
              </a:rPr>
              <a:t>Pedir el </a:t>
            </a:r>
            <a:r>
              <a:rPr lang="es-ES_tradnl" dirty="0" smtClean="0">
                <a:latin typeface="Consolas" pitchFamily="49" charset="0"/>
                <a:cs typeface="Consolas" pitchFamily="49" charset="0"/>
              </a:rPr>
              <a:t>denominador</a:t>
            </a:r>
            <a:endParaRPr lang="es-ES_tradnl" i="0" dirty="0" smtClean="0">
              <a:cs typeface="Times New Roman" pitchFamily="18" charset="0"/>
            </a:endParaRPr>
          </a:p>
          <a:p>
            <a:pPr marL="714375" lvl="1" indent="-352425">
              <a:spcAft>
                <a:spcPts val="6600"/>
              </a:spcAft>
              <a:buClr>
                <a:schemeClr val="tx1"/>
              </a:buClr>
              <a:buFont typeface="+mj-lt"/>
              <a:buAutoNum type="arabicPeriod"/>
            </a:pPr>
            <a:r>
              <a:rPr lang="es-ES_tradnl" dirty="0" smtClean="0">
                <a:cs typeface="Times New Roman" pitchFamily="18" charset="0"/>
              </a:rPr>
              <a:t>Realizar la división, guardando el </a:t>
            </a:r>
            <a:r>
              <a:rPr lang="es-ES_tradnl" dirty="0" smtClean="0">
                <a:latin typeface="Consolas" pitchFamily="49" charset="0"/>
                <a:cs typeface="Consolas" pitchFamily="49" charset="0"/>
              </a:rPr>
              <a:t>resultado</a:t>
            </a:r>
          </a:p>
          <a:p>
            <a:pPr marL="714375" lvl="1" indent="-352425">
              <a:buClr>
                <a:schemeClr val="tx1"/>
              </a:buClr>
              <a:buFont typeface="+mj-lt"/>
              <a:buAutoNum type="arabicPeriod"/>
            </a:pPr>
            <a:r>
              <a:rPr lang="es-ES_tradnl" i="0" dirty="0" smtClean="0">
                <a:cs typeface="Times New Roman" pitchFamily="18" charset="0"/>
              </a:rPr>
              <a:t>Mostrar el </a:t>
            </a:r>
            <a:r>
              <a:rPr lang="es-ES_tradnl" dirty="0" smtClean="0">
                <a:latin typeface="Consolas" pitchFamily="49" charset="0"/>
                <a:cs typeface="Consolas" pitchFamily="49" charset="0"/>
              </a:rPr>
              <a:t>resultado</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101</a:t>
            </a:fld>
            <a:endParaRPr lang="en-US" dirty="0"/>
          </a:p>
        </p:txBody>
      </p:sp>
      <p:sp>
        <p:nvSpPr>
          <p:cNvPr id="6"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10" name="9 CuadroTexto"/>
          <p:cNvSpPr txBox="1"/>
          <p:nvPr/>
        </p:nvSpPr>
        <p:spPr>
          <a:xfrm>
            <a:off x="8458778" y="2600319"/>
            <a:ext cx="1825564" cy="400110"/>
          </a:xfrm>
          <a:prstGeom prst="rect">
            <a:avLst/>
          </a:prstGeom>
          <a:noFill/>
        </p:spPr>
        <p:txBody>
          <a:bodyPr wrap="none" rtlCol="0">
            <a:spAutoFit/>
          </a:bodyPr>
          <a:lstStyle/>
          <a:p>
            <a:pPr algn="r"/>
            <a:r>
              <a:rPr lang="es-ES" sz="2000" dirty="0">
                <a:solidFill>
                  <a:srgbClr val="FFC000"/>
                </a:solidFill>
                <a:effectLst>
                  <a:outerShdw blurRad="38100" dist="38100" dir="2700000" algn="tl">
                    <a:srgbClr val="000000">
                      <a:alpha val="43137"/>
                    </a:srgbClr>
                  </a:outerShdw>
                </a:effectLst>
                <a:latin typeface="+mj-lt"/>
              </a:rPr>
              <a:t>Datos / cálculos</a:t>
            </a:r>
            <a:endParaRPr lang="es-ES" sz="2000" dirty="0">
              <a:solidFill>
                <a:srgbClr val="FFC000"/>
              </a:solidFill>
              <a:effectLst>
                <a:outerShdw blurRad="38100" dist="38100" dir="2700000" algn="tl">
                  <a:srgbClr val="000000">
                    <a:alpha val="43137"/>
                  </a:srgbClr>
                </a:outerShdw>
              </a:effectLst>
              <a:latin typeface="Cambria" pitchFamily="18" charset="0"/>
            </a:endParaRPr>
          </a:p>
        </p:txBody>
      </p:sp>
      <p:sp>
        <p:nvSpPr>
          <p:cNvPr id="12" name="11 CuadroTexto"/>
          <p:cNvSpPr txBox="1"/>
          <p:nvPr/>
        </p:nvSpPr>
        <p:spPr>
          <a:xfrm>
            <a:off x="6542484" y="3933056"/>
            <a:ext cx="3741858" cy="400110"/>
          </a:xfrm>
          <a:prstGeom prst="rect">
            <a:avLst/>
          </a:prstGeom>
          <a:noFill/>
        </p:spPr>
        <p:txBody>
          <a:bodyPr wrap="none" rtlCol="0">
            <a:spAutoFit/>
          </a:bodyPr>
          <a:lstStyle/>
          <a:p>
            <a:pPr algn="r"/>
            <a:r>
              <a:rPr lang="es-ES" sz="2000" dirty="0">
                <a:effectLst>
                  <a:outerShdw blurRad="38100" dist="38100" dir="2700000" algn="tl">
                    <a:srgbClr val="000000">
                      <a:alpha val="43137"/>
                    </a:srgbClr>
                  </a:outerShdw>
                </a:effectLst>
                <a:latin typeface="+mj-lt"/>
              </a:rPr>
              <a:t>Variable </a:t>
            </a:r>
            <a:r>
              <a:rPr lang="es-ES" sz="2000" dirty="0">
                <a:effectLst>
                  <a:outerShdw blurRad="38100" dist="38100" dir="2700000" algn="tl">
                    <a:srgbClr val="000000">
                      <a:alpha val="43137"/>
                    </a:srgbClr>
                  </a:outerShdw>
                </a:effectLst>
                <a:latin typeface="Consolas" pitchFamily="49" charset="0"/>
              </a:rPr>
              <a:t>denominador</a:t>
            </a:r>
            <a:r>
              <a:rPr lang="es-ES" sz="2000" dirty="0">
                <a:effectLst>
                  <a:outerShdw blurRad="38100" dist="38100" dir="2700000" algn="tl">
                    <a:srgbClr val="000000">
                      <a:alpha val="43137"/>
                    </a:srgbClr>
                  </a:outerShdw>
                </a:effectLst>
                <a:latin typeface="Cambria" pitchFamily="18" charset="0"/>
              </a:rPr>
              <a:t> (</a:t>
            </a:r>
            <a:r>
              <a:rPr lang="es-ES" sz="2000" dirty="0">
                <a:solidFill>
                  <a:srgbClr val="FFC000"/>
                </a:solidFill>
                <a:effectLst>
                  <a:outerShdw blurRad="38100" dist="38100" dir="2700000" algn="tl">
                    <a:srgbClr val="000000">
                      <a:alpha val="43137"/>
                    </a:srgbClr>
                  </a:outerShdw>
                </a:effectLst>
                <a:latin typeface="Consolas" pitchFamily="49" charset="0"/>
              </a:rPr>
              <a:t>double</a:t>
            </a:r>
            <a:r>
              <a:rPr lang="es-ES" sz="2000" dirty="0">
                <a:effectLst>
                  <a:outerShdw blurRad="38100" dist="38100" dir="2700000" algn="tl">
                    <a:srgbClr val="000000">
                      <a:alpha val="43137"/>
                    </a:srgbClr>
                  </a:outerShdw>
                </a:effectLst>
                <a:latin typeface="Cambria" pitchFamily="18" charset="0"/>
              </a:rPr>
              <a:t>)</a:t>
            </a:r>
          </a:p>
        </p:txBody>
      </p:sp>
      <p:grpSp>
        <p:nvGrpSpPr>
          <p:cNvPr id="16" name="15 Grupo"/>
          <p:cNvGrpSpPr/>
          <p:nvPr/>
        </p:nvGrpSpPr>
        <p:grpSpPr>
          <a:xfrm>
            <a:off x="5162428" y="4829090"/>
            <a:ext cx="5121915" cy="760150"/>
            <a:chOff x="3638427" y="4757082"/>
            <a:chExt cx="5121915" cy="760150"/>
          </a:xfrm>
        </p:grpSpPr>
        <p:sp>
          <p:nvSpPr>
            <p:cNvPr id="13" name="12 CuadroTexto"/>
            <p:cNvSpPr txBox="1"/>
            <p:nvPr/>
          </p:nvSpPr>
          <p:spPr>
            <a:xfrm>
              <a:off x="5300612" y="4757082"/>
              <a:ext cx="3459730" cy="400110"/>
            </a:xfrm>
            <a:prstGeom prst="rect">
              <a:avLst/>
            </a:prstGeom>
            <a:noFill/>
          </p:spPr>
          <p:txBody>
            <a:bodyPr wrap="none" rtlCol="0">
              <a:spAutoFit/>
            </a:bodyPr>
            <a:lstStyle/>
            <a:p>
              <a:pPr algn="r"/>
              <a:r>
                <a:rPr lang="es-ES" sz="2000" dirty="0">
                  <a:effectLst>
                    <a:outerShdw blurRad="38100" dist="38100" dir="2700000" algn="tl">
                      <a:srgbClr val="000000">
                        <a:alpha val="43137"/>
                      </a:srgbClr>
                    </a:outerShdw>
                  </a:effectLst>
                  <a:latin typeface="+mj-lt"/>
                </a:rPr>
                <a:t>Variable </a:t>
              </a:r>
              <a:r>
                <a:rPr lang="es-ES" sz="2000" dirty="0">
                  <a:effectLst>
                    <a:outerShdw blurRad="38100" dist="38100" dir="2700000" algn="tl">
                      <a:srgbClr val="000000">
                        <a:alpha val="43137"/>
                      </a:srgbClr>
                    </a:outerShdw>
                  </a:effectLst>
                  <a:latin typeface="Consolas" pitchFamily="49" charset="0"/>
                </a:rPr>
                <a:t>resultado</a:t>
              </a:r>
              <a:r>
                <a:rPr lang="es-ES" sz="2000" dirty="0">
                  <a:effectLst>
                    <a:outerShdw blurRad="38100" dist="38100" dir="2700000" algn="tl">
                      <a:srgbClr val="000000">
                        <a:alpha val="43137"/>
                      </a:srgbClr>
                    </a:outerShdw>
                  </a:effectLst>
                  <a:latin typeface="Cambria" pitchFamily="18" charset="0"/>
                </a:rPr>
                <a:t> (</a:t>
              </a:r>
              <a:r>
                <a:rPr lang="es-ES" sz="2000" dirty="0">
                  <a:solidFill>
                    <a:srgbClr val="FFC000"/>
                  </a:solidFill>
                  <a:effectLst>
                    <a:outerShdw blurRad="38100" dist="38100" dir="2700000" algn="tl">
                      <a:srgbClr val="000000">
                        <a:alpha val="43137"/>
                      </a:srgbClr>
                    </a:outerShdw>
                  </a:effectLst>
                  <a:latin typeface="Consolas" pitchFamily="49" charset="0"/>
                </a:rPr>
                <a:t>double</a:t>
              </a:r>
              <a:r>
                <a:rPr lang="es-ES" sz="2000" dirty="0">
                  <a:effectLst>
                    <a:outerShdw blurRad="38100" dist="38100" dir="2700000" algn="tl">
                      <a:srgbClr val="000000">
                        <a:alpha val="43137"/>
                      </a:srgbClr>
                    </a:outerShdw>
                  </a:effectLst>
                  <a:latin typeface="Cambria" pitchFamily="18" charset="0"/>
                </a:rPr>
                <a:t>)</a:t>
              </a:r>
            </a:p>
          </p:txBody>
        </p:sp>
        <p:sp>
          <p:nvSpPr>
            <p:cNvPr id="14" name="13 CuadroTexto"/>
            <p:cNvSpPr txBox="1"/>
            <p:nvPr/>
          </p:nvSpPr>
          <p:spPr>
            <a:xfrm>
              <a:off x="3638427" y="5117122"/>
              <a:ext cx="5121915" cy="400110"/>
            </a:xfrm>
            <a:prstGeom prst="rect">
              <a:avLst/>
            </a:prstGeom>
            <a:noFill/>
          </p:spPr>
          <p:txBody>
            <a:bodyPr wrap="none" rtlCol="0">
              <a:spAutoFit/>
            </a:bodyPr>
            <a:lstStyle/>
            <a:p>
              <a:pPr algn="r"/>
              <a:r>
                <a:rPr lang="es-ES" sz="2000" dirty="0">
                  <a:effectLst>
                    <a:outerShdw blurRad="38100" dist="38100" dir="2700000" algn="tl">
                      <a:srgbClr val="000000">
                        <a:alpha val="43137"/>
                      </a:srgbClr>
                    </a:outerShdw>
                  </a:effectLst>
                  <a:latin typeface="Consolas" pitchFamily="49" charset="0"/>
                </a:rPr>
                <a:t>resultado = numerador / denominador</a:t>
              </a:r>
              <a:endParaRPr lang="es-ES" sz="2000" dirty="0">
                <a:effectLst>
                  <a:outerShdw blurRad="38100" dist="38100" dir="2700000" algn="tl">
                    <a:srgbClr val="000000">
                      <a:alpha val="43137"/>
                    </a:srgbClr>
                  </a:outerShdw>
                </a:effectLst>
                <a:latin typeface="Cambria" pitchFamily="18" charset="0"/>
              </a:endParaRPr>
            </a:p>
          </p:txBody>
        </p:sp>
      </p:grpSp>
      <p:sp>
        <p:nvSpPr>
          <p:cNvPr id="11" name="10 CuadroTexto"/>
          <p:cNvSpPr txBox="1"/>
          <p:nvPr/>
        </p:nvSpPr>
        <p:spPr>
          <a:xfrm>
            <a:off x="6824612" y="3316922"/>
            <a:ext cx="3459730" cy="400110"/>
          </a:xfrm>
          <a:prstGeom prst="rect">
            <a:avLst/>
          </a:prstGeom>
          <a:noFill/>
        </p:spPr>
        <p:txBody>
          <a:bodyPr wrap="none" rtlCol="0">
            <a:spAutoFit/>
          </a:bodyPr>
          <a:lstStyle/>
          <a:p>
            <a:pPr algn="r"/>
            <a:r>
              <a:rPr lang="es-ES" sz="2000" dirty="0">
                <a:effectLst>
                  <a:outerShdw blurRad="38100" dist="38100" dir="2700000" algn="tl">
                    <a:srgbClr val="000000">
                      <a:alpha val="43137"/>
                    </a:srgbClr>
                  </a:outerShdw>
                </a:effectLst>
                <a:latin typeface="+mj-lt"/>
              </a:rPr>
              <a:t>Variable </a:t>
            </a:r>
            <a:r>
              <a:rPr lang="es-ES" sz="2000" dirty="0">
                <a:effectLst>
                  <a:outerShdw blurRad="38100" dist="38100" dir="2700000" algn="tl">
                    <a:srgbClr val="000000">
                      <a:alpha val="43137"/>
                    </a:srgbClr>
                  </a:outerShdw>
                </a:effectLst>
                <a:latin typeface="Consolas" pitchFamily="49" charset="0"/>
              </a:rPr>
              <a:t>numerador</a:t>
            </a:r>
            <a:r>
              <a:rPr lang="es-ES" sz="2000" dirty="0">
                <a:effectLst>
                  <a:outerShdw blurRad="38100" dist="38100" dir="2700000" algn="tl">
                    <a:srgbClr val="000000">
                      <a:alpha val="43137"/>
                    </a:srgbClr>
                  </a:outerShdw>
                </a:effectLst>
                <a:latin typeface="Cambria" pitchFamily="18" charset="0"/>
              </a:rPr>
              <a:t> (</a:t>
            </a:r>
            <a:r>
              <a:rPr lang="es-ES" sz="2000" dirty="0">
                <a:solidFill>
                  <a:srgbClr val="FFC000"/>
                </a:solidFill>
                <a:effectLst>
                  <a:outerShdw blurRad="38100" dist="38100" dir="2700000" algn="tl">
                    <a:srgbClr val="000000">
                      <a:alpha val="43137"/>
                    </a:srgbClr>
                  </a:outerShdw>
                </a:effectLst>
                <a:latin typeface="Consolas" pitchFamily="49" charset="0"/>
              </a:rPr>
              <a:t>double</a:t>
            </a:r>
            <a:r>
              <a:rPr lang="es-ES" sz="2000" dirty="0">
                <a:effectLst>
                  <a:outerShdw blurRad="38100" dist="38100" dir="2700000" algn="tl">
                    <a:srgbClr val="000000">
                      <a:alpha val="43137"/>
                    </a:srgbClr>
                  </a:outerShdw>
                </a:effectLst>
                <a:latin typeface="Cambria" pitchFamily="18"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1000"/>
                                        <p:tgtEl>
                                          <p:spTgt spid="3">
                                            <p:txEl>
                                              <p:pRg st="2" end="2"/>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left)">
                                      <p:cBhvr>
                                        <p:cTn id="14" dur="1000"/>
                                        <p:tgtEl>
                                          <p:spTgt spid="3">
                                            <p:txEl>
                                              <p:pRg st="3" end="3"/>
                                            </p:txEl>
                                          </p:spTgt>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10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000"/>
                                        <p:tgtEl>
                                          <p:spTgt spid="3">
                                            <p:txEl>
                                              <p:pRg st="4" end="4"/>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6 CuadroTexto"/>
          <p:cNvSpPr txBox="1"/>
          <p:nvPr/>
        </p:nvSpPr>
        <p:spPr>
          <a:xfrm>
            <a:off x="6310314" y="2428868"/>
            <a:ext cx="1785950" cy="857256"/>
          </a:xfrm>
          <a:prstGeom prst="rect">
            <a:avLst/>
          </a:prstGeom>
          <a:solidFill>
            <a:schemeClr val="accent6">
              <a:tint val="98000"/>
              <a:shade val="25000"/>
              <a:satMod val="250000"/>
            </a:schemeClr>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nchor="ctr" anchorCtr="0">
            <a:noAutofit/>
          </a:bodyPr>
          <a:lstStyle/>
          <a:p>
            <a:pPr algn="ctr"/>
            <a:r>
              <a:rPr lang="es-ES" dirty="0">
                <a:effectLst>
                  <a:outerShdw blurRad="38100" dist="38100" dir="2700000" algn="tl">
                    <a:srgbClr val="000000">
                      <a:alpha val="43137"/>
                    </a:srgbClr>
                  </a:outerShdw>
                </a:effectLst>
              </a:rPr>
              <a:t>Procesamiento</a:t>
            </a:r>
          </a:p>
        </p:txBody>
      </p:sp>
      <p:sp>
        <p:nvSpPr>
          <p:cNvPr id="8" name="7 CuadroTexto"/>
          <p:cNvSpPr txBox="1"/>
          <p:nvPr/>
        </p:nvSpPr>
        <p:spPr>
          <a:xfrm>
            <a:off x="4595802" y="2428868"/>
            <a:ext cx="1143008" cy="857256"/>
          </a:xfrm>
          <a:prstGeom prst="rect">
            <a:avLst/>
          </a:prstGeom>
          <a:solidFill>
            <a:schemeClr val="accent6">
              <a:tint val="98000"/>
              <a:shade val="25000"/>
              <a:satMod val="250000"/>
            </a:schemeClr>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nchor="ctr" anchorCtr="0">
            <a:noAutofit/>
          </a:bodyPr>
          <a:lstStyle/>
          <a:p>
            <a:pPr algn="ctr"/>
            <a:r>
              <a:rPr lang="es-ES" dirty="0">
                <a:effectLst>
                  <a:outerShdw blurRad="38100" dist="38100" dir="2700000" algn="tl">
                    <a:srgbClr val="000000">
                      <a:alpha val="43137"/>
                    </a:srgbClr>
                  </a:outerShdw>
                </a:effectLst>
              </a:rPr>
              <a:t>Entrada</a:t>
            </a:r>
          </a:p>
        </p:txBody>
      </p:sp>
      <p:cxnSp>
        <p:nvCxnSpPr>
          <p:cNvPr id="9" name="8 Conector recto de flecha"/>
          <p:cNvCxnSpPr/>
          <p:nvPr/>
        </p:nvCxnSpPr>
        <p:spPr>
          <a:xfrm>
            <a:off x="5738810" y="2857496"/>
            <a:ext cx="571504" cy="1588"/>
          </a:xfrm>
          <a:prstGeom prst="straightConnector1">
            <a:avLst/>
          </a:prstGeom>
          <a:ln w="57150">
            <a:solidFill>
              <a:schemeClr val="bg2">
                <a:lumMod val="20000"/>
                <a:lumOff val="80000"/>
              </a:schemeClr>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10" name="9 CuadroTexto"/>
          <p:cNvSpPr txBox="1"/>
          <p:nvPr/>
        </p:nvSpPr>
        <p:spPr>
          <a:xfrm>
            <a:off x="8667768" y="2428868"/>
            <a:ext cx="1071570" cy="857256"/>
          </a:xfrm>
          <a:prstGeom prst="rect">
            <a:avLst/>
          </a:prstGeom>
          <a:solidFill>
            <a:schemeClr val="accent6">
              <a:tint val="98000"/>
              <a:shade val="25000"/>
              <a:satMod val="250000"/>
            </a:schemeClr>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nchor="ctr" anchorCtr="0">
            <a:noAutofit/>
          </a:bodyPr>
          <a:lstStyle/>
          <a:p>
            <a:pPr algn="ctr"/>
            <a:r>
              <a:rPr lang="es-ES" dirty="0">
                <a:effectLst>
                  <a:outerShdw blurRad="38100" dist="38100" dir="2700000" algn="tl">
                    <a:srgbClr val="000000">
                      <a:alpha val="43137"/>
                    </a:srgbClr>
                  </a:outerShdw>
                </a:effectLst>
              </a:rPr>
              <a:t>Salida</a:t>
            </a:r>
          </a:p>
        </p:txBody>
      </p:sp>
      <p:cxnSp>
        <p:nvCxnSpPr>
          <p:cNvPr id="11" name="10 Conector recto de flecha"/>
          <p:cNvCxnSpPr/>
          <p:nvPr/>
        </p:nvCxnSpPr>
        <p:spPr>
          <a:xfrm>
            <a:off x="8096264" y="2859084"/>
            <a:ext cx="571504" cy="1588"/>
          </a:xfrm>
          <a:prstGeom prst="straightConnector1">
            <a:avLst/>
          </a:prstGeom>
          <a:ln w="57150">
            <a:solidFill>
              <a:schemeClr val="bg2">
                <a:lumMod val="20000"/>
                <a:lumOff val="80000"/>
              </a:schemeClr>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14" name="13 CuadroTexto"/>
          <p:cNvSpPr txBox="1"/>
          <p:nvPr/>
        </p:nvSpPr>
        <p:spPr>
          <a:xfrm>
            <a:off x="2452662" y="2428868"/>
            <a:ext cx="1571636" cy="857256"/>
          </a:xfrm>
          <a:prstGeom prst="rect">
            <a:avLst/>
          </a:prstGeom>
          <a:solidFill>
            <a:schemeClr val="accent6">
              <a:tint val="98000"/>
              <a:shade val="25000"/>
              <a:satMod val="250000"/>
            </a:schemeClr>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nchor="ctr" anchorCtr="0">
            <a:noAutofit/>
          </a:bodyPr>
          <a:lstStyle/>
          <a:p>
            <a:pPr algn="ctr"/>
            <a:r>
              <a:rPr lang="es-ES" dirty="0">
                <a:effectLst>
                  <a:outerShdw blurRad="38100" dist="38100" dir="2700000" algn="tl">
                    <a:srgbClr val="000000">
                      <a:alpha val="43137"/>
                    </a:srgbClr>
                  </a:outerShdw>
                </a:effectLst>
              </a:rPr>
              <a:t>Declaraciones</a:t>
            </a:r>
          </a:p>
        </p:txBody>
      </p:sp>
      <p:cxnSp>
        <p:nvCxnSpPr>
          <p:cNvPr id="15" name="14 Conector recto de flecha"/>
          <p:cNvCxnSpPr/>
          <p:nvPr/>
        </p:nvCxnSpPr>
        <p:spPr>
          <a:xfrm>
            <a:off x="4024298" y="2857496"/>
            <a:ext cx="571504" cy="1588"/>
          </a:xfrm>
          <a:prstGeom prst="straightConnector1">
            <a:avLst/>
          </a:prstGeom>
          <a:ln w="57150">
            <a:solidFill>
              <a:schemeClr val="bg2">
                <a:lumMod val="20000"/>
                <a:lumOff val="80000"/>
              </a:schemeClr>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2" name="1 Título"/>
          <p:cNvSpPr>
            <a:spLocks noGrp="1"/>
          </p:cNvSpPr>
          <p:nvPr>
            <p:ph type="title"/>
          </p:nvPr>
        </p:nvSpPr>
        <p:spPr/>
        <p:txBody>
          <a:bodyPr/>
          <a:lstStyle/>
          <a:p>
            <a:r>
              <a:rPr lang="es-ES" dirty="0" smtClean="0"/>
              <a:t>Un esquema general</a:t>
            </a:r>
            <a:endParaRPr lang="es-ES" dirty="0"/>
          </a:p>
        </p:txBody>
      </p:sp>
      <p:sp>
        <p:nvSpPr>
          <p:cNvPr id="3" name="2 Marcador de contenido"/>
          <p:cNvSpPr>
            <a:spLocks noGrp="1"/>
          </p:cNvSpPr>
          <p:nvPr>
            <p:ph idx="1"/>
          </p:nvPr>
        </p:nvSpPr>
        <p:spPr>
          <a:xfrm>
            <a:off x="1981200" y="980728"/>
            <a:ext cx="8229600" cy="989302"/>
          </a:xfrm>
        </p:spPr>
        <p:txBody>
          <a:bodyPr>
            <a:noAutofit/>
          </a:bodyPr>
          <a:lstStyle/>
          <a:p>
            <a:pPr>
              <a:spcBef>
                <a:spcPts val="0"/>
              </a:spcBef>
              <a:spcAft>
                <a:spcPts val="1200"/>
              </a:spcAft>
            </a:pPr>
            <a:r>
              <a:rPr lang="es-ES" sz="2800" dirty="0">
                <a:solidFill>
                  <a:schemeClr val="bg2">
                    <a:lumMod val="20000"/>
                    <a:lumOff val="80000"/>
                  </a:schemeClr>
                </a:solidFill>
              </a:rPr>
              <a:t>Entrada-Proceso-Salida</a:t>
            </a:r>
          </a:p>
          <a:p>
            <a:pPr marL="361950">
              <a:spcBef>
                <a:spcPts val="0"/>
              </a:spcBef>
            </a:pPr>
            <a:r>
              <a:rPr lang="es-ES_tradnl" sz="2200" i="0" dirty="0">
                <a:cs typeface="Times New Roman" pitchFamily="18" charset="0"/>
              </a:rPr>
              <a:t>Muchos programas se ajustan a un sencillo esquema:</a:t>
            </a:r>
          </a:p>
          <a:p>
            <a:pPr>
              <a:spcBef>
                <a:spcPts val="0"/>
              </a:spcBef>
            </a:pPr>
            <a:endParaRPr lang="es-ES_tradnl" sz="2000" i="0" dirty="0">
              <a:cs typeface="Times New Roman" pitchFamily="18" charset="0"/>
            </a:endParaRPr>
          </a:p>
          <a:p>
            <a:pPr>
              <a:spcBef>
                <a:spcPts val="0"/>
              </a:spcBef>
            </a:pPr>
            <a:endParaRPr lang="es-ES_tradnl" sz="2000" i="0" dirty="0">
              <a:cs typeface="Times New Roman" pitchFamily="18" charset="0"/>
            </a:endParaRPr>
          </a:p>
          <a:p>
            <a:pPr>
              <a:spcBef>
                <a:spcPts val="0"/>
              </a:spcBef>
            </a:pPr>
            <a:endParaRPr lang="es-ES_tradnl" sz="2000" i="0" dirty="0">
              <a:cs typeface="Times New Roman" pitchFamily="18" charset="0"/>
            </a:endParaRPr>
          </a:p>
          <a:p>
            <a:pPr>
              <a:spcBef>
                <a:spcPts val="0"/>
              </a:spcBef>
            </a:pPr>
            <a:endParaRPr lang="es-ES_tradnl" sz="2000" i="0" dirty="0">
              <a:cs typeface="Times New Roman" pitchFamily="18" charset="0"/>
            </a:endParaRPr>
          </a:p>
          <a:p>
            <a:pPr>
              <a:spcBef>
                <a:spcPts val="0"/>
              </a:spcBef>
            </a:pPr>
            <a:endParaRPr lang="es-ES_tradnl" sz="2000" i="0" dirty="0">
              <a:cs typeface="Times New Roman" pitchFamily="18" charset="0"/>
            </a:endParaRPr>
          </a:p>
          <a:p>
            <a:pPr>
              <a:spcBef>
                <a:spcPts val="0"/>
              </a:spcBef>
              <a:spcAft>
                <a:spcPts val="1200"/>
              </a:spcAft>
            </a:pPr>
            <a:endParaRPr lang="es-ES_tradnl" sz="2000" i="0" dirty="0">
              <a:cs typeface="Times New Roman" pitchFamily="18" charset="0"/>
            </a:endParaRP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102</a:t>
            </a:fld>
            <a:endParaRPr lang="en-US" dirty="0"/>
          </a:p>
        </p:txBody>
      </p:sp>
      <p:sp>
        <p:nvSpPr>
          <p:cNvPr id="6"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grpSp>
        <p:nvGrpSpPr>
          <p:cNvPr id="5" name="22 Grupo"/>
          <p:cNvGrpSpPr/>
          <p:nvPr/>
        </p:nvGrpSpPr>
        <p:grpSpPr>
          <a:xfrm>
            <a:off x="2525810" y="3714752"/>
            <a:ext cx="2857520" cy="1000132"/>
            <a:chOff x="1001810" y="3714752"/>
            <a:chExt cx="2857520" cy="1000132"/>
          </a:xfrm>
          <a:solidFill>
            <a:schemeClr val="accent1">
              <a:lumMod val="75000"/>
            </a:schemeClr>
          </a:solidFill>
        </p:grpSpPr>
        <p:sp>
          <p:nvSpPr>
            <p:cNvPr id="16" name="15 Llamada rectangular"/>
            <p:cNvSpPr/>
            <p:nvPr/>
          </p:nvSpPr>
          <p:spPr>
            <a:xfrm>
              <a:off x="1001810" y="3714752"/>
              <a:ext cx="2857520" cy="1000132"/>
            </a:xfrm>
            <a:prstGeom prst="wedgeRectCallout">
              <a:avLst>
                <a:gd name="adj1" fmla="val 44129"/>
                <a:gd name="adj2" fmla="val -114642"/>
              </a:avLst>
            </a:prstGeom>
            <a:grp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Rectángulo"/>
            <p:cNvSpPr/>
            <p:nvPr/>
          </p:nvSpPr>
          <p:spPr>
            <a:xfrm>
              <a:off x="1043608" y="3789040"/>
              <a:ext cx="2736304" cy="861774"/>
            </a:xfrm>
            <a:prstGeom prst="rect">
              <a:avLst/>
            </a:prstGeom>
            <a:grpFill/>
            <a:ln>
              <a:noFill/>
            </a:ln>
          </p:spPr>
          <p:txBody>
            <a:bodyPr wrap="square">
              <a:spAutoFit/>
            </a:bodyPr>
            <a:lstStyle/>
            <a:p>
              <a:pPr marL="361950" indent="-361950">
                <a:spcAft>
                  <a:spcPts val="1200"/>
                </a:spcAft>
                <a:buClr>
                  <a:prstClr val="white"/>
                </a:buClr>
                <a:buSzPct val="100000"/>
                <a:buFont typeface="+mj-lt"/>
                <a:buAutoNum type="arabicPeriod"/>
              </a:pPr>
              <a:r>
                <a:rPr lang="es-ES_tradnl" sz="2000" dirty="0">
                  <a:solidFill>
                    <a:prstClr val="white"/>
                  </a:solidFill>
                  <a:effectLst>
                    <a:outerShdw blurRad="38100" dist="38100" dir="2700000" algn="tl">
                      <a:srgbClr val="000000">
                        <a:alpha val="43137"/>
                      </a:srgbClr>
                    </a:outerShdw>
                  </a:effectLst>
                  <a:latin typeface="Cambria" pitchFamily="18" charset="0"/>
                  <a:cs typeface="Times New Roman" pitchFamily="18" charset="0"/>
                </a:rPr>
                <a:t>Leer </a:t>
              </a:r>
              <a:r>
                <a:rPr lang="es-ES_tradnl" sz="2000" dirty="0">
                  <a:solidFill>
                    <a:prstClr val="white"/>
                  </a:solidFill>
                  <a:effectLst>
                    <a:outerShdw blurRad="38100" dist="38100" dir="2700000" algn="tl">
                      <a:srgbClr val="000000">
                        <a:alpha val="43137"/>
                      </a:srgbClr>
                    </a:outerShdw>
                  </a:effectLst>
                  <a:latin typeface="Consolas" pitchFamily="49" charset="0"/>
                  <a:cs typeface="Times New Roman" pitchFamily="18" charset="0"/>
                </a:rPr>
                <a:t>numerador</a:t>
              </a:r>
            </a:p>
            <a:p>
              <a:pPr marL="361950" indent="-361950">
                <a:spcAft>
                  <a:spcPts val="2400"/>
                </a:spcAft>
                <a:buClr>
                  <a:prstClr val="white"/>
                </a:buClr>
                <a:buSzPct val="100000"/>
                <a:buFont typeface="+mj-lt"/>
                <a:buAutoNum type="arabicPeriod"/>
              </a:pPr>
              <a:r>
                <a:rPr lang="es-ES_tradnl" sz="2000" dirty="0">
                  <a:solidFill>
                    <a:prstClr val="white"/>
                  </a:solidFill>
                  <a:effectLst>
                    <a:outerShdw blurRad="38100" dist="38100" dir="2700000" algn="tl">
                      <a:srgbClr val="000000">
                        <a:alpha val="43137"/>
                      </a:srgbClr>
                    </a:outerShdw>
                  </a:effectLst>
                  <a:latin typeface="Cambria" pitchFamily="18" charset="0"/>
                  <a:cs typeface="Times New Roman" pitchFamily="18" charset="0"/>
                </a:rPr>
                <a:t>Leer </a:t>
              </a:r>
              <a:r>
                <a:rPr lang="es-ES_tradnl" sz="2000" dirty="0">
                  <a:solidFill>
                    <a:prstClr val="white"/>
                  </a:solidFill>
                  <a:effectLst>
                    <a:outerShdw blurRad="38100" dist="38100" dir="2700000" algn="tl">
                      <a:srgbClr val="000000">
                        <a:alpha val="43137"/>
                      </a:srgbClr>
                    </a:outerShdw>
                  </a:effectLst>
                  <a:latin typeface="Consolas" pitchFamily="49" charset="0"/>
                  <a:cs typeface="Times New Roman" pitchFamily="18" charset="0"/>
                </a:rPr>
                <a:t>denominador</a:t>
              </a:r>
            </a:p>
          </p:txBody>
        </p:sp>
      </p:grpSp>
      <p:grpSp>
        <p:nvGrpSpPr>
          <p:cNvPr id="12" name="23 Grupo"/>
          <p:cNvGrpSpPr/>
          <p:nvPr/>
        </p:nvGrpSpPr>
        <p:grpSpPr>
          <a:xfrm>
            <a:off x="2525810" y="4786322"/>
            <a:ext cx="5286412" cy="500066"/>
            <a:chOff x="1001810" y="4786322"/>
            <a:chExt cx="5286412" cy="500066"/>
          </a:xfrm>
          <a:solidFill>
            <a:schemeClr val="accent1">
              <a:lumMod val="75000"/>
            </a:schemeClr>
          </a:solidFill>
        </p:grpSpPr>
        <p:sp>
          <p:nvSpPr>
            <p:cNvPr id="17" name="16 Llamada rectangular"/>
            <p:cNvSpPr/>
            <p:nvPr/>
          </p:nvSpPr>
          <p:spPr>
            <a:xfrm>
              <a:off x="1001810" y="4786322"/>
              <a:ext cx="5286412" cy="500066"/>
            </a:xfrm>
            <a:prstGeom prst="wedgeRectCallout">
              <a:avLst>
                <a:gd name="adj1" fmla="val 38670"/>
                <a:gd name="adj2" fmla="val -389878"/>
              </a:avLst>
            </a:prstGeom>
            <a:grp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Rectángulo"/>
            <p:cNvSpPr/>
            <p:nvPr/>
          </p:nvSpPr>
          <p:spPr>
            <a:xfrm>
              <a:off x="1043608" y="4831060"/>
              <a:ext cx="4103688" cy="400110"/>
            </a:xfrm>
            <a:prstGeom prst="rect">
              <a:avLst/>
            </a:prstGeom>
            <a:grpFill/>
            <a:ln>
              <a:noFill/>
            </a:ln>
          </p:spPr>
          <p:txBody>
            <a:bodyPr wrap="none">
              <a:spAutoFit/>
            </a:bodyPr>
            <a:lstStyle/>
            <a:p>
              <a:pPr marL="361950" indent="-361950">
                <a:spcAft>
                  <a:spcPts val="1800"/>
                </a:spcAft>
                <a:buClr>
                  <a:prstClr val="white"/>
                </a:buClr>
                <a:buSzPct val="100000"/>
                <a:buFont typeface="+mj-lt"/>
                <a:buAutoNum type="arabicPeriod" startAt="3"/>
                <a:tabLst>
                  <a:tab pos="361950" algn="l"/>
                </a:tabLst>
              </a:pPr>
              <a:r>
                <a:rPr lang="es-ES_tradnl" sz="2000" dirty="0">
                  <a:solidFill>
                    <a:prstClr val="white"/>
                  </a:solidFill>
                  <a:effectLst>
                    <a:outerShdw blurRad="38100" dist="38100" dir="2700000" algn="tl">
                      <a:srgbClr val="000000">
                        <a:alpha val="43137"/>
                      </a:srgbClr>
                    </a:outerShdw>
                  </a:effectLst>
                  <a:latin typeface="Cambria" pitchFamily="18" charset="0"/>
                  <a:cs typeface="Times New Roman" pitchFamily="18" charset="0"/>
                </a:rPr>
                <a:t>Calcular división en </a:t>
              </a:r>
              <a:r>
                <a:rPr lang="es-ES_tradnl" sz="2000" dirty="0">
                  <a:solidFill>
                    <a:prstClr val="white"/>
                  </a:solidFill>
                  <a:effectLst>
                    <a:outerShdw blurRad="38100" dist="38100" dir="2700000" algn="tl">
                      <a:srgbClr val="000000">
                        <a:alpha val="43137"/>
                      </a:srgbClr>
                    </a:outerShdw>
                  </a:effectLst>
                  <a:latin typeface="Consolas" pitchFamily="49" charset="0"/>
                  <a:cs typeface="Times New Roman" pitchFamily="18" charset="0"/>
                </a:rPr>
                <a:t>resultado</a:t>
              </a:r>
            </a:p>
          </p:txBody>
        </p:sp>
      </p:grpSp>
      <p:grpSp>
        <p:nvGrpSpPr>
          <p:cNvPr id="13" name="24 Grupo"/>
          <p:cNvGrpSpPr/>
          <p:nvPr/>
        </p:nvGrpSpPr>
        <p:grpSpPr>
          <a:xfrm>
            <a:off x="2525810" y="5357826"/>
            <a:ext cx="6810550" cy="500066"/>
            <a:chOff x="1001810" y="5357826"/>
            <a:chExt cx="6810550" cy="500066"/>
          </a:xfrm>
          <a:solidFill>
            <a:schemeClr val="accent1">
              <a:lumMod val="75000"/>
            </a:schemeClr>
          </a:solidFill>
        </p:grpSpPr>
        <p:sp>
          <p:nvSpPr>
            <p:cNvPr id="18" name="17 Llamada rectangular"/>
            <p:cNvSpPr/>
            <p:nvPr/>
          </p:nvSpPr>
          <p:spPr>
            <a:xfrm>
              <a:off x="1001810" y="5357826"/>
              <a:ext cx="6810550" cy="500066"/>
            </a:xfrm>
            <a:prstGeom prst="wedgeRectCallout">
              <a:avLst>
                <a:gd name="adj1" fmla="val 49086"/>
                <a:gd name="adj2" fmla="val -508925"/>
              </a:avLst>
            </a:prstGeom>
            <a:grp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Rectángulo"/>
            <p:cNvSpPr/>
            <p:nvPr/>
          </p:nvSpPr>
          <p:spPr>
            <a:xfrm>
              <a:off x="1043608" y="5388074"/>
              <a:ext cx="2749920" cy="400110"/>
            </a:xfrm>
            <a:prstGeom prst="rect">
              <a:avLst/>
            </a:prstGeom>
            <a:grpFill/>
            <a:ln>
              <a:noFill/>
            </a:ln>
          </p:spPr>
          <p:txBody>
            <a:bodyPr wrap="none">
              <a:spAutoFit/>
            </a:bodyPr>
            <a:lstStyle/>
            <a:p>
              <a:pPr marL="361950" indent="-361950">
                <a:buClr>
                  <a:prstClr val="white"/>
                </a:buClr>
                <a:buSzPct val="100000"/>
                <a:buFont typeface="+mj-lt"/>
                <a:buAutoNum type="arabicPeriod" startAt="4"/>
              </a:pPr>
              <a:r>
                <a:rPr lang="es-ES_tradnl" sz="2000" dirty="0">
                  <a:solidFill>
                    <a:prstClr val="white"/>
                  </a:solidFill>
                  <a:effectLst>
                    <a:outerShdw blurRad="38100" dist="38100" dir="2700000" algn="tl">
                      <a:srgbClr val="000000">
                        <a:alpha val="43137"/>
                      </a:srgbClr>
                    </a:outerShdw>
                  </a:effectLst>
                  <a:latin typeface="Cambria" pitchFamily="18" charset="0"/>
                  <a:cs typeface="Times New Roman" pitchFamily="18" charset="0"/>
                </a:rPr>
                <a:t>Mostrar </a:t>
              </a:r>
              <a:r>
                <a:rPr lang="es-ES_tradnl" sz="2000" dirty="0">
                  <a:solidFill>
                    <a:prstClr val="white"/>
                  </a:solidFill>
                  <a:effectLst>
                    <a:outerShdw blurRad="38100" dist="38100" dir="2700000" algn="tl">
                      <a:srgbClr val="000000">
                        <a:alpha val="43137"/>
                      </a:srgbClr>
                    </a:outerShdw>
                  </a:effectLst>
                  <a:latin typeface="Consolas" pitchFamily="49" charset="0"/>
                  <a:cs typeface="Times New Roman" pitchFamily="18" charset="0"/>
                </a:rPr>
                <a:t>resultado</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Programa con lectura de datos</a:t>
            </a:r>
            <a:endParaRPr lang="es-ES" dirty="0"/>
          </a:p>
        </p:txBody>
      </p:sp>
      <p:sp>
        <p:nvSpPr>
          <p:cNvPr id="3" name="2 Marcador de contenido"/>
          <p:cNvSpPr>
            <a:spLocks noGrp="1"/>
          </p:cNvSpPr>
          <p:nvPr>
            <p:ph idx="1"/>
          </p:nvPr>
        </p:nvSpPr>
        <p:spPr>
          <a:xfrm>
            <a:off x="1981200" y="980728"/>
            <a:ext cx="8229600" cy="5110178"/>
          </a:xfrm>
        </p:spPr>
        <p:txBody>
          <a:bodyPr>
            <a:noAutofit/>
          </a:bodyPr>
          <a:lstStyle/>
          <a:p>
            <a:pPr>
              <a:spcBef>
                <a:spcPts val="0"/>
              </a:spcBef>
              <a:spcAft>
                <a:spcPts val="1200"/>
              </a:spcAft>
            </a:pPr>
            <a:r>
              <a:rPr lang="es-ES" sz="2800" dirty="0">
                <a:solidFill>
                  <a:schemeClr val="bg2">
                    <a:lumMod val="20000"/>
                    <a:lumOff val="80000"/>
                  </a:schemeClr>
                </a:solidFill>
              </a:rPr>
              <a:t>División de dos números</a:t>
            </a:r>
          </a:p>
          <a:p>
            <a:pPr marL="361950">
              <a:spcBef>
                <a:spcPts val="0"/>
              </a:spcBef>
              <a:spcAft>
                <a:spcPts val="1800"/>
              </a:spcAft>
            </a:pPr>
            <a:r>
              <a:rPr lang="es-ES_tradnl" sz="2200" dirty="0">
                <a:cs typeface="Times New Roman" pitchFamily="18" charset="0"/>
              </a:rPr>
              <a:t>Pedir al usuario dos números y mostrarle el resultado de dividir el primero entre el segundo.</a:t>
            </a:r>
          </a:p>
          <a:p>
            <a:pPr marL="819150" indent="-457200">
              <a:spcBef>
                <a:spcPts val="0"/>
              </a:spcBef>
              <a:spcAft>
                <a:spcPts val="4800"/>
              </a:spcAft>
              <a:buClr>
                <a:schemeClr val="tx1"/>
              </a:buClr>
              <a:buSzPct val="100000"/>
              <a:buFont typeface="+mj-lt"/>
              <a:buAutoNum type="arabicPeriod"/>
            </a:pPr>
            <a:r>
              <a:rPr lang="es-ES_tradnl" sz="2000" i="0" dirty="0">
                <a:cs typeface="Times New Roman" pitchFamily="18" charset="0"/>
              </a:rPr>
              <a:t>Leer </a:t>
            </a:r>
            <a:r>
              <a:rPr lang="es-ES_tradnl" sz="2000" i="0" dirty="0">
                <a:latin typeface="Consolas" pitchFamily="49" charset="0"/>
                <a:cs typeface="Times New Roman" pitchFamily="18" charset="0"/>
              </a:rPr>
              <a:t>numerador</a:t>
            </a:r>
          </a:p>
          <a:p>
            <a:pPr marL="819150" indent="-457200">
              <a:spcBef>
                <a:spcPts val="0"/>
              </a:spcBef>
              <a:spcAft>
                <a:spcPts val="4800"/>
              </a:spcAft>
              <a:buClr>
                <a:schemeClr val="tx1"/>
              </a:buClr>
              <a:buSzPct val="100000"/>
              <a:buFont typeface="+mj-lt"/>
              <a:buAutoNum type="arabicPeriod"/>
            </a:pPr>
            <a:r>
              <a:rPr lang="es-ES_tradnl" sz="2000" i="0" dirty="0">
                <a:cs typeface="Times New Roman" pitchFamily="18" charset="0"/>
              </a:rPr>
              <a:t>Leer </a:t>
            </a:r>
            <a:r>
              <a:rPr lang="es-ES_tradnl" sz="2000" i="0" dirty="0">
                <a:latin typeface="Consolas" pitchFamily="49" charset="0"/>
                <a:cs typeface="Times New Roman" pitchFamily="18" charset="0"/>
              </a:rPr>
              <a:t>denominador</a:t>
            </a:r>
          </a:p>
          <a:p>
            <a:pPr marL="819150" indent="-457200">
              <a:spcBef>
                <a:spcPts val="0"/>
              </a:spcBef>
              <a:spcAft>
                <a:spcPts val="4800"/>
              </a:spcAft>
              <a:buClr>
                <a:schemeClr val="tx1"/>
              </a:buClr>
              <a:buSzPct val="100000"/>
              <a:buFont typeface="+mj-lt"/>
              <a:buAutoNum type="arabicPeriod"/>
            </a:pPr>
            <a:r>
              <a:rPr lang="es-ES_tradnl" sz="2000" i="0" dirty="0">
                <a:cs typeface="Times New Roman" pitchFamily="18" charset="0"/>
              </a:rPr>
              <a:t>Calcular división en </a:t>
            </a:r>
            <a:r>
              <a:rPr lang="es-ES_tradnl" sz="2000" i="0" dirty="0">
                <a:latin typeface="Consolas" pitchFamily="49" charset="0"/>
                <a:cs typeface="Times New Roman" pitchFamily="18" charset="0"/>
              </a:rPr>
              <a:t>resultado</a:t>
            </a:r>
          </a:p>
          <a:p>
            <a:pPr marL="819150" indent="-457200">
              <a:spcBef>
                <a:spcPts val="0"/>
              </a:spcBef>
              <a:buClr>
                <a:schemeClr val="tx1"/>
              </a:buClr>
              <a:buSzPct val="100000"/>
              <a:buFont typeface="+mj-lt"/>
              <a:buAutoNum type="arabicPeriod"/>
            </a:pPr>
            <a:r>
              <a:rPr lang="es-ES_tradnl" sz="2000" i="0" dirty="0">
                <a:cs typeface="Times New Roman" pitchFamily="18" charset="0"/>
              </a:rPr>
              <a:t>Mostrar </a:t>
            </a:r>
            <a:r>
              <a:rPr lang="es-ES_tradnl" sz="2000" i="0" dirty="0">
                <a:latin typeface="Consolas" pitchFamily="49" charset="0"/>
                <a:cs typeface="Times New Roman" pitchFamily="18" charset="0"/>
              </a:rPr>
              <a:t>resultado</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103</a:t>
            </a:fld>
            <a:endParaRPr lang="en-US" dirty="0"/>
          </a:p>
        </p:txBody>
      </p:sp>
      <p:sp>
        <p:nvSpPr>
          <p:cNvPr id="6"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20" name="19 CuadroTexto"/>
          <p:cNvSpPr txBox="1"/>
          <p:nvPr/>
        </p:nvSpPr>
        <p:spPr>
          <a:xfrm>
            <a:off x="5381621" y="3000372"/>
            <a:ext cx="2337499" cy="369332"/>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s-ES" dirty="0">
                <a:effectLst>
                  <a:outerShdw blurRad="38100" dist="38100" dir="2700000" algn="tl">
                    <a:srgbClr val="000000">
                      <a:alpha val="43137"/>
                    </a:srgbClr>
                  </a:outerShdw>
                </a:effectLst>
                <a:latin typeface="Consolas" pitchFamily="49" charset="0"/>
              </a:rPr>
              <a:t>cin &gt;&gt; numerador;</a:t>
            </a:r>
          </a:p>
        </p:txBody>
      </p:sp>
      <p:sp>
        <p:nvSpPr>
          <p:cNvPr id="21" name="20 CuadroTexto"/>
          <p:cNvSpPr txBox="1"/>
          <p:nvPr/>
        </p:nvSpPr>
        <p:spPr>
          <a:xfrm>
            <a:off x="5381620" y="3913906"/>
            <a:ext cx="2590774" cy="369332"/>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s-ES" dirty="0">
                <a:effectLst>
                  <a:outerShdw blurRad="38100" dist="38100" dir="2700000" algn="tl">
                    <a:srgbClr val="000000">
                      <a:alpha val="43137"/>
                    </a:srgbClr>
                  </a:outerShdw>
                </a:effectLst>
                <a:latin typeface="Consolas" pitchFamily="49" charset="0"/>
              </a:rPr>
              <a:t>cin &gt;&gt; denominador;</a:t>
            </a:r>
          </a:p>
        </p:txBody>
      </p:sp>
      <p:sp>
        <p:nvSpPr>
          <p:cNvPr id="22" name="21 CuadroTexto"/>
          <p:cNvSpPr txBox="1"/>
          <p:nvPr/>
        </p:nvSpPr>
        <p:spPr>
          <a:xfrm>
            <a:off x="5381620" y="4931876"/>
            <a:ext cx="4743606" cy="369332"/>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s-ES" dirty="0">
                <a:effectLst>
                  <a:outerShdw blurRad="38100" dist="38100" dir="2700000" algn="tl">
                    <a:srgbClr val="000000">
                      <a:alpha val="43137"/>
                    </a:srgbClr>
                  </a:outerShdw>
                </a:effectLst>
                <a:latin typeface="Consolas" pitchFamily="49" charset="0"/>
              </a:rPr>
              <a:t>resultado = numerador / denominador;</a:t>
            </a:r>
          </a:p>
        </p:txBody>
      </p:sp>
      <p:sp>
        <p:nvSpPr>
          <p:cNvPr id="23" name="22 CuadroTexto"/>
          <p:cNvSpPr txBox="1"/>
          <p:nvPr/>
        </p:nvSpPr>
        <p:spPr>
          <a:xfrm>
            <a:off x="5381620" y="5795972"/>
            <a:ext cx="2464136" cy="369332"/>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s-ES" dirty="0">
                <a:effectLst>
                  <a:outerShdw blurRad="38100" dist="38100" dir="2700000" algn="tl">
                    <a:srgbClr val="000000">
                      <a:alpha val="43137"/>
                    </a:srgbClr>
                  </a:outerShdw>
                </a:effectLst>
                <a:latin typeface="Consolas" pitchFamily="49" charset="0"/>
              </a:rPr>
              <a:t>cout &lt;&lt; resultado;</a:t>
            </a:r>
          </a:p>
        </p:txBody>
      </p:sp>
      <p:sp>
        <p:nvSpPr>
          <p:cNvPr id="10" name="9 CuadroTexto"/>
          <p:cNvSpPr txBox="1"/>
          <p:nvPr/>
        </p:nvSpPr>
        <p:spPr>
          <a:xfrm>
            <a:off x="8398490" y="343180"/>
            <a:ext cx="1873975" cy="461665"/>
          </a:xfrm>
          <a:prstGeom prst="rect">
            <a:avLst/>
          </a:prstGeom>
          <a:noFill/>
        </p:spPr>
        <p:txBody>
          <a:bodyPr wrap="none" rtlCol="0">
            <a:spAutoFit/>
          </a:bodyPr>
          <a:lstStyle/>
          <a:p>
            <a:pPr algn="r"/>
            <a:r>
              <a:rPr lang="es-ES" sz="2400" b="1" dirty="0">
                <a:ln>
                  <a:solidFill>
                    <a:srgbClr val="0070C0"/>
                  </a:solidFill>
                </a:ln>
                <a:solidFill>
                  <a:schemeClr val="bg2">
                    <a:lumMod val="20000"/>
                    <a:lumOff val="80000"/>
                  </a:schemeClr>
                </a:solidFill>
                <a:effectLst>
                  <a:outerShdw blurRad="38100" dist="38100" dir="2700000" algn="tl">
                    <a:srgbClr val="000000">
                      <a:alpha val="43137"/>
                    </a:srgbClr>
                  </a:outerShdw>
                </a:effectLst>
                <a:latin typeface="+mj-lt"/>
                <a:ea typeface="+mj-ea"/>
                <a:cs typeface="+mj-cs"/>
              </a:rPr>
              <a:t>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1000"/>
                                        <p:tgtEl>
                                          <p:spTgt spid="3">
                                            <p:txEl>
                                              <p:pRg st="2" end="2"/>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1000"/>
                                        <p:tgtEl>
                                          <p:spTgt spid="3">
                                            <p:txEl>
                                              <p:pRg st="4" end="4"/>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10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1000"/>
                                        <p:tgtEl>
                                          <p:spTgt spid="3">
                                            <p:txEl>
                                              <p:pRg st="5" end="5"/>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animBg="1"/>
      <p:bldP spid="21" grpId="0" animBg="1"/>
      <p:bldP spid="22" grpId="0" animBg="1"/>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981200" y="980728"/>
            <a:ext cx="8229600" cy="5237774"/>
          </a:xfrm>
        </p:spPr>
        <p:txBody>
          <a:bodyPr>
            <a:noAutofit/>
          </a:bodyPr>
          <a:lstStyle/>
          <a:p>
            <a:pPr>
              <a:spcBef>
                <a:spcPts val="0"/>
              </a:spcBef>
              <a:spcAft>
                <a:spcPts val="1200"/>
              </a:spcAft>
            </a:pPr>
            <a:r>
              <a:rPr lang="es-ES" sz="2800" dirty="0">
                <a:solidFill>
                  <a:schemeClr val="bg2">
                    <a:lumMod val="20000"/>
                    <a:lumOff val="80000"/>
                  </a:schemeClr>
                </a:solidFill>
              </a:rPr>
              <a:t>División de dos números</a:t>
            </a:r>
          </a:p>
          <a:p>
            <a:pPr marL="1438275" lvl="1" indent="0">
              <a:spcBef>
                <a:spcPts val="0"/>
              </a:spcBef>
              <a:spcAft>
                <a:spcPts val="100"/>
              </a:spcAft>
              <a:buNone/>
            </a:pPr>
            <a:r>
              <a:rPr lang="es-ES" sz="2000" dirty="0">
                <a:solidFill>
                  <a:srgbClr val="FFCCFF"/>
                </a:solidFill>
                <a:latin typeface="Consolas" pitchFamily="49" charset="0"/>
              </a:rPr>
              <a:t>#include &lt;iostream&gt;</a:t>
            </a:r>
            <a:endParaRPr lang="es-ES" sz="2000" i="1" dirty="0">
              <a:solidFill>
                <a:srgbClr val="FFCCFF"/>
              </a:solidFill>
              <a:latin typeface="Consolas" pitchFamily="49" charset="0"/>
            </a:endParaRPr>
          </a:p>
          <a:p>
            <a:pPr marL="1438275" lvl="1" indent="0">
              <a:spcBef>
                <a:spcPts val="0"/>
              </a:spcBef>
              <a:spcAft>
                <a:spcPts val="100"/>
              </a:spcAft>
              <a:buNone/>
            </a:pPr>
            <a:r>
              <a:rPr lang="es-ES" sz="2000" dirty="0">
                <a:solidFill>
                  <a:schemeClr val="accent2">
                    <a:lumMod val="60000"/>
                    <a:lumOff val="40000"/>
                  </a:schemeClr>
                </a:solidFill>
                <a:latin typeface="Consolas" pitchFamily="49" charset="0"/>
              </a:rPr>
              <a:t>using namespace </a:t>
            </a:r>
            <a:r>
              <a:rPr lang="es-ES" sz="2000" dirty="0">
                <a:latin typeface="Consolas" pitchFamily="49" charset="0"/>
              </a:rPr>
              <a:t>std;</a:t>
            </a:r>
          </a:p>
          <a:p>
            <a:pPr marL="1438275" lvl="1" indent="0">
              <a:spcBef>
                <a:spcPts val="0"/>
              </a:spcBef>
              <a:spcAft>
                <a:spcPts val="100"/>
              </a:spcAft>
              <a:buNone/>
            </a:pPr>
            <a:endParaRPr lang="es-ES" sz="2000" i="1" dirty="0">
              <a:latin typeface="Consolas" pitchFamily="49" charset="0"/>
            </a:endParaRPr>
          </a:p>
          <a:p>
            <a:pPr marL="1438275" lvl="1" indent="0">
              <a:spcBef>
                <a:spcPts val="0"/>
              </a:spcBef>
              <a:spcAft>
                <a:spcPts val="100"/>
              </a:spcAft>
              <a:buNone/>
            </a:pPr>
            <a:r>
              <a:rPr lang="es-ES" sz="2000" dirty="0">
                <a:solidFill>
                  <a:srgbClr val="FFC000"/>
                </a:solidFill>
                <a:latin typeface="Consolas" pitchFamily="49" charset="0"/>
              </a:rPr>
              <a:t>int</a:t>
            </a:r>
            <a:r>
              <a:rPr lang="es-ES" sz="2000" dirty="0">
                <a:latin typeface="Consolas" pitchFamily="49" charset="0"/>
              </a:rPr>
              <a:t> main()</a:t>
            </a:r>
            <a:endParaRPr lang="es-ES" sz="2000" i="1" dirty="0">
              <a:solidFill>
                <a:schemeClr val="accent5">
                  <a:lumMod val="60000"/>
                  <a:lumOff val="40000"/>
                </a:schemeClr>
              </a:solidFill>
              <a:latin typeface="Consolas" pitchFamily="49" charset="0"/>
            </a:endParaRPr>
          </a:p>
          <a:p>
            <a:pPr marL="1438275" lvl="1" indent="0">
              <a:spcBef>
                <a:spcPts val="0"/>
              </a:spcBef>
              <a:spcAft>
                <a:spcPts val="100"/>
              </a:spcAft>
              <a:buNone/>
            </a:pPr>
            <a:r>
              <a:rPr lang="es-ES" sz="2000" dirty="0">
                <a:latin typeface="Consolas" pitchFamily="49" charset="0"/>
              </a:rPr>
              <a:t>{</a:t>
            </a:r>
            <a:endParaRPr lang="es-ES" sz="2000" i="1" dirty="0">
              <a:latin typeface="Consolas" pitchFamily="49" charset="0"/>
            </a:endParaRPr>
          </a:p>
          <a:p>
            <a:pPr marL="1438275" lvl="1" indent="0">
              <a:spcBef>
                <a:spcPts val="0"/>
              </a:spcBef>
              <a:spcAft>
                <a:spcPts val="100"/>
              </a:spcAft>
              <a:buNone/>
            </a:pPr>
            <a:r>
              <a:rPr lang="es-ES" sz="2000" dirty="0">
                <a:latin typeface="Consolas" pitchFamily="49" charset="0"/>
              </a:rPr>
              <a:t>   </a:t>
            </a:r>
            <a:r>
              <a:rPr lang="es-ES" sz="2000" dirty="0">
                <a:solidFill>
                  <a:srgbClr val="FFC000"/>
                </a:solidFill>
                <a:latin typeface="Consolas" pitchFamily="49" charset="0"/>
              </a:rPr>
              <a:t>double</a:t>
            </a:r>
            <a:r>
              <a:rPr lang="es-ES" sz="2000" dirty="0">
                <a:latin typeface="Consolas" pitchFamily="49" charset="0"/>
              </a:rPr>
              <a:t> numerador, denominador, resultado;</a:t>
            </a:r>
          </a:p>
          <a:p>
            <a:pPr marL="1438275" lvl="1" indent="0">
              <a:spcBef>
                <a:spcPts val="0"/>
              </a:spcBef>
              <a:spcAft>
                <a:spcPts val="100"/>
              </a:spcAft>
              <a:buNone/>
            </a:pPr>
            <a:r>
              <a:rPr lang="es-ES" sz="2000" dirty="0">
                <a:latin typeface="Consolas" pitchFamily="49" charset="0"/>
              </a:rPr>
              <a:t>   cout &lt;&lt; </a:t>
            </a:r>
            <a:r>
              <a:rPr lang="es-ES" sz="2000" dirty="0">
                <a:solidFill>
                  <a:srgbClr val="FFFF00"/>
                </a:solidFill>
                <a:latin typeface="Consolas" pitchFamily="49" charset="0"/>
              </a:rPr>
              <a:t>"Numerador: "</a:t>
            </a:r>
            <a:r>
              <a:rPr lang="es-ES" sz="2000" dirty="0">
                <a:latin typeface="Consolas" pitchFamily="49" charset="0"/>
              </a:rPr>
              <a:t>;</a:t>
            </a:r>
          </a:p>
          <a:p>
            <a:pPr marL="1438275" lvl="1" indent="0">
              <a:spcBef>
                <a:spcPts val="0"/>
              </a:spcBef>
              <a:spcAft>
                <a:spcPts val="100"/>
              </a:spcAft>
              <a:buNone/>
            </a:pPr>
            <a:r>
              <a:rPr lang="es-ES" sz="2000" dirty="0">
                <a:latin typeface="Consolas" pitchFamily="49" charset="0"/>
              </a:rPr>
              <a:t>   cin &gt;&gt; numerador;</a:t>
            </a:r>
          </a:p>
          <a:p>
            <a:pPr marL="1438275" lvl="1" indent="0">
              <a:spcBef>
                <a:spcPts val="0"/>
              </a:spcBef>
              <a:spcAft>
                <a:spcPts val="100"/>
              </a:spcAft>
              <a:buNone/>
            </a:pPr>
            <a:r>
              <a:rPr lang="es-ES" sz="2000" dirty="0">
                <a:latin typeface="Consolas" pitchFamily="49" charset="0"/>
              </a:rPr>
              <a:t>   cout &lt;&lt; </a:t>
            </a:r>
            <a:r>
              <a:rPr lang="es-ES" sz="2000" dirty="0">
                <a:solidFill>
                  <a:srgbClr val="FFFF00"/>
                </a:solidFill>
                <a:latin typeface="Consolas" pitchFamily="49" charset="0"/>
              </a:rPr>
              <a:t>"Denominador: "</a:t>
            </a:r>
            <a:r>
              <a:rPr lang="es-ES" sz="2000" dirty="0">
                <a:latin typeface="Consolas" pitchFamily="49" charset="0"/>
              </a:rPr>
              <a:t>;</a:t>
            </a:r>
          </a:p>
          <a:p>
            <a:pPr marL="1438275" lvl="1" indent="0">
              <a:spcBef>
                <a:spcPts val="0"/>
              </a:spcBef>
              <a:spcAft>
                <a:spcPts val="100"/>
              </a:spcAft>
              <a:buNone/>
            </a:pPr>
            <a:r>
              <a:rPr lang="es-ES" sz="2000" dirty="0">
                <a:latin typeface="Consolas" pitchFamily="49" charset="0"/>
              </a:rPr>
              <a:t>   cin &gt;&gt; denominador;</a:t>
            </a:r>
          </a:p>
          <a:p>
            <a:pPr marL="1438275" lvl="1" indent="0">
              <a:spcBef>
                <a:spcPts val="0"/>
              </a:spcBef>
              <a:spcAft>
                <a:spcPts val="100"/>
              </a:spcAft>
              <a:buNone/>
            </a:pPr>
            <a:r>
              <a:rPr lang="es-ES" sz="2000" dirty="0">
                <a:latin typeface="Consolas" pitchFamily="49" charset="0"/>
              </a:rPr>
              <a:t>   resultado = numerador / denominador;</a:t>
            </a:r>
          </a:p>
          <a:p>
            <a:pPr marL="1438275" lvl="1" indent="0">
              <a:spcBef>
                <a:spcPts val="0"/>
              </a:spcBef>
              <a:spcAft>
                <a:spcPts val="100"/>
              </a:spcAft>
              <a:buNone/>
            </a:pPr>
            <a:r>
              <a:rPr lang="es-ES" sz="2000" dirty="0">
                <a:latin typeface="Consolas" pitchFamily="49" charset="0"/>
              </a:rPr>
              <a:t>   cout &lt;&lt; </a:t>
            </a:r>
            <a:r>
              <a:rPr lang="es-ES" sz="2000" dirty="0">
                <a:solidFill>
                  <a:srgbClr val="FFFF00"/>
                </a:solidFill>
                <a:latin typeface="Consolas" pitchFamily="49" charset="0"/>
              </a:rPr>
              <a:t>"Resultado: "</a:t>
            </a:r>
            <a:r>
              <a:rPr lang="es-ES" sz="2000" dirty="0">
                <a:latin typeface="Consolas" pitchFamily="49" charset="0"/>
              </a:rPr>
              <a:t> &lt;&lt; resultado &lt;&lt; endl;</a:t>
            </a:r>
          </a:p>
          <a:p>
            <a:pPr marL="1438275" lvl="1" indent="0">
              <a:spcBef>
                <a:spcPts val="0"/>
              </a:spcBef>
              <a:spcAft>
                <a:spcPts val="100"/>
              </a:spcAft>
              <a:buNone/>
            </a:pPr>
            <a:r>
              <a:rPr lang="es-ES" sz="2000" dirty="0">
                <a:latin typeface="Consolas" pitchFamily="49" charset="0"/>
              </a:rPr>
              <a:t>   </a:t>
            </a:r>
            <a:r>
              <a:rPr lang="es-ES" sz="2000" dirty="0">
                <a:solidFill>
                  <a:schemeClr val="accent2">
                    <a:lumMod val="60000"/>
                    <a:lumOff val="40000"/>
                  </a:schemeClr>
                </a:solidFill>
                <a:latin typeface="Consolas" pitchFamily="49" charset="0"/>
              </a:rPr>
              <a:t>return </a:t>
            </a:r>
            <a:r>
              <a:rPr lang="es-ES" sz="2000" dirty="0">
                <a:solidFill>
                  <a:srgbClr val="FFFF00"/>
                </a:solidFill>
                <a:latin typeface="Consolas" pitchFamily="49" charset="0"/>
              </a:rPr>
              <a:t>0</a:t>
            </a:r>
            <a:r>
              <a:rPr lang="es-ES" sz="2000" dirty="0">
                <a:latin typeface="Consolas" pitchFamily="49" charset="0"/>
              </a:rPr>
              <a:t>;</a:t>
            </a:r>
          </a:p>
          <a:p>
            <a:pPr marL="1438275" lvl="1" indent="0">
              <a:spcBef>
                <a:spcPts val="0"/>
              </a:spcBef>
              <a:spcAft>
                <a:spcPts val="100"/>
              </a:spcAft>
              <a:buNone/>
            </a:pPr>
            <a:r>
              <a:rPr lang="es-ES" sz="2000" dirty="0">
                <a:latin typeface="Consolas" pitchFamily="49" charset="0"/>
              </a:rPr>
              <a:t>}</a:t>
            </a:r>
          </a:p>
        </p:txBody>
      </p:sp>
      <p:sp>
        <p:nvSpPr>
          <p:cNvPr id="13" name="12 CuadroTexto"/>
          <p:cNvSpPr txBox="1"/>
          <p:nvPr/>
        </p:nvSpPr>
        <p:spPr>
          <a:xfrm>
            <a:off x="2351584" y="5097145"/>
            <a:ext cx="7719864" cy="338554"/>
          </a:xfrm>
          <a:prstGeom prst="rect">
            <a:avLst/>
          </a:prstGeom>
          <a:solidFill>
            <a:srgbClr val="7E9632">
              <a:alpha val="50196"/>
            </a:srgbClr>
          </a:solidFill>
          <a:ln>
            <a:solidFill>
              <a:srgbClr val="002060"/>
            </a:solidFill>
          </a:ln>
        </p:spPr>
        <p:txBody>
          <a:bodyPr wrap="square" rtlCol="0">
            <a:noAutofit/>
          </a:bodyPr>
          <a:lstStyle/>
          <a:p>
            <a:r>
              <a:rPr lang="es-ES" sz="1600" dirty="0">
                <a:effectLst>
                  <a:outerShdw blurRad="38100" dist="38100" dir="2700000" algn="tl">
                    <a:srgbClr val="000000">
                      <a:alpha val="43137"/>
                    </a:srgbClr>
                  </a:outerShdw>
                </a:effectLst>
                <a:latin typeface="Cambria" pitchFamily="18" charset="0"/>
              </a:rPr>
              <a:t>Salida</a:t>
            </a:r>
          </a:p>
        </p:txBody>
      </p:sp>
      <p:sp>
        <p:nvSpPr>
          <p:cNvPr id="12" name="11 CuadroTexto"/>
          <p:cNvSpPr txBox="1"/>
          <p:nvPr/>
        </p:nvSpPr>
        <p:spPr>
          <a:xfrm>
            <a:off x="2351584" y="4754713"/>
            <a:ext cx="7719864" cy="338554"/>
          </a:xfrm>
          <a:prstGeom prst="rect">
            <a:avLst/>
          </a:prstGeom>
          <a:solidFill>
            <a:srgbClr val="7E9632">
              <a:alpha val="50196"/>
            </a:srgbClr>
          </a:solidFill>
          <a:ln>
            <a:solidFill>
              <a:srgbClr val="002060"/>
            </a:solidFill>
          </a:ln>
        </p:spPr>
        <p:txBody>
          <a:bodyPr wrap="square" rtlCol="0">
            <a:noAutofit/>
          </a:bodyPr>
          <a:lstStyle/>
          <a:p>
            <a:r>
              <a:rPr lang="es-ES" sz="1600" dirty="0">
                <a:effectLst>
                  <a:outerShdw blurRad="38100" dist="38100" dir="2700000" algn="tl">
                    <a:srgbClr val="000000">
                      <a:alpha val="43137"/>
                    </a:srgbClr>
                  </a:outerShdw>
                </a:effectLst>
                <a:latin typeface="Cambria" pitchFamily="18" charset="0"/>
              </a:rPr>
              <a:t>Procesamiento</a:t>
            </a:r>
          </a:p>
        </p:txBody>
      </p:sp>
      <p:sp>
        <p:nvSpPr>
          <p:cNvPr id="9" name="8 CuadroTexto"/>
          <p:cNvSpPr txBox="1"/>
          <p:nvPr/>
        </p:nvSpPr>
        <p:spPr>
          <a:xfrm>
            <a:off x="2351584" y="3526834"/>
            <a:ext cx="7719864" cy="1224000"/>
          </a:xfrm>
          <a:prstGeom prst="rect">
            <a:avLst/>
          </a:prstGeom>
          <a:solidFill>
            <a:srgbClr val="7E9632">
              <a:alpha val="50196"/>
            </a:srgbClr>
          </a:solidFill>
          <a:ln>
            <a:solidFill>
              <a:srgbClr val="002060"/>
            </a:solidFill>
          </a:ln>
        </p:spPr>
        <p:txBody>
          <a:bodyPr wrap="square" rtlCol="0" anchor="ctr">
            <a:noAutofit/>
          </a:bodyPr>
          <a:lstStyle/>
          <a:p>
            <a:r>
              <a:rPr lang="es-ES" sz="1600" dirty="0">
                <a:effectLst>
                  <a:outerShdw blurRad="38100" dist="38100" dir="2700000" algn="tl">
                    <a:srgbClr val="000000">
                      <a:alpha val="43137"/>
                    </a:srgbClr>
                  </a:outerShdw>
                </a:effectLst>
                <a:latin typeface="Cambria" pitchFamily="18" charset="0"/>
              </a:rPr>
              <a:t>Entrada</a:t>
            </a:r>
          </a:p>
        </p:txBody>
      </p:sp>
      <p:sp>
        <p:nvSpPr>
          <p:cNvPr id="8" name="7 CuadroTexto"/>
          <p:cNvSpPr txBox="1"/>
          <p:nvPr/>
        </p:nvSpPr>
        <p:spPr>
          <a:xfrm>
            <a:off x="2351584" y="3184401"/>
            <a:ext cx="7719864" cy="338554"/>
          </a:xfrm>
          <a:prstGeom prst="rect">
            <a:avLst/>
          </a:prstGeom>
          <a:solidFill>
            <a:srgbClr val="7E9632">
              <a:alpha val="50196"/>
            </a:srgbClr>
          </a:solidFill>
          <a:ln>
            <a:solidFill>
              <a:srgbClr val="002060"/>
            </a:solidFill>
          </a:ln>
        </p:spPr>
        <p:txBody>
          <a:bodyPr wrap="square" rtlCol="0">
            <a:noAutofit/>
          </a:bodyPr>
          <a:lstStyle/>
          <a:p>
            <a:r>
              <a:rPr lang="es-ES" sz="1600" dirty="0">
                <a:effectLst>
                  <a:outerShdw blurRad="38100" dist="38100" dir="2700000" algn="tl">
                    <a:srgbClr val="000000">
                      <a:alpha val="43137"/>
                    </a:srgbClr>
                  </a:outerShdw>
                </a:effectLst>
                <a:latin typeface="Cambria" pitchFamily="18" charset="0"/>
              </a:rPr>
              <a:t>Declaraciones</a:t>
            </a:r>
          </a:p>
        </p:txBody>
      </p:sp>
      <p:sp>
        <p:nvSpPr>
          <p:cNvPr id="2" name="1 Título"/>
          <p:cNvSpPr>
            <a:spLocks noGrp="1"/>
          </p:cNvSpPr>
          <p:nvPr>
            <p:ph type="title"/>
          </p:nvPr>
        </p:nvSpPr>
        <p:spPr/>
        <p:txBody>
          <a:bodyPr/>
          <a:lstStyle/>
          <a:p>
            <a:r>
              <a:rPr lang="es-ES" dirty="0" smtClean="0"/>
              <a:t>Programa con lectura de datos</a:t>
            </a:r>
            <a:endParaRPr lang="es-ES" dirty="0"/>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104</a:t>
            </a:fld>
            <a:endParaRPr lang="en-US" dirty="0"/>
          </a:p>
        </p:txBody>
      </p:sp>
      <p:sp>
        <p:nvSpPr>
          <p:cNvPr id="6"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15" name="14 CuadroTexto"/>
          <p:cNvSpPr txBox="1"/>
          <p:nvPr/>
        </p:nvSpPr>
        <p:spPr>
          <a:xfrm>
            <a:off x="8001778" y="343180"/>
            <a:ext cx="2270686" cy="461665"/>
          </a:xfrm>
          <a:prstGeom prst="rect">
            <a:avLst/>
          </a:prstGeom>
          <a:noFill/>
        </p:spPr>
        <p:txBody>
          <a:bodyPr wrap="none" rtlCol="0">
            <a:spAutoFit/>
          </a:bodyPr>
          <a:lstStyle/>
          <a:p>
            <a:pPr algn="r"/>
            <a:r>
              <a:rPr lang="es-ES" sz="2400" b="1" dirty="0">
                <a:ln>
                  <a:solidFill>
                    <a:srgbClr val="0070C0"/>
                  </a:solidFill>
                </a:ln>
                <a:solidFill>
                  <a:schemeClr val="bg2">
                    <a:lumMod val="20000"/>
                    <a:lumOff val="80000"/>
                  </a:schemeClr>
                </a:solidFill>
                <a:effectLst>
                  <a:outerShdw blurRad="38100" dist="38100" dir="2700000" algn="tl">
                    <a:srgbClr val="000000">
                      <a:alpha val="43137"/>
                    </a:srgbClr>
                  </a:outerShdw>
                </a:effectLst>
                <a:latin typeface="+mj-lt"/>
                <a:ea typeface="+mj-ea"/>
                <a:cs typeface="+mj-cs"/>
              </a:rPr>
              <a:t>Implementación</a:t>
            </a:r>
          </a:p>
        </p:txBody>
      </p:sp>
      <p:sp>
        <p:nvSpPr>
          <p:cNvPr id="16" name="15 CuadroTexto"/>
          <p:cNvSpPr txBox="1"/>
          <p:nvPr/>
        </p:nvSpPr>
        <p:spPr>
          <a:xfrm>
            <a:off x="8510274" y="952386"/>
            <a:ext cx="1704313" cy="369332"/>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división.cpp</a:t>
            </a:r>
          </a:p>
        </p:txBody>
      </p:sp>
      <p:sp>
        <p:nvSpPr>
          <p:cNvPr id="18" name="17 CuadroTexto"/>
          <p:cNvSpPr txBox="1"/>
          <p:nvPr/>
        </p:nvSpPr>
        <p:spPr>
          <a:xfrm>
            <a:off x="7824192" y="1518692"/>
            <a:ext cx="2168790" cy="1512168"/>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endParaRPr lang="es-ES" sz="1600" dirty="0">
              <a:latin typeface="Consolas" pitchFamily="49" charset="0"/>
            </a:endParaRPr>
          </a:p>
        </p:txBody>
      </p:sp>
      <p:sp>
        <p:nvSpPr>
          <p:cNvPr id="20" name="19 CuadroTexto"/>
          <p:cNvSpPr txBox="1"/>
          <p:nvPr/>
        </p:nvSpPr>
        <p:spPr>
          <a:xfrm>
            <a:off x="7895630" y="1804444"/>
            <a:ext cx="267958" cy="369332"/>
          </a:xfrm>
          <a:prstGeom prst="rect">
            <a:avLst/>
          </a:prstGeom>
          <a:noFill/>
        </p:spPr>
        <p:txBody>
          <a:bodyPr wrap="square" rtlCol="0">
            <a:spAutoFit/>
          </a:bodyPr>
          <a:lstStyle/>
          <a:p>
            <a:r>
              <a:rPr lang="es-ES" dirty="0">
                <a:latin typeface="Consolas" pitchFamily="49" charset="0"/>
              </a:rPr>
              <a:t>_</a:t>
            </a:r>
            <a:endParaRPr lang="es-ES" dirty="0"/>
          </a:p>
        </p:txBody>
      </p:sp>
      <p:sp>
        <p:nvSpPr>
          <p:cNvPr id="21" name="20 CuadroTexto"/>
          <p:cNvSpPr txBox="1"/>
          <p:nvPr/>
        </p:nvSpPr>
        <p:spPr>
          <a:xfrm>
            <a:off x="7895630" y="1554175"/>
            <a:ext cx="1428760" cy="428628"/>
          </a:xfrm>
          <a:prstGeom prst="rect">
            <a:avLst/>
          </a:prstGeom>
          <a:no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Numerador: _</a:t>
            </a:r>
          </a:p>
        </p:txBody>
      </p:sp>
      <p:sp>
        <p:nvSpPr>
          <p:cNvPr id="22" name="21 CuadroTexto"/>
          <p:cNvSpPr txBox="1"/>
          <p:nvPr/>
        </p:nvSpPr>
        <p:spPr>
          <a:xfrm>
            <a:off x="9181514" y="1554175"/>
            <a:ext cx="739460" cy="428628"/>
          </a:xfrm>
          <a:prstGeom prst="rect">
            <a:avLst/>
          </a:prstGeom>
          <a:solidFill>
            <a:schemeClr val="bg1"/>
          </a:solid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129</a:t>
            </a:r>
          </a:p>
        </p:txBody>
      </p:sp>
      <p:sp>
        <p:nvSpPr>
          <p:cNvPr id="23" name="22 CuadroTexto"/>
          <p:cNvSpPr txBox="1"/>
          <p:nvPr/>
        </p:nvSpPr>
        <p:spPr>
          <a:xfrm>
            <a:off x="7895630" y="2518824"/>
            <a:ext cx="267958" cy="369332"/>
          </a:xfrm>
          <a:prstGeom prst="rect">
            <a:avLst/>
          </a:prstGeom>
          <a:noFill/>
        </p:spPr>
        <p:txBody>
          <a:bodyPr wrap="square" rtlCol="0">
            <a:spAutoFit/>
          </a:bodyPr>
          <a:lstStyle/>
          <a:p>
            <a:r>
              <a:rPr lang="es-ES" dirty="0">
                <a:latin typeface="Consolas" pitchFamily="49" charset="0"/>
              </a:rPr>
              <a:t>_</a:t>
            </a:r>
            <a:endParaRPr lang="es-ES" dirty="0"/>
          </a:p>
        </p:txBody>
      </p:sp>
      <p:sp>
        <p:nvSpPr>
          <p:cNvPr id="24" name="23 CuadroTexto"/>
          <p:cNvSpPr txBox="1"/>
          <p:nvPr/>
        </p:nvSpPr>
        <p:spPr>
          <a:xfrm>
            <a:off x="7881343" y="1875882"/>
            <a:ext cx="1428760" cy="428628"/>
          </a:xfrm>
          <a:prstGeom prst="rect">
            <a:avLst/>
          </a:prstGeom>
          <a:solidFill>
            <a:schemeClr val="bg1"/>
          </a:solid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Denominador: _</a:t>
            </a:r>
          </a:p>
        </p:txBody>
      </p:sp>
      <p:sp>
        <p:nvSpPr>
          <p:cNvPr id="25" name="24 CuadroTexto"/>
          <p:cNvSpPr txBox="1"/>
          <p:nvPr/>
        </p:nvSpPr>
        <p:spPr>
          <a:xfrm>
            <a:off x="9324390" y="1875882"/>
            <a:ext cx="524576" cy="428628"/>
          </a:xfrm>
          <a:prstGeom prst="rect">
            <a:avLst/>
          </a:prstGeom>
          <a:solidFill>
            <a:schemeClr val="bg1"/>
          </a:solid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2</a:t>
            </a:r>
          </a:p>
        </p:txBody>
      </p:sp>
      <p:sp>
        <p:nvSpPr>
          <p:cNvPr id="26" name="25 CuadroTexto"/>
          <p:cNvSpPr txBox="1"/>
          <p:nvPr/>
        </p:nvSpPr>
        <p:spPr>
          <a:xfrm>
            <a:off x="7895630" y="2161634"/>
            <a:ext cx="267958" cy="369332"/>
          </a:xfrm>
          <a:prstGeom prst="rect">
            <a:avLst/>
          </a:prstGeom>
          <a:noFill/>
        </p:spPr>
        <p:txBody>
          <a:bodyPr wrap="square" rtlCol="0">
            <a:spAutoFit/>
          </a:bodyPr>
          <a:lstStyle/>
          <a:p>
            <a:r>
              <a:rPr lang="es-ES" dirty="0">
                <a:latin typeface="Consolas" pitchFamily="49" charset="0"/>
              </a:rPr>
              <a:t>_</a:t>
            </a:r>
            <a:endParaRPr lang="es-ES" dirty="0"/>
          </a:p>
        </p:txBody>
      </p:sp>
      <p:sp>
        <p:nvSpPr>
          <p:cNvPr id="27" name="26 CuadroTexto"/>
          <p:cNvSpPr txBox="1"/>
          <p:nvPr/>
        </p:nvSpPr>
        <p:spPr>
          <a:xfrm>
            <a:off x="7881343" y="2233072"/>
            <a:ext cx="1428760" cy="428628"/>
          </a:xfrm>
          <a:prstGeom prst="rect">
            <a:avLst/>
          </a:prstGeom>
          <a:solidFill>
            <a:schemeClr val="bg1"/>
          </a:solid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Resultado: _</a:t>
            </a:r>
          </a:p>
        </p:txBody>
      </p:sp>
      <p:sp>
        <p:nvSpPr>
          <p:cNvPr id="28" name="27 CuadroTexto"/>
          <p:cNvSpPr txBox="1"/>
          <p:nvPr/>
        </p:nvSpPr>
        <p:spPr>
          <a:xfrm>
            <a:off x="9110076" y="2233072"/>
            <a:ext cx="810898" cy="428628"/>
          </a:xfrm>
          <a:prstGeom prst="rect">
            <a:avLst/>
          </a:prstGeom>
          <a:solidFill>
            <a:schemeClr val="bg1"/>
          </a:solid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64.5</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2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2000"/>
                                        <p:tgtEl>
                                          <p:spTgt spid="3">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2000"/>
                                        <p:tgtEl>
                                          <p:spTgt spid="3">
                                            <p:txEl>
                                              <p:pRg st="5" end="5"/>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2000"/>
                                        <p:tgtEl>
                                          <p:spTgt spid="3">
                                            <p:txEl>
                                              <p:pRg st="6" end="6"/>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2000"/>
                                        <p:tgtEl>
                                          <p:spTgt spid="3">
                                            <p:txEl>
                                              <p:pRg st="7" end="7"/>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left)">
                                      <p:cBhvr>
                                        <p:cTn id="25" dur="2000"/>
                                        <p:tgtEl>
                                          <p:spTgt spid="3">
                                            <p:txEl>
                                              <p:pRg st="8" end="8"/>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left)">
                                      <p:cBhvr>
                                        <p:cTn id="28" dur="2000"/>
                                        <p:tgtEl>
                                          <p:spTgt spid="3">
                                            <p:txEl>
                                              <p:pRg st="9" end="9"/>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left)">
                                      <p:cBhvr>
                                        <p:cTn id="31" dur="2000"/>
                                        <p:tgtEl>
                                          <p:spTgt spid="3">
                                            <p:txEl>
                                              <p:pRg st="10" end="1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left)">
                                      <p:cBhvr>
                                        <p:cTn id="34" dur="2000"/>
                                        <p:tgtEl>
                                          <p:spTgt spid="3">
                                            <p:txEl>
                                              <p:pRg st="11" end="11"/>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left)">
                                      <p:cBhvr>
                                        <p:cTn id="37" dur="2000"/>
                                        <p:tgtEl>
                                          <p:spTgt spid="3">
                                            <p:txEl>
                                              <p:pRg st="12" end="12"/>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wipe(left)">
                                      <p:cBhvr>
                                        <p:cTn id="40" dur="2000"/>
                                        <p:tgtEl>
                                          <p:spTgt spid="3">
                                            <p:txEl>
                                              <p:pRg st="13" end="13"/>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wipe(left)">
                                      <p:cBhvr>
                                        <p:cTn id="43" dur="2000"/>
                                        <p:tgtEl>
                                          <p:spTgt spid="3">
                                            <p:txEl>
                                              <p:pRg st="14" end="14"/>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1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1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childTnLst>
                          </p:cTn>
                        </p:par>
                        <p:par>
                          <p:cTn id="57" fill="hold">
                            <p:stCondLst>
                              <p:cond delay="0"/>
                            </p:stCondLst>
                            <p:childTnLst>
                              <p:par>
                                <p:cTn id="58" presetID="22" presetClass="entr" presetSubtype="8"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1000"/>
                                        <p:tgtEl>
                                          <p:spTgt spid="9"/>
                                        </p:tgtEl>
                                      </p:cBhvr>
                                    </p:animEffect>
                                  </p:childTnLst>
                                </p:cTn>
                              </p:par>
                            </p:childTnLst>
                          </p:cTn>
                        </p:par>
                        <p:par>
                          <p:cTn id="61" fill="hold">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1000"/>
                                        <p:tgtEl>
                                          <p:spTgt spid="21"/>
                                        </p:tgtEl>
                                      </p:cBhvr>
                                    </p:animEffect>
                                  </p:childTnLst>
                                </p:cTn>
                              </p:par>
                            </p:childTnLst>
                          </p:cTn>
                        </p:par>
                        <p:par>
                          <p:cTn id="65" fill="hold">
                            <p:stCondLst>
                              <p:cond delay="3000"/>
                            </p:stCondLst>
                            <p:childTnLst>
                              <p:par>
                                <p:cTn id="66" presetID="22" presetClass="entr" presetSubtype="8"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1000"/>
                                        <p:tgtEl>
                                          <p:spTgt spid="22"/>
                                        </p:tgtEl>
                                      </p:cBhvr>
                                    </p:animEffect>
                                  </p:childTnLst>
                                </p:cTn>
                              </p:par>
                            </p:childTnLst>
                          </p:cTn>
                        </p:par>
                        <p:par>
                          <p:cTn id="69" fill="hold">
                            <p:stCondLst>
                              <p:cond delay="4000"/>
                            </p:stCondLst>
                            <p:childTnLst>
                              <p:par>
                                <p:cTn id="70" presetID="22" presetClass="entr" presetSubtype="8"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1000"/>
                                        <p:tgtEl>
                                          <p:spTgt spid="20"/>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left)">
                                      <p:cBhvr>
                                        <p:cTn id="76" dur="1000"/>
                                        <p:tgtEl>
                                          <p:spTgt spid="24"/>
                                        </p:tgtEl>
                                      </p:cBhvr>
                                    </p:animEffect>
                                  </p:childTnLst>
                                </p:cTn>
                              </p:par>
                            </p:childTnLst>
                          </p:cTn>
                        </p:par>
                        <p:par>
                          <p:cTn id="77" fill="hold">
                            <p:stCondLst>
                              <p:cond delay="6000"/>
                            </p:stCondLst>
                            <p:childTnLst>
                              <p:par>
                                <p:cTn id="78" presetID="22" presetClass="entr" presetSubtype="8"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left)">
                                      <p:cBhvr>
                                        <p:cTn id="80" dur="1000"/>
                                        <p:tgtEl>
                                          <p:spTgt spid="25"/>
                                        </p:tgtEl>
                                      </p:cBhvr>
                                    </p:animEffect>
                                  </p:childTnLst>
                                </p:cTn>
                              </p:par>
                            </p:childTnLst>
                          </p:cTn>
                        </p:par>
                        <p:par>
                          <p:cTn id="81" fill="hold">
                            <p:stCondLst>
                              <p:cond delay="7000"/>
                            </p:stCondLst>
                            <p:childTnLst>
                              <p:par>
                                <p:cTn id="82" presetID="22" presetClass="entr" presetSubtype="8"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10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par>
                          <p:cTn id="89" fill="hold">
                            <p:stCondLst>
                              <p:cond delay="0"/>
                            </p:stCondLst>
                            <p:childTnLst>
                              <p:par>
                                <p:cTn id="90" presetID="22" presetClass="entr" presetSubtype="8" fill="hold" grpId="0"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left)">
                                      <p:cBhvr>
                                        <p:cTn id="92" dur="10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2"/>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grpId="0" nodeType="after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wipe(left)">
                                      <p:cBhvr>
                                        <p:cTn id="100" dur="1000"/>
                                        <p:tgtEl>
                                          <p:spTgt spid="13"/>
                                        </p:tgtEl>
                                      </p:cBhvr>
                                    </p:animEffect>
                                  </p:childTnLst>
                                </p:cTn>
                              </p:par>
                            </p:childTnLst>
                          </p:cTn>
                        </p:par>
                        <p:par>
                          <p:cTn id="101" fill="hold">
                            <p:stCondLst>
                              <p:cond delay="10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1000"/>
                                        <p:tgtEl>
                                          <p:spTgt spid="27"/>
                                        </p:tgtEl>
                                      </p:cBhvr>
                                    </p:animEffect>
                                  </p:childTnLst>
                                </p:cTn>
                              </p:par>
                            </p:childTnLst>
                          </p:cTn>
                        </p:par>
                        <p:par>
                          <p:cTn id="105" fill="hold">
                            <p:stCondLst>
                              <p:cond delay="2000"/>
                            </p:stCondLst>
                            <p:childTnLst>
                              <p:par>
                                <p:cTn id="106" presetID="22" presetClass="entr" presetSubtype="8" fill="hold" grpId="0" nodeType="after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1000"/>
                                        <p:tgtEl>
                                          <p:spTgt spid="28"/>
                                        </p:tgtEl>
                                      </p:cBhvr>
                                    </p:animEffect>
                                  </p:childTnLst>
                                </p:cTn>
                              </p:par>
                            </p:childTnLst>
                          </p:cTn>
                        </p:par>
                        <p:par>
                          <p:cTn id="109" fill="hold">
                            <p:stCondLst>
                              <p:cond delay="3000"/>
                            </p:stCondLst>
                            <p:childTnLst>
                              <p:par>
                                <p:cTn id="110" presetID="22" presetClass="entr" presetSubtype="8" fill="hold" nodeType="after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left)">
                                      <p:cBhvr>
                                        <p:cTn id="11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2" grpId="0" animBg="1"/>
      <p:bldP spid="12" grpId="1" animBg="1"/>
      <p:bldP spid="9" grpId="0" animBg="1"/>
      <p:bldP spid="9" grpId="1" animBg="1"/>
      <p:bldP spid="8" grpId="0" animBg="1"/>
      <p:bldP spid="8" grpId="1" animBg="1"/>
      <p:bldP spid="16" grpId="0" animBg="1"/>
      <p:bldP spid="20" grpId="0"/>
      <p:bldP spid="21" grpId="0"/>
      <p:bldP spid="22" grpId="0" animBg="1"/>
      <p:bldP spid="24" grpId="0" animBg="1"/>
      <p:bldP spid="25" grpId="0" animBg="1"/>
      <p:bldP spid="26" grpId="0"/>
      <p:bldP spid="27" grpId="0" animBg="1"/>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105</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3068947" y="3044281"/>
            <a:ext cx="6054158"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Resolución de problemas</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Resolución de problemas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Problema</a:t>
            </a:r>
          </a:p>
          <a:p>
            <a:pPr lvl="1" indent="1588">
              <a:spcBef>
                <a:spcPts val="0"/>
              </a:spcBef>
              <a:spcAft>
                <a:spcPts val="7200"/>
              </a:spcAft>
              <a:buNone/>
            </a:pPr>
            <a:r>
              <a:rPr lang="es-ES" i="1" dirty="0" smtClean="0"/>
              <a:t>Dadas la base y la altura de un triángulo, mostrar su área</a:t>
            </a:r>
          </a:p>
          <a:p>
            <a:pPr lvl="1" indent="1588">
              <a:lnSpc>
                <a:spcPct val="120000"/>
              </a:lnSpc>
              <a:spcBef>
                <a:spcPts val="0"/>
              </a:spcBef>
              <a:spcAft>
                <a:spcPts val="600"/>
              </a:spcAft>
              <a:buNone/>
            </a:pPr>
            <a:r>
              <a:rPr lang="es-ES" sz="2000" i="1" dirty="0"/>
              <a:t>Mostrar en la pantalla un texto que pida la base del triángulo. El usuario introducirá el valor con el teclado. Mostrar en la pantalla un texto que pida la altura del triángulo. El usuario introducirá el valor con el teclado. Se calculará el área del triángulo y se mostrará en la pantalla.</a:t>
            </a:r>
            <a:endParaRPr lang="es-ES" sz="1800" i="1"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106</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
        <p:nvSpPr>
          <p:cNvPr id="6" name="5 Flecha abajo"/>
          <p:cNvSpPr/>
          <p:nvPr/>
        </p:nvSpPr>
        <p:spPr>
          <a:xfrm>
            <a:off x="3899756" y="2132856"/>
            <a:ext cx="4392488" cy="648072"/>
          </a:xfrm>
          <a:prstGeom prst="downArrow">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rgbClr val="FFC000"/>
                </a:solidFill>
                <a:latin typeface="+mj-lt"/>
              </a:rPr>
              <a:t>Refinamiento</a:t>
            </a:r>
          </a:p>
        </p:txBody>
      </p:sp>
      <p:sp>
        <p:nvSpPr>
          <p:cNvPr id="7" name="6 CuadroTexto"/>
          <p:cNvSpPr txBox="1"/>
          <p:nvPr/>
        </p:nvSpPr>
        <p:spPr>
          <a:xfrm>
            <a:off x="7962216" y="343180"/>
            <a:ext cx="2310248" cy="461665"/>
          </a:xfrm>
          <a:prstGeom prst="rect">
            <a:avLst/>
          </a:prstGeom>
          <a:noFill/>
        </p:spPr>
        <p:txBody>
          <a:bodyPr wrap="none" rtlCol="0">
            <a:spAutoFit/>
          </a:bodyPr>
          <a:lstStyle/>
          <a:p>
            <a:pPr algn="r"/>
            <a:r>
              <a:rPr lang="es-ES" sz="2400" b="1" dirty="0">
                <a:ln>
                  <a:solidFill>
                    <a:srgbClr val="0070C0"/>
                  </a:solidFill>
                </a:ln>
                <a:solidFill>
                  <a:schemeClr val="bg2">
                    <a:lumMod val="20000"/>
                    <a:lumOff val="80000"/>
                  </a:schemeClr>
                </a:solidFill>
                <a:effectLst>
                  <a:outerShdw blurRad="38100" dist="38100" dir="2700000" algn="tl">
                    <a:srgbClr val="000000">
                      <a:alpha val="43137"/>
                    </a:srgbClr>
                  </a:outerShdw>
                </a:effectLst>
                <a:latin typeface="+mj-lt"/>
                <a:ea typeface="+mj-ea"/>
                <a:cs typeface="+mj-cs"/>
              </a:rPr>
              <a:t>Análisis / Diseño</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primer programa en C++</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i="0" dirty="0">
                <a:solidFill>
                  <a:schemeClr val="bg2">
                    <a:lumMod val="20000"/>
                    <a:lumOff val="80000"/>
                  </a:schemeClr>
                </a:solidFill>
                <a:latin typeface="Consolas" pitchFamily="49" charset="0"/>
                <a:cs typeface="Consolas" pitchFamily="49" charset="0"/>
              </a:rPr>
              <a:t>cout</a:t>
            </a:r>
            <a:r>
              <a:rPr lang="es-ES" sz="2800" i="0" dirty="0">
                <a:solidFill>
                  <a:schemeClr val="bg2">
                    <a:lumMod val="20000"/>
                    <a:lumOff val="80000"/>
                  </a:schemeClr>
                </a:solidFill>
                <a:cs typeface="Consolas" pitchFamily="49" charset="0"/>
              </a:rPr>
              <a:t> (</a:t>
            </a:r>
            <a:r>
              <a:rPr lang="es-ES" sz="2800" i="0" dirty="0">
                <a:solidFill>
                  <a:srgbClr val="FFCCFF"/>
                </a:solidFill>
                <a:latin typeface="Consolas" pitchFamily="49" charset="0"/>
                <a:cs typeface="Consolas" pitchFamily="49" charset="0"/>
              </a:rPr>
              <a:t>iostream</a:t>
            </a:r>
            <a:r>
              <a:rPr lang="es-ES" sz="2800" i="0" dirty="0">
                <a:solidFill>
                  <a:schemeClr val="bg2">
                    <a:lumMod val="20000"/>
                    <a:lumOff val="80000"/>
                  </a:schemeClr>
                </a:solidFill>
                <a:cs typeface="Consolas" pitchFamily="49" charset="0"/>
              </a:rPr>
              <a:t>)</a:t>
            </a:r>
            <a:endParaRPr lang="es-ES" i="0" dirty="0" smtClean="0">
              <a:solidFill>
                <a:schemeClr val="bg2">
                  <a:lumMod val="20000"/>
                  <a:lumOff val="80000"/>
                </a:schemeClr>
              </a:solidFill>
              <a:cs typeface="Consolas" pitchFamily="49" charset="0"/>
            </a:endParaRPr>
          </a:p>
          <a:p>
            <a:pPr marL="361950" lvl="1" indent="1588">
              <a:spcBef>
                <a:spcPts val="0"/>
              </a:spcBef>
              <a:spcAft>
                <a:spcPts val="600"/>
              </a:spcAft>
              <a:buNone/>
            </a:pPr>
            <a:r>
              <a:rPr lang="es-ES" dirty="0" smtClean="0"/>
              <a:t>Visualización en la pantalla: operador </a:t>
            </a:r>
            <a:r>
              <a:rPr lang="es-ES" dirty="0" smtClean="0">
                <a:latin typeface="Consolas" pitchFamily="49" charset="0"/>
                <a:cs typeface="Consolas" pitchFamily="49" charset="0"/>
              </a:rPr>
              <a:t>&lt;&lt;</a:t>
            </a:r>
            <a:r>
              <a:rPr lang="es-ES" dirty="0" smtClean="0"/>
              <a:t> (</a:t>
            </a:r>
            <a:r>
              <a:rPr lang="es-ES" i="1" dirty="0" smtClean="0"/>
              <a:t>insertor</a:t>
            </a:r>
            <a:r>
              <a:rPr lang="es-ES" dirty="0" smtClean="0"/>
              <a:t>)</a:t>
            </a:r>
          </a:p>
          <a:p>
            <a:pPr lvl="1" indent="1588">
              <a:buNone/>
            </a:pPr>
            <a:endParaRPr lang="es-ES" sz="2000" dirty="0">
              <a:solidFill>
                <a:schemeClr val="tx1">
                  <a:lumMod val="50000"/>
                </a:schemeClr>
              </a:solidFill>
              <a:latin typeface="Consolas" pitchFamily="49" charset="0"/>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53</a:t>
            </a:fld>
            <a:endParaRPr lang="en-US" dirty="0"/>
          </a:p>
        </p:txBody>
      </p:sp>
      <p:sp>
        <p:nvSpPr>
          <p:cNvPr id="6" name="5 Rectángulo"/>
          <p:cNvSpPr/>
          <p:nvPr/>
        </p:nvSpPr>
        <p:spPr>
          <a:xfrm>
            <a:off x="2639616" y="2196154"/>
            <a:ext cx="7191392" cy="584775"/>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s-ES" sz="3200" dirty="0">
                <a:effectLst>
                  <a:outerShdw blurRad="38100" dist="38100" dir="2700000" algn="tl">
                    <a:srgbClr val="000000">
                      <a:alpha val="43137"/>
                    </a:srgbClr>
                  </a:outerShdw>
                </a:effectLst>
                <a:latin typeface="Consolas" pitchFamily="49" charset="0"/>
              </a:rPr>
              <a:t>cout &lt;&lt; </a:t>
            </a:r>
            <a:r>
              <a:rPr lang="es-ES" sz="3200" dirty="0">
                <a:solidFill>
                  <a:srgbClr val="FFFF00"/>
                </a:solidFill>
                <a:effectLst>
                  <a:outerShdw blurRad="38100" dist="38100" dir="2700000" algn="tl">
                    <a:srgbClr val="000000">
                      <a:alpha val="43137"/>
                    </a:srgbClr>
                  </a:outerShdw>
                </a:effectLst>
                <a:latin typeface="Consolas" pitchFamily="49" charset="0"/>
              </a:rPr>
              <a:t>"Hola Mundo!" </a:t>
            </a:r>
            <a:r>
              <a:rPr lang="es-ES" sz="3200" dirty="0">
                <a:effectLst>
                  <a:outerShdw blurRad="38100" dist="38100" dir="2700000" algn="tl">
                    <a:srgbClr val="000000">
                      <a:alpha val="43137"/>
                    </a:srgbClr>
                  </a:outerShdw>
                </a:effectLst>
                <a:latin typeface="Consolas" pitchFamily="49" charset="0"/>
              </a:rPr>
              <a:t>&lt;&lt; endl; </a:t>
            </a:r>
            <a:endParaRPr lang="es-ES" sz="3200" dirty="0">
              <a:effectLst>
                <a:outerShdw blurRad="38100" dist="38100" dir="2700000" algn="tl">
                  <a:srgbClr val="000000">
                    <a:alpha val="43137"/>
                  </a:srgbClr>
                </a:outerShdw>
              </a:effectLst>
            </a:endParaRPr>
          </a:p>
        </p:txBody>
      </p:sp>
      <p:grpSp>
        <p:nvGrpSpPr>
          <p:cNvPr id="5" name="17 Grupo"/>
          <p:cNvGrpSpPr/>
          <p:nvPr/>
        </p:nvGrpSpPr>
        <p:grpSpPr>
          <a:xfrm>
            <a:off x="3071665" y="3068961"/>
            <a:ext cx="1142857" cy="1142857"/>
            <a:chOff x="1547664" y="3068960"/>
            <a:chExt cx="1142857" cy="1142857"/>
          </a:xfrm>
        </p:grpSpPr>
        <p:pic>
          <p:nvPicPr>
            <p:cNvPr id="7" name="Picture 2" descr="C:\Documents and Settings\Luis\Configuración local\Archivos temporales de Internet\Content.IE5\35LX0A5P\MC900434843[1].png"/>
            <p:cNvPicPr>
              <a:picLocks noChangeAspect="1" noChangeArrowheads="1"/>
            </p:cNvPicPr>
            <p:nvPr/>
          </p:nvPicPr>
          <p:blipFill>
            <a:blip r:embed="rId2" cstate="print"/>
            <a:srcRect/>
            <a:stretch>
              <a:fillRect/>
            </a:stretch>
          </p:blipFill>
          <p:spPr bwMode="auto">
            <a:xfrm>
              <a:off x="1547664" y="3068960"/>
              <a:ext cx="1142857" cy="1142857"/>
            </a:xfrm>
            <a:prstGeom prst="rect">
              <a:avLst/>
            </a:prstGeom>
            <a:noFill/>
          </p:spPr>
        </p:pic>
        <p:sp>
          <p:nvSpPr>
            <p:cNvPr id="9" name="8 Rectángulo"/>
            <p:cNvSpPr/>
            <p:nvPr/>
          </p:nvSpPr>
          <p:spPr>
            <a:xfrm>
              <a:off x="1744638" y="3256409"/>
              <a:ext cx="864339" cy="461665"/>
            </a:xfrm>
            <a:prstGeom prst="rect">
              <a:avLst/>
            </a:prstGeom>
          </p:spPr>
          <p:txBody>
            <a:bodyPr wrap="none">
              <a:spAutoFit/>
            </a:bodyPr>
            <a:lstStyle/>
            <a:p>
              <a:r>
                <a:rPr lang="es-ES" sz="2400" dirty="0">
                  <a:effectLst>
                    <a:outerShdw blurRad="38100" dist="38100" dir="2700000" algn="tl">
                      <a:srgbClr val="000000">
                        <a:alpha val="43137"/>
                      </a:srgbClr>
                    </a:outerShdw>
                  </a:effectLst>
                  <a:latin typeface="Consolas" pitchFamily="49" charset="0"/>
                </a:rPr>
                <a:t>cout</a:t>
              </a:r>
              <a:endParaRPr lang="es-ES" sz="2400" dirty="0">
                <a:effectLst>
                  <a:outerShdw blurRad="38100" dist="38100" dir="2700000" algn="tl">
                    <a:srgbClr val="000000">
                      <a:alpha val="43137"/>
                    </a:srgbClr>
                  </a:outerShdw>
                </a:effectLst>
              </a:endParaRPr>
            </a:p>
          </p:txBody>
        </p:sp>
      </p:grpSp>
      <p:sp>
        <p:nvSpPr>
          <p:cNvPr id="11" name="10 CuadroTexto"/>
          <p:cNvSpPr txBox="1"/>
          <p:nvPr/>
        </p:nvSpPr>
        <p:spPr>
          <a:xfrm>
            <a:off x="6096000" y="4149080"/>
            <a:ext cx="3214710" cy="1947876"/>
          </a:xfrm>
          <a:prstGeom prst="rect">
            <a:avLst/>
          </a:prstGeom>
          <a:solidFill>
            <a:schemeClr val="dk1"/>
          </a:solidFill>
          <a:ln w="63500" cap="rnd">
            <a:solidFill>
              <a:schemeClr val="tx1">
                <a:lumMod val="8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endParaRPr lang="es-ES" sz="1600" dirty="0">
              <a:latin typeface="Consolas" pitchFamily="49" charset="0"/>
            </a:endParaRPr>
          </a:p>
        </p:txBody>
      </p:sp>
      <p:sp>
        <p:nvSpPr>
          <p:cNvPr id="12" name="11 CuadroTexto"/>
          <p:cNvSpPr txBox="1"/>
          <p:nvPr/>
        </p:nvSpPr>
        <p:spPr>
          <a:xfrm>
            <a:off x="6167438" y="4398877"/>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13" name="12 CuadroTexto"/>
          <p:cNvSpPr txBox="1"/>
          <p:nvPr/>
        </p:nvSpPr>
        <p:spPr>
          <a:xfrm>
            <a:off x="6167438" y="4184563"/>
            <a:ext cx="1428760" cy="428628"/>
          </a:xfrm>
          <a:prstGeom prst="rect">
            <a:avLst/>
          </a:prstGeom>
          <a:noFill/>
          <a:ln w="63500" cap="rnd">
            <a:noFill/>
          </a:ln>
          <a:effectLst>
            <a:outerShdw blurRad="50800" dist="38100" dir="2700000" algn="tl" rotWithShape="0">
              <a:schemeClr val="bg1">
                <a:alpha val="40000"/>
              </a:schemeClr>
            </a:outerShdw>
          </a:effectLst>
        </p:spPr>
        <p:style>
          <a:lnRef idx="2">
            <a:schemeClr val="dk1">
              <a:shade val="50000"/>
            </a:schemeClr>
          </a:lnRef>
          <a:fillRef idx="1">
            <a:schemeClr val="dk1"/>
          </a:fillRef>
          <a:effectRef idx="0">
            <a:schemeClr val="dk1"/>
          </a:effectRef>
          <a:fontRef idx="minor">
            <a:schemeClr val="lt1"/>
          </a:fontRef>
        </p:style>
        <p:txBody>
          <a:bodyPr wrap="none" tIns="72000" bIns="72000" rtlCol="0">
            <a:noAutofit/>
          </a:bodyPr>
          <a:lstStyle/>
          <a:p>
            <a:r>
              <a:rPr lang="es-ES" sz="1600" dirty="0">
                <a:latin typeface="Consolas" pitchFamily="49" charset="0"/>
              </a:rPr>
              <a:t>Hola Mundo!</a:t>
            </a:r>
          </a:p>
        </p:txBody>
      </p:sp>
      <p:sp>
        <p:nvSpPr>
          <p:cNvPr id="15" name="14 CuadroTexto"/>
          <p:cNvSpPr txBox="1"/>
          <p:nvPr/>
        </p:nvSpPr>
        <p:spPr>
          <a:xfrm>
            <a:off x="6167438" y="4172421"/>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16" name="15 Rectángulo"/>
          <p:cNvSpPr/>
          <p:nvPr/>
        </p:nvSpPr>
        <p:spPr>
          <a:xfrm>
            <a:off x="6238876" y="4451265"/>
            <a:ext cx="285752"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4151785" y="3256410"/>
            <a:ext cx="2903359" cy="461665"/>
          </a:xfrm>
          <a:prstGeom prst="rect">
            <a:avLst/>
          </a:prstGeom>
        </p:spPr>
        <p:txBody>
          <a:bodyPr wrap="none">
            <a:spAutoFit/>
          </a:bodyPr>
          <a:lstStyle/>
          <a:p>
            <a:r>
              <a:rPr lang="es-ES" sz="2400" dirty="0">
                <a:effectLst>
                  <a:outerShdw blurRad="38100" dist="38100" dir="2700000" algn="tl">
                    <a:srgbClr val="000000">
                      <a:alpha val="43137"/>
                    </a:srgbClr>
                  </a:outerShdw>
                </a:effectLst>
                <a:latin typeface="Consolas" pitchFamily="49" charset="0"/>
              </a:rPr>
              <a:t>&lt;&lt; </a:t>
            </a:r>
            <a:r>
              <a:rPr lang="es-ES" sz="2400" dirty="0">
                <a:solidFill>
                  <a:srgbClr val="FFFF00"/>
                </a:solidFill>
                <a:effectLst>
                  <a:outerShdw blurRad="38100" dist="38100" dir="2700000" algn="tl">
                    <a:srgbClr val="000000">
                      <a:alpha val="43137"/>
                    </a:srgbClr>
                  </a:outerShdw>
                </a:effectLst>
                <a:latin typeface="Consolas" pitchFamily="49" charset="0"/>
              </a:rPr>
              <a:t>"Hola Mundo!"</a:t>
            </a:r>
            <a:endParaRPr lang="es-ES" sz="2400" dirty="0">
              <a:effectLst>
                <a:outerShdw blurRad="38100" dist="38100" dir="2700000" algn="tl">
                  <a:srgbClr val="000000">
                    <a:alpha val="43137"/>
                  </a:srgbClr>
                </a:outerShdw>
              </a:effectLst>
            </a:endParaRPr>
          </a:p>
        </p:txBody>
      </p:sp>
      <p:sp>
        <p:nvSpPr>
          <p:cNvPr id="19" name="18 Rectángulo"/>
          <p:cNvSpPr/>
          <p:nvPr/>
        </p:nvSpPr>
        <p:spPr>
          <a:xfrm>
            <a:off x="7032104" y="3256410"/>
            <a:ext cx="1544012" cy="461665"/>
          </a:xfrm>
          <a:prstGeom prst="rect">
            <a:avLst/>
          </a:prstGeom>
        </p:spPr>
        <p:txBody>
          <a:bodyPr wrap="none">
            <a:spAutoFit/>
          </a:bodyPr>
          <a:lstStyle/>
          <a:p>
            <a:r>
              <a:rPr lang="es-ES" sz="2400" dirty="0">
                <a:effectLst>
                  <a:outerShdw blurRad="38100" dist="38100" dir="2700000" algn="tl">
                    <a:srgbClr val="000000">
                      <a:alpha val="43137"/>
                    </a:srgbClr>
                  </a:outerShdw>
                </a:effectLst>
                <a:latin typeface="Consolas" pitchFamily="49" charset="0"/>
              </a:rPr>
              <a:t>&lt;&lt; endl;</a:t>
            </a:r>
            <a:endParaRPr lang="es-ES" sz="2400" dirty="0">
              <a:effectLst>
                <a:outerShdw blurRad="38100" dist="38100" dir="2700000" algn="tl">
                  <a:srgbClr val="000000">
                    <a:alpha val="43137"/>
                  </a:srgbClr>
                </a:outerShdw>
              </a:effectLst>
            </a:endParaRPr>
          </a:p>
        </p:txBody>
      </p:sp>
      <p:sp>
        <p:nvSpPr>
          <p:cNvPr id="20" name="19 CuadroTexto"/>
          <p:cNvSpPr txBox="1"/>
          <p:nvPr/>
        </p:nvSpPr>
        <p:spPr>
          <a:xfrm>
            <a:off x="7392144" y="4168130"/>
            <a:ext cx="311304" cy="369332"/>
          </a:xfrm>
          <a:prstGeom prst="rect">
            <a:avLst/>
          </a:prstGeom>
          <a:noFill/>
        </p:spPr>
        <p:txBody>
          <a:bodyPr wrap="none" rtlCol="0">
            <a:spAutoFit/>
          </a:bodyPr>
          <a:lstStyle/>
          <a:p>
            <a:r>
              <a:rPr lang="es-ES" dirty="0">
                <a:latin typeface="Consolas" pitchFamily="49" charset="0"/>
              </a:rPr>
              <a:t>_</a:t>
            </a:r>
            <a:endParaRPr lang="es-ES" dirty="0"/>
          </a:p>
        </p:txBody>
      </p:sp>
      <p:sp>
        <p:nvSpPr>
          <p:cNvPr id="21" name="20 CuadroTexto"/>
          <p:cNvSpPr txBox="1"/>
          <p:nvPr/>
        </p:nvSpPr>
        <p:spPr>
          <a:xfrm>
            <a:off x="3071665" y="4941169"/>
            <a:ext cx="2307043" cy="4616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400" dirty="0">
                <a:effectLst>
                  <a:outerShdw blurRad="38100" dist="38100" dir="2700000" algn="tl">
                    <a:srgbClr val="000000">
                      <a:alpha val="43137"/>
                    </a:srgbClr>
                  </a:outerShdw>
                </a:effectLst>
                <a:latin typeface="Consolas" pitchFamily="49" charset="0"/>
                <a:cs typeface="Consolas" pitchFamily="49" charset="0"/>
              </a:rPr>
              <a:t>endl</a:t>
            </a:r>
            <a:r>
              <a:rPr lang="es-ES" sz="2400" dirty="0">
                <a:effectLst>
                  <a:outerShdw blurRad="38100" dist="38100" dir="2700000" algn="tl">
                    <a:srgbClr val="000000">
                      <a:alpha val="43137"/>
                    </a:srgbClr>
                  </a:outerShdw>
                </a:effectLst>
                <a:latin typeface="Cambria" pitchFamily="18" charset="0"/>
              </a:rPr>
              <a:t> </a:t>
            </a:r>
            <a:r>
              <a:rPr lang="es-ES" sz="2400" dirty="0">
                <a:effectLst>
                  <a:outerShdw blurRad="38100" dist="38100" dir="2700000" algn="tl">
                    <a:srgbClr val="000000">
                      <a:alpha val="43137"/>
                    </a:srgbClr>
                  </a:outerShdw>
                </a:effectLst>
                <a:latin typeface="Cambria" pitchFamily="18" charset="0"/>
                <a:sym typeface="Wingdings" pitchFamily="2" charset="2"/>
              </a:rPr>
              <a:t> </a:t>
            </a:r>
            <a:r>
              <a:rPr lang="es-ES" sz="2400" i="1" dirty="0" err="1">
                <a:effectLst>
                  <a:outerShdw blurRad="38100" dist="38100" dir="2700000" algn="tl">
                    <a:srgbClr val="000000">
                      <a:alpha val="43137"/>
                    </a:srgbClr>
                  </a:outerShdw>
                </a:effectLst>
                <a:latin typeface="Cambria" pitchFamily="18" charset="0"/>
                <a:sym typeface="Wingdings" pitchFamily="2" charset="2"/>
              </a:rPr>
              <a:t>end</a:t>
            </a:r>
            <a:r>
              <a:rPr lang="es-ES" sz="2400" i="1" dirty="0">
                <a:effectLst>
                  <a:outerShdw blurRad="38100" dist="38100" dir="2700000" algn="tl">
                    <a:srgbClr val="000000">
                      <a:alpha val="43137"/>
                    </a:srgbClr>
                  </a:outerShdw>
                </a:effectLst>
                <a:latin typeface="Cambria" pitchFamily="18" charset="0"/>
                <a:sym typeface="Wingdings" pitchFamily="2" charset="2"/>
              </a:rPr>
              <a:t> line</a:t>
            </a:r>
            <a:endParaRPr lang="es-ES" sz="2400" i="1" dirty="0">
              <a:effectLst>
                <a:outerShdw blurRad="38100" dist="38100" dir="2700000" algn="tl">
                  <a:srgbClr val="000000">
                    <a:alpha val="43137"/>
                  </a:srgbClr>
                </a:outerShdw>
              </a:effectLst>
              <a:latin typeface="Cambria" pitchFamily="18" charset="0"/>
            </a:endParaRPr>
          </a:p>
        </p:txBody>
      </p:sp>
      <p:sp>
        <p:nvSpPr>
          <p:cNvPr id="22" name="21 Rectángulo"/>
          <p:cNvSpPr/>
          <p:nvPr/>
        </p:nvSpPr>
        <p:spPr>
          <a:xfrm>
            <a:off x="7464152" y="4293096"/>
            <a:ext cx="2160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2 CuadroTexto"/>
          <p:cNvSpPr txBox="1"/>
          <p:nvPr/>
        </p:nvSpPr>
        <p:spPr>
          <a:xfrm>
            <a:off x="6744598" y="1052737"/>
            <a:ext cx="3437031" cy="46166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2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c</a:t>
            </a:r>
            <a:r>
              <a:rPr lang="es-ES" sz="2400" i="1" dirty="0" err="1">
                <a:effectLst>
                  <a:outerShdw blurRad="38100" dist="38100" dir="2700000" algn="tl">
                    <a:srgbClr val="000000">
                      <a:alpha val="43137"/>
                    </a:srgbClr>
                  </a:outerShdw>
                </a:effectLst>
                <a:latin typeface="Cambria" pitchFamily="18" charset="0"/>
              </a:rPr>
              <a:t>haracter</a:t>
            </a:r>
            <a:r>
              <a:rPr lang="es-ES" sz="2400" i="1" dirty="0">
                <a:effectLst>
                  <a:outerShdw blurRad="38100" dist="38100" dir="2700000" algn="tl">
                    <a:srgbClr val="000000">
                      <a:alpha val="43137"/>
                    </a:srgbClr>
                  </a:outerShdw>
                </a:effectLst>
                <a:latin typeface="Cambria" pitchFamily="18" charset="0"/>
              </a:rPr>
              <a:t> </a:t>
            </a:r>
            <a:r>
              <a:rPr lang="es-ES" sz="2400" dirty="0">
                <a:solidFill>
                  <a:srgbClr val="FFC000"/>
                </a:solidFill>
                <a:effectLst>
                  <a:outerShdw blurRad="38100" dist="38100" dir="2700000" algn="tl">
                    <a:srgbClr val="000000">
                      <a:alpha val="43137"/>
                    </a:srgbClr>
                  </a:outerShdw>
                </a:effectLst>
                <a:latin typeface="Consolas" pitchFamily="49" charset="0"/>
                <a:cs typeface="Consolas" pitchFamily="49" charset="0"/>
              </a:rPr>
              <a:t>out</a:t>
            </a:r>
            <a:r>
              <a:rPr lang="es-ES" sz="2400" i="1" dirty="0">
                <a:effectLst>
                  <a:outerShdw blurRad="38100" dist="38100" dir="2700000" algn="tl">
                    <a:srgbClr val="000000">
                      <a:alpha val="43137"/>
                    </a:srgbClr>
                  </a:outerShdw>
                </a:effectLst>
                <a:latin typeface="Cambria" pitchFamily="18" charset="0"/>
              </a:rPr>
              <a:t>put </a:t>
            </a:r>
            <a:r>
              <a:rPr lang="es-ES" sz="2400" i="1" dirty="0" err="1">
                <a:effectLst>
                  <a:outerShdw blurRad="38100" dist="38100" dir="2700000" algn="tl">
                    <a:srgbClr val="000000">
                      <a:alpha val="43137"/>
                    </a:srgbClr>
                  </a:outerShdw>
                </a:effectLst>
                <a:latin typeface="Cambria" pitchFamily="18" charset="0"/>
              </a:rPr>
              <a:t>stream</a:t>
            </a:r>
            <a:endParaRPr lang="es-ES" sz="2400" i="1" dirty="0">
              <a:effectLst>
                <a:outerShdw blurRad="38100" dist="38100" dir="2700000" algn="tl">
                  <a:srgbClr val="000000">
                    <a:alpha val="43137"/>
                  </a:srgbClr>
                </a:outerShdw>
              </a:effectLst>
              <a:latin typeface="Cambria" pitchFamily="18" charset="0"/>
            </a:endParaRPr>
          </a:p>
        </p:txBody>
      </p:sp>
      <p:sp>
        <p:nvSpPr>
          <p:cNvPr id="24"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1"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childTnLst>
                          </p:cTn>
                        </p:par>
                        <p:par>
                          <p:cTn id="11" fill="hold">
                            <p:stCondLst>
                              <p:cond delay="1000"/>
                            </p:stCondLst>
                            <p:childTnLst>
                              <p:par>
                                <p:cTn id="12" presetID="22" presetClass="entr" presetSubtype="8" fill="hold" grpId="2"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10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xit" presetSubtype="0" fill="hold" grpId="0" nodeType="clickEffect">
                                  <p:stCondLst>
                                    <p:cond delay="0"/>
                                  </p:stCondLst>
                                  <p:childTnLst>
                                    <p:anim calcmode="lin" valueType="num">
                                      <p:cBhvr>
                                        <p:cTn id="18" dur="1000"/>
                                        <p:tgtEl>
                                          <p:spTgt spid="17"/>
                                        </p:tgtEl>
                                        <p:attrNameLst>
                                          <p:attrName>ppt_x</p:attrName>
                                        </p:attrNameLst>
                                      </p:cBhvr>
                                      <p:tavLst>
                                        <p:tav tm="0">
                                          <p:val>
                                            <p:strVal val="ppt_x"/>
                                          </p:val>
                                        </p:tav>
                                        <p:tav tm="100000">
                                          <p:val>
                                            <p:strVal val="ppt_x-.2"/>
                                          </p:val>
                                        </p:tav>
                                      </p:tavLst>
                                    </p:anim>
                                    <p:anim calcmode="lin" valueType="num">
                                      <p:cBhvr>
                                        <p:cTn id="19" dur="1000"/>
                                        <p:tgtEl>
                                          <p:spTgt spid="17"/>
                                        </p:tgtEl>
                                        <p:attrNameLst>
                                          <p:attrName>ppt_y</p:attrName>
                                        </p:attrNameLst>
                                      </p:cBhvr>
                                      <p:tavLst>
                                        <p:tav tm="0">
                                          <p:val>
                                            <p:strVal val="ppt_y"/>
                                          </p:val>
                                        </p:tav>
                                        <p:tav tm="100000">
                                          <p:val>
                                            <p:strVal val="ppt_y"/>
                                          </p:val>
                                        </p:tav>
                                      </p:tavLst>
                                    </p:anim>
                                    <p:animEffect transition="out" filter="fade">
                                      <p:cBhvr>
                                        <p:cTn id="20" dur="1000"/>
                                        <p:tgtEl>
                                          <p:spTgt spid="17"/>
                                        </p:tgtEl>
                                      </p:cBhvr>
                                    </p:animEffect>
                                    <p:set>
                                      <p:cBhvr>
                                        <p:cTn id="21" dur="1" fill="hold">
                                          <p:stCondLst>
                                            <p:cond delay="999"/>
                                          </p:stCondLst>
                                        </p:cTn>
                                        <p:tgtEl>
                                          <p:spTgt spid="17"/>
                                        </p:tgtEl>
                                        <p:attrNameLst>
                                          <p:attrName>style.visibility</p:attrName>
                                        </p:attrNameLst>
                                      </p:cBhvr>
                                      <p:to>
                                        <p:strVal val="hidden"/>
                                      </p:to>
                                    </p:set>
                                  </p:childTnLst>
                                </p:cTn>
                              </p:par>
                            </p:childTnLst>
                          </p:cTn>
                        </p:par>
                        <p:par>
                          <p:cTn id="22" fill="hold">
                            <p:stCondLst>
                              <p:cond delay="1000"/>
                            </p:stCondLst>
                            <p:childTnLst>
                              <p:par>
                                <p:cTn id="23" presetID="1" presetClass="exit" presetSubtype="0" fill="hold" grpId="1" nodeType="afterEffect">
                                  <p:stCondLst>
                                    <p:cond delay="0"/>
                                  </p:stCondLst>
                                  <p:childTnLst>
                                    <p:set>
                                      <p:cBhvr>
                                        <p:cTn id="24" dur="1" fill="hold">
                                          <p:stCondLst>
                                            <p:cond delay="0"/>
                                          </p:stCondLst>
                                        </p:cTn>
                                        <p:tgtEl>
                                          <p:spTgt spid="15"/>
                                        </p:tgtEl>
                                        <p:attrNameLst>
                                          <p:attrName>style.visibility</p:attrName>
                                        </p:attrNameLst>
                                      </p:cBhvr>
                                      <p:to>
                                        <p:strVal val="hidden"/>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par>
                          <p:cTn id="31" fill="hold">
                            <p:stCondLst>
                              <p:cond delay="1901"/>
                            </p:stCondLst>
                            <p:childTnLst>
                              <p:par>
                                <p:cTn id="32" presetID="1"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par>
                          <p:cTn id="34" fill="hold">
                            <p:stCondLst>
                              <p:cond delay="1901"/>
                            </p:stCondLst>
                            <p:childTnLst>
                              <p:par>
                                <p:cTn id="35" presetID="35" presetClass="path" presetSubtype="0" accel="50000" decel="50000" fill="hold" grpId="0" nodeType="afterEffect">
                                  <p:stCondLst>
                                    <p:cond delay="0"/>
                                  </p:stCondLst>
                                  <p:childTnLst>
                                    <p:animMotion origin="layout" path="M 4.44444E-6 -3.33333E-6 L -0.31285 -3.33333E-6 " pathEditMode="relative" rAng="0" ptsTypes="AA">
                                      <p:cBhvr>
                                        <p:cTn id="36" dur="2000" fill="hold"/>
                                        <p:tgtEl>
                                          <p:spTgt spid="19"/>
                                        </p:tgtEl>
                                        <p:attrNameLst>
                                          <p:attrName>ppt_x</p:attrName>
                                          <p:attrName>ppt_y</p:attrName>
                                        </p:attrNameLst>
                                      </p:cBhvr>
                                      <p:rCtr x="-156" y="0"/>
                                    </p:animMotion>
                                  </p:childTnLst>
                                </p:cTn>
                              </p:par>
                            </p:childTnLst>
                          </p:cTn>
                        </p:par>
                        <p:par>
                          <p:cTn id="37" fill="hold">
                            <p:stCondLst>
                              <p:cond delay="3901"/>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10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xit" presetSubtype="0" fill="hold" grpId="1" nodeType="clickEffect">
                                  <p:stCondLst>
                                    <p:cond delay="0"/>
                                  </p:stCondLst>
                                  <p:childTnLst>
                                    <p:anim calcmode="lin" valueType="num">
                                      <p:cBhvr>
                                        <p:cTn id="44" dur="1000"/>
                                        <p:tgtEl>
                                          <p:spTgt spid="19"/>
                                        </p:tgtEl>
                                        <p:attrNameLst>
                                          <p:attrName>ppt_x</p:attrName>
                                        </p:attrNameLst>
                                      </p:cBhvr>
                                      <p:tavLst>
                                        <p:tav tm="0">
                                          <p:val>
                                            <p:strVal val="ppt_x"/>
                                          </p:val>
                                        </p:tav>
                                        <p:tav tm="100000">
                                          <p:val>
                                            <p:strVal val="ppt_x-.2"/>
                                          </p:val>
                                        </p:tav>
                                      </p:tavLst>
                                    </p:anim>
                                    <p:anim calcmode="lin" valueType="num">
                                      <p:cBhvr>
                                        <p:cTn id="45" dur="1000"/>
                                        <p:tgtEl>
                                          <p:spTgt spid="19"/>
                                        </p:tgtEl>
                                        <p:attrNameLst>
                                          <p:attrName>ppt_y</p:attrName>
                                        </p:attrNameLst>
                                      </p:cBhvr>
                                      <p:tavLst>
                                        <p:tav tm="0">
                                          <p:val>
                                            <p:strVal val="ppt_y"/>
                                          </p:val>
                                        </p:tav>
                                        <p:tav tm="100000">
                                          <p:val>
                                            <p:strVal val="ppt_y"/>
                                          </p:val>
                                        </p:tav>
                                      </p:tavLst>
                                    </p:anim>
                                    <p:animEffect transition="out" filter="fade">
                                      <p:cBhvr>
                                        <p:cTn id="46" dur="1000"/>
                                        <p:tgtEl>
                                          <p:spTgt spid="19"/>
                                        </p:tgtEl>
                                      </p:cBhvr>
                                    </p:animEffect>
                                    <p:set>
                                      <p:cBhvr>
                                        <p:cTn id="47" dur="1" fill="hold">
                                          <p:stCondLst>
                                            <p:cond delay="999"/>
                                          </p:stCondLst>
                                        </p:cTn>
                                        <p:tgtEl>
                                          <p:spTgt spid="19"/>
                                        </p:tgtEl>
                                        <p:attrNameLst>
                                          <p:attrName>style.visibility</p:attrName>
                                        </p:attrNameLst>
                                      </p:cBhvr>
                                      <p:to>
                                        <p:strVal val="hidden"/>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par>
                          <p:cTn id="51" fill="hold">
                            <p:stCondLst>
                              <p:cond delay="1000"/>
                            </p:stCondLst>
                            <p:childTnLst>
                              <p:par>
                                <p:cTn id="52" presetID="1" presetClass="exit" presetSubtype="0" fill="hold" grpId="1" nodeType="afterEffect">
                                  <p:stCondLst>
                                    <p:cond delay="0"/>
                                  </p:stCondLst>
                                  <p:childTnLst>
                                    <p:set>
                                      <p:cBhvr>
                                        <p:cTn id="53" dur="1" fill="hold">
                                          <p:stCondLst>
                                            <p:cond delay="0"/>
                                          </p:stCondLst>
                                        </p:cTn>
                                        <p:tgtEl>
                                          <p:spTgt spid="20"/>
                                        </p:tgtEl>
                                        <p:attrNameLst>
                                          <p:attrName>style.visibility</p:attrName>
                                        </p:attrNameLst>
                                      </p:cBhvr>
                                      <p:to>
                                        <p:strVal val="hidden"/>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P spid="15" grpId="0"/>
      <p:bldP spid="15" grpId="1"/>
      <p:bldP spid="16" grpId="0" animBg="1"/>
      <p:bldP spid="17" grpId="0"/>
      <p:bldP spid="17" grpId="1"/>
      <p:bldP spid="19" grpId="0"/>
      <p:bldP spid="19" grpId="1"/>
      <p:bldP spid="19" grpId="2"/>
      <p:bldP spid="20" grpId="0"/>
      <p:bldP spid="20" grpId="1"/>
      <p:bldP spid="21" grpId="0"/>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Resolución de problemas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1000"/>
              </a:spcAft>
            </a:pPr>
            <a:r>
              <a:rPr lang="es-ES" sz="2800" dirty="0">
                <a:solidFill>
                  <a:schemeClr val="bg2">
                    <a:lumMod val="20000"/>
                    <a:lumOff val="80000"/>
                  </a:schemeClr>
                </a:solidFill>
              </a:rPr>
              <a:t>Objetos: Datos que maneja el programa</a:t>
            </a:r>
          </a:p>
          <a:p>
            <a:pPr lvl="1" indent="1588">
              <a:lnSpc>
                <a:spcPct val="120000"/>
              </a:lnSpc>
              <a:spcBef>
                <a:spcPts val="0"/>
              </a:spcBef>
              <a:spcAft>
                <a:spcPts val="1200"/>
              </a:spcAft>
              <a:buNone/>
            </a:pPr>
            <a:r>
              <a:rPr lang="es-ES" sz="2000" i="1" dirty="0">
                <a:solidFill>
                  <a:schemeClr val="tx1">
                    <a:lumMod val="50000"/>
                  </a:schemeClr>
                </a:solidFill>
              </a:rPr>
              <a:t>Mostrar en la </a:t>
            </a:r>
            <a:r>
              <a:rPr lang="es-ES" sz="2000" i="1" dirty="0"/>
              <a:t>pantalla </a:t>
            </a:r>
            <a:r>
              <a:rPr lang="es-ES" sz="2000" i="1" dirty="0">
                <a:solidFill>
                  <a:schemeClr val="tx1">
                    <a:lumMod val="50000"/>
                  </a:schemeClr>
                </a:solidFill>
              </a:rPr>
              <a:t>un </a:t>
            </a:r>
            <a:r>
              <a:rPr lang="es-ES" sz="2000" i="1" dirty="0"/>
              <a:t>texto que pida la base del triángulo</a:t>
            </a:r>
            <a:r>
              <a:rPr lang="es-ES" sz="2000" i="1" dirty="0">
                <a:solidFill>
                  <a:schemeClr val="tx1">
                    <a:lumMod val="50000"/>
                  </a:schemeClr>
                </a:solidFill>
              </a:rPr>
              <a:t>. El usuario introducirá la </a:t>
            </a:r>
            <a:r>
              <a:rPr lang="es-ES" sz="2000" i="1" dirty="0"/>
              <a:t>base </a:t>
            </a:r>
            <a:r>
              <a:rPr lang="es-ES" sz="2000" i="1" dirty="0">
                <a:solidFill>
                  <a:schemeClr val="tx1">
                    <a:lumMod val="50000"/>
                  </a:schemeClr>
                </a:solidFill>
              </a:rPr>
              <a:t>con el </a:t>
            </a:r>
            <a:r>
              <a:rPr lang="es-ES" sz="2000" i="1" dirty="0"/>
              <a:t>teclado</a:t>
            </a:r>
            <a:r>
              <a:rPr lang="es-ES" sz="2000" i="1" dirty="0">
                <a:solidFill>
                  <a:schemeClr val="tx1">
                    <a:lumMod val="50000"/>
                  </a:schemeClr>
                </a:solidFill>
              </a:rPr>
              <a:t>. Mostrar en la </a:t>
            </a:r>
            <a:r>
              <a:rPr lang="es-ES" sz="2000" i="1" dirty="0"/>
              <a:t>pantalla </a:t>
            </a:r>
            <a:r>
              <a:rPr lang="es-ES" sz="2000" i="1" dirty="0">
                <a:solidFill>
                  <a:schemeClr val="tx1">
                    <a:lumMod val="50000"/>
                  </a:schemeClr>
                </a:solidFill>
              </a:rPr>
              <a:t>un </a:t>
            </a:r>
            <a:r>
              <a:rPr lang="es-ES" sz="2000" i="1" dirty="0"/>
              <a:t>texto que pida la altura del triángulo</a:t>
            </a:r>
            <a:r>
              <a:rPr lang="es-ES" sz="2000" i="1" dirty="0">
                <a:solidFill>
                  <a:schemeClr val="tx1">
                    <a:lumMod val="50000"/>
                  </a:schemeClr>
                </a:solidFill>
              </a:rPr>
              <a:t>. El usuario introducirá la </a:t>
            </a:r>
            <a:r>
              <a:rPr lang="es-ES" sz="2000" i="1" dirty="0"/>
              <a:t>altura </a:t>
            </a:r>
            <a:r>
              <a:rPr lang="es-ES" sz="2000" i="1" dirty="0">
                <a:solidFill>
                  <a:schemeClr val="tx1">
                    <a:lumMod val="50000"/>
                  </a:schemeClr>
                </a:solidFill>
              </a:rPr>
              <a:t>con el </a:t>
            </a:r>
            <a:r>
              <a:rPr lang="es-ES" sz="2000" i="1" dirty="0"/>
              <a:t>teclado</a:t>
            </a:r>
            <a:r>
              <a:rPr lang="es-ES" sz="2000" i="1" dirty="0">
                <a:solidFill>
                  <a:schemeClr val="tx1">
                    <a:lumMod val="50000"/>
                  </a:schemeClr>
                </a:solidFill>
              </a:rPr>
              <a:t>. Se calculará el </a:t>
            </a:r>
            <a:r>
              <a:rPr lang="es-ES" sz="2000" i="1" dirty="0"/>
              <a:t>área del triángulo </a:t>
            </a:r>
            <a:r>
              <a:rPr lang="es-ES" sz="2000" i="1" dirty="0">
                <a:solidFill>
                  <a:schemeClr val="tx1">
                    <a:lumMod val="50000"/>
                  </a:schemeClr>
                </a:solidFill>
              </a:rPr>
              <a:t>y se mostrará en la </a:t>
            </a:r>
            <a:r>
              <a:rPr lang="es-ES" sz="2000" i="1" dirty="0"/>
              <a:t>pantalla</a:t>
            </a:r>
            <a:r>
              <a:rPr lang="es-ES" sz="2000" i="1" dirty="0">
                <a:solidFill>
                  <a:schemeClr val="tx1">
                    <a:lumMod val="50000"/>
                  </a:schemeClr>
                </a:solidFill>
              </a:rPr>
              <a:t>.</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107</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grpSp>
        <p:nvGrpSpPr>
          <p:cNvPr id="47" name="46 Grupo"/>
          <p:cNvGrpSpPr/>
          <p:nvPr/>
        </p:nvGrpSpPr>
        <p:grpSpPr>
          <a:xfrm>
            <a:off x="3835177" y="2157240"/>
            <a:ext cx="1008112" cy="1074787"/>
            <a:chOff x="2311177" y="2157239"/>
            <a:chExt cx="1008112" cy="1074787"/>
          </a:xfrm>
        </p:grpSpPr>
        <p:sp>
          <p:nvSpPr>
            <p:cNvPr id="8" name="7 Rectángulo"/>
            <p:cNvSpPr/>
            <p:nvPr/>
          </p:nvSpPr>
          <p:spPr>
            <a:xfrm>
              <a:off x="2311177" y="2871986"/>
              <a:ext cx="1008112"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9 Conector recto"/>
            <p:cNvCxnSpPr/>
            <p:nvPr/>
          </p:nvCxnSpPr>
          <p:spPr>
            <a:xfrm>
              <a:off x="2805708" y="2502421"/>
              <a:ext cx="0" cy="36004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440335" y="2157239"/>
              <a:ext cx="748924"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onsolas" pitchFamily="49" charset="0"/>
                  <a:cs typeface="Consolas" pitchFamily="49" charset="0"/>
                </a:rPr>
                <a:t>cout</a:t>
              </a:r>
            </a:p>
          </p:txBody>
        </p:sp>
      </p:grpSp>
      <p:grpSp>
        <p:nvGrpSpPr>
          <p:cNvPr id="48" name="47 Grupo"/>
          <p:cNvGrpSpPr/>
          <p:nvPr/>
        </p:nvGrpSpPr>
        <p:grpSpPr>
          <a:xfrm>
            <a:off x="5150371" y="2157240"/>
            <a:ext cx="3744416" cy="1074787"/>
            <a:chOff x="3626371" y="2157239"/>
            <a:chExt cx="3744416" cy="1074787"/>
          </a:xfrm>
        </p:grpSpPr>
        <p:sp>
          <p:nvSpPr>
            <p:cNvPr id="12" name="11 Rectángulo"/>
            <p:cNvSpPr/>
            <p:nvPr/>
          </p:nvSpPr>
          <p:spPr>
            <a:xfrm>
              <a:off x="3626371" y="2871986"/>
              <a:ext cx="3744416"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12 Conector recto"/>
            <p:cNvCxnSpPr/>
            <p:nvPr/>
          </p:nvCxnSpPr>
          <p:spPr>
            <a:xfrm>
              <a:off x="5493246" y="2502421"/>
              <a:ext cx="0" cy="36004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4668525" y="2157239"/>
              <a:ext cx="1659237"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cs typeface="Consolas" pitchFamily="49" charset="0"/>
                </a:rPr>
                <a:t>cadena literal</a:t>
              </a:r>
            </a:p>
          </p:txBody>
        </p:sp>
      </p:grpSp>
      <p:grpSp>
        <p:nvGrpSpPr>
          <p:cNvPr id="49" name="48 Grupo"/>
          <p:cNvGrpSpPr/>
          <p:nvPr/>
        </p:nvGrpSpPr>
        <p:grpSpPr>
          <a:xfrm>
            <a:off x="2842967" y="1772816"/>
            <a:ext cx="1625425" cy="1834108"/>
            <a:chOff x="1318966" y="1772816"/>
            <a:chExt cx="1625425" cy="1834108"/>
          </a:xfrm>
        </p:grpSpPr>
        <p:sp>
          <p:nvSpPr>
            <p:cNvPr id="15" name="14 Rectángulo"/>
            <p:cNvSpPr/>
            <p:nvPr/>
          </p:nvSpPr>
          <p:spPr>
            <a:xfrm>
              <a:off x="2368327" y="3246884"/>
              <a:ext cx="576064"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15 Conector recto"/>
            <p:cNvCxnSpPr>
              <a:endCxn id="15" idx="1"/>
            </p:cNvCxnSpPr>
            <p:nvPr/>
          </p:nvCxnSpPr>
          <p:spPr>
            <a:xfrm flipV="1">
              <a:off x="1835696" y="3426904"/>
              <a:ext cx="532631" cy="2096"/>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1845221" y="2142381"/>
              <a:ext cx="0" cy="1296144"/>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1318966" y="1772816"/>
              <a:ext cx="1070422"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cs typeface="Consolas" pitchFamily="49" charset="0"/>
                </a:rPr>
                <a:t>variable</a:t>
              </a:r>
            </a:p>
          </p:txBody>
        </p:sp>
      </p:grpSp>
      <p:grpSp>
        <p:nvGrpSpPr>
          <p:cNvPr id="50" name="49 Grupo"/>
          <p:cNvGrpSpPr/>
          <p:nvPr/>
        </p:nvGrpSpPr>
        <p:grpSpPr>
          <a:xfrm>
            <a:off x="4652222" y="1774912"/>
            <a:ext cx="1318813" cy="1832012"/>
            <a:chOff x="3128221" y="1774912"/>
            <a:chExt cx="1318813" cy="1832012"/>
          </a:xfrm>
        </p:grpSpPr>
        <p:sp>
          <p:nvSpPr>
            <p:cNvPr id="22" name="21 Rectángulo"/>
            <p:cNvSpPr/>
            <p:nvPr/>
          </p:nvSpPr>
          <p:spPr>
            <a:xfrm>
              <a:off x="3582938" y="3246884"/>
              <a:ext cx="864096"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3" name="22 Conector recto"/>
            <p:cNvCxnSpPr/>
            <p:nvPr/>
          </p:nvCxnSpPr>
          <p:spPr>
            <a:xfrm>
              <a:off x="3419872" y="3429000"/>
              <a:ext cx="172591"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3432719" y="2144477"/>
              <a:ext cx="0" cy="1296144"/>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3128221" y="1774912"/>
              <a:ext cx="607859"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onsolas" pitchFamily="49" charset="0"/>
                  <a:cs typeface="Consolas" pitchFamily="49" charset="0"/>
                </a:rPr>
                <a:t>cin</a:t>
              </a:r>
            </a:p>
          </p:txBody>
        </p:sp>
      </p:grpSp>
      <p:grpSp>
        <p:nvGrpSpPr>
          <p:cNvPr id="51" name="50 Grupo"/>
          <p:cNvGrpSpPr/>
          <p:nvPr/>
        </p:nvGrpSpPr>
        <p:grpSpPr>
          <a:xfrm>
            <a:off x="2423593" y="3251077"/>
            <a:ext cx="7316241" cy="1610529"/>
            <a:chOff x="899592" y="3251076"/>
            <a:chExt cx="7316241" cy="1610529"/>
          </a:xfrm>
        </p:grpSpPr>
        <p:cxnSp>
          <p:nvCxnSpPr>
            <p:cNvPr id="27" name="26 Conector recto"/>
            <p:cNvCxnSpPr/>
            <p:nvPr/>
          </p:nvCxnSpPr>
          <p:spPr>
            <a:xfrm>
              <a:off x="7207721" y="3601591"/>
              <a:ext cx="1008112"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7207721" y="3251076"/>
              <a:ext cx="0" cy="36004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7207721" y="3260601"/>
              <a:ext cx="1008112"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899592" y="3971156"/>
              <a:ext cx="2880320"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899592" y="3630166"/>
              <a:ext cx="2880320" cy="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3770387" y="3620641"/>
              <a:ext cx="0" cy="36004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1979712" y="3986014"/>
              <a:ext cx="0" cy="523106"/>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1153716" y="4461495"/>
              <a:ext cx="1659237"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cs typeface="Consolas" pitchFamily="49" charset="0"/>
                </a:rPr>
                <a:t>cadena literal</a:t>
              </a:r>
            </a:p>
          </p:txBody>
        </p:sp>
      </p:grpSp>
      <p:grpSp>
        <p:nvGrpSpPr>
          <p:cNvPr id="52" name="51 Grupo"/>
          <p:cNvGrpSpPr/>
          <p:nvPr/>
        </p:nvGrpSpPr>
        <p:grpSpPr>
          <a:xfrm>
            <a:off x="7833717" y="3611116"/>
            <a:ext cx="1070422" cy="1260014"/>
            <a:chOff x="6309717" y="3611116"/>
            <a:chExt cx="1070422" cy="1260014"/>
          </a:xfrm>
        </p:grpSpPr>
        <p:sp>
          <p:nvSpPr>
            <p:cNvPr id="41" name="40 Rectángulo"/>
            <p:cNvSpPr/>
            <p:nvPr/>
          </p:nvSpPr>
          <p:spPr>
            <a:xfrm>
              <a:off x="6434682" y="3611116"/>
              <a:ext cx="782563"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41 Conector recto"/>
            <p:cNvCxnSpPr/>
            <p:nvPr/>
          </p:nvCxnSpPr>
          <p:spPr>
            <a:xfrm>
              <a:off x="6842348" y="3986014"/>
              <a:ext cx="0" cy="523106"/>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43" name="42 CuadroTexto"/>
            <p:cNvSpPr txBox="1"/>
            <p:nvPr/>
          </p:nvSpPr>
          <p:spPr>
            <a:xfrm>
              <a:off x="6309717" y="4471020"/>
              <a:ext cx="1070422"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cs typeface="Consolas" pitchFamily="49" charset="0"/>
                </a:rPr>
                <a:t>variable</a:t>
              </a:r>
            </a:p>
          </p:txBody>
        </p:sp>
      </p:grpSp>
      <p:grpSp>
        <p:nvGrpSpPr>
          <p:cNvPr id="53" name="52 Grupo"/>
          <p:cNvGrpSpPr/>
          <p:nvPr/>
        </p:nvGrpSpPr>
        <p:grpSpPr>
          <a:xfrm>
            <a:off x="4833764" y="3990206"/>
            <a:ext cx="1982317" cy="1260014"/>
            <a:chOff x="3309763" y="3990206"/>
            <a:chExt cx="1982317" cy="1260014"/>
          </a:xfrm>
        </p:grpSpPr>
        <p:sp>
          <p:nvSpPr>
            <p:cNvPr id="44" name="43 Rectángulo"/>
            <p:cNvSpPr/>
            <p:nvPr/>
          </p:nvSpPr>
          <p:spPr>
            <a:xfrm>
              <a:off x="3309763" y="3990206"/>
              <a:ext cx="1982317"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5" name="44 Conector recto"/>
            <p:cNvCxnSpPr/>
            <p:nvPr/>
          </p:nvCxnSpPr>
          <p:spPr>
            <a:xfrm>
              <a:off x="4322241" y="4365104"/>
              <a:ext cx="0" cy="523106"/>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3789610" y="4850110"/>
              <a:ext cx="1070422"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cs typeface="Consolas" pitchFamily="49" charset="0"/>
                </a:rPr>
                <a:t>variable</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10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10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10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10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up)">
                                      <p:cBhvr>
                                        <p:cTn id="27" dur="10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up)">
                                      <p:cBhvr>
                                        <p:cTn id="32" dur="10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10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Resolución de problemas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Datos que maneja el programa: tipos</a:t>
            </a:r>
          </a:p>
          <a:p>
            <a:pPr lvl="1" indent="1588">
              <a:spcBef>
                <a:spcPts val="0"/>
              </a:spcBef>
              <a:spcAft>
                <a:spcPts val="600"/>
              </a:spcAft>
              <a:buNone/>
            </a:pPr>
            <a:endParaRPr lang="es-ES" sz="2000"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108</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graphicFrame>
        <p:nvGraphicFramePr>
          <p:cNvPr id="6" name="5 Tabla"/>
          <p:cNvGraphicFramePr>
            <a:graphicFrameLocks noGrp="1"/>
          </p:cNvGraphicFramePr>
          <p:nvPr/>
        </p:nvGraphicFramePr>
        <p:xfrm>
          <a:off x="2007788" y="1772816"/>
          <a:ext cx="8176424" cy="3240360"/>
        </p:xfrm>
        <a:graphic>
          <a:graphicData uri="http://schemas.openxmlformats.org/drawingml/2006/table">
            <a:tbl>
              <a:tblPr firstRow="1" bandRow="1">
                <a:effectLst>
                  <a:outerShdw blurRad="50800" dist="38100" dir="2700000" algn="tl" rotWithShape="0">
                    <a:prstClr val="black">
                      <a:alpha val="40000"/>
                    </a:prstClr>
                  </a:outerShdw>
                </a:effectLst>
                <a:tableStyleId>{37CE84F3-28C3-443E-9E96-99CF82512B78}</a:tableStyleId>
              </a:tblPr>
              <a:tblGrid>
                <a:gridCol w="3872188">
                  <a:extLst>
                    <a:ext uri="{9D8B030D-6E8A-4147-A177-3AD203B41FA5}">
                      <a16:colId xmlns:a16="http://schemas.microsoft.com/office/drawing/2014/main" val="20000"/>
                    </a:ext>
                  </a:extLst>
                </a:gridCol>
                <a:gridCol w="1536216">
                  <a:extLst>
                    <a:ext uri="{9D8B030D-6E8A-4147-A177-3AD203B41FA5}">
                      <a16:colId xmlns:a16="http://schemas.microsoft.com/office/drawing/2014/main" val="20001"/>
                    </a:ext>
                  </a:extLst>
                </a:gridCol>
                <a:gridCol w="1352101">
                  <a:extLst>
                    <a:ext uri="{9D8B030D-6E8A-4147-A177-3AD203B41FA5}">
                      <a16:colId xmlns:a16="http://schemas.microsoft.com/office/drawing/2014/main" val="20002"/>
                    </a:ext>
                  </a:extLst>
                </a:gridCol>
                <a:gridCol w="1415919">
                  <a:extLst>
                    <a:ext uri="{9D8B030D-6E8A-4147-A177-3AD203B41FA5}">
                      <a16:colId xmlns:a16="http://schemas.microsoft.com/office/drawing/2014/main" val="20003"/>
                    </a:ext>
                  </a:extLst>
                </a:gridCol>
              </a:tblGrid>
              <a:tr h="405045">
                <a:tc>
                  <a:txBody>
                    <a:bodyPr/>
                    <a:lstStyle/>
                    <a:p>
                      <a:r>
                        <a:rPr lang="es-ES" sz="2000" b="0" i="1" dirty="0" smtClean="0">
                          <a:effectLst>
                            <a:outerShdw blurRad="38100" dist="38100" dir="2700000" algn="tl">
                              <a:srgbClr val="000000">
                                <a:alpha val="43137"/>
                              </a:srgbClr>
                            </a:outerShdw>
                          </a:effectLst>
                          <a:latin typeface="+mj-lt"/>
                        </a:rPr>
                        <a:t>Objeto</a:t>
                      </a:r>
                      <a:endParaRPr lang="es-ES" sz="2000" b="0" i="1" dirty="0">
                        <a:effectLst>
                          <a:outerShdw blurRad="38100" dist="38100" dir="2700000" algn="tl">
                            <a:srgbClr val="000000">
                              <a:alpha val="43137"/>
                            </a:srgbClr>
                          </a:outerShdw>
                        </a:effectLst>
                        <a:latin typeface="+mj-lt"/>
                      </a:endParaRPr>
                    </a:p>
                  </a:txBody>
                  <a:tcPr>
                    <a:noFill/>
                  </a:tcPr>
                </a:tc>
                <a:tc>
                  <a:txBody>
                    <a:bodyPr/>
                    <a:lstStyle/>
                    <a:p>
                      <a:r>
                        <a:rPr lang="es-ES" sz="2000" b="0" i="1" dirty="0" smtClean="0">
                          <a:effectLst>
                            <a:outerShdw blurRad="38100" dist="38100" dir="2700000" algn="tl">
                              <a:srgbClr val="000000">
                                <a:alpha val="43137"/>
                              </a:srgbClr>
                            </a:outerShdw>
                          </a:effectLst>
                          <a:latin typeface="+mj-lt"/>
                        </a:rPr>
                        <a:t>Tipo</a:t>
                      </a:r>
                      <a:endParaRPr lang="es-ES" sz="2000" b="0" i="1" dirty="0">
                        <a:effectLst>
                          <a:outerShdw blurRad="38100" dist="38100" dir="2700000" algn="tl">
                            <a:srgbClr val="000000">
                              <a:alpha val="43137"/>
                            </a:srgbClr>
                          </a:outerShdw>
                        </a:effectLst>
                        <a:latin typeface="+mj-lt"/>
                      </a:endParaRPr>
                    </a:p>
                  </a:txBody>
                  <a:tcPr>
                    <a:noFill/>
                  </a:tcPr>
                </a:tc>
                <a:tc>
                  <a:txBody>
                    <a:bodyPr/>
                    <a:lstStyle/>
                    <a:p>
                      <a:r>
                        <a:rPr lang="es-ES" sz="2000" b="0" i="1" dirty="0" smtClean="0">
                          <a:effectLst>
                            <a:outerShdw blurRad="38100" dist="38100" dir="2700000" algn="tl">
                              <a:srgbClr val="000000">
                                <a:alpha val="43137"/>
                              </a:srgbClr>
                            </a:outerShdw>
                          </a:effectLst>
                          <a:latin typeface="+mj-lt"/>
                        </a:rPr>
                        <a:t>¿Varía?</a:t>
                      </a:r>
                      <a:endParaRPr lang="es-ES" sz="2000" b="0" i="1" dirty="0">
                        <a:effectLst>
                          <a:outerShdw blurRad="38100" dist="38100" dir="2700000" algn="tl">
                            <a:srgbClr val="000000">
                              <a:alpha val="43137"/>
                            </a:srgbClr>
                          </a:outerShdw>
                        </a:effectLst>
                        <a:latin typeface="+mj-lt"/>
                      </a:endParaRPr>
                    </a:p>
                  </a:txBody>
                  <a:tcPr>
                    <a:noFill/>
                  </a:tcPr>
                </a:tc>
                <a:tc>
                  <a:txBody>
                    <a:bodyPr/>
                    <a:lstStyle/>
                    <a:p>
                      <a:r>
                        <a:rPr lang="es-ES" sz="2000" b="0" i="1" dirty="0" smtClean="0">
                          <a:effectLst>
                            <a:outerShdw blurRad="38100" dist="38100" dir="2700000" algn="tl">
                              <a:srgbClr val="000000">
                                <a:alpha val="43137"/>
                              </a:srgbClr>
                            </a:outerShdw>
                          </a:effectLst>
                          <a:latin typeface="+mj-lt"/>
                        </a:rPr>
                        <a:t>Nombre</a:t>
                      </a:r>
                      <a:endParaRPr lang="es-ES" sz="2000" b="0" i="1" dirty="0">
                        <a:effectLst>
                          <a:outerShdw blurRad="38100" dist="38100" dir="2700000" algn="tl">
                            <a:srgbClr val="000000">
                              <a:alpha val="43137"/>
                            </a:srgbClr>
                          </a:outerShdw>
                        </a:effectLst>
                        <a:latin typeface="+mj-lt"/>
                      </a:endParaRPr>
                    </a:p>
                  </a:txBody>
                  <a:tcPr>
                    <a:noFill/>
                  </a:tcPr>
                </a:tc>
                <a:extLst>
                  <a:ext uri="{0D108BD9-81ED-4DB2-BD59-A6C34878D82A}">
                    <a16:rowId xmlns:a16="http://schemas.microsoft.com/office/drawing/2014/main" val="10000"/>
                  </a:ext>
                </a:extLst>
              </a:tr>
              <a:tr h="405045">
                <a:tc>
                  <a:txBody>
                    <a:bodyPr/>
                    <a:lstStyle/>
                    <a:p>
                      <a:r>
                        <a:rPr lang="es-ES" sz="2000" dirty="0" smtClean="0">
                          <a:effectLst>
                            <a:outerShdw blurRad="38100" dist="38100" dir="2700000" algn="tl">
                              <a:srgbClr val="000000">
                                <a:alpha val="43137"/>
                              </a:srgbClr>
                            </a:outerShdw>
                          </a:effectLst>
                          <a:latin typeface="+mj-lt"/>
                        </a:rPr>
                        <a:t>Pantalla</a:t>
                      </a:r>
                      <a:endParaRPr lang="es-ES" sz="2000" dirty="0">
                        <a:effectLst>
                          <a:outerShdw blurRad="38100" dist="38100" dir="2700000" algn="tl">
                            <a:srgbClr val="000000">
                              <a:alpha val="43137"/>
                            </a:srgbClr>
                          </a:outerShdw>
                        </a:effectLst>
                        <a:latin typeface="+mj-lt"/>
                      </a:endParaRPr>
                    </a:p>
                  </a:txBody>
                  <a:tcPr>
                    <a:noFill/>
                  </a:tcPr>
                </a:tc>
                <a:tc>
                  <a:txBody>
                    <a:bodyPr/>
                    <a:lstStyle/>
                    <a:p>
                      <a:endParaRPr lang="es-ES" sz="2000" dirty="0">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Variable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effectLst>
                            <a:outerShdw blurRad="38100" dist="38100" dir="2700000" algn="tl">
                              <a:srgbClr val="000000">
                                <a:alpha val="43137"/>
                              </a:srgbClr>
                            </a:outerShdw>
                          </a:effectLst>
                          <a:latin typeface="Consolas" pitchFamily="49" charset="0"/>
                        </a:rPr>
                        <a:t>cout</a:t>
                      </a:r>
                      <a:endParaRPr lang="es-ES" sz="2000" dirty="0">
                        <a:effectLst>
                          <a:outerShdw blurRad="38100" dist="38100" dir="2700000" algn="tl">
                            <a:srgbClr val="000000">
                              <a:alpha val="43137"/>
                            </a:srgbClr>
                          </a:outerShdw>
                        </a:effectLst>
                        <a:latin typeface="Consolas" pitchFamily="49" charset="0"/>
                      </a:endParaRPr>
                    </a:p>
                  </a:txBody>
                  <a:tcPr>
                    <a:noFill/>
                  </a:tcPr>
                </a:tc>
                <a:extLst>
                  <a:ext uri="{0D108BD9-81ED-4DB2-BD59-A6C34878D82A}">
                    <a16:rowId xmlns:a16="http://schemas.microsoft.com/office/drawing/2014/main" val="10001"/>
                  </a:ext>
                </a:extLst>
              </a:tr>
              <a:tr h="405045">
                <a:tc>
                  <a:txBody>
                    <a:bodyPr/>
                    <a:lstStyle/>
                    <a:p>
                      <a:r>
                        <a:rPr lang="es-ES" sz="2000" dirty="0" smtClean="0">
                          <a:solidFill>
                            <a:srgbClr val="FFFF00"/>
                          </a:solidFill>
                          <a:effectLst>
                            <a:outerShdw blurRad="38100" dist="38100" dir="2700000" algn="tl">
                              <a:srgbClr val="000000">
                                <a:alpha val="43137"/>
                              </a:srgbClr>
                            </a:outerShdw>
                          </a:effectLst>
                          <a:latin typeface="+mj-lt"/>
                        </a:rPr>
                        <a:t>"Introduzca la base del triángulo: "</a:t>
                      </a:r>
                      <a:endParaRPr lang="es-ES" sz="2000" dirty="0">
                        <a:effectLst>
                          <a:outerShdw blurRad="38100" dist="38100" dir="2700000" algn="tl">
                            <a:srgbClr val="000000">
                              <a:alpha val="43137"/>
                            </a:srgbClr>
                          </a:outerShdw>
                        </a:effectLst>
                        <a:latin typeface="+mj-lt"/>
                      </a:endParaRPr>
                    </a:p>
                  </a:txBody>
                  <a:tcPr>
                    <a:noFill/>
                  </a:tcPr>
                </a:tc>
                <a:tc>
                  <a:txBody>
                    <a:bodyPr/>
                    <a:lstStyle/>
                    <a:p>
                      <a:endParaRPr lang="es-ES" sz="2000" dirty="0">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Constante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i="1" dirty="0" smtClean="0">
                          <a:effectLst>
                            <a:outerShdw blurRad="38100" dist="38100" dir="2700000" algn="tl">
                              <a:srgbClr val="000000">
                                <a:alpha val="43137"/>
                              </a:srgbClr>
                            </a:outerShdw>
                          </a:effectLst>
                          <a:latin typeface="+mj-lt"/>
                        </a:rPr>
                        <a:t>ninguno</a:t>
                      </a:r>
                      <a:endParaRPr lang="es-ES" sz="2000" i="1" dirty="0">
                        <a:effectLst>
                          <a:outerShdw blurRad="38100" dist="38100" dir="2700000" algn="tl">
                            <a:srgbClr val="000000">
                              <a:alpha val="43137"/>
                            </a:srgbClr>
                          </a:outerShdw>
                        </a:effectLst>
                        <a:latin typeface="+mj-lt"/>
                      </a:endParaRPr>
                    </a:p>
                  </a:txBody>
                  <a:tcPr>
                    <a:noFill/>
                  </a:tcPr>
                </a:tc>
                <a:extLst>
                  <a:ext uri="{0D108BD9-81ED-4DB2-BD59-A6C34878D82A}">
                    <a16:rowId xmlns:a16="http://schemas.microsoft.com/office/drawing/2014/main" val="10002"/>
                  </a:ext>
                </a:extLst>
              </a:tr>
              <a:tr h="405045">
                <a:tc>
                  <a:txBody>
                    <a:bodyPr/>
                    <a:lstStyle/>
                    <a:p>
                      <a:r>
                        <a:rPr lang="es-ES" sz="2000" dirty="0" smtClean="0">
                          <a:effectLst>
                            <a:outerShdw blurRad="38100" dist="38100" dir="2700000" algn="tl">
                              <a:srgbClr val="000000">
                                <a:alpha val="43137"/>
                              </a:srgbClr>
                            </a:outerShdw>
                          </a:effectLst>
                          <a:latin typeface="+mj-lt"/>
                        </a:rPr>
                        <a:t>Base del triángulo</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solidFill>
                            <a:srgbClr val="FFC000"/>
                          </a:solidFill>
                          <a:effectLst>
                            <a:outerShdw blurRad="38100" dist="38100" dir="2700000" algn="tl">
                              <a:srgbClr val="000000">
                                <a:alpha val="43137"/>
                              </a:srgbClr>
                            </a:outerShdw>
                          </a:effectLst>
                          <a:latin typeface="Consolas" pitchFamily="49" charset="0"/>
                        </a:rPr>
                        <a:t>double</a:t>
                      </a:r>
                      <a:endParaRPr lang="es-ES" sz="2000" dirty="0">
                        <a:solidFill>
                          <a:srgbClr val="FFC000"/>
                        </a:solidFill>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Variable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effectLst>
                            <a:outerShdw blurRad="38100" dist="38100" dir="2700000" algn="tl">
                              <a:srgbClr val="000000">
                                <a:alpha val="43137"/>
                              </a:srgbClr>
                            </a:outerShdw>
                          </a:effectLst>
                          <a:latin typeface="Consolas" pitchFamily="49" charset="0"/>
                        </a:rPr>
                        <a:t>base</a:t>
                      </a:r>
                      <a:endParaRPr lang="es-ES" sz="2000" dirty="0">
                        <a:effectLst>
                          <a:outerShdw blurRad="38100" dist="38100" dir="2700000" algn="tl">
                            <a:srgbClr val="000000">
                              <a:alpha val="43137"/>
                            </a:srgbClr>
                          </a:outerShdw>
                        </a:effectLst>
                        <a:latin typeface="Consolas" pitchFamily="49" charset="0"/>
                      </a:endParaRPr>
                    </a:p>
                  </a:txBody>
                  <a:tcPr>
                    <a:noFill/>
                  </a:tcPr>
                </a:tc>
                <a:extLst>
                  <a:ext uri="{0D108BD9-81ED-4DB2-BD59-A6C34878D82A}">
                    <a16:rowId xmlns:a16="http://schemas.microsoft.com/office/drawing/2014/main" val="10003"/>
                  </a:ext>
                </a:extLst>
              </a:tr>
              <a:tr h="405045">
                <a:tc>
                  <a:txBody>
                    <a:bodyPr/>
                    <a:lstStyle/>
                    <a:p>
                      <a:r>
                        <a:rPr lang="es-ES" sz="2000" dirty="0" smtClean="0">
                          <a:effectLst>
                            <a:outerShdw blurRad="38100" dist="38100" dir="2700000" algn="tl">
                              <a:srgbClr val="000000">
                                <a:alpha val="43137"/>
                              </a:srgbClr>
                            </a:outerShdw>
                          </a:effectLst>
                          <a:latin typeface="+mj-lt"/>
                        </a:rPr>
                        <a:t>Teclado</a:t>
                      </a:r>
                      <a:endParaRPr lang="es-ES" sz="2000" dirty="0">
                        <a:effectLst>
                          <a:outerShdw blurRad="38100" dist="38100" dir="2700000" algn="tl">
                            <a:srgbClr val="000000">
                              <a:alpha val="43137"/>
                            </a:srgbClr>
                          </a:outerShdw>
                        </a:effectLst>
                        <a:latin typeface="+mj-lt"/>
                      </a:endParaRPr>
                    </a:p>
                  </a:txBody>
                  <a:tcPr>
                    <a:noFill/>
                  </a:tcPr>
                </a:tc>
                <a:tc>
                  <a:txBody>
                    <a:bodyPr/>
                    <a:lstStyle/>
                    <a:p>
                      <a:endParaRPr lang="es-ES" sz="2000" dirty="0">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Variable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effectLst>
                            <a:outerShdw blurRad="38100" dist="38100" dir="2700000" algn="tl">
                              <a:srgbClr val="000000">
                                <a:alpha val="43137"/>
                              </a:srgbClr>
                            </a:outerShdw>
                          </a:effectLst>
                          <a:latin typeface="Consolas" pitchFamily="49" charset="0"/>
                        </a:rPr>
                        <a:t>cin</a:t>
                      </a:r>
                      <a:endParaRPr lang="es-ES" sz="2000" dirty="0">
                        <a:effectLst>
                          <a:outerShdw blurRad="38100" dist="38100" dir="2700000" algn="tl">
                            <a:srgbClr val="000000">
                              <a:alpha val="43137"/>
                            </a:srgbClr>
                          </a:outerShdw>
                        </a:effectLst>
                        <a:latin typeface="Consolas" pitchFamily="49" charset="0"/>
                      </a:endParaRPr>
                    </a:p>
                  </a:txBody>
                  <a:tcPr>
                    <a:noFill/>
                  </a:tcPr>
                </a:tc>
                <a:extLst>
                  <a:ext uri="{0D108BD9-81ED-4DB2-BD59-A6C34878D82A}">
                    <a16:rowId xmlns:a16="http://schemas.microsoft.com/office/drawing/2014/main" val="10004"/>
                  </a:ext>
                </a:extLst>
              </a:tr>
              <a:tr h="405045">
                <a:tc>
                  <a:txBody>
                    <a:bodyPr/>
                    <a:lstStyle/>
                    <a:p>
                      <a:r>
                        <a:rPr lang="es-ES" sz="2000" dirty="0" smtClean="0">
                          <a:solidFill>
                            <a:srgbClr val="FFFF00"/>
                          </a:solidFill>
                          <a:effectLst>
                            <a:outerShdw blurRad="38100" dist="38100" dir="2700000" algn="tl">
                              <a:srgbClr val="000000">
                                <a:alpha val="43137"/>
                              </a:srgbClr>
                            </a:outerShdw>
                          </a:effectLst>
                          <a:latin typeface="+mj-lt"/>
                        </a:rPr>
                        <a:t>"Introduzca la altura del triángulo: "</a:t>
                      </a:r>
                      <a:endParaRPr lang="es-ES" sz="2000" dirty="0">
                        <a:effectLst>
                          <a:outerShdw blurRad="38100" dist="38100" dir="2700000" algn="tl">
                            <a:srgbClr val="000000">
                              <a:alpha val="43137"/>
                            </a:srgbClr>
                          </a:outerShdw>
                        </a:effectLst>
                        <a:latin typeface="+mj-lt"/>
                      </a:endParaRPr>
                    </a:p>
                  </a:txBody>
                  <a:tcPr>
                    <a:noFill/>
                  </a:tcPr>
                </a:tc>
                <a:tc>
                  <a:txBody>
                    <a:bodyPr/>
                    <a:lstStyle/>
                    <a:p>
                      <a:endParaRPr lang="es-ES" sz="2000" dirty="0">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Constante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i="1" dirty="0" smtClean="0">
                          <a:effectLst>
                            <a:outerShdw blurRad="38100" dist="38100" dir="2700000" algn="tl">
                              <a:srgbClr val="000000">
                                <a:alpha val="43137"/>
                              </a:srgbClr>
                            </a:outerShdw>
                          </a:effectLst>
                          <a:latin typeface="+mj-lt"/>
                        </a:rPr>
                        <a:t>ninguno</a:t>
                      </a:r>
                      <a:endParaRPr lang="es-ES" sz="2000" i="1" dirty="0">
                        <a:effectLst>
                          <a:outerShdw blurRad="38100" dist="38100" dir="2700000" algn="tl">
                            <a:srgbClr val="000000">
                              <a:alpha val="43137"/>
                            </a:srgbClr>
                          </a:outerShdw>
                        </a:effectLst>
                        <a:latin typeface="+mj-lt"/>
                      </a:endParaRPr>
                    </a:p>
                  </a:txBody>
                  <a:tcPr>
                    <a:noFill/>
                  </a:tcPr>
                </a:tc>
                <a:extLst>
                  <a:ext uri="{0D108BD9-81ED-4DB2-BD59-A6C34878D82A}">
                    <a16:rowId xmlns:a16="http://schemas.microsoft.com/office/drawing/2014/main" val="10005"/>
                  </a:ext>
                </a:extLst>
              </a:tr>
              <a:tr h="405045">
                <a:tc>
                  <a:txBody>
                    <a:bodyPr/>
                    <a:lstStyle/>
                    <a:p>
                      <a:r>
                        <a:rPr lang="es-ES" sz="2000" dirty="0" smtClean="0">
                          <a:effectLst>
                            <a:outerShdw blurRad="38100" dist="38100" dir="2700000" algn="tl">
                              <a:srgbClr val="000000">
                                <a:alpha val="43137"/>
                              </a:srgbClr>
                            </a:outerShdw>
                          </a:effectLst>
                          <a:latin typeface="+mj-lt"/>
                        </a:rPr>
                        <a:t>Altura del triángulo</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solidFill>
                            <a:srgbClr val="FFC000"/>
                          </a:solidFill>
                          <a:effectLst>
                            <a:outerShdw blurRad="38100" dist="38100" dir="2700000" algn="tl">
                              <a:srgbClr val="000000">
                                <a:alpha val="43137"/>
                              </a:srgbClr>
                            </a:outerShdw>
                          </a:effectLst>
                          <a:latin typeface="Consolas" pitchFamily="49" charset="0"/>
                        </a:rPr>
                        <a:t>double</a:t>
                      </a:r>
                      <a:endParaRPr lang="es-ES" sz="2000" dirty="0">
                        <a:solidFill>
                          <a:srgbClr val="FFC000"/>
                        </a:solidFill>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Variable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effectLst>
                            <a:outerShdw blurRad="38100" dist="38100" dir="2700000" algn="tl">
                              <a:srgbClr val="000000">
                                <a:alpha val="43137"/>
                              </a:srgbClr>
                            </a:outerShdw>
                          </a:effectLst>
                          <a:latin typeface="Consolas" pitchFamily="49" charset="0"/>
                        </a:rPr>
                        <a:t>altura</a:t>
                      </a:r>
                      <a:endParaRPr lang="es-ES" sz="2000" dirty="0">
                        <a:effectLst>
                          <a:outerShdw blurRad="38100" dist="38100" dir="2700000" algn="tl">
                            <a:srgbClr val="000000">
                              <a:alpha val="43137"/>
                            </a:srgbClr>
                          </a:outerShdw>
                        </a:effectLst>
                        <a:latin typeface="Consolas" pitchFamily="49" charset="0"/>
                      </a:endParaRPr>
                    </a:p>
                  </a:txBody>
                  <a:tcPr>
                    <a:noFill/>
                  </a:tcPr>
                </a:tc>
                <a:extLst>
                  <a:ext uri="{0D108BD9-81ED-4DB2-BD59-A6C34878D82A}">
                    <a16:rowId xmlns:a16="http://schemas.microsoft.com/office/drawing/2014/main" val="10006"/>
                  </a:ext>
                </a:extLst>
              </a:tr>
              <a:tr h="405045">
                <a:tc>
                  <a:txBody>
                    <a:bodyPr/>
                    <a:lstStyle/>
                    <a:p>
                      <a:r>
                        <a:rPr lang="es-ES" sz="2000" dirty="0" smtClean="0">
                          <a:effectLst>
                            <a:outerShdw blurRad="38100" dist="38100" dir="2700000" algn="tl">
                              <a:srgbClr val="000000">
                                <a:alpha val="43137"/>
                              </a:srgbClr>
                            </a:outerShdw>
                          </a:effectLst>
                          <a:latin typeface="+mj-lt"/>
                        </a:rPr>
                        <a:t>Área del triángulo</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smtClean="0">
                          <a:solidFill>
                            <a:srgbClr val="FFC000"/>
                          </a:solidFill>
                          <a:effectLst>
                            <a:outerShdw blurRad="38100" dist="38100" dir="2700000" algn="tl">
                              <a:srgbClr val="000000">
                                <a:alpha val="43137"/>
                              </a:srgbClr>
                            </a:outerShdw>
                          </a:effectLst>
                          <a:latin typeface="Consolas" pitchFamily="49" charset="0"/>
                        </a:rPr>
                        <a:t>double</a:t>
                      </a:r>
                      <a:endParaRPr lang="es-ES" sz="2000" dirty="0">
                        <a:solidFill>
                          <a:srgbClr val="FFC000"/>
                        </a:solidFill>
                        <a:effectLst>
                          <a:outerShdw blurRad="38100" dist="38100" dir="2700000" algn="tl">
                            <a:srgbClr val="000000">
                              <a:alpha val="43137"/>
                            </a:srgbClr>
                          </a:outerShdw>
                        </a:effectLst>
                        <a:latin typeface="Consolas" pitchFamily="49" charset="0"/>
                      </a:endParaRPr>
                    </a:p>
                  </a:txBody>
                  <a:tcPr>
                    <a:noFill/>
                  </a:tcPr>
                </a:tc>
                <a:tc>
                  <a:txBody>
                    <a:bodyPr/>
                    <a:lstStyle/>
                    <a:p>
                      <a:r>
                        <a:rPr lang="es-ES" sz="2000" dirty="0" smtClean="0">
                          <a:effectLst>
                            <a:outerShdw blurRad="38100" dist="38100" dir="2700000" algn="tl">
                              <a:srgbClr val="000000">
                                <a:alpha val="43137"/>
                              </a:srgbClr>
                            </a:outerShdw>
                          </a:effectLst>
                          <a:latin typeface="+mj-lt"/>
                        </a:rPr>
                        <a:t>Variable</a:t>
                      </a:r>
                      <a:endParaRPr lang="es-ES" sz="2000" dirty="0">
                        <a:effectLst>
                          <a:outerShdw blurRad="38100" dist="38100" dir="2700000" algn="tl">
                            <a:srgbClr val="000000">
                              <a:alpha val="43137"/>
                            </a:srgbClr>
                          </a:outerShdw>
                        </a:effectLst>
                        <a:latin typeface="+mj-lt"/>
                      </a:endParaRPr>
                    </a:p>
                  </a:txBody>
                  <a:tcPr>
                    <a:noFill/>
                  </a:tcPr>
                </a:tc>
                <a:tc>
                  <a:txBody>
                    <a:bodyPr/>
                    <a:lstStyle/>
                    <a:p>
                      <a:r>
                        <a:rPr lang="es-ES" sz="2000" dirty="0" err="1" smtClean="0">
                          <a:effectLst>
                            <a:outerShdw blurRad="38100" dist="38100" dir="2700000" algn="tl">
                              <a:srgbClr val="000000">
                                <a:alpha val="43137"/>
                              </a:srgbClr>
                            </a:outerShdw>
                          </a:effectLst>
                          <a:latin typeface="Consolas" pitchFamily="49" charset="0"/>
                        </a:rPr>
                        <a:t>area</a:t>
                      </a:r>
                      <a:endParaRPr lang="es-ES" sz="2000" dirty="0">
                        <a:effectLst>
                          <a:outerShdw blurRad="38100" dist="38100" dir="2700000" algn="tl">
                            <a:srgbClr val="000000">
                              <a:alpha val="43137"/>
                            </a:srgbClr>
                          </a:outerShdw>
                        </a:effectLst>
                        <a:latin typeface="Consolas" pitchFamily="49" charset="0"/>
                      </a:endParaRPr>
                    </a:p>
                  </a:txBody>
                  <a:tcPr>
                    <a:noFill/>
                  </a:tcPr>
                </a:tc>
                <a:extLst>
                  <a:ext uri="{0D108BD9-81ED-4DB2-BD59-A6C34878D82A}">
                    <a16:rowId xmlns:a16="http://schemas.microsoft.com/office/drawing/2014/main" val="10007"/>
                  </a:ext>
                </a:extLst>
              </a:tr>
            </a:tbl>
          </a:graphicData>
        </a:graphic>
      </p:graphicFrame>
    </p:spTree>
  </p:cSld>
  <p:clrMapOvr>
    <a:masterClrMapping/>
  </p:clrMapOvr>
  <p:transition spd="med">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Resolución de problemas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1000"/>
              </a:spcAft>
            </a:pPr>
            <a:r>
              <a:rPr lang="es-ES" sz="2800" dirty="0">
                <a:solidFill>
                  <a:schemeClr val="bg2">
                    <a:lumMod val="20000"/>
                    <a:lumOff val="80000"/>
                  </a:schemeClr>
                </a:solidFill>
              </a:rPr>
              <a:t>Operaciones (acciones)</a:t>
            </a:r>
          </a:p>
          <a:p>
            <a:pPr lvl="1" indent="1588">
              <a:lnSpc>
                <a:spcPct val="120000"/>
              </a:lnSpc>
              <a:spcBef>
                <a:spcPts val="0"/>
              </a:spcBef>
              <a:spcAft>
                <a:spcPts val="1800"/>
              </a:spcAft>
              <a:buNone/>
            </a:pPr>
            <a:r>
              <a:rPr lang="es-ES" sz="2000" i="1" dirty="0"/>
              <a:t>Mostrar </a:t>
            </a:r>
            <a:r>
              <a:rPr lang="es-ES" sz="2000" i="1" dirty="0">
                <a:solidFill>
                  <a:schemeClr val="tx1">
                    <a:lumMod val="50000"/>
                  </a:schemeClr>
                </a:solidFill>
              </a:rPr>
              <a:t>en la pantalla un texto que pida la base del triángulo. El usuario </a:t>
            </a:r>
            <a:r>
              <a:rPr lang="es-ES" sz="2000" i="1" dirty="0"/>
              <a:t>introducirá </a:t>
            </a:r>
            <a:r>
              <a:rPr lang="es-ES" sz="2000" i="1" dirty="0">
                <a:solidFill>
                  <a:schemeClr val="tx1">
                    <a:lumMod val="50000"/>
                  </a:schemeClr>
                </a:solidFill>
              </a:rPr>
              <a:t>la base con el teclado.</a:t>
            </a:r>
            <a:r>
              <a:rPr lang="es-ES" sz="2000" i="1" dirty="0"/>
              <a:t> Mostrar </a:t>
            </a:r>
            <a:r>
              <a:rPr lang="es-ES" sz="2000" i="1" dirty="0">
                <a:solidFill>
                  <a:schemeClr val="tx1">
                    <a:lumMod val="50000"/>
                  </a:schemeClr>
                </a:solidFill>
              </a:rPr>
              <a:t>en la pantalla un texto que pida la altura del triángulo. El usuario </a:t>
            </a:r>
            <a:r>
              <a:rPr lang="es-ES" sz="2000" i="1" dirty="0"/>
              <a:t>introducirá </a:t>
            </a:r>
            <a:r>
              <a:rPr lang="es-ES" sz="2000" i="1" dirty="0">
                <a:solidFill>
                  <a:schemeClr val="tx1">
                    <a:lumMod val="50000"/>
                  </a:schemeClr>
                </a:solidFill>
              </a:rPr>
              <a:t>la altura con el teclado. Se </a:t>
            </a:r>
            <a:r>
              <a:rPr lang="es-ES" sz="2000" i="1" dirty="0"/>
              <a:t>calculará </a:t>
            </a:r>
            <a:r>
              <a:rPr lang="es-ES" sz="2000" i="1" dirty="0">
                <a:solidFill>
                  <a:schemeClr val="tx1">
                    <a:lumMod val="50000"/>
                  </a:schemeClr>
                </a:solidFill>
              </a:rPr>
              <a:t>el área del triángulo y se </a:t>
            </a:r>
            <a:r>
              <a:rPr lang="es-ES" sz="2000" i="1" dirty="0"/>
              <a:t>mostrará </a:t>
            </a:r>
            <a:r>
              <a:rPr lang="es-ES" sz="2000" i="1" dirty="0">
                <a:solidFill>
                  <a:schemeClr val="tx1">
                    <a:lumMod val="50000"/>
                  </a:schemeClr>
                </a:solidFill>
              </a:rPr>
              <a:t>en la pantalla.</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109</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grpSp>
        <p:nvGrpSpPr>
          <p:cNvPr id="6" name="5 Grupo"/>
          <p:cNvGrpSpPr/>
          <p:nvPr/>
        </p:nvGrpSpPr>
        <p:grpSpPr>
          <a:xfrm>
            <a:off x="2279577" y="2157240"/>
            <a:ext cx="1736373" cy="1074787"/>
            <a:chOff x="2239169" y="2157239"/>
            <a:chExt cx="1736373" cy="1074787"/>
          </a:xfrm>
        </p:grpSpPr>
        <p:sp>
          <p:nvSpPr>
            <p:cNvPr id="7" name="6 Rectángulo"/>
            <p:cNvSpPr/>
            <p:nvPr/>
          </p:nvSpPr>
          <p:spPr>
            <a:xfrm>
              <a:off x="2311177" y="2871986"/>
              <a:ext cx="1008112"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7 Conector recto"/>
            <p:cNvCxnSpPr/>
            <p:nvPr/>
          </p:nvCxnSpPr>
          <p:spPr>
            <a:xfrm>
              <a:off x="2805708" y="2502421"/>
              <a:ext cx="0" cy="360040"/>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2239169" y="2157239"/>
              <a:ext cx="1736373"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onsolas" pitchFamily="49" charset="0"/>
                  <a:cs typeface="Consolas" pitchFamily="49" charset="0"/>
                </a:rPr>
                <a:t>cout &lt;&lt; ...</a:t>
              </a:r>
            </a:p>
          </p:txBody>
        </p:sp>
      </p:grpSp>
      <p:grpSp>
        <p:nvGrpSpPr>
          <p:cNvPr id="10" name="9 Grupo"/>
          <p:cNvGrpSpPr/>
          <p:nvPr/>
        </p:nvGrpSpPr>
        <p:grpSpPr>
          <a:xfrm>
            <a:off x="6312025" y="2157239"/>
            <a:ext cx="1595309" cy="1804392"/>
            <a:chOff x="2167161" y="2157239"/>
            <a:chExt cx="1595309" cy="1804392"/>
          </a:xfrm>
        </p:grpSpPr>
        <p:sp>
          <p:nvSpPr>
            <p:cNvPr id="11" name="10 Rectángulo"/>
            <p:cNvSpPr/>
            <p:nvPr/>
          </p:nvSpPr>
          <p:spPr>
            <a:xfrm>
              <a:off x="2330227" y="3601591"/>
              <a:ext cx="1296144"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2959249" y="2564904"/>
              <a:ext cx="0" cy="1027162"/>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2167161" y="2157239"/>
              <a:ext cx="1595309"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2000" dirty="0">
                  <a:effectLst>
                    <a:outerShdw blurRad="38100" dist="38100" dir="2700000" algn="tl">
                      <a:srgbClr val="000000">
                        <a:alpha val="43137"/>
                      </a:srgbClr>
                    </a:outerShdw>
                  </a:effectLst>
                  <a:latin typeface="Consolas" pitchFamily="49" charset="0"/>
                  <a:cs typeface="Consolas" pitchFamily="49" charset="0"/>
                </a:rPr>
                <a:t>cin &gt;&gt; ...</a:t>
              </a:r>
            </a:p>
          </p:txBody>
        </p:sp>
      </p:grpSp>
      <p:grpSp>
        <p:nvGrpSpPr>
          <p:cNvPr id="15" name="14 Grupo"/>
          <p:cNvGrpSpPr/>
          <p:nvPr/>
        </p:nvGrpSpPr>
        <p:grpSpPr>
          <a:xfrm>
            <a:off x="2316303" y="3990206"/>
            <a:ext cx="3570208" cy="1260014"/>
            <a:chOff x="2088447" y="3990206"/>
            <a:chExt cx="3570208" cy="1260014"/>
          </a:xfrm>
        </p:grpSpPr>
        <p:sp>
          <p:nvSpPr>
            <p:cNvPr id="16" name="15 Rectángulo"/>
            <p:cNvSpPr/>
            <p:nvPr/>
          </p:nvSpPr>
          <p:spPr>
            <a:xfrm>
              <a:off x="3309763" y="3990206"/>
              <a:ext cx="1118221"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6 Conector recto"/>
            <p:cNvCxnSpPr/>
            <p:nvPr/>
          </p:nvCxnSpPr>
          <p:spPr>
            <a:xfrm>
              <a:off x="3870970" y="4365104"/>
              <a:ext cx="0" cy="523106"/>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2088447" y="4850110"/>
              <a:ext cx="3570208"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err="1">
                  <a:latin typeface="Consolas" pitchFamily="49" charset="0"/>
                </a:rPr>
                <a:t>area</a:t>
              </a:r>
              <a:r>
                <a:rPr lang="es-ES" sz="2000" dirty="0">
                  <a:latin typeface="Consolas" pitchFamily="49" charset="0"/>
                </a:rPr>
                <a:t> = base * altura / </a:t>
              </a:r>
              <a:r>
                <a:rPr lang="es-ES" sz="2000" dirty="0">
                  <a:solidFill>
                    <a:srgbClr val="FFFF00"/>
                  </a:solidFill>
                  <a:latin typeface="Consolas" pitchFamily="49" charset="0"/>
                </a:rPr>
                <a:t>2</a:t>
              </a:r>
              <a:endParaRPr lang="es-ES" sz="2000" dirty="0">
                <a:effectLst>
                  <a:outerShdw blurRad="38100" dist="38100" dir="2700000" algn="tl">
                    <a:srgbClr val="000000">
                      <a:alpha val="43137"/>
                    </a:srgbClr>
                  </a:outerShdw>
                </a:effectLst>
                <a:latin typeface="Consolas" pitchFamily="49" charset="0"/>
                <a:cs typeface="Consolas" pitchFamily="49" charset="0"/>
              </a:endParaRP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10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algoritmo</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lvl="1" indent="1588">
              <a:spcBef>
                <a:spcPts val="0"/>
              </a:spcBef>
              <a:spcAft>
                <a:spcPts val="2400"/>
              </a:spcAft>
              <a:buNone/>
            </a:pPr>
            <a:r>
              <a:rPr lang="es-ES" sz="2400" dirty="0"/>
              <a:t>Secuencia de acciones que ha de realizar el programa </a:t>
            </a:r>
            <a:br>
              <a:rPr lang="es-ES" sz="2400" dirty="0"/>
            </a:br>
            <a:r>
              <a:rPr lang="es-ES" sz="2400" dirty="0"/>
              <a:t>para conseguir resolver el problema</a:t>
            </a:r>
          </a:p>
          <a:p>
            <a:pPr marL="714375" lvl="1" indent="-352425" defTabSz="714375">
              <a:spcBef>
                <a:spcPts val="0"/>
              </a:spcBef>
              <a:spcAft>
                <a:spcPts val="1200"/>
              </a:spcAft>
              <a:buClr>
                <a:schemeClr val="tx1"/>
              </a:buClr>
              <a:buFont typeface="+mj-lt"/>
              <a:buAutoNum type="arabicPeriod"/>
            </a:pPr>
            <a:r>
              <a:rPr lang="es-ES" dirty="0" smtClean="0"/>
              <a:t>Mostrar en la pantalla el texto que pida la base del triángulo</a:t>
            </a:r>
          </a:p>
          <a:p>
            <a:pPr marL="714375" lvl="1" indent="-352425" defTabSz="714375">
              <a:spcBef>
                <a:spcPts val="0"/>
              </a:spcBef>
              <a:spcAft>
                <a:spcPts val="1200"/>
              </a:spcAft>
              <a:buClr>
                <a:schemeClr val="tx1"/>
              </a:buClr>
              <a:buFont typeface="+mj-lt"/>
              <a:buAutoNum type="arabicPeriod"/>
            </a:pPr>
            <a:r>
              <a:rPr lang="es-ES" dirty="0" smtClean="0"/>
              <a:t>Leer del teclado el valor para la base del triángulo</a:t>
            </a:r>
          </a:p>
          <a:p>
            <a:pPr marL="714375" lvl="1" indent="-352425" defTabSz="714375">
              <a:spcBef>
                <a:spcPts val="0"/>
              </a:spcBef>
              <a:spcAft>
                <a:spcPts val="1200"/>
              </a:spcAft>
              <a:buClr>
                <a:schemeClr val="tx1"/>
              </a:buClr>
              <a:buFont typeface="+mj-lt"/>
              <a:buAutoNum type="arabicPeriod"/>
            </a:pPr>
            <a:r>
              <a:rPr lang="es-ES" dirty="0" smtClean="0"/>
              <a:t>Mostrar en la pantalla el texto que pida la altura</a:t>
            </a:r>
          </a:p>
          <a:p>
            <a:pPr marL="714375" lvl="1" indent="-352425" defTabSz="714375">
              <a:spcBef>
                <a:spcPts val="0"/>
              </a:spcBef>
              <a:spcAft>
                <a:spcPts val="1200"/>
              </a:spcAft>
              <a:buClr>
                <a:schemeClr val="tx1"/>
              </a:buClr>
              <a:buFont typeface="+mj-lt"/>
              <a:buAutoNum type="arabicPeriod"/>
            </a:pPr>
            <a:r>
              <a:rPr lang="es-ES" dirty="0" smtClean="0"/>
              <a:t>Leer del teclado el valor para la altura del triángulo</a:t>
            </a:r>
          </a:p>
          <a:p>
            <a:pPr marL="714375" lvl="1" indent="-352425" defTabSz="714375">
              <a:spcBef>
                <a:spcPts val="0"/>
              </a:spcBef>
              <a:spcAft>
                <a:spcPts val="1200"/>
              </a:spcAft>
              <a:buClr>
                <a:schemeClr val="tx1"/>
              </a:buClr>
              <a:buFont typeface="+mj-lt"/>
              <a:buAutoNum type="arabicPeriod"/>
            </a:pPr>
            <a:r>
              <a:rPr lang="es-ES" dirty="0" smtClean="0"/>
              <a:t>Calcular el área del triángulo</a:t>
            </a:r>
          </a:p>
          <a:p>
            <a:pPr marL="714375" lvl="1" indent="-352425" defTabSz="714375">
              <a:spcBef>
                <a:spcPts val="0"/>
              </a:spcBef>
              <a:spcAft>
                <a:spcPts val="1200"/>
              </a:spcAft>
              <a:buClr>
                <a:schemeClr val="tx1"/>
              </a:buClr>
              <a:buFont typeface="+mj-lt"/>
              <a:buAutoNum type="arabicPeriod"/>
            </a:pPr>
            <a:r>
              <a:rPr lang="es-ES" dirty="0" smtClean="0"/>
              <a:t>Mostrar el área del triángulo</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110</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1000"/>
                                        <p:tgtEl>
                                          <p:spTgt spid="3">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programa</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marL="0" lvl="1" indent="1588">
              <a:buNone/>
            </a:pPr>
            <a:r>
              <a:rPr lang="es-ES" dirty="0" smtClean="0">
                <a:solidFill>
                  <a:srgbClr val="FFCCFF"/>
                </a:solidFill>
                <a:latin typeface="Consolas" pitchFamily="49" charset="0"/>
              </a:rPr>
              <a:t>#include &lt;iostream&gt;</a:t>
            </a:r>
            <a:endParaRPr lang="es-ES" i="1" dirty="0" smtClean="0">
              <a:solidFill>
                <a:srgbClr val="FFCCFF"/>
              </a:solidFill>
              <a:latin typeface="Consolas" pitchFamily="49" charset="0"/>
            </a:endParaRPr>
          </a:p>
          <a:p>
            <a:pPr marL="0" lvl="1" indent="1588">
              <a:buNone/>
            </a:pPr>
            <a:r>
              <a:rPr lang="es-ES" dirty="0" smtClean="0">
                <a:solidFill>
                  <a:schemeClr val="accent2">
                    <a:lumMod val="60000"/>
                    <a:lumOff val="40000"/>
                  </a:schemeClr>
                </a:solidFill>
                <a:latin typeface="Consolas" pitchFamily="49" charset="0"/>
              </a:rPr>
              <a:t>using namespace </a:t>
            </a:r>
            <a:r>
              <a:rPr lang="es-ES" dirty="0" smtClean="0">
                <a:latin typeface="Consolas" pitchFamily="49" charset="0"/>
              </a:rPr>
              <a:t>std;</a:t>
            </a:r>
            <a:endParaRPr lang="es-ES" i="1" dirty="0" smtClean="0">
              <a:latin typeface="Consolas" pitchFamily="49" charset="0"/>
            </a:endParaRPr>
          </a:p>
          <a:p>
            <a:pPr marL="0" lvl="1" indent="1588">
              <a:spcBef>
                <a:spcPts val="0"/>
              </a:spcBef>
              <a:spcAft>
                <a:spcPts val="600"/>
              </a:spcAft>
              <a:buNone/>
            </a:pPr>
            <a:r>
              <a:rPr lang="es-ES" dirty="0" smtClean="0">
                <a:solidFill>
                  <a:srgbClr val="FFC000"/>
                </a:solidFill>
                <a:latin typeface="Consolas" pitchFamily="49" charset="0"/>
              </a:rPr>
              <a:t>int</a:t>
            </a:r>
            <a:r>
              <a:rPr lang="es-ES" dirty="0" smtClean="0">
                <a:latin typeface="Consolas" pitchFamily="49" charset="0"/>
              </a:rPr>
              <a:t> main()</a:t>
            </a:r>
            <a:endParaRPr lang="es-ES" i="1" dirty="0" smtClean="0">
              <a:latin typeface="Consolas" pitchFamily="49" charset="0"/>
            </a:endParaRPr>
          </a:p>
          <a:p>
            <a:pPr marL="0" lvl="1" indent="1588">
              <a:spcBef>
                <a:spcPts val="0"/>
              </a:spcBef>
              <a:spcAft>
                <a:spcPts val="600"/>
              </a:spcAft>
              <a:buNone/>
            </a:pPr>
            <a:r>
              <a:rPr lang="es-ES" dirty="0" smtClean="0">
                <a:latin typeface="Consolas" pitchFamily="49" charset="0"/>
              </a:rPr>
              <a:t>{</a:t>
            </a:r>
          </a:p>
          <a:p>
            <a:pPr marL="0" lvl="1" indent="1588">
              <a:spcBef>
                <a:spcPts val="0"/>
              </a:spcBef>
              <a:spcAft>
                <a:spcPts val="600"/>
              </a:spcAft>
              <a:buNone/>
            </a:pPr>
            <a:endParaRPr lang="es-ES" dirty="0" smtClean="0">
              <a:latin typeface="Consolas" pitchFamily="49" charset="0"/>
            </a:endParaRPr>
          </a:p>
          <a:p>
            <a:pPr marL="0" lvl="1" indent="1588">
              <a:spcBef>
                <a:spcPts val="0"/>
              </a:spcBef>
              <a:spcAft>
                <a:spcPts val="600"/>
              </a:spcAft>
              <a:buNone/>
            </a:pPr>
            <a:endParaRPr lang="es-ES" dirty="0" smtClean="0">
              <a:latin typeface="Consolas" pitchFamily="49" charset="0"/>
            </a:endParaRPr>
          </a:p>
          <a:p>
            <a:pPr marL="0" lvl="1" indent="1588">
              <a:spcBef>
                <a:spcPts val="0"/>
              </a:spcBef>
              <a:spcAft>
                <a:spcPts val="600"/>
              </a:spcAft>
              <a:buNone/>
            </a:pPr>
            <a:endParaRPr lang="es-ES" dirty="0" smtClean="0">
              <a:latin typeface="Consolas" pitchFamily="49" charset="0"/>
            </a:endParaRPr>
          </a:p>
          <a:p>
            <a:pPr marL="0" lvl="1" indent="1588">
              <a:spcBef>
                <a:spcPts val="0"/>
              </a:spcBef>
              <a:spcAft>
                <a:spcPts val="600"/>
              </a:spcAft>
              <a:buNone/>
            </a:pPr>
            <a:endParaRPr lang="es-ES" dirty="0" smtClean="0">
              <a:latin typeface="Consolas" pitchFamily="49" charset="0"/>
            </a:endParaRPr>
          </a:p>
          <a:p>
            <a:pPr marL="0" lvl="1" indent="1588">
              <a:spcBef>
                <a:spcPts val="0"/>
              </a:spcBef>
              <a:spcAft>
                <a:spcPts val="600"/>
              </a:spcAft>
              <a:buNone/>
            </a:pPr>
            <a:endParaRPr lang="es-ES" dirty="0" smtClean="0">
              <a:latin typeface="Consolas" pitchFamily="49" charset="0"/>
            </a:endParaRPr>
          </a:p>
          <a:p>
            <a:pPr marL="0" lvl="1" indent="1588">
              <a:spcBef>
                <a:spcPts val="0"/>
              </a:spcBef>
              <a:spcAft>
                <a:spcPts val="600"/>
              </a:spcAft>
              <a:buNone/>
            </a:pPr>
            <a:endParaRPr lang="es-ES" b="1" i="1" dirty="0" smtClean="0">
              <a:solidFill>
                <a:schemeClr val="accent5">
                  <a:lumMod val="60000"/>
                  <a:lumOff val="40000"/>
                </a:schemeClr>
              </a:solidFill>
              <a:latin typeface="Consolas" pitchFamily="49" charset="0"/>
            </a:endParaRPr>
          </a:p>
          <a:p>
            <a:pPr marL="0" lvl="1" indent="1588">
              <a:spcBef>
                <a:spcPts val="0"/>
              </a:spcBef>
              <a:spcAft>
                <a:spcPts val="600"/>
              </a:spcAft>
              <a:buNone/>
            </a:pPr>
            <a:r>
              <a:rPr lang="es-ES" dirty="0" smtClean="0">
                <a:latin typeface="Consolas" pitchFamily="49" charset="0"/>
              </a:rPr>
              <a:t>  </a:t>
            </a:r>
            <a:r>
              <a:rPr lang="es-ES" dirty="0" smtClean="0">
                <a:solidFill>
                  <a:schemeClr val="accent2">
                    <a:lumMod val="60000"/>
                    <a:lumOff val="40000"/>
                  </a:schemeClr>
                </a:solidFill>
                <a:latin typeface="Consolas" pitchFamily="49" charset="0"/>
              </a:rPr>
              <a:t>return</a:t>
            </a:r>
            <a:r>
              <a:rPr lang="es-ES" dirty="0" smtClean="0">
                <a:latin typeface="Consolas" pitchFamily="49" charset="0"/>
              </a:rPr>
              <a:t> </a:t>
            </a:r>
            <a:r>
              <a:rPr lang="es-ES" dirty="0" smtClean="0">
                <a:solidFill>
                  <a:srgbClr val="FFFF00"/>
                </a:solidFill>
                <a:latin typeface="Consolas" pitchFamily="49" charset="0"/>
              </a:rPr>
              <a:t>0</a:t>
            </a:r>
            <a:r>
              <a:rPr lang="es-ES" dirty="0" smtClean="0">
                <a:latin typeface="Consolas" pitchFamily="49" charset="0"/>
              </a:rPr>
              <a:t>;</a:t>
            </a:r>
          </a:p>
          <a:p>
            <a:pPr marL="0" lvl="1" indent="1588">
              <a:spcBef>
                <a:spcPts val="0"/>
              </a:spcBef>
              <a:spcAft>
                <a:spcPts val="600"/>
              </a:spcAft>
              <a:buNone/>
            </a:pPr>
            <a:r>
              <a:rPr lang="es-ES" dirty="0" smtClean="0">
                <a:latin typeface="Consolas" pitchFamily="49" charset="0"/>
              </a:rPr>
              <a:t>}</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111</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
        <p:nvSpPr>
          <p:cNvPr id="13" name="12 CuadroTexto"/>
          <p:cNvSpPr txBox="1"/>
          <p:nvPr/>
        </p:nvSpPr>
        <p:spPr>
          <a:xfrm>
            <a:off x="2423592" y="3136978"/>
            <a:ext cx="1440160" cy="164307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s-ES" sz="2000" dirty="0">
                <a:effectLst>
                  <a:outerShdw blurRad="38100" dist="38100" dir="2700000" algn="tl">
                    <a:srgbClr val="000000">
                      <a:alpha val="43137"/>
                    </a:srgbClr>
                  </a:outerShdw>
                </a:effectLst>
                <a:latin typeface="Cambria" pitchFamily="18" charset="0"/>
              </a:rPr>
              <a:t>Algoritmo</a:t>
            </a:r>
            <a:br>
              <a:rPr lang="es-ES" sz="2000" dirty="0">
                <a:effectLst>
                  <a:outerShdw blurRad="38100" dist="38100" dir="2700000" algn="tl">
                    <a:srgbClr val="000000">
                      <a:alpha val="43137"/>
                    </a:srgbClr>
                  </a:outerShdw>
                </a:effectLst>
                <a:latin typeface="Cambria" pitchFamily="18" charset="0"/>
              </a:rPr>
            </a:br>
            <a:r>
              <a:rPr lang="es-ES" sz="2000" dirty="0">
                <a:effectLst>
                  <a:outerShdw blurRad="38100" dist="38100" dir="2700000" algn="tl">
                    <a:srgbClr val="000000">
                      <a:alpha val="43137"/>
                    </a:srgbClr>
                  </a:outerShdw>
                </a:effectLst>
                <a:latin typeface="Cambria" pitchFamily="18" charset="0"/>
              </a:rPr>
              <a:t>traducido</a:t>
            </a:r>
            <a:br>
              <a:rPr lang="es-ES" sz="2000" dirty="0">
                <a:effectLst>
                  <a:outerShdw blurRad="38100" dist="38100" dir="2700000" algn="tl">
                    <a:srgbClr val="000000">
                      <a:alpha val="43137"/>
                    </a:srgbClr>
                  </a:outerShdw>
                </a:effectLst>
                <a:latin typeface="Cambria" pitchFamily="18" charset="0"/>
              </a:rPr>
            </a:br>
            <a:r>
              <a:rPr lang="es-ES" sz="2000" dirty="0">
                <a:effectLst>
                  <a:outerShdw blurRad="38100" dist="38100" dir="2700000" algn="tl">
                    <a:srgbClr val="000000">
                      <a:alpha val="43137"/>
                    </a:srgbClr>
                  </a:outerShdw>
                </a:effectLst>
                <a:latin typeface="Cambria" pitchFamily="18" charset="0"/>
              </a:rPr>
              <a:t>a código</a:t>
            </a:r>
            <a:br>
              <a:rPr lang="es-ES" sz="2000" dirty="0">
                <a:effectLst>
                  <a:outerShdw blurRad="38100" dist="38100" dir="2700000" algn="tl">
                    <a:srgbClr val="000000">
                      <a:alpha val="43137"/>
                    </a:srgbClr>
                  </a:outerShdw>
                </a:effectLst>
                <a:latin typeface="Cambria" pitchFamily="18" charset="0"/>
              </a:rPr>
            </a:br>
            <a:r>
              <a:rPr lang="es-ES" sz="2000" dirty="0">
                <a:effectLst>
                  <a:outerShdw blurRad="38100" dist="38100" dir="2700000" algn="tl">
                    <a:srgbClr val="000000">
                      <a:alpha val="43137"/>
                    </a:srgbClr>
                  </a:outerShdw>
                </a:effectLst>
                <a:latin typeface="Cambria" pitchFamily="18" charset="0"/>
              </a:rPr>
              <a:t>en C++</a:t>
            </a:r>
          </a:p>
        </p:txBody>
      </p:sp>
      <p:sp>
        <p:nvSpPr>
          <p:cNvPr id="10" name="9 CuadroTexto"/>
          <p:cNvSpPr txBox="1"/>
          <p:nvPr/>
        </p:nvSpPr>
        <p:spPr>
          <a:xfrm>
            <a:off x="2423592" y="2636912"/>
            <a:ext cx="1440160" cy="428628"/>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Autofit/>
          </a:bodyPr>
          <a:lstStyle/>
          <a:p>
            <a:pPr algn="ctr"/>
            <a:r>
              <a:rPr lang="es-ES" dirty="0">
                <a:effectLst>
                  <a:outerShdw blurRad="38100" dist="38100" dir="2700000" algn="tl">
                    <a:srgbClr val="000000">
                      <a:alpha val="43137"/>
                    </a:srgbClr>
                  </a:outerShdw>
                </a:effectLst>
                <a:latin typeface="Cambria" pitchFamily="18" charset="0"/>
              </a:rPr>
              <a:t>Declaraciones</a:t>
            </a:r>
          </a:p>
        </p:txBody>
      </p:sp>
      <p:grpSp>
        <p:nvGrpSpPr>
          <p:cNvPr id="11" name="10 Grupo"/>
          <p:cNvGrpSpPr/>
          <p:nvPr/>
        </p:nvGrpSpPr>
        <p:grpSpPr>
          <a:xfrm>
            <a:off x="3755428" y="2986788"/>
            <a:ext cx="6373020" cy="1954381"/>
            <a:chOff x="2643174" y="3508513"/>
            <a:chExt cx="6373020" cy="1954381"/>
          </a:xfrm>
        </p:grpSpPr>
        <p:sp>
          <p:nvSpPr>
            <p:cNvPr id="12" name="11 Flecha derecha"/>
            <p:cNvSpPr/>
            <p:nvPr/>
          </p:nvSpPr>
          <p:spPr>
            <a:xfrm flipH="1">
              <a:off x="2643174" y="4123674"/>
              <a:ext cx="1143008" cy="714380"/>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3158630" y="3508513"/>
              <a:ext cx="5857564" cy="1954381"/>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61950" lvl="1" indent="-276225" defTabSz="714375">
                <a:spcAft>
                  <a:spcPts val="600"/>
                </a:spcAft>
                <a:buClr>
                  <a:prstClr val="white"/>
                </a:buClr>
                <a:buSzPct val="85000"/>
                <a:buFont typeface="+mj-lt"/>
                <a:buAutoNum type="arabicPeriod"/>
              </a:pPr>
              <a:r>
                <a:rPr lang="es-ES" sz="1600" dirty="0">
                  <a:solidFill>
                    <a:prstClr val="white"/>
                  </a:solidFill>
                  <a:effectLst>
                    <a:outerShdw blurRad="38100" dist="38100" dir="2700000" algn="tl">
                      <a:srgbClr val="000000">
                        <a:alpha val="43137"/>
                      </a:srgbClr>
                    </a:outerShdw>
                  </a:effectLst>
                  <a:latin typeface="Cambria" pitchFamily="18" charset="0"/>
                </a:rPr>
                <a:t>Mostrar en la pantalla el texto que pida la base del triángulo</a:t>
              </a:r>
            </a:p>
            <a:p>
              <a:pPr marL="361950" lvl="1" indent="-276225" defTabSz="714375">
                <a:spcAft>
                  <a:spcPts val="600"/>
                </a:spcAft>
                <a:buClr>
                  <a:prstClr val="white"/>
                </a:buClr>
                <a:buSzPct val="85000"/>
                <a:buFont typeface="+mj-lt"/>
                <a:buAutoNum type="arabicPeriod"/>
              </a:pPr>
              <a:r>
                <a:rPr lang="es-ES" sz="1600" dirty="0">
                  <a:solidFill>
                    <a:prstClr val="white"/>
                  </a:solidFill>
                  <a:effectLst>
                    <a:outerShdw blurRad="38100" dist="38100" dir="2700000" algn="tl">
                      <a:srgbClr val="000000">
                        <a:alpha val="43137"/>
                      </a:srgbClr>
                    </a:outerShdw>
                  </a:effectLst>
                  <a:latin typeface="Cambria" pitchFamily="18" charset="0"/>
                </a:rPr>
                <a:t>Leer del teclado el valor para la base del triángulo</a:t>
              </a:r>
            </a:p>
            <a:p>
              <a:pPr marL="361950" lvl="1" indent="-276225" defTabSz="714375">
                <a:spcAft>
                  <a:spcPts val="600"/>
                </a:spcAft>
                <a:buClr>
                  <a:prstClr val="white"/>
                </a:buClr>
                <a:buSzPct val="85000"/>
                <a:buFont typeface="+mj-lt"/>
                <a:buAutoNum type="arabicPeriod"/>
              </a:pPr>
              <a:r>
                <a:rPr lang="es-ES" sz="1600" dirty="0">
                  <a:solidFill>
                    <a:prstClr val="white"/>
                  </a:solidFill>
                  <a:effectLst>
                    <a:outerShdw blurRad="38100" dist="38100" dir="2700000" algn="tl">
                      <a:srgbClr val="000000">
                        <a:alpha val="43137"/>
                      </a:srgbClr>
                    </a:outerShdw>
                  </a:effectLst>
                  <a:latin typeface="Cambria" pitchFamily="18" charset="0"/>
                </a:rPr>
                <a:t>Mostrar en la pantalla el texto que pida la altura del triángulo</a:t>
              </a:r>
            </a:p>
            <a:p>
              <a:pPr marL="361950" lvl="1" indent="-276225" defTabSz="714375">
                <a:spcAft>
                  <a:spcPts val="600"/>
                </a:spcAft>
                <a:buClr>
                  <a:prstClr val="white"/>
                </a:buClr>
                <a:buSzPct val="85000"/>
                <a:buFont typeface="+mj-lt"/>
                <a:buAutoNum type="arabicPeriod"/>
              </a:pPr>
              <a:r>
                <a:rPr lang="es-ES" sz="1600" dirty="0">
                  <a:solidFill>
                    <a:prstClr val="white"/>
                  </a:solidFill>
                  <a:effectLst>
                    <a:outerShdw blurRad="38100" dist="38100" dir="2700000" algn="tl">
                      <a:srgbClr val="000000">
                        <a:alpha val="43137"/>
                      </a:srgbClr>
                    </a:outerShdw>
                  </a:effectLst>
                  <a:latin typeface="Cambria" pitchFamily="18" charset="0"/>
                </a:rPr>
                <a:t>Leer del teclado el valor para la altura del triángulo</a:t>
              </a:r>
            </a:p>
            <a:p>
              <a:pPr marL="361950" lvl="1" indent="-276225" defTabSz="714375">
                <a:spcAft>
                  <a:spcPts val="600"/>
                </a:spcAft>
                <a:buClr>
                  <a:prstClr val="white"/>
                </a:buClr>
                <a:buSzPct val="85000"/>
                <a:buFont typeface="+mj-lt"/>
                <a:buAutoNum type="arabicPeriod"/>
              </a:pPr>
              <a:r>
                <a:rPr lang="es-ES" sz="1600" dirty="0">
                  <a:solidFill>
                    <a:prstClr val="white"/>
                  </a:solidFill>
                  <a:effectLst>
                    <a:outerShdw blurRad="38100" dist="38100" dir="2700000" algn="tl">
                      <a:srgbClr val="000000">
                        <a:alpha val="43137"/>
                      </a:srgbClr>
                    </a:outerShdw>
                  </a:effectLst>
                  <a:latin typeface="Cambria" pitchFamily="18" charset="0"/>
                </a:rPr>
                <a:t>Calcular el área del triángulo</a:t>
              </a:r>
            </a:p>
            <a:p>
              <a:pPr marL="361950" lvl="1" indent="-276225" defTabSz="714375">
                <a:spcAft>
                  <a:spcPts val="600"/>
                </a:spcAft>
                <a:buClr>
                  <a:prstClr val="white"/>
                </a:buClr>
                <a:buSzPct val="85000"/>
                <a:buFont typeface="+mj-lt"/>
                <a:buAutoNum type="arabicPeriod"/>
              </a:pPr>
              <a:r>
                <a:rPr lang="es-ES" sz="1600" dirty="0">
                  <a:solidFill>
                    <a:prstClr val="white"/>
                  </a:solidFill>
                  <a:effectLst>
                    <a:outerShdw blurRad="38100" dist="38100" dir="2700000" algn="tl">
                      <a:srgbClr val="000000">
                        <a:alpha val="43137"/>
                      </a:srgbClr>
                    </a:outerShdw>
                  </a:effectLst>
                  <a:latin typeface="Cambria" pitchFamily="18" charset="0"/>
                </a:rPr>
                <a:t>Mostrar el área del triángulo</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1+#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cstate="print"/>
          <a:srcRect/>
          <a:stretch>
            <a:fillRect/>
          </a:stretch>
        </p:blipFill>
        <p:spPr bwMode="auto">
          <a:xfrm>
            <a:off x="5439479" y="1628802"/>
            <a:ext cx="4804410" cy="804863"/>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Programación</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El programa: implementación</a:t>
            </a:r>
          </a:p>
          <a:p>
            <a:pPr marL="361950" lvl="1" indent="0">
              <a:spcBef>
                <a:spcPts val="0"/>
              </a:spcBef>
              <a:buNone/>
            </a:pPr>
            <a:r>
              <a:rPr lang="es-ES" sz="1800" dirty="0">
                <a:solidFill>
                  <a:srgbClr val="FFCCFF"/>
                </a:solidFill>
                <a:latin typeface="Consolas" pitchFamily="49" charset="0"/>
              </a:rPr>
              <a:t>#include &lt;iostream&gt;</a:t>
            </a:r>
            <a:endParaRPr lang="es-ES" sz="1800" i="1" dirty="0">
              <a:solidFill>
                <a:srgbClr val="FFCCFF"/>
              </a:solidFill>
              <a:latin typeface="Consolas" pitchFamily="49" charset="0"/>
            </a:endParaRPr>
          </a:p>
          <a:p>
            <a:pPr marL="361950" lvl="1" indent="0">
              <a:spcBef>
                <a:spcPts val="0"/>
              </a:spcBef>
              <a:buNone/>
            </a:pPr>
            <a:r>
              <a:rPr lang="es-ES" sz="1800" dirty="0">
                <a:solidFill>
                  <a:schemeClr val="accent2">
                    <a:lumMod val="60000"/>
                    <a:lumOff val="40000"/>
                  </a:schemeClr>
                </a:solidFill>
                <a:latin typeface="Consolas" pitchFamily="49" charset="0"/>
              </a:rPr>
              <a:t>using namespace </a:t>
            </a:r>
            <a:r>
              <a:rPr lang="es-ES" sz="1800" dirty="0">
                <a:latin typeface="Consolas" pitchFamily="49" charset="0"/>
              </a:rPr>
              <a:t>std;</a:t>
            </a:r>
            <a:endParaRPr lang="es-ES" sz="1800" i="1" dirty="0">
              <a:latin typeface="Consolas" pitchFamily="49" charset="0"/>
            </a:endParaRPr>
          </a:p>
          <a:p>
            <a:pPr lvl="1" indent="1588">
              <a:spcBef>
                <a:spcPts val="0"/>
              </a:spcBef>
              <a:buNone/>
            </a:pPr>
            <a:endParaRPr lang="es-ES" sz="1800" dirty="0">
              <a:latin typeface="Consolas" pitchFamily="49" charset="0"/>
            </a:endParaRPr>
          </a:p>
          <a:p>
            <a:pPr lvl="1" indent="1588">
              <a:spcBef>
                <a:spcPts val="0"/>
              </a:spcBef>
              <a:buNone/>
            </a:pPr>
            <a:r>
              <a:rPr lang="es-ES" sz="1800" dirty="0">
                <a:solidFill>
                  <a:srgbClr val="FFC000"/>
                </a:solidFill>
                <a:latin typeface="Consolas" pitchFamily="49" charset="0"/>
              </a:rPr>
              <a:t>int</a:t>
            </a:r>
            <a:r>
              <a:rPr lang="es-ES" sz="1800" dirty="0">
                <a:latin typeface="Consolas" pitchFamily="49" charset="0"/>
              </a:rPr>
              <a:t> main()</a:t>
            </a:r>
            <a:endParaRPr lang="es-ES" sz="1800" i="1" dirty="0">
              <a:latin typeface="Consolas" pitchFamily="49" charset="0"/>
            </a:endParaRPr>
          </a:p>
          <a:p>
            <a:pPr lvl="1" indent="1588">
              <a:spcBef>
                <a:spcPts val="0"/>
              </a:spcBef>
              <a:buNone/>
            </a:pP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rgbClr val="FFC000"/>
                </a:solidFill>
                <a:latin typeface="Consolas" pitchFamily="49" charset="0"/>
              </a:rPr>
              <a:t>double</a:t>
            </a:r>
            <a:r>
              <a:rPr lang="es-ES" sz="1800" dirty="0">
                <a:latin typeface="Consolas" pitchFamily="49" charset="0"/>
              </a:rPr>
              <a:t> base, altura, </a:t>
            </a:r>
            <a:r>
              <a:rPr lang="es-ES" sz="1800" dirty="0" err="1">
                <a:latin typeface="Consolas" pitchFamily="49" charset="0"/>
              </a:rPr>
              <a:t>area</a:t>
            </a:r>
            <a:r>
              <a:rPr lang="es-ES" sz="1800" dirty="0">
                <a:latin typeface="Consolas" pitchFamily="49" charset="0"/>
              </a:rPr>
              <a:t>;                </a:t>
            </a:r>
            <a:r>
              <a:rPr lang="es-ES" sz="1800" dirty="0">
                <a:solidFill>
                  <a:srgbClr val="92D050"/>
                </a:solidFill>
                <a:latin typeface="Consolas" pitchFamily="49" charset="0"/>
              </a:rPr>
              <a:t>// Declaraciones</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"Introduzca la base del triángulo: "</a:t>
            </a:r>
            <a:r>
              <a:rPr lang="es-ES" sz="1800" dirty="0">
                <a:latin typeface="Consolas" pitchFamily="49" charset="0"/>
              </a:rPr>
              <a:t>;         </a:t>
            </a:r>
            <a:r>
              <a:rPr lang="es-ES" sz="1800" dirty="0">
                <a:solidFill>
                  <a:srgbClr val="92D050"/>
                </a:solidFill>
                <a:latin typeface="Consolas" pitchFamily="49" charset="0"/>
              </a:rPr>
              <a:t>// 1</a:t>
            </a:r>
          </a:p>
          <a:p>
            <a:pPr lvl="1" indent="1588">
              <a:spcBef>
                <a:spcPts val="0"/>
              </a:spcBef>
              <a:buNone/>
            </a:pPr>
            <a:r>
              <a:rPr lang="es-ES" sz="1800" dirty="0">
                <a:latin typeface="Consolas" pitchFamily="49" charset="0"/>
              </a:rPr>
              <a:t>  cin &gt;&gt; base;                                          </a:t>
            </a:r>
            <a:r>
              <a:rPr lang="es-ES" sz="1800" dirty="0">
                <a:solidFill>
                  <a:srgbClr val="92D050"/>
                </a:solidFill>
                <a:latin typeface="Consolas" pitchFamily="49" charset="0"/>
              </a:rPr>
              <a:t>// 2</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"Introduzca la altura del triángulo: "</a:t>
            </a:r>
            <a:r>
              <a:rPr lang="es-ES" sz="1800" dirty="0">
                <a:latin typeface="Consolas" pitchFamily="49" charset="0"/>
              </a:rPr>
              <a:t>;       </a:t>
            </a:r>
            <a:r>
              <a:rPr lang="es-ES" sz="1800" dirty="0">
                <a:solidFill>
                  <a:srgbClr val="92D050"/>
                </a:solidFill>
                <a:latin typeface="Consolas" pitchFamily="49" charset="0"/>
              </a:rPr>
              <a:t>// 3</a:t>
            </a:r>
          </a:p>
          <a:p>
            <a:pPr lvl="1" indent="1588">
              <a:spcBef>
                <a:spcPts val="0"/>
              </a:spcBef>
              <a:buNone/>
            </a:pPr>
            <a:r>
              <a:rPr lang="es-ES" sz="1800" dirty="0">
                <a:latin typeface="Consolas" pitchFamily="49" charset="0"/>
              </a:rPr>
              <a:t>  cin &gt;&gt; altura;                                        </a:t>
            </a:r>
            <a:r>
              <a:rPr lang="es-ES" sz="1800" dirty="0">
                <a:solidFill>
                  <a:srgbClr val="92D050"/>
                </a:solidFill>
                <a:latin typeface="Consolas" pitchFamily="49" charset="0"/>
              </a:rPr>
              <a:t>// 4</a:t>
            </a:r>
          </a:p>
          <a:p>
            <a:pPr lvl="1" indent="1588">
              <a:spcBef>
                <a:spcPts val="0"/>
              </a:spcBef>
              <a:buNone/>
            </a:pPr>
            <a:r>
              <a:rPr lang="es-ES" sz="1800" dirty="0">
                <a:latin typeface="Consolas" pitchFamily="49" charset="0"/>
              </a:rPr>
              <a:t>  </a:t>
            </a:r>
            <a:r>
              <a:rPr lang="es-ES" sz="1800" dirty="0" err="1">
                <a:latin typeface="Consolas" pitchFamily="49" charset="0"/>
              </a:rPr>
              <a:t>area</a:t>
            </a:r>
            <a:r>
              <a:rPr lang="es-ES" sz="1800" dirty="0">
                <a:latin typeface="Consolas" pitchFamily="49" charset="0"/>
              </a:rPr>
              <a:t> = base * altura / </a:t>
            </a:r>
            <a:r>
              <a:rPr lang="es-ES" sz="1800" dirty="0">
                <a:solidFill>
                  <a:srgbClr val="FFFF00"/>
                </a:solidFill>
                <a:latin typeface="Consolas" pitchFamily="49" charset="0"/>
              </a:rPr>
              <a:t>2</a:t>
            </a:r>
            <a:r>
              <a:rPr lang="es-ES" sz="1800" dirty="0">
                <a:latin typeface="Consolas" pitchFamily="49" charset="0"/>
              </a:rPr>
              <a:t>;                             </a:t>
            </a:r>
            <a:r>
              <a:rPr lang="es-ES" sz="1800" dirty="0">
                <a:solidFill>
                  <a:srgbClr val="92D050"/>
                </a:solidFill>
                <a:latin typeface="Consolas" pitchFamily="49" charset="0"/>
              </a:rPr>
              <a:t>// 5</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"El área de un triángulo de base "</a:t>
            </a:r>
            <a:r>
              <a:rPr lang="es-ES" sz="1800" dirty="0">
                <a:latin typeface="Consolas" pitchFamily="49" charset="0"/>
              </a:rPr>
              <a:t> &lt;&lt; base</a:t>
            </a:r>
            <a:r>
              <a:rPr lang="es-ES" sz="1800" dirty="0">
                <a:solidFill>
                  <a:srgbClr val="92D050"/>
                </a:solidFill>
                <a:latin typeface="Consolas" pitchFamily="49" charset="0"/>
              </a:rPr>
              <a:t>    // 6</a:t>
            </a:r>
            <a:endParaRPr lang="es-ES" sz="1800" dirty="0">
              <a:solidFill>
                <a:srgbClr val="FFFF00"/>
              </a:solidFill>
              <a:latin typeface="Consolas" pitchFamily="49" charset="0"/>
            </a:endParaRPr>
          </a:p>
          <a:p>
            <a:pPr lvl="1" indent="1588">
              <a:spcBef>
                <a:spcPts val="0"/>
              </a:spcBef>
              <a:buNone/>
            </a:pPr>
            <a:r>
              <a:rPr lang="es-ES" sz="1800" dirty="0">
                <a:latin typeface="Consolas" pitchFamily="49" charset="0"/>
              </a:rPr>
              <a:t>       &lt;&lt; </a:t>
            </a:r>
            <a:r>
              <a:rPr lang="es-ES" sz="1800" dirty="0">
                <a:solidFill>
                  <a:srgbClr val="FFFF00"/>
                </a:solidFill>
                <a:latin typeface="Consolas" pitchFamily="49" charset="0"/>
              </a:rPr>
              <a:t>" y altura " </a:t>
            </a:r>
            <a:r>
              <a:rPr lang="es-ES" sz="1800" dirty="0">
                <a:latin typeface="Consolas" pitchFamily="49" charset="0"/>
              </a:rPr>
              <a:t>&lt;&lt; altura &lt;&lt; </a:t>
            </a:r>
            <a:r>
              <a:rPr lang="es-ES" sz="1800" dirty="0">
                <a:solidFill>
                  <a:srgbClr val="FFFF00"/>
                </a:solidFill>
                <a:latin typeface="Consolas" pitchFamily="49" charset="0"/>
              </a:rPr>
              <a:t>" es: "</a:t>
            </a:r>
            <a:r>
              <a:rPr lang="es-ES" sz="1800" dirty="0">
                <a:latin typeface="Consolas" pitchFamily="49" charset="0"/>
              </a:rPr>
              <a:t> &lt;&lt; </a:t>
            </a:r>
            <a:r>
              <a:rPr lang="es-ES" sz="1800" dirty="0" err="1">
                <a:latin typeface="Consolas" pitchFamily="49" charset="0"/>
              </a:rPr>
              <a:t>area</a:t>
            </a:r>
            <a:r>
              <a:rPr lang="es-ES" sz="1800" dirty="0">
                <a:latin typeface="Consolas" pitchFamily="49" charset="0"/>
              </a:rPr>
              <a:t> &lt;&lt; endl;</a:t>
            </a:r>
          </a:p>
          <a:p>
            <a:pPr lvl="1" indent="1588">
              <a:spcBef>
                <a:spcPts val="0"/>
              </a:spcBef>
              <a:buNone/>
            </a:pPr>
            <a:r>
              <a:rPr lang="es-ES" sz="1800" dirty="0">
                <a:solidFill>
                  <a:srgbClr val="92D050"/>
                </a:solidFill>
                <a:latin typeface="Consolas" pitchFamily="49" charset="0"/>
              </a:rPr>
              <a:t>     </a:t>
            </a: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return</a:t>
            </a:r>
            <a:r>
              <a:rPr lang="es-ES" sz="1800" dirty="0">
                <a:latin typeface="Consolas" pitchFamily="49" charset="0"/>
              </a:rPr>
              <a:t> </a:t>
            </a:r>
            <a:r>
              <a:rPr lang="es-ES" sz="1800" dirty="0">
                <a:solidFill>
                  <a:srgbClr val="FFFF00"/>
                </a:solidFill>
                <a:latin typeface="Consolas" pitchFamily="49" charset="0"/>
              </a:rPr>
              <a:t>0</a:t>
            </a:r>
            <a:r>
              <a:rPr lang="es-ES" sz="1800" dirty="0">
                <a:latin typeface="Consolas" pitchFamily="49" charset="0"/>
              </a:rPr>
              <a:t>;</a:t>
            </a:r>
          </a:p>
          <a:p>
            <a:pPr lvl="1" indent="1588">
              <a:spcBef>
                <a:spcPts val="0"/>
              </a:spcBef>
              <a:buNone/>
            </a:pPr>
            <a:r>
              <a:rPr lang="es-ES" sz="18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112</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
        <p:nvSpPr>
          <p:cNvPr id="7" name="6 CuadroTexto"/>
          <p:cNvSpPr txBox="1"/>
          <p:nvPr/>
        </p:nvSpPr>
        <p:spPr>
          <a:xfrm>
            <a:off x="8383636" y="433239"/>
            <a:ext cx="1830950" cy="369332"/>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triángulo.cpp</a:t>
            </a:r>
          </a:p>
        </p:txBody>
      </p:sp>
      <p:grpSp>
        <p:nvGrpSpPr>
          <p:cNvPr id="8" name="5 Grupo"/>
          <p:cNvGrpSpPr/>
          <p:nvPr/>
        </p:nvGrpSpPr>
        <p:grpSpPr>
          <a:xfrm>
            <a:off x="4151785" y="5661248"/>
            <a:ext cx="5202577" cy="432048"/>
            <a:chOff x="899592" y="5401791"/>
            <a:chExt cx="5096403" cy="432048"/>
          </a:xfrm>
          <a:effectLst>
            <a:outerShdw blurRad="50800" dist="38100" dir="2700000" algn="tl" rotWithShape="0">
              <a:prstClr val="black">
                <a:alpha val="40000"/>
              </a:prstClr>
            </a:outerShdw>
          </a:effectLst>
        </p:grpSpPr>
        <p:sp>
          <p:nvSpPr>
            <p:cNvPr id="9" name="8 CuadroTexto"/>
            <p:cNvSpPr txBox="1"/>
            <p:nvPr/>
          </p:nvSpPr>
          <p:spPr>
            <a:xfrm>
              <a:off x="899592" y="5416649"/>
              <a:ext cx="5096403" cy="41719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oAutofit/>
            </a:bodyPr>
            <a:lstStyle/>
            <a:p>
              <a:pPr marL="540000">
                <a:spcAft>
                  <a:spcPts val="600"/>
                </a:spcAft>
              </a:pPr>
              <a:r>
                <a:rPr lang="es-ES" sz="2000" dirty="0">
                  <a:effectLst>
                    <a:outerShdw blurRad="38100" dist="38100" dir="2700000" algn="tl">
                      <a:srgbClr val="000000">
                        <a:alpha val="43137"/>
                      </a:srgbClr>
                    </a:outerShdw>
                  </a:effectLst>
                  <a:latin typeface="Cambria" pitchFamily="18" charset="0"/>
                </a:rPr>
                <a:t>Recuerda: las instrucciones terminan en </a:t>
              </a:r>
              <a:r>
                <a:rPr lang="es-ES" sz="2000" dirty="0">
                  <a:effectLst>
                    <a:outerShdw blurRad="38100" dist="38100" dir="2700000" algn="tl">
                      <a:srgbClr val="000000">
                        <a:alpha val="43137"/>
                      </a:srgbClr>
                    </a:outerShdw>
                  </a:effectLst>
                  <a:latin typeface="Consolas" pitchFamily="49" charset="0"/>
                  <a:cs typeface="Consolas" pitchFamily="49" charset="0"/>
                </a:rPr>
                <a:t>;</a:t>
              </a:r>
            </a:p>
          </p:txBody>
        </p:sp>
        <p:pic>
          <p:nvPicPr>
            <p:cNvPr id="11" name="Picture 3" descr="D:\Docencia\Fundamentos de programación\CV\icoGuille\xeyes.png"/>
            <p:cNvPicPr>
              <a:picLocks noChangeAspect="1" noChangeArrowheads="1"/>
            </p:cNvPicPr>
            <p:nvPr/>
          </p:nvPicPr>
          <p:blipFill>
            <a:blip r:embed="rId3" cstate="print"/>
            <a:srcRect/>
            <a:stretch>
              <a:fillRect/>
            </a:stretch>
          </p:blipFill>
          <p:spPr bwMode="auto">
            <a:xfrm>
              <a:off x="973660" y="5401791"/>
              <a:ext cx="426720" cy="426720"/>
            </a:xfrm>
            <a:prstGeom prst="rect">
              <a:avLst/>
            </a:prstGeom>
            <a:noFill/>
            <a:effectLst>
              <a:outerShdw blurRad="50800" dist="38100" dir="2700000" algn="tl" rotWithShape="0">
                <a:prstClr val="black">
                  <a:alpha val="40000"/>
                </a:prstClr>
              </a:outerShdw>
            </a:effectLst>
          </p:spPr>
        </p:pic>
      </p:grpSp>
      <p:sp>
        <p:nvSpPr>
          <p:cNvPr id="13" name="12 CuadroTexto"/>
          <p:cNvSpPr txBox="1"/>
          <p:nvPr/>
        </p:nvSpPr>
        <p:spPr>
          <a:xfrm>
            <a:off x="8826490" y="1744474"/>
            <a:ext cx="1301959" cy="369332"/>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Cambria" pitchFamily="18" charset="0"/>
              </a:rPr>
              <a:t>¿</a:t>
            </a:r>
            <a:r>
              <a:rPr lang="es-ES" dirty="0" err="1">
                <a:effectLst>
                  <a:outerShdw blurRad="38100" dist="38100" dir="2700000" algn="tl">
                    <a:srgbClr val="000000">
                      <a:alpha val="43137"/>
                    </a:srgbClr>
                  </a:outerShdw>
                </a:effectLst>
                <a:latin typeface="Cambria" pitchFamily="18" charset="0"/>
              </a:rPr>
              <a:t>tri</a:t>
            </a:r>
            <a:r>
              <a:rPr lang="el-GR" dirty="0">
                <a:solidFill>
                  <a:srgbClr val="FFC000"/>
                </a:solidFill>
                <a:effectLst>
                  <a:outerShdw blurRad="38100" dist="38100" dir="2700000" algn="tl">
                    <a:srgbClr val="000000">
                      <a:alpha val="43137"/>
                    </a:srgbClr>
                  </a:outerShdw>
                </a:effectLst>
                <a:latin typeface="Cambria" pitchFamily="18" charset="0"/>
              </a:rPr>
              <a:t>β</a:t>
            </a:r>
            <a:r>
              <a:rPr lang="es-ES" dirty="0" err="1">
                <a:effectLst>
                  <a:outerShdw blurRad="38100" dist="38100" dir="2700000" algn="tl">
                    <a:srgbClr val="000000">
                      <a:alpha val="43137"/>
                    </a:srgbClr>
                  </a:outerShdw>
                </a:effectLst>
                <a:latin typeface="Cambria" pitchFamily="18" charset="0"/>
              </a:rPr>
              <a:t>ngulo</a:t>
            </a:r>
            <a:r>
              <a:rPr lang="es-ES" dirty="0">
                <a:effectLst>
                  <a:outerShdw blurRad="38100" dist="38100" dir="2700000" algn="tl">
                    <a:srgbClr val="000000">
                      <a:alpha val="43137"/>
                    </a:srgbClr>
                  </a:outerShdw>
                </a:effectLst>
                <a:latin typeface="Cambria" pitchFamily="18"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1000"/>
                                        <p:tgtEl>
                                          <p:spTgt spid="3">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1000"/>
                                        <p:tgtEl>
                                          <p:spTgt spid="3">
                                            <p:txEl>
                                              <p:pRg st="5" end="5"/>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Effect transition="in" filter="wipe(left)">
                                      <p:cBhvr>
                                        <p:cTn id="19" dur="1000"/>
                                        <p:tgtEl>
                                          <p:spTgt spid="3">
                                            <p:txEl>
                                              <p:pRg st="15" end="1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16" end="16"/>
                                            </p:txEl>
                                          </p:spTgt>
                                        </p:tgtEl>
                                        <p:attrNameLst>
                                          <p:attrName>style.visibility</p:attrName>
                                        </p:attrNameLst>
                                      </p:cBhvr>
                                      <p:to>
                                        <p:strVal val="visible"/>
                                      </p:to>
                                    </p:set>
                                    <p:animEffect transition="in" filter="wipe(left)">
                                      <p:cBhvr>
                                        <p:cTn id="22" dur="1000"/>
                                        <p:tgtEl>
                                          <p:spTgt spid="3">
                                            <p:txEl>
                                              <p:pRg st="16" end="1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10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1000"/>
                                        <p:tgtEl>
                                          <p:spTgt spid="3">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1000"/>
                                        <p:tgtEl>
                                          <p:spTgt spid="3">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1000"/>
                                        <p:tgtEl>
                                          <p:spTgt spid="3">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1000"/>
                                        <p:tgtEl>
                                          <p:spTgt spid="3">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left)">
                                      <p:cBhvr>
                                        <p:cTn id="40" dur="1000"/>
                                        <p:tgtEl>
                                          <p:spTgt spid="3">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left)">
                                      <p:cBhvr>
                                        <p:cTn id="43" dur="1000"/>
                                        <p:tgtEl>
                                          <p:spTgt spid="3">
                                            <p:txEl>
                                              <p:pRg st="12" end="1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left)">
                                      <p:cBhvr>
                                        <p:cTn id="46" dur="1000"/>
                                        <p:tgtEl>
                                          <p:spTgt spid="3">
                                            <p:txEl>
                                              <p:pRg st="13" end="1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left)">
                                      <p:cBhvr>
                                        <p:cTn id="49" dur="1000"/>
                                        <p:tgtEl>
                                          <p:spTgt spid="3">
                                            <p:txEl>
                                              <p:pRg st="14" end="14"/>
                                            </p:txEl>
                                          </p:spTgt>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10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up)">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38913"/>
                                        </p:tgtEl>
                                        <p:attrNameLst>
                                          <p:attrName>style.visibility</p:attrName>
                                        </p:attrNameLst>
                                      </p:cBhvr>
                                      <p:to>
                                        <p:strVal val="visible"/>
                                      </p:to>
                                    </p:set>
                                    <p:animEffect transition="in" filter="wipe(up)">
                                      <p:cBhvr>
                                        <p:cTn id="63" dur="1000"/>
                                        <p:tgtEl>
                                          <p:spTgt spid="3891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113</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2843160" y="3044281"/>
            <a:ext cx="6505755"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Los datos de los programas</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Los datos de los programas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indent="1588">
              <a:spcBef>
                <a:spcPts val="0"/>
              </a:spcBef>
              <a:spcAft>
                <a:spcPts val="600"/>
              </a:spcAft>
            </a:pPr>
            <a:r>
              <a:rPr lang="es-ES" sz="2800" dirty="0">
                <a:solidFill>
                  <a:schemeClr val="bg2">
                    <a:lumMod val="20000"/>
                    <a:lumOff val="80000"/>
                  </a:schemeClr>
                </a:solidFill>
              </a:rPr>
              <a:t>Variabilidad de los datos</a:t>
            </a:r>
          </a:p>
          <a:p>
            <a:pPr lvl="1" indent="1588">
              <a:spcBef>
                <a:spcPts val="0"/>
              </a:spcBef>
              <a:spcAft>
                <a:spcPts val="600"/>
              </a:spcAft>
              <a:buNone/>
            </a:pPr>
            <a:endParaRPr lang="es-ES" dirty="0" smtClean="0"/>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114</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graphicFrame>
        <p:nvGraphicFramePr>
          <p:cNvPr id="7" name="6 Diagrama"/>
          <p:cNvGraphicFramePr/>
          <p:nvPr/>
        </p:nvGraphicFramePr>
        <p:xfrm>
          <a:off x="2166910" y="17412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8 Rectángulo"/>
          <p:cNvSpPr/>
          <p:nvPr/>
        </p:nvSpPr>
        <p:spPr>
          <a:xfrm>
            <a:off x="6168008" y="1500175"/>
            <a:ext cx="4248472" cy="584775"/>
          </a:xfrm>
          <a:prstGeom prst="rect">
            <a:avLst/>
          </a:prstGeom>
        </p:spPr>
        <p:txBody>
          <a:bodyPr wrap="square">
            <a:spAutoFit/>
          </a:bodyPr>
          <a:lstStyle/>
          <a:p>
            <a:r>
              <a:rPr lang="es-ES" sz="1600" dirty="0">
                <a:solidFill>
                  <a:srgbClr val="FFFF00"/>
                </a:solidFill>
                <a:effectLst>
                  <a:outerShdw blurRad="38100" dist="38100" dir="2700000" algn="tl">
                    <a:srgbClr val="000000">
                      <a:alpha val="43137"/>
                    </a:srgbClr>
                  </a:outerShdw>
                </a:effectLst>
                <a:latin typeface="Consolas" pitchFamily="49" charset="0"/>
              </a:rPr>
              <a:t>"Introduzca la base del triángulo: "</a:t>
            </a:r>
          </a:p>
          <a:p>
            <a:r>
              <a:rPr lang="es-ES" sz="1600" dirty="0">
                <a:solidFill>
                  <a:srgbClr val="FFFF00"/>
                </a:solidFill>
                <a:effectLst>
                  <a:outerShdw blurRad="38100" dist="38100" dir="2700000" algn="tl">
                    <a:srgbClr val="000000">
                      <a:alpha val="43137"/>
                    </a:srgbClr>
                  </a:outerShdw>
                </a:effectLst>
                <a:latin typeface="Consolas" pitchFamily="49" charset="0"/>
              </a:rPr>
              <a:t>3.141592653589</a:t>
            </a:r>
            <a:endParaRPr lang="es-ES" sz="1600" dirty="0">
              <a:solidFill>
                <a:srgbClr val="FFFF00"/>
              </a:solidFill>
              <a:effectLst>
                <a:outerShdw blurRad="38100" dist="38100" dir="2700000" algn="tl">
                  <a:srgbClr val="000000">
                    <a:alpha val="43137"/>
                  </a:srgbClr>
                </a:outerShdw>
              </a:effectLst>
            </a:endParaRPr>
          </a:p>
        </p:txBody>
      </p:sp>
      <p:sp>
        <p:nvSpPr>
          <p:cNvPr id="10" name="9 Rectángulo"/>
          <p:cNvSpPr/>
          <p:nvPr/>
        </p:nvSpPr>
        <p:spPr>
          <a:xfrm>
            <a:off x="4025813" y="5405154"/>
            <a:ext cx="2723823" cy="400110"/>
          </a:xfrm>
          <a:prstGeom prst="rect">
            <a:avLst/>
          </a:prstGeom>
        </p:spPr>
        <p:txBody>
          <a:bodyPr wrap="none">
            <a:spAutoFit/>
          </a:bodyPr>
          <a:lstStyle/>
          <a:p>
            <a:r>
              <a:rPr lang="es-ES" sz="2000" dirty="0">
                <a:effectLst>
                  <a:outerShdw blurRad="38100" dist="38100" dir="2700000" algn="tl">
                    <a:srgbClr val="000000">
                      <a:alpha val="43137"/>
                    </a:srgbClr>
                  </a:outerShdw>
                </a:effectLst>
                <a:latin typeface="Consolas" pitchFamily="49" charset="0"/>
              </a:rPr>
              <a:t>base, altura, </a:t>
            </a:r>
            <a:r>
              <a:rPr lang="es-ES" sz="2000" dirty="0" err="1">
                <a:effectLst>
                  <a:outerShdw blurRad="38100" dist="38100" dir="2700000" algn="tl">
                    <a:srgbClr val="000000">
                      <a:alpha val="43137"/>
                    </a:srgbClr>
                  </a:outerShdw>
                </a:effectLst>
                <a:latin typeface="Consolas" pitchFamily="49" charset="0"/>
              </a:rPr>
              <a:t>area</a:t>
            </a:r>
            <a:endParaRPr lang="es-ES" sz="2000" dirty="0">
              <a:effectLst>
                <a:outerShdw blurRad="38100" dist="38100" dir="2700000" algn="tl">
                  <a:srgbClr val="000000">
                    <a:alpha val="43137"/>
                  </a:srgbClr>
                </a:outerShdw>
              </a:effectLst>
            </a:endParaRPr>
          </a:p>
        </p:txBody>
      </p:sp>
      <p:sp>
        <p:nvSpPr>
          <p:cNvPr id="11" name="10 Rectángulo"/>
          <p:cNvSpPr/>
          <p:nvPr/>
        </p:nvSpPr>
        <p:spPr>
          <a:xfrm>
            <a:off x="6648455" y="4459525"/>
            <a:ext cx="2864887" cy="400110"/>
          </a:xfrm>
          <a:prstGeom prst="rect">
            <a:avLst/>
          </a:prstGeom>
        </p:spPr>
        <p:txBody>
          <a:bodyPr wrap="none">
            <a:spAutoFit/>
          </a:bodyPr>
          <a:lstStyle/>
          <a:p>
            <a:r>
              <a:rPr lang="es-ES" sz="2000" dirty="0">
                <a:effectLst>
                  <a:outerShdw blurRad="38100" dist="38100" dir="2700000" algn="tl">
                    <a:srgbClr val="000000">
                      <a:alpha val="43137"/>
                    </a:srgbClr>
                  </a:outerShdw>
                </a:effectLst>
                <a:latin typeface="Consolas" pitchFamily="49" charset="0"/>
              </a:rPr>
              <a:t>Pi = </a:t>
            </a:r>
            <a:r>
              <a:rPr lang="es-ES" sz="2000" dirty="0">
                <a:solidFill>
                  <a:srgbClr val="FFFF00"/>
                </a:solidFill>
                <a:effectLst>
                  <a:outerShdw blurRad="38100" dist="38100" dir="2700000" algn="tl">
                    <a:srgbClr val="000000">
                      <a:alpha val="43137"/>
                    </a:srgbClr>
                  </a:outerShdw>
                </a:effectLst>
                <a:latin typeface="Consolas" pitchFamily="49" charset="0"/>
              </a:rPr>
              <a:t>3.141592653589</a:t>
            </a:r>
            <a:endParaRPr lang="es-ES" sz="2000" dirty="0">
              <a:solidFill>
                <a:srgbClr val="FFFF00"/>
              </a:solidFill>
              <a:effectLst>
                <a:outerShdw blurRad="38100" dist="38100" dir="2700000" algn="tl">
                  <a:srgbClr val="000000">
                    <a:alpha val="43137"/>
                  </a:srgbClr>
                </a:outerShdw>
              </a:effectLst>
            </a:endParaRPr>
          </a:p>
        </p:txBody>
      </p:sp>
      <p:grpSp>
        <p:nvGrpSpPr>
          <p:cNvPr id="17" name="16 Grupo"/>
          <p:cNvGrpSpPr/>
          <p:nvPr/>
        </p:nvGrpSpPr>
        <p:grpSpPr>
          <a:xfrm>
            <a:off x="3901080" y="4433654"/>
            <a:ext cx="5787082" cy="1368190"/>
            <a:chOff x="2377080" y="4090992"/>
            <a:chExt cx="5787082" cy="1368190"/>
          </a:xfrm>
        </p:grpSpPr>
        <p:sp>
          <p:nvSpPr>
            <p:cNvPr id="12" name="11 Elipse"/>
            <p:cNvSpPr/>
            <p:nvPr/>
          </p:nvSpPr>
          <p:spPr>
            <a:xfrm>
              <a:off x="5133979" y="4090992"/>
              <a:ext cx="428628" cy="428628"/>
            </a:xfrm>
            <a:prstGeom prst="ellipse">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Elipse"/>
            <p:cNvSpPr/>
            <p:nvPr/>
          </p:nvSpPr>
          <p:spPr>
            <a:xfrm>
              <a:off x="2377080" y="5030554"/>
              <a:ext cx="2895950" cy="428628"/>
            </a:xfrm>
            <a:prstGeom prst="ellipse">
              <a:avLst/>
            </a:prstGeom>
            <a:no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14 Conector recto"/>
            <p:cNvCxnSpPr>
              <a:endCxn id="12" idx="5"/>
            </p:cNvCxnSpPr>
            <p:nvPr/>
          </p:nvCxnSpPr>
          <p:spPr>
            <a:xfrm flipH="1" flipV="1">
              <a:off x="5499836" y="4456849"/>
              <a:ext cx="656340" cy="645713"/>
            </a:xfrm>
            <a:prstGeom prst="line">
              <a:avLst/>
            </a:prstGeom>
            <a:ln w="3810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H="1">
              <a:off x="5364088" y="5246578"/>
              <a:ext cx="792088" cy="0"/>
            </a:xfrm>
            <a:prstGeom prst="line">
              <a:avLst/>
            </a:prstGeom>
            <a:ln w="3810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6156176" y="4984090"/>
              <a:ext cx="2007986" cy="43088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200" dirty="0">
                  <a:effectLst>
                    <a:outerShdw blurRad="38100" dist="38100" dir="2700000" algn="tl">
                      <a:srgbClr val="000000">
                        <a:alpha val="43137"/>
                      </a:srgbClr>
                    </a:outerShdw>
                  </a:effectLst>
                  <a:latin typeface="Cambria" pitchFamily="18" charset="0"/>
                </a:rPr>
                <a:t>Identificadores</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Fundamentos de la programación</a:t>
            </a:r>
            <a:endParaRPr lang="es-ES" dirty="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115</a:t>
            </a:fld>
            <a:endParaRPr lang="en-US" dirty="0"/>
          </a:p>
        </p:txBody>
      </p:sp>
      <p:sp>
        <p:nvSpPr>
          <p:cNvPr id="8" name="4 Marcador de pie de página"/>
          <p:cNvSpPr>
            <a:spLocks noGrp="1"/>
          </p:cNvSpPr>
          <p:nvPr>
            <p:ph type="ftr" sz="quarter" idx="11"/>
          </p:nvPr>
        </p:nvSpPr>
        <p:spPr>
          <a:xfrm>
            <a:off x="2743200" y="6356351"/>
            <a:ext cx="5567378" cy="365125"/>
          </a:xfrm>
        </p:spPr>
        <p:txBody>
          <a:bodyPr/>
          <a:lstStyle/>
          <a:p>
            <a:r>
              <a:rPr lang="es-ES" dirty="0" smtClean="0"/>
              <a:t>Algoritmos y Estructuras de Datos I - Unidad 2 "Tipos e Instrucciones"</a:t>
            </a:r>
            <a:endParaRPr lang="es-ES" dirty="0"/>
          </a:p>
        </p:txBody>
      </p:sp>
      <p:sp>
        <p:nvSpPr>
          <p:cNvPr id="6" name="5 Rectángulo"/>
          <p:cNvSpPr/>
          <p:nvPr/>
        </p:nvSpPr>
        <p:spPr>
          <a:xfrm>
            <a:off x="4251881" y="3044281"/>
            <a:ext cx="3688317"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Identificadores</a:t>
            </a:r>
            <a:endParaRPr lang="es-E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Identificadores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lvl="1" indent="1588">
              <a:spcBef>
                <a:spcPts val="0"/>
              </a:spcBef>
              <a:spcAft>
                <a:spcPts val="600"/>
              </a:spcAft>
              <a:buNone/>
            </a:pPr>
            <a:r>
              <a:rPr lang="es-ES" dirty="0" smtClean="0"/>
              <a:t>Para variables y constantes con nombre</a:t>
            </a:r>
          </a:p>
          <a:p>
            <a:pPr lvl="2" indent="-265113">
              <a:spcBef>
                <a:spcPts val="0"/>
              </a:spcBef>
              <a:spcAft>
                <a:spcPts val="600"/>
              </a:spcAft>
            </a:pPr>
            <a:r>
              <a:rPr lang="es-ES" sz="2200" i="1" dirty="0"/>
              <a:t>Nombre</a:t>
            </a:r>
            <a:r>
              <a:rPr lang="es-ES" sz="2200" dirty="0"/>
              <a:t> de un dato (para accederlo/modificarlo)</a:t>
            </a:r>
          </a:p>
          <a:p>
            <a:pPr lvl="2" indent="-265113">
              <a:spcBef>
                <a:spcPts val="0"/>
              </a:spcBef>
              <a:spcAft>
                <a:spcPts val="600"/>
              </a:spcAft>
            </a:pPr>
            <a:r>
              <a:rPr lang="es-ES" sz="2200" dirty="0"/>
              <a:t>Deben ser descriptivos</a:t>
            </a:r>
          </a:p>
          <a:p>
            <a:pPr lvl="1" indent="1588">
              <a:spcBef>
                <a:spcPts val="1200"/>
              </a:spcBef>
              <a:spcAft>
                <a:spcPts val="600"/>
              </a:spcAft>
              <a:buNone/>
            </a:pPr>
            <a:r>
              <a:rPr lang="es-ES" dirty="0" smtClean="0"/>
              <a:t>Sintaxis:</a:t>
            </a:r>
          </a:p>
          <a:p>
            <a:pPr lvl="1" indent="1588">
              <a:spcBef>
                <a:spcPts val="0"/>
              </a:spcBef>
              <a:spcAft>
                <a:spcPts val="600"/>
              </a:spcAft>
              <a:buNone/>
            </a:pPr>
            <a:endParaRPr lang="es-ES" dirty="0" smtClean="0"/>
          </a:p>
          <a:p>
            <a:pPr lvl="1" indent="1588">
              <a:spcBef>
                <a:spcPts val="0"/>
              </a:spcBef>
              <a:spcAft>
                <a:spcPts val="600"/>
              </a:spcAft>
              <a:buNone/>
            </a:pPr>
            <a:endParaRPr lang="es-ES" dirty="0" smtClean="0"/>
          </a:p>
          <a:p>
            <a:pPr lvl="1" indent="1588">
              <a:spcBef>
                <a:spcPts val="0"/>
              </a:spcBef>
              <a:spcAft>
                <a:spcPts val="600"/>
              </a:spcAft>
              <a:buNone/>
            </a:pPr>
            <a:endParaRPr lang="es-ES" dirty="0" smtClean="0"/>
          </a:p>
          <a:p>
            <a:pPr lvl="1" indent="1588">
              <a:spcBef>
                <a:spcPts val="0"/>
              </a:spcBef>
              <a:spcAft>
                <a:spcPts val="3600"/>
              </a:spcAft>
              <a:buNone/>
            </a:pPr>
            <a:endParaRPr lang="es-ES" dirty="0" smtClean="0"/>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116</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
        <p:nvSpPr>
          <p:cNvPr id="25" name="24 CuadroTexto"/>
          <p:cNvSpPr txBox="1"/>
          <p:nvPr/>
        </p:nvSpPr>
        <p:spPr>
          <a:xfrm>
            <a:off x="3666778" y="5158354"/>
            <a:ext cx="4858444" cy="43088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2200" dirty="0">
                <a:effectLst>
                  <a:outerShdw blurRad="38100" dist="38100" dir="2700000" algn="tl">
                    <a:srgbClr val="000000">
                      <a:alpha val="43137"/>
                    </a:srgbClr>
                  </a:outerShdw>
                </a:effectLst>
                <a:latin typeface="Cambria" pitchFamily="18" charset="0"/>
              </a:rPr>
              <a:t>Al menos 32 caracteres significativos</a:t>
            </a:r>
          </a:p>
        </p:txBody>
      </p:sp>
      <p:grpSp>
        <p:nvGrpSpPr>
          <p:cNvPr id="42" name="41 Grupo"/>
          <p:cNvGrpSpPr/>
          <p:nvPr/>
        </p:nvGrpSpPr>
        <p:grpSpPr>
          <a:xfrm>
            <a:off x="5829628" y="3335614"/>
            <a:ext cx="3074684" cy="904525"/>
            <a:chOff x="3297516" y="4127701"/>
            <a:chExt cx="3074684" cy="904525"/>
          </a:xfrm>
        </p:grpSpPr>
        <p:cxnSp>
          <p:nvCxnSpPr>
            <p:cNvPr id="22" name="21 Conector recto"/>
            <p:cNvCxnSpPr/>
            <p:nvPr/>
          </p:nvCxnSpPr>
          <p:spPr>
            <a:xfrm flipV="1">
              <a:off x="6372200" y="4127701"/>
              <a:ext cx="0" cy="650401"/>
            </a:xfrm>
            <a:prstGeom prst="line">
              <a:avLst/>
            </a:prstGeom>
            <a:ln w="28575">
              <a:solidFill>
                <a:srgbClr val="FFC000"/>
              </a:solidFill>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3297516" y="4778102"/>
              <a:ext cx="3074684" cy="0"/>
            </a:xfrm>
            <a:prstGeom prst="line">
              <a:avLst/>
            </a:prstGeom>
            <a:ln w="28575">
              <a:solidFill>
                <a:srgbClr val="FFC000"/>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V="1">
              <a:off x="3311805" y="4127701"/>
              <a:ext cx="0" cy="650401"/>
            </a:xfrm>
            <a:prstGeom prst="line">
              <a:avLst/>
            </a:prstGeom>
            <a:ln w="28575">
              <a:solidFill>
                <a:srgbClr val="FFC000"/>
              </a:solidFill>
              <a:headEnd type="none"/>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27 Elipse"/>
            <p:cNvSpPr/>
            <p:nvPr/>
          </p:nvSpPr>
          <p:spPr>
            <a:xfrm>
              <a:off x="3635896" y="4528170"/>
              <a:ext cx="2448272" cy="504056"/>
            </a:xfrm>
            <a:prstGeom prst="ellipse">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s-ES" dirty="0">
                  <a:effectLst>
                    <a:outerShdw blurRad="38100" dist="38100" dir="2700000" algn="tl">
                      <a:srgbClr val="000000">
                        <a:alpha val="43137"/>
                      </a:srgbClr>
                    </a:outerShdw>
                  </a:effectLst>
                  <a:latin typeface="Consolas" pitchFamily="49" charset="0"/>
                  <a:cs typeface="Consolas" pitchFamily="49" charset="0"/>
                </a:rPr>
                <a:t>0</a:t>
              </a:r>
              <a:r>
                <a:rPr lang="es-ES" dirty="0">
                  <a:effectLst>
                    <a:outerShdw blurRad="38100" dist="38100" dir="2700000" algn="tl">
                      <a:srgbClr val="000000">
                        <a:alpha val="43137"/>
                      </a:srgbClr>
                    </a:outerShdw>
                  </a:effectLst>
                  <a:latin typeface="+mj-lt"/>
                </a:rPr>
                <a:t>..</a:t>
              </a:r>
              <a:r>
                <a:rPr lang="es-ES" dirty="0">
                  <a:effectLst>
                    <a:outerShdw blurRad="38100" dist="38100" dir="2700000" algn="tl">
                      <a:srgbClr val="000000">
                        <a:alpha val="43137"/>
                      </a:srgbClr>
                    </a:outerShdw>
                  </a:effectLst>
                  <a:latin typeface="Consolas" pitchFamily="49" charset="0"/>
                  <a:cs typeface="Consolas" pitchFamily="49" charset="0"/>
                </a:rPr>
                <a:t>9</a:t>
              </a:r>
              <a:r>
                <a:rPr lang="es-ES" dirty="0">
                  <a:effectLst>
                    <a:outerShdw blurRad="38100" dist="38100" dir="2700000" algn="tl">
                      <a:srgbClr val="000000">
                        <a:alpha val="43137"/>
                      </a:srgbClr>
                    </a:outerShdw>
                  </a:effectLst>
                  <a:latin typeface="+mj-lt"/>
                </a:rPr>
                <a:t>, </a:t>
              </a:r>
              <a:r>
                <a:rPr lang="es-ES" dirty="0">
                  <a:effectLst>
                    <a:outerShdw blurRad="38100" dist="38100" dir="2700000" algn="tl">
                      <a:srgbClr val="000000">
                        <a:alpha val="43137"/>
                      </a:srgbClr>
                    </a:outerShdw>
                  </a:effectLst>
                  <a:latin typeface="Consolas" pitchFamily="49" charset="0"/>
                  <a:cs typeface="Consolas" pitchFamily="49" charset="0"/>
                </a:rPr>
                <a:t>a</a:t>
              </a:r>
              <a:r>
                <a:rPr lang="es-ES" dirty="0">
                  <a:effectLst>
                    <a:outerShdw blurRad="38100" dist="38100" dir="2700000" algn="tl">
                      <a:srgbClr val="000000">
                        <a:alpha val="43137"/>
                      </a:srgbClr>
                    </a:outerShdw>
                  </a:effectLst>
                  <a:latin typeface="+mj-lt"/>
                </a:rPr>
                <a:t>..</a:t>
              </a:r>
              <a:r>
                <a:rPr lang="es-ES" dirty="0">
                  <a:effectLst>
                    <a:outerShdw blurRad="38100" dist="38100" dir="2700000" algn="tl">
                      <a:srgbClr val="000000">
                        <a:alpha val="43137"/>
                      </a:srgbClr>
                    </a:outerShdw>
                  </a:effectLst>
                  <a:latin typeface="Consolas" pitchFamily="49" charset="0"/>
                  <a:cs typeface="Consolas" pitchFamily="49" charset="0"/>
                </a:rPr>
                <a:t>z</a:t>
              </a:r>
              <a:r>
                <a:rPr lang="es-ES" dirty="0">
                  <a:effectLst>
                    <a:outerShdw blurRad="38100" dist="38100" dir="2700000" algn="tl">
                      <a:srgbClr val="000000">
                        <a:alpha val="43137"/>
                      </a:srgbClr>
                    </a:outerShdw>
                  </a:effectLst>
                  <a:latin typeface="+mj-lt"/>
                </a:rPr>
                <a:t>, </a:t>
              </a:r>
              <a:r>
                <a:rPr lang="es-ES" dirty="0">
                  <a:effectLst>
                    <a:outerShdw blurRad="38100" dist="38100" dir="2700000" algn="tl">
                      <a:srgbClr val="000000">
                        <a:alpha val="43137"/>
                      </a:srgbClr>
                    </a:outerShdw>
                  </a:effectLst>
                  <a:latin typeface="Consolas" pitchFamily="49" charset="0"/>
                  <a:cs typeface="Consolas" pitchFamily="49" charset="0"/>
                </a:rPr>
                <a:t>A</a:t>
              </a:r>
              <a:r>
                <a:rPr lang="es-ES" dirty="0">
                  <a:effectLst>
                    <a:outerShdw blurRad="38100" dist="38100" dir="2700000" algn="tl">
                      <a:srgbClr val="000000">
                        <a:alpha val="43137"/>
                      </a:srgbClr>
                    </a:outerShdw>
                  </a:effectLst>
                  <a:latin typeface="+mj-lt"/>
                </a:rPr>
                <a:t>..</a:t>
              </a:r>
              <a:r>
                <a:rPr lang="es-ES" dirty="0">
                  <a:effectLst>
                    <a:outerShdw blurRad="38100" dist="38100" dir="2700000" algn="tl">
                      <a:srgbClr val="000000">
                        <a:alpha val="43137"/>
                      </a:srgbClr>
                    </a:outerShdw>
                  </a:effectLst>
                  <a:latin typeface="Consolas" pitchFamily="49" charset="0"/>
                  <a:cs typeface="Consolas" pitchFamily="49" charset="0"/>
                </a:rPr>
                <a:t>Z</a:t>
              </a:r>
              <a:r>
                <a:rPr lang="es-ES" dirty="0">
                  <a:effectLst>
                    <a:outerShdw blurRad="38100" dist="38100" dir="2700000" algn="tl">
                      <a:srgbClr val="000000">
                        <a:alpha val="43137"/>
                      </a:srgbClr>
                    </a:outerShdw>
                  </a:effectLst>
                  <a:latin typeface="+mj-lt"/>
                </a:rPr>
                <a:t>, </a:t>
              </a:r>
              <a:r>
                <a:rPr lang="es-ES" dirty="0">
                  <a:effectLst>
                    <a:outerShdw blurRad="38100" dist="38100" dir="2700000" algn="tl">
                      <a:srgbClr val="000000">
                        <a:alpha val="43137"/>
                      </a:srgbClr>
                    </a:outerShdw>
                  </a:effectLst>
                  <a:latin typeface="Consolas" pitchFamily="49" charset="0"/>
                  <a:cs typeface="Consolas" pitchFamily="49" charset="0"/>
                </a:rPr>
                <a:t>_</a:t>
              </a:r>
            </a:p>
          </p:txBody>
        </p:sp>
      </p:grpSp>
      <p:grpSp>
        <p:nvGrpSpPr>
          <p:cNvPr id="32" name="31 Grupo"/>
          <p:cNvGrpSpPr/>
          <p:nvPr/>
        </p:nvGrpSpPr>
        <p:grpSpPr>
          <a:xfrm>
            <a:off x="2927648" y="3068960"/>
            <a:ext cx="6624736" cy="504056"/>
            <a:chOff x="2699792" y="3861048"/>
            <a:chExt cx="5832648" cy="504056"/>
          </a:xfrm>
        </p:grpSpPr>
        <p:cxnSp>
          <p:nvCxnSpPr>
            <p:cNvPr id="21" name="20 Conector recto de flecha"/>
            <p:cNvCxnSpPr/>
            <p:nvPr/>
          </p:nvCxnSpPr>
          <p:spPr>
            <a:xfrm>
              <a:off x="4572000" y="4111087"/>
              <a:ext cx="3960440" cy="0"/>
            </a:xfrm>
            <a:prstGeom prst="straightConnector1">
              <a:avLst/>
            </a:prstGeom>
            <a:ln w="28575">
              <a:solidFill>
                <a:srgbClr val="FFC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26 Elipse"/>
            <p:cNvSpPr/>
            <p:nvPr/>
          </p:nvSpPr>
          <p:spPr>
            <a:xfrm>
              <a:off x="3419872" y="3861048"/>
              <a:ext cx="1440160" cy="504056"/>
            </a:xfrm>
            <a:prstGeom prst="ellipse">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s-ES" dirty="0">
                  <a:effectLst>
                    <a:outerShdw blurRad="38100" dist="38100" dir="2700000" algn="tl">
                      <a:srgbClr val="000000">
                        <a:alpha val="43137"/>
                      </a:srgbClr>
                    </a:outerShdw>
                  </a:effectLst>
                  <a:latin typeface="Consolas" pitchFamily="49" charset="0"/>
                  <a:cs typeface="Consolas" pitchFamily="49" charset="0"/>
                </a:rPr>
                <a:t>a</a:t>
              </a:r>
              <a:r>
                <a:rPr lang="es-ES" dirty="0">
                  <a:effectLst>
                    <a:outerShdw blurRad="38100" dist="38100" dir="2700000" algn="tl">
                      <a:srgbClr val="000000">
                        <a:alpha val="43137"/>
                      </a:srgbClr>
                    </a:outerShdw>
                  </a:effectLst>
                  <a:latin typeface="+mj-lt"/>
                </a:rPr>
                <a:t>..</a:t>
              </a:r>
              <a:r>
                <a:rPr lang="es-ES" dirty="0">
                  <a:effectLst>
                    <a:outerShdw blurRad="38100" dist="38100" dir="2700000" algn="tl">
                      <a:srgbClr val="000000">
                        <a:alpha val="43137"/>
                      </a:srgbClr>
                    </a:outerShdw>
                  </a:effectLst>
                  <a:latin typeface="Consolas" pitchFamily="49" charset="0"/>
                  <a:cs typeface="Consolas" pitchFamily="49" charset="0"/>
                </a:rPr>
                <a:t>z</a:t>
              </a:r>
              <a:r>
                <a:rPr lang="es-ES" dirty="0">
                  <a:effectLst>
                    <a:outerShdw blurRad="38100" dist="38100" dir="2700000" algn="tl">
                      <a:srgbClr val="000000">
                        <a:alpha val="43137"/>
                      </a:srgbClr>
                    </a:outerShdw>
                  </a:effectLst>
                  <a:latin typeface="+mj-lt"/>
                </a:rPr>
                <a:t>, </a:t>
              </a:r>
              <a:r>
                <a:rPr lang="es-ES" dirty="0">
                  <a:effectLst>
                    <a:outerShdw blurRad="38100" dist="38100" dir="2700000" algn="tl">
                      <a:srgbClr val="000000">
                        <a:alpha val="43137"/>
                      </a:srgbClr>
                    </a:outerShdw>
                  </a:effectLst>
                  <a:latin typeface="Consolas" pitchFamily="49" charset="0"/>
                  <a:cs typeface="Consolas" pitchFamily="49" charset="0"/>
                </a:rPr>
                <a:t>A</a:t>
              </a:r>
              <a:r>
                <a:rPr lang="es-ES" dirty="0">
                  <a:effectLst>
                    <a:outerShdw blurRad="38100" dist="38100" dir="2700000" algn="tl">
                      <a:srgbClr val="000000">
                        <a:alpha val="43137"/>
                      </a:srgbClr>
                    </a:outerShdw>
                  </a:effectLst>
                  <a:latin typeface="+mj-lt"/>
                </a:rPr>
                <a:t>..</a:t>
              </a:r>
              <a:r>
                <a:rPr lang="es-ES" dirty="0">
                  <a:effectLst>
                    <a:outerShdw blurRad="38100" dist="38100" dir="2700000" algn="tl">
                      <a:srgbClr val="000000">
                        <a:alpha val="43137"/>
                      </a:srgbClr>
                    </a:outerShdw>
                  </a:effectLst>
                  <a:latin typeface="Consolas" pitchFamily="49" charset="0"/>
                  <a:cs typeface="Consolas" pitchFamily="49" charset="0"/>
                </a:rPr>
                <a:t>Z</a:t>
              </a:r>
              <a:r>
                <a:rPr lang="es-ES" dirty="0">
                  <a:effectLst>
                    <a:outerShdw blurRad="38100" dist="38100" dir="2700000" algn="tl">
                      <a:srgbClr val="000000">
                        <a:alpha val="43137"/>
                      </a:srgbClr>
                    </a:outerShdw>
                  </a:effectLst>
                  <a:latin typeface="+mj-lt"/>
                </a:rPr>
                <a:t>, </a:t>
              </a:r>
              <a:r>
                <a:rPr lang="es-ES" dirty="0">
                  <a:effectLst>
                    <a:outerShdw blurRad="38100" dist="38100" dir="2700000" algn="tl">
                      <a:srgbClr val="000000">
                        <a:alpha val="43137"/>
                      </a:srgbClr>
                    </a:outerShdw>
                  </a:effectLst>
                  <a:latin typeface="Consolas" pitchFamily="49" charset="0"/>
                  <a:cs typeface="Consolas" pitchFamily="49" charset="0"/>
                </a:rPr>
                <a:t>_</a:t>
              </a:r>
            </a:p>
          </p:txBody>
        </p:sp>
        <p:cxnSp>
          <p:nvCxnSpPr>
            <p:cNvPr id="33" name="32 Conector recto de flecha"/>
            <p:cNvCxnSpPr/>
            <p:nvPr/>
          </p:nvCxnSpPr>
          <p:spPr>
            <a:xfrm>
              <a:off x="2699792" y="4107061"/>
              <a:ext cx="720080" cy="0"/>
            </a:xfrm>
            <a:prstGeom prst="straightConnector1">
              <a:avLst/>
            </a:prstGeom>
            <a:ln w="28575">
              <a:solidFill>
                <a:srgbClr val="FFC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18" name="5 Grupo"/>
          <p:cNvGrpSpPr/>
          <p:nvPr/>
        </p:nvGrpSpPr>
        <p:grpSpPr>
          <a:xfrm>
            <a:off x="4079776" y="5805264"/>
            <a:ext cx="4032448" cy="432048"/>
            <a:chOff x="899592" y="5401791"/>
            <a:chExt cx="3950154" cy="432048"/>
          </a:xfrm>
          <a:effectLst>
            <a:outerShdw blurRad="50800" dist="38100" dir="2700000" algn="tl" rotWithShape="0">
              <a:prstClr val="black">
                <a:alpha val="40000"/>
              </a:prstClr>
            </a:outerShdw>
          </a:effectLst>
        </p:grpSpPr>
        <p:sp>
          <p:nvSpPr>
            <p:cNvPr id="19" name="18 CuadroTexto"/>
            <p:cNvSpPr txBox="1"/>
            <p:nvPr/>
          </p:nvSpPr>
          <p:spPr>
            <a:xfrm>
              <a:off x="899592" y="5416649"/>
              <a:ext cx="3950154" cy="41719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oAutofit/>
            </a:bodyPr>
            <a:lstStyle/>
            <a:p>
              <a:pPr marL="540000">
                <a:spcAft>
                  <a:spcPts val="600"/>
                </a:spcAft>
              </a:pPr>
              <a:r>
                <a:rPr lang="es-ES" sz="2000" i="1" dirty="0">
                  <a:effectLst>
                    <a:outerShdw blurRad="38100" dist="38100" dir="2700000" algn="tl">
                      <a:srgbClr val="000000">
                        <a:alpha val="43137"/>
                      </a:srgbClr>
                    </a:outerShdw>
                  </a:effectLst>
                  <a:latin typeface="Cambria" pitchFamily="18" charset="0"/>
                </a:rPr>
                <a:t>¡Ni eñes ni vocales acentuadas!</a:t>
              </a:r>
            </a:p>
          </p:txBody>
        </p:sp>
        <p:pic>
          <p:nvPicPr>
            <p:cNvPr id="20" name="Picture 3" descr="D:\Docencia\Fundamentos de programación\CV\icoGuille\xeyes.png"/>
            <p:cNvPicPr>
              <a:picLocks noChangeAspect="1" noChangeArrowheads="1"/>
            </p:cNvPicPr>
            <p:nvPr/>
          </p:nvPicPr>
          <p:blipFill>
            <a:blip r:embed="rId2" cstate="print"/>
            <a:srcRect/>
            <a:stretch>
              <a:fillRect/>
            </a:stretch>
          </p:blipFill>
          <p:spPr bwMode="auto">
            <a:xfrm>
              <a:off x="973660" y="5401791"/>
              <a:ext cx="426720" cy="426720"/>
            </a:xfrm>
            <a:prstGeom prst="rect">
              <a:avLst/>
            </a:prstGeom>
            <a:noFill/>
            <a:effectLst>
              <a:outerShdw blurRad="50800" dist="38100" dir="2700000" algn="tl" rotWithShape="0">
                <a:prstClr val="black">
                  <a:alpha val="40000"/>
                </a:prstClr>
              </a:outerShdw>
            </a:effectLst>
          </p:spPr>
        </p:pic>
      </p:grpSp>
      <p:sp>
        <p:nvSpPr>
          <p:cNvPr id="26" name="25 Rectángulo"/>
          <p:cNvSpPr/>
          <p:nvPr/>
        </p:nvSpPr>
        <p:spPr>
          <a:xfrm>
            <a:off x="7217140" y="332657"/>
            <a:ext cx="3055324" cy="461665"/>
          </a:xfrm>
          <a:prstGeom prst="rect">
            <a:avLst/>
          </a:prstGeom>
        </p:spPr>
        <p:txBody>
          <a:bodyPr wrap="none">
            <a:spAutoFit/>
          </a:bodyPr>
          <a:lstStyle/>
          <a:p>
            <a:r>
              <a:rPr lang="es-ES" sz="2400" dirty="0">
                <a:solidFill>
                  <a:srgbClr val="FFC000"/>
                </a:solidFill>
                <a:effectLst>
                  <a:outerShdw blurRad="38100" dist="38100" dir="2700000" algn="tl">
                    <a:srgbClr val="000000">
                      <a:alpha val="43137"/>
                    </a:srgbClr>
                  </a:outerShdw>
                </a:effectLst>
                <a:latin typeface="Cambria" pitchFamily="18" charset="0"/>
                <a:sym typeface="Symbol"/>
              </a:rPr>
              <a:t></a:t>
            </a:r>
            <a:r>
              <a:rPr lang="es-ES" sz="2400" dirty="0">
                <a:solidFill>
                  <a:srgbClr val="FFC000"/>
                </a:solidFill>
                <a:effectLst>
                  <a:outerShdw blurRad="38100" dist="38100" dir="2700000" algn="tl">
                    <a:srgbClr val="000000">
                      <a:alpha val="43137"/>
                    </a:srgbClr>
                  </a:outerShdw>
                </a:effectLst>
                <a:latin typeface="Cambria" pitchFamily="18" charset="0"/>
              </a:rPr>
              <a:t> palabras reservadas</a:t>
            </a:r>
            <a:endParaRPr lang="es-ES" sz="2400" dirty="0"/>
          </a:p>
        </p:txBody>
      </p:sp>
      <p:sp>
        <p:nvSpPr>
          <p:cNvPr id="29" name="28 CuadroTexto"/>
          <p:cNvSpPr txBox="1"/>
          <p:nvPr/>
        </p:nvSpPr>
        <p:spPr>
          <a:xfrm>
            <a:off x="2216780" y="4581128"/>
            <a:ext cx="7943200"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onsolas" pitchFamily="49" charset="0"/>
                <a:cs typeface="Consolas" pitchFamily="49" charset="0"/>
              </a:rPr>
              <a:t>cantidad  </a:t>
            </a:r>
            <a:r>
              <a:rPr lang="es-ES" sz="2000" dirty="0" err="1">
                <a:effectLst>
                  <a:outerShdw blurRad="38100" dist="38100" dir="2700000" algn="tl">
                    <a:srgbClr val="000000">
                      <a:alpha val="43137"/>
                    </a:srgbClr>
                  </a:outerShdw>
                </a:effectLst>
                <a:latin typeface="Consolas" pitchFamily="49" charset="0"/>
                <a:cs typeface="Consolas" pitchFamily="49" charset="0"/>
              </a:rPr>
              <a:t>prrecio</a:t>
            </a:r>
            <a:r>
              <a:rPr lang="es-ES" sz="2000" dirty="0">
                <a:effectLst>
                  <a:outerShdw blurRad="38100" dist="38100" dir="2700000" algn="tl">
                    <a:srgbClr val="000000">
                      <a:alpha val="43137"/>
                    </a:srgbClr>
                  </a:outerShdw>
                </a:effectLst>
                <a:latin typeface="Consolas" pitchFamily="49" charset="0"/>
                <a:cs typeface="Consolas" pitchFamily="49" charset="0"/>
              </a:rPr>
              <a:t>  total  base  altura  </a:t>
            </a:r>
            <a:r>
              <a:rPr lang="es-ES" sz="2000" dirty="0" err="1">
                <a:effectLst>
                  <a:outerShdw blurRad="38100" dist="38100" dir="2700000" algn="tl">
                    <a:srgbClr val="000000">
                      <a:alpha val="43137"/>
                    </a:srgbClr>
                  </a:outerShdw>
                </a:effectLst>
                <a:latin typeface="Consolas" pitchFamily="49" charset="0"/>
                <a:cs typeface="Consolas" pitchFamily="49" charset="0"/>
              </a:rPr>
              <a:t>area</a:t>
            </a:r>
            <a:r>
              <a:rPr lang="es-ES" sz="2000" dirty="0">
                <a:effectLst>
                  <a:outerShdw blurRad="38100" dist="38100" dir="2700000" algn="tl">
                    <a:srgbClr val="000000">
                      <a:alpha val="43137"/>
                    </a:srgbClr>
                  </a:outerShdw>
                </a:effectLst>
                <a:latin typeface="Consolas" pitchFamily="49" charset="0"/>
                <a:cs typeface="Consolas" pitchFamily="49" charset="0"/>
              </a:rPr>
              <a:t>  numerador</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10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10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10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10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right)">
                                      <p:cBhvr>
                                        <p:cTn id="25" dur="10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10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dispositivo de salida</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Pantalla en modo texto</a:t>
            </a:r>
          </a:p>
          <a:p>
            <a:pPr marL="361950" lvl="1" indent="1588">
              <a:spcBef>
                <a:spcPts val="0"/>
              </a:spcBef>
              <a:spcAft>
                <a:spcPts val="600"/>
              </a:spcAft>
              <a:buNone/>
            </a:pPr>
            <a:r>
              <a:rPr lang="es-ES" dirty="0" smtClean="0">
                <a:solidFill>
                  <a:srgbClr val="FFC000"/>
                </a:solidFill>
                <a:sym typeface="Wingdings" pitchFamily="2" charset="2"/>
              </a:rPr>
              <a:t></a:t>
            </a:r>
            <a:r>
              <a:rPr lang="es-ES" dirty="0" smtClean="0"/>
              <a:t> Líneas de 80 caracteres (textos)</a:t>
            </a: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54</a:t>
            </a:fld>
            <a:endParaRPr lang="en-US" dirty="0"/>
          </a:p>
        </p:txBody>
      </p:sp>
      <p:grpSp>
        <p:nvGrpSpPr>
          <p:cNvPr id="16" name="15 Grupo"/>
          <p:cNvGrpSpPr/>
          <p:nvPr/>
        </p:nvGrpSpPr>
        <p:grpSpPr>
          <a:xfrm>
            <a:off x="2297906" y="2293630"/>
            <a:ext cx="7596191" cy="3727659"/>
            <a:chOff x="773905" y="2293629"/>
            <a:chExt cx="7596191" cy="3727659"/>
          </a:xfrm>
        </p:grpSpPr>
        <p:pic>
          <p:nvPicPr>
            <p:cNvPr id="117763" name="Picture 3"/>
            <p:cNvPicPr>
              <a:picLocks noChangeAspect="1" noChangeArrowheads="1"/>
            </p:cNvPicPr>
            <p:nvPr/>
          </p:nvPicPr>
          <p:blipFill>
            <a:blip r:embed="rId2" cstate="print"/>
            <a:srcRect/>
            <a:stretch>
              <a:fillRect/>
            </a:stretch>
          </p:blipFill>
          <p:spPr bwMode="auto">
            <a:xfrm>
              <a:off x="773905" y="2653669"/>
              <a:ext cx="7596191" cy="3367619"/>
            </a:xfrm>
            <a:prstGeom prst="rect">
              <a:avLst/>
            </a:prstGeom>
            <a:noFill/>
            <a:ln w="9525">
              <a:noFill/>
              <a:miter lim="800000"/>
              <a:headEnd/>
              <a:tailEnd/>
            </a:ln>
          </p:spPr>
        </p:pic>
        <p:sp>
          <p:nvSpPr>
            <p:cNvPr id="10" name="9 CuadroTexto"/>
            <p:cNvSpPr txBox="1"/>
            <p:nvPr/>
          </p:nvSpPr>
          <p:spPr>
            <a:xfrm>
              <a:off x="2996100" y="2293629"/>
              <a:ext cx="2574937"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mj-lt"/>
                </a:rPr>
                <a:t>Aplicación en modo texto</a:t>
              </a:r>
            </a:p>
          </p:txBody>
        </p:sp>
      </p:grpSp>
      <p:grpSp>
        <p:nvGrpSpPr>
          <p:cNvPr id="17" name="16 Grupo"/>
          <p:cNvGrpSpPr/>
          <p:nvPr/>
        </p:nvGrpSpPr>
        <p:grpSpPr>
          <a:xfrm>
            <a:off x="2423592" y="4427820"/>
            <a:ext cx="7200800" cy="400110"/>
            <a:chOff x="899592" y="4427820"/>
            <a:chExt cx="7200800" cy="400110"/>
          </a:xfrm>
        </p:grpSpPr>
        <p:cxnSp>
          <p:nvCxnSpPr>
            <p:cNvPr id="12" name="11 Conector recto de flecha"/>
            <p:cNvCxnSpPr/>
            <p:nvPr/>
          </p:nvCxnSpPr>
          <p:spPr>
            <a:xfrm>
              <a:off x="899592" y="4427820"/>
              <a:ext cx="7200800" cy="0"/>
            </a:xfrm>
            <a:prstGeom prst="straightConnector1">
              <a:avLst/>
            </a:prstGeom>
            <a:ln w="28575">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3426352" y="4427820"/>
              <a:ext cx="1576971"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mj-lt"/>
                </a:rPr>
                <a:t>80 caracteres</a:t>
              </a:r>
            </a:p>
          </p:txBody>
        </p:sp>
      </p:grpSp>
      <p:sp>
        <p:nvSpPr>
          <p:cNvPr id="14"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300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1000"/>
                                        <p:tgtEl>
                                          <p:spTgt spid="16"/>
                                        </p:tgtEl>
                                      </p:cBhvr>
                                    </p:animEffect>
                                  </p:childTnLst>
                                </p:cTn>
                              </p:par>
                            </p:childTnLst>
                          </p:cTn>
                        </p:par>
                        <p:par>
                          <p:cTn id="8" fill="hold">
                            <p:stCondLst>
                              <p:cond delay="4000"/>
                            </p:stCondLst>
                            <p:childTnLst>
                              <p:par>
                                <p:cTn id="9" presetID="55" presetClass="entr" presetSubtype="0" fill="hold" nodeType="afterEffect">
                                  <p:stCondLst>
                                    <p:cond delay="3000"/>
                                  </p:stCondLst>
                                  <p:childTnLst>
                                    <p:set>
                                      <p:cBhvr>
                                        <p:cTn id="10" dur="1" fill="hold">
                                          <p:stCondLst>
                                            <p:cond delay="0"/>
                                          </p:stCondLst>
                                        </p:cTn>
                                        <p:tgtEl>
                                          <p:spTgt spid="17"/>
                                        </p:tgtEl>
                                        <p:attrNameLst>
                                          <p:attrName>style.visibility</p:attrName>
                                        </p:attrNameLst>
                                      </p:cBhvr>
                                      <p:to>
                                        <p:strVal val="visible"/>
                                      </p:to>
                                    </p:set>
                                    <p:anim calcmode="lin" valueType="num">
                                      <p:cBhvr>
                                        <p:cTn id="11" dur="1000" fill="hold"/>
                                        <p:tgtEl>
                                          <p:spTgt spid="17"/>
                                        </p:tgtEl>
                                        <p:attrNameLst>
                                          <p:attrName>ppt_w</p:attrName>
                                        </p:attrNameLst>
                                      </p:cBhvr>
                                      <p:tavLst>
                                        <p:tav tm="0">
                                          <p:val>
                                            <p:strVal val="#ppt_w*0.70"/>
                                          </p:val>
                                        </p:tav>
                                        <p:tav tm="100000">
                                          <p:val>
                                            <p:strVal val="#ppt_w"/>
                                          </p:val>
                                        </p:tav>
                                      </p:tavLst>
                                    </p:anim>
                                    <p:anim calcmode="lin" valueType="num">
                                      <p:cBhvr>
                                        <p:cTn id="12" dur="1000" fill="hold"/>
                                        <p:tgtEl>
                                          <p:spTgt spid="17"/>
                                        </p:tgtEl>
                                        <p:attrNameLst>
                                          <p:attrName>ppt_h</p:attrName>
                                        </p:attrNameLst>
                                      </p:cBhvr>
                                      <p:tavLst>
                                        <p:tav tm="0">
                                          <p:val>
                                            <p:strVal val="#ppt_h"/>
                                          </p:val>
                                        </p:tav>
                                        <p:tav tm="100000">
                                          <p:val>
                                            <p:strVal val="#ppt_h"/>
                                          </p:val>
                                        </p:tav>
                                      </p:tavLst>
                                    </p:anim>
                                    <p:animEffect transition="in" filter="fade">
                                      <p:cBhvr>
                                        <p:cTn id="1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Identificadores</a:t>
            </a:r>
            <a:endParaRPr lang="es-ES" dirty="0"/>
          </a:p>
        </p:txBody>
      </p:sp>
      <p:sp>
        <p:nvSpPr>
          <p:cNvPr id="3" name="2 Marcador de contenido"/>
          <p:cNvSpPr>
            <a:spLocks noGrp="1"/>
          </p:cNvSpPr>
          <p:nvPr>
            <p:ph idx="1"/>
          </p:nvPr>
        </p:nvSpPr>
        <p:spPr>
          <a:xfrm>
            <a:off x="1981200" y="980728"/>
            <a:ext cx="8229600" cy="5110178"/>
          </a:xfrm>
        </p:spPr>
        <p:txBody>
          <a:bodyPr>
            <a:normAutofit fontScale="85000" lnSpcReduction="10000"/>
          </a:bodyPr>
          <a:lstStyle/>
          <a:p>
            <a:pPr indent="1588">
              <a:spcBef>
                <a:spcPts val="0"/>
              </a:spcBef>
              <a:spcAft>
                <a:spcPts val="1200"/>
              </a:spcAft>
              <a:tabLst>
                <a:tab pos="7981950" algn="r"/>
              </a:tabLst>
            </a:pPr>
            <a:r>
              <a:rPr lang="es-ES" sz="3000" dirty="0">
                <a:solidFill>
                  <a:schemeClr val="bg2">
                    <a:lumMod val="20000"/>
                    <a:lumOff val="80000"/>
                  </a:schemeClr>
                </a:solidFill>
              </a:rPr>
              <a:t>Palabras reservadas del lenguaje C++</a:t>
            </a:r>
          </a:p>
          <a:p>
            <a:pPr lvl="1" indent="1588">
              <a:lnSpc>
                <a:spcPts val="3600"/>
              </a:lnSpc>
              <a:spcBef>
                <a:spcPts val="0"/>
              </a:spcBef>
              <a:spcAft>
                <a:spcPts val="600"/>
              </a:spcAft>
              <a:buNone/>
            </a:pPr>
            <a:r>
              <a:rPr lang="en-US" dirty="0" err="1" smtClean="0">
                <a:solidFill>
                  <a:schemeClr val="accent2">
                    <a:lumMod val="60000"/>
                    <a:lumOff val="40000"/>
                  </a:schemeClr>
                </a:solidFill>
                <a:latin typeface="Consolas" pitchFamily="49" charset="0"/>
              </a:rPr>
              <a:t>asm</a:t>
            </a:r>
            <a:r>
              <a:rPr lang="en-US" dirty="0" smtClean="0">
                <a:solidFill>
                  <a:schemeClr val="accent2">
                    <a:lumMod val="60000"/>
                    <a:lumOff val="40000"/>
                  </a:schemeClr>
                </a:solidFill>
                <a:latin typeface="Consolas" pitchFamily="49" charset="0"/>
              </a:rPr>
              <a:t>  auto  bool  break  case  catch  char  class  const  </a:t>
            </a:r>
            <a:r>
              <a:rPr lang="en-US" dirty="0" err="1" smtClean="0">
                <a:solidFill>
                  <a:schemeClr val="accent2">
                    <a:lumMod val="60000"/>
                    <a:lumOff val="40000"/>
                  </a:schemeClr>
                </a:solidFill>
                <a:latin typeface="Consolas" pitchFamily="49" charset="0"/>
              </a:rPr>
              <a:t>const_cast</a:t>
            </a:r>
            <a:r>
              <a:rPr lang="en-US" dirty="0" smtClean="0">
                <a:solidFill>
                  <a:schemeClr val="accent2">
                    <a:lumMod val="60000"/>
                    <a:lumOff val="40000"/>
                  </a:schemeClr>
                </a:solidFill>
                <a:latin typeface="Consolas" pitchFamily="49" charset="0"/>
              </a:rPr>
              <a:t>  continue  default  delete  do  double  </a:t>
            </a:r>
            <a:r>
              <a:rPr lang="en-US" dirty="0" err="1" smtClean="0">
                <a:solidFill>
                  <a:schemeClr val="accent2">
                    <a:lumMod val="60000"/>
                    <a:lumOff val="40000"/>
                  </a:schemeClr>
                </a:solidFill>
                <a:latin typeface="Consolas" pitchFamily="49" charset="0"/>
              </a:rPr>
              <a:t>dynamic_cast</a:t>
            </a:r>
            <a:r>
              <a:rPr lang="en-US" dirty="0" smtClean="0">
                <a:solidFill>
                  <a:schemeClr val="accent2">
                    <a:lumMod val="60000"/>
                    <a:lumOff val="40000"/>
                  </a:schemeClr>
                </a:solidFill>
                <a:latin typeface="Consolas" pitchFamily="49" charset="0"/>
              </a:rPr>
              <a:t>  else  enum  explicit  extern  false  float  for  friend  </a:t>
            </a:r>
            <a:r>
              <a:rPr lang="en-US" dirty="0" err="1" smtClean="0">
                <a:solidFill>
                  <a:schemeClr val="accent2">
                    <a:lumMod val="60000"/>
                    <a:lumOff val="40000"/>
                  </a:schemeClr>
                </a:solidFill>
                <a:latin typeface="Consolas" pitchFamily="49" charset="0"/>
              </a:rPr>
              <a:t>goto</a:t>
            </a:r>
            <a:r>
              <a:rPr lang="en-US" dirty="0" smtClean="0">
                <a:solidFill>
                  <a:schemeClr val="accent2">
                    <a:lumMod val="60000"/>
                    <a:lumOff val="40000"/>
                  </a:schemeClr>
                </a:solidFill>
                <a:latin typeface="Consolas" pitchFamily="49" charset="0"/>
              </a:rPr>
              <a:t>  if  inline  int  long  mutable  namespace  new  operator  private  protected  public  register  </a:t>
            </a:r>
            <a:r>
              <a:rPr lang="en-US" dirty="0" err="1" smtClean="0">
                <a:solidFill>
                  <a:schemeClr val="accent2">
                    <a:lumMod val="60000"/>
                    <a:lumOff val="40000"/>
                  </a:schemeClr>
                </a:solidFill>
                <a:latin typeface="Consolas" pitchFamily="49" charset="0"/>
              </a:rPr>
              <a:t>reinterpret_cast</a:t>
            </a:r>
            <a:r>
              <a:rPr lang="en-US" dirty="0" smtClean="0">
                <a:solidFill>
                  <a:schemeClr val="accent2">
                    <a:lumMod val="60000"/>
                    <a:lumOff val="40000"/>
                  </a:schemeClr>
                </a:solidFill>
                <a:latin typeface="Consolas" pitchFamily="49" charset="0"/>
              </a:rPr>
              <a:t>  return  short  signed  sizeof  static  </a:t>
            </a:r>
            <a:r>
              <a:rPr lang="en-US" dirty="0" err="1" smtClean="0">
                <a:solidFill>
                  <a:schemeClr val="accent2">
                    <a:lumMod val="60000"/>
                    <a:lumOff val="40000"/>
                  </a:schemeClr>
                </a:solidFill>
                <a:latin typeface="Consolas" pitchFamily="49" charset="0"/>
              </a:rPr>
              <a:t>static_cast</a:t>
            </a:r>
            <a:r>
              <a:rPr lang="en-US" dirty="0" smtClean="0">
                <a:solidFill>
                  <a:schemeClr val="accent2">
                    <a:lumMod val="60000"/>
                    <a:lumOff val="40000"/>
                  </a:schemeClr>
                </a:solidFill>
                <a:latin typeface="Consolas" pitchFamily="49" charset="0"/>
              </a:rPr>
              <a:t>  struct  switch  template  this  throw  true  try  typedef  </a:t>
            </a:r>
            <a:r>
              <a:rPr lang="en-US" dirty="0" err="1" smtClean="0">
                <a:solidFill>
                  <a:schemeClr val="accent2">
                    <a:lumMod val="60000"/>
                    <a:lumOff val="40000"/>
                  </a:schemeClr>
                </a:solidFill>
                <a:latin typeface="Consolas" pitchFamily="49" charset="0"/>
              </a:rPr>
              <a:t>typeid</a:t>
            </a:r>
            <a:r>
              <a:rPr lang="en-US" dirty="0" smtClean="0">
                <a:solidFill>
                  <a:schemeClr val="accent2">
                    <a:lumMod val="60000"/>
                    <a:lumOff val="40000"/>
                  </a:schemeClr>
                </a:solidFill>
                <a:latin typeface="Consolas" pitchFamily="49" charset="0"/>
              </a:rPr>
              <a:t>  </a:t>
            </a:r>
            <a:r>
              <a:rPr lang="en-US" dirty="0" err="1" smtClean="0">
                <a:solidFill>
                  <a:schemeClr val="accent2">
                    <a:lumMod val="60000"/>
                    <a:lumOff val="40000"/>
                  </a:schemeClr>
                </a:solidFill>
                <a:latin typeface="Consolas" pitchFamily="49" charset="0"/>
              </a:rPr>
              <a:t>typename</a:t>
            </a:r>
            <a:r>
              <a:rPr lang="en-US" dirty="0" smtClean="0">
                <a:solidFill>
                  <a:schemeClr val="accent2">
                    <a:lumMod val="60000"/>
                    <a:lumOff val="40000"/>
                  </a:schemeClr>
                </a:solidFill>
                <a:latin typeface="Consolas" pitchFamily="49" charset="0"/>
              </a:rPr>
              <a:t>  union  unsigned  using  virtual  void  volatile  while</a:t>
            </a:r>
            <a:endParaRPr lang="es-ES" dirty="0" smtClean="0">
              <a:solidFill>
                <a:schemeClr val="accent2">
                  <a:lumMod val="60000"/>
                  <a:lumOff val="40000"/>
                </a:schemeClr>
              </a:solidFill>
              <a:latin typeface="Consolas" pitchFamily="49" charset="0"/>
            </a:endParaRPr>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117</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Tree>
  </p:cSld>
  <p:clrMapOvr>
    <a:masterClrMapping/>
  </p:clrMapOvr>
  <p:transition spd="med">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Identificadores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indent="1588">
              <a:spcBef>
                <a:spcPts val="0"/>
              </a:spcBef>
              <a:spcAft>
                <a:spcPts val="1800"/>
              </a:spcAft>
              <a:tabLst>
                <a:tab pos="7981950" algn="r"/>
              </a:tabLst>
            </a:pPr>
            <a:r>
              <a:rPr lang="es-ES" sz="2800" dirty="0">
                <a:solidFill>
                  <a:schemeClr val="bg2">
                    <a:lumMod val="20000"/>
                    <a:lumOff val="80000"/>
                  </a:schemeClr>
                </a:solidFill>
              </a:rPr>
              <a:t>¿Qué identificadores son válidos?</a:t>
            </a:r>
          </a:p>
          <a:p>
            <a:pPr marL="361950">
              <a:spcBef>
                <a:spcPts val="0"/>
              </a:spcBef>
              <a:spcAft>
                <a:spcPts val="2400"/>
              </a:spcAft>
              <a:tabLst>
                <a:tab pos="3771900" algn="l"/>
                <a:tab pos="7981950" algn="r"/>
              </a:tabLst>
            </a:pPr>
            <a:r>
              <a:rPr lang="es-ES" sz="2000" i="0" dirty="0">
                <a:latin typeface="Consolas" pitchFamily="49" charset="0"/>
              </a:rPr>
              <a:t>balance	</a:t>
            </a:r>
            <a:r>
              <a:rPr lang="es-ES" sz="2000" i="0" dirty="0" err="1">
                <a:latin typeface="Consolas" pitchFamily="49" charset="0"/>
              </a:rPr>
              <a:t>interesAnual</a:t>
            </a:r>
            <a:endParaRPr lang="es-ES" sz="2000" i="0" dirty="0">
              <a:latin typeface="Consolas" pitchFamily="49" charset="0"/>
            </a:endParaRPr>
          </a:p>
          <a:p>
            <a:pPr marL="361950">
              <a:spcBef>
                <a:spcPts val="0"/>
              </a:spcBef>
              <a:spcAft>
                <a:spcPts val="2400"/>
              </a:spcAft>
              <a:tabLst>
                <a:tab pos="3771900" algn="l"/>
                <a:tab pos="7981950" algn="r"/>
              </a:tabLst>
            </a:pPr>
            <a:r>
              <a:rPr lang="es-ES" sz="2000" i="0" dirty="0">
                <a:latin typeface="Consolas" pitchFamily="49" charset="0"/>
              </a:rPr>
              <a:t>_</a:t>
            </a:r>
            <a:r>
              <a:rPr lang="es-ES" sz="2000" i="0" dirty="0" err="1">
                <a:latin typeface="Consolas" pitchFamily="49" charset="0"/>
              </a:rPr>
              <a:t>base_imponible</a:t>
            </a:r>
            <a:r>
              <a:rPr lang="es-ES" sz="2000" i="0" dirty="0">
                <a:latin typeface="Consolas" pitchFamily="49" charset="0"/>
              </a:rPr>
              <a:t>	años</a:t>
            </a:r>
          </a:p>
          <a:p>
            <a:pPr marL="361950">
              <a:spcBef>
                <a:spcPts val="0"/>
              </a:spcBef>
              <a:spcAft>
                <a:spcPts val="2400"/>
              </a:spcAft>
              <a:tabLst>
                <a:tab pos="3771900" algn="l"/>
                <a:tab pos="7981950" algn="r"/>
              </a:tabLst>
            </a:pPr>
            <a:r>
              <a:rPr lang="es-ES" sz="2000" i="0" dirty="0">
                <a:latin typeface="Consolas" pitchFamily="49" charset="0"/>
              </a:rPr>
              <a:t>EDAD12	salario_1_mes</a:t>
            </a:r>
          </a:p>
          <a:p>
            <a:pPr marL="361950">
              <a:spcBef>
                <a:spcPts val="0"/>
              </a:spcBef>
              <a:spcAft>
                <a:spcPts val="2400"/>
              </a:spcAft>
              <a:tabLst>
                <a:tab pos="3771900" algn="l"/>
                <a:tab pos="7981950" algn="r"/>
              </a:tabLst>
            </a:pPr>
            <a:r>
              <a:rPr lang="es-ES" sz="2000" i="0" dirty="0">
                <a:latin typeface="Consolas" pitchFamily="49" charset="0"/>
              </a:rPr>
              <a:t>__edad	</a:t>
            </a:r>
            <a:r>
              <a:rPr lang="es-ES" sz="2000" i="0" dirty="0" err="1">
                <a:latin typeface="Consolas" pitchFamily="49" charset="0"/>
              </a:rPr>
              <a:t>cálculoNómina</a:t>
            </a:r>
            <a:endParaRPr lang="es-ES" sz="2000" i="0" dirty="0">
              <a:latin typeface="Consolas" pitchFamily="49" charset="0"/>
            </a:endParaRPr>
          </a:p>
          <a:p>
            <a:pPr marL="361950">
              <a:spcBef>
                <a:spcPts val="0"/>
              </a:spcBef>
              <a:spcAft>
                <a:spcPts val="2400"/>
              </a:spcAft>
              <a:tabLst>
                <a:tab pos="3771900" algn="l"/>
                <a:tab pos="7981950" algn="r"/>
              </a:tabLst>
            </a:pPr>
            <a:r>
              <a:rPr lang="es-ES" sz="2000" i="0" dirty="0">
                <a:latin typeface="Consolas" pitchFamily="49" charset="0"/>
              </a:rPr>
              <a:t>valor%100	</a:t>
            </a:r>
            <a:r>
              <a:rPr lang="es-ES" sz="2000" i="0" dirty="0" err="1">
                <a:latin typeface="Consolas" pitchFamily="49" charset="0"/>
              </a:rPr>
              <a:t>AlgunValor</a:t>
            </a:r>
            <a:endParaRPr lang="es-ES" sz="2000" i="0" dirty="0">
              <a:latin typeface="Consolas" pitchFamily="49" charset="0"/>
            </a:endParaRPr>
          </a:p>
          <a:p>
            <a:pPr marL="361950">
              <a:spcBef>
                <a:spcPts val="0"/>
              </a:spcBef>
              <a:spcAft>
                <a:spcPts val="2400"/>
              </a:spcAft>
              <a:tabLst>
                <a:tab pos="3771900" algn="l"/>
                <a:tab pos="7981950" algn="r"/>
              </a:tabLst>
            </a:pPr>
            <a:r>
              <a:rPr lang="es-ES" sz="2000" i="0" dirty="0">
                <a:latin typeface="Consolas" pitchFamily="49" charset="0"/>
              </a:rPr>
              <a:t>100caracteres	valor?</a:t>
            </a:r>
          </a:p>
          <a:p>
            <a:pPr marL="361950">
              <a:spcBef>
                <a:spcPts val="0"/>
              </a:spcBef>
              <a:spcAft>
                <a:spcPts val="2400"/>
              </a:spcAft>
              <a:tabLst>
                <a:tab pos="3771900" algn="l"/>
                <a:tab pos="7981950" algn="r"/>
              </a:tabLst>
            </a:pPr>
            <a:r>
              <a:rPr lang="es-ES" sz="2000" i="0" dirty="0">
                <a:latin typeface="Consolas" pitchFamily="49" charset="0"/>
              </a:rPr>
              <a:t>_12_meses	____valor</a:t>
            </a:r>
          </a:p>
        </p:txBody>
      </p:sp>
      <p:sp>
        <p:nvSpPr>
          <p:cNvPr id="4" name="3 Marcador de número de diapositiva"/>
          <p:cNvSpPr>
            <a:spLocks noGrp="1"/>
          </p:cNvSpPr>
          <p:nvPr>
            <p:ph type="sldNum" sz="quarter" idx="12"/>
          </p:nvPr>
        </p:nvSpPr>
        <p:spPr/>
        <p:txBody>
          <a:bodyPr/>
          <a:lstStyle/>
          <a:p>
            <a:r>
              <a:rPr lang="es-ES" smtClean="0"/>
              <a:t>Página</a:t>
            </a:r>
            <a:r>
              <a:rPr lang="en-US" smtClean="0"/>
              <a:t> </a:t>
            </a:r>
            <a:fld id="{042AED99-7FB4-404E-8A97-64753DCE42EC}" type="slidenum">
              <a:rPr lang="en-US" smtClean="0"/>
              <a:pPr/>
              <a:t>118</a:t>
            </a:fld>
            <a:endParaRPr lang="en-US" dirty="0"/>
          </a:p>
        </p:txBody>
      </p:sp>
      <p:sp>
        <p:nvSpPr>
          <p:cNvPr id="5" name="4 Marcador de pie de página"/>
          <p:cNvSpPr>
            <a:spLocks noGrp="1"/>
          </p:cNvSpPr>
          <p:nvPr>
            <p:ph type="ftr" sz="quarter" idx="11"/>
          </p:nvPr>
        </p:nvSpPr>
        <p:spPr/>
        <p:txBody>
          <a:bodyPr/>
          <a:lstStyle/>
          <a:p>
            <a:r>
              <a:rPr lang="es-ES" dirty="0" smtClean="0"/>
              <a:t>Algoritmos y Estructuras de Datos I - Unidad 2 "Tipos e Instrucciones"</a:t>
            </a:r>
            <a:endParaRPr lang="es-ES" dirty="0"/>
          </a:p>
        </p:txBody>
      </p:sp>
      <p:sp>
        <p:nvSpPr>
          <p:cNvPr id="6" name="5 CuadroTexto"/>
          <p:cNvSpPr txBox="1"/>
          <p:nvPr/>
        </p:nvSpPr>
        <p:spPr>
          <a:xfrm>
            <a:off x="3555454" y="1412776"/>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7" name="6 CuadroTexto"/>
          <p:cNvSpPr txBox="1"/>
          <p:nvPr/>
        </p:nvSpPr>
        <p:spPr>
          <a:xfrm>
            <a:off x="6601446" y="1988841"/>
            <a:ext cx="574675" cy="830263"/>
          </a:xfrm>
          <a:prstGeom prst="rect">
            <a:avLst/>
          </a:prstGeom>
          <a:noFill/>
        </p:spPr>
        <p:txBody>
          <a:bodyPr wrap="none">
            <a:spAutoFit/>
          </a:bodyPr>
          <a:lstStyle/>
          <a:p>
            <a:pPr>
              <a:defRPr/>
            </a:pPr>
            <a:r>
              <a:rPr lang="es-ES" sz="4800" dirty="0">
                <a:solidFill>
                  <a:srgbClr val="C00000"/>
                </a:solidFill>
                <a:effectLst>
                  <a:outerShdw blurRad="38100" dist="38100" dir="2700000" algn="tl">
                    <a:srgbClr val="000000">
                      <a:alpha val="43137"/>
                    </a:srgbClr>
                  </a:outerShdw>
                </a:effectLst>
                <a:latin typeface="+mj-lt"/>
                <a:sym typeface="Wingdings"/>
              </a:rPr>
              <a:t></a:t>
            </a:r>
            <a:endParaRPr lang="es-ES" sz="4800" dirty="0">
              <a:solidFill>
                <a:srgbClr val="C00000"/>
              </a:solidFill>
              <a:effectLst>
                <a:outerShdw blurRad="38100" dist="38100" dir="2700000" algn="tl">
                  <a:srgbClr val="000000">
                    <a:alpha val="43137"/>
                  </a:srgbClr>
                </a:outerShdw>
              </a:effectLst>
              <a:latin typeface="+mj-lt"/>
            </a:endParaRPr>
          </a:p>
        </p:txBody>
      </p:sp>
      <p:sp>
        <p:nvSpPr>
          <p:cNvPr id="8" name="7 CuadroTexto"/>
          <p:cNvSpPr txBox="1"/>
          <p:nvPr/>
        </p:nvSpPr>
        <p:spPr>
          <a:xfrm>
            <a:off x="7824193" y="3212977"/>
            <a:ext cx="574675" cy="830263"/>
          </a:xfrm>
          <a:prstGeom prst="rect">
            <a:avLst/>
          </a:prstGeom>
          <a:noFill/>
        </p:spPr>
        <p:txBody>
          <a:bodyPr wrap="none">
            <a:spAutoFit/>
          </a:bodyPr>
          <a:lstStyle/>
          <a:p>
            <a:pPr>
              <a:defRPr/>
            </a:pPr>
            <a:r>
              <a:rPr lang="es-ES" sz="4800" dirty="0">
                <a:solidFill>
                  <a:srgbClr val="C00000"/>
                </a:solidFill>
                <a:effectLst>
                  <a:outerShdw blurRad="38100" dist="38100" dir="2700000" algn="tl">
                    <a:srgbClr val="000000">
                      <a:alpha val="43137"/>
                    </a:srgbClr>
                  </a:outerShdw>
                </a:effectLst>
                <a:latin typeface="+mj-lt"/>
                <a:sym typeface="Wingdings"/>
              </a:rPr>
              <a:t></a:t>
            </a:r>
            <a:endParaRPr lang="es-ES" sz="4800" dirty="0">
              <a:solidFill>
                <a:srgbClr val="C00000"/>
              </a:solidFill>
              <a:effectLst>
                <a:outerShdw blurRad="38100" dist="38100" dir="2700000" algn="tl">
                  <a:srgbClr val="000000">
                    <a:alpha val="43137"/>
                  </a:srgbClr>
                </a:outerShdw>
              </a:effectLst>
              <a:latin typeface="+mj-lt"/>
            </a:endParaRPr>
          </a:p>
        </p:txBody>
      </p:sp>
      <p:sp>
        <p:nvSpPr>
          <p:cNvPr id="9" name="8 CuadroTexto"/>
          <p:cNvSpPr txBox="1"/>
          <p:nvPr/>
        </p:nvSpPr>
        <p:spPr>
          <a:xfrm>
            <a:off x="3863753" y="3822874"/>
            <a:ext cx="574675" cy="830263"/>
          </a:xfrm>
          <a:prstGeom prst="rect">
            <a:avLst/>
          </a:prstGeom>
          <a:noFill/>
        </p:spPr>
        <p:txBody>
          <a:bodyPr wrap="none">
            <a:spAutoFit/>
          </a:bodyPr>
          <a:lstStyle/>
          <a:p>
            <a:pPr>
              <a:defRPr/>
            </a:pPr>
            <a:r>
              <a:rPr lang="es-ES" sz="4800" dirty="0">
                <a:solidFill>
                  <a:srgbClr val="C00000"/>
                </a:solidFill>
                <a:effectLst>
                  <a:outerShdw blurRad="38100" dist="38100" dir="2700000" algn="tl">
                    <a:srgbClr val="000000">
                      <a:alpha val="43137"/>
                    </a:srgbClr>
                  </a:outerShdw>
                </a:effectLst>
                <a:latin typeface="+mj-lt"/>
                <a:sym typeface="Wingdings"/>
              </a:rPr>
              <a:t></a:t>
            </a:r>
            <a:endParaRPr lang="es-ES" sz="4800" dirty="0">
              <a:solidFill>
                <a:srgbClr val="C00000"/>
              </a:solidFill>
              <a:effectLst>
                <a:outerShdw blurRad="38100" dist="38100" dir="2700000" algn="tl">
                  <a:srgbClr val="000000">
                    <a:alpha val="43137"/>
                  </a:srgbClr>
                </a:outerShdw>
              </a:effectLst>
              <a:latin typeface="+mj-lt"/>
            </a:endParaRPr>
          </a:p>
        </p:txBody>
      </p:sp>
      <p:sp>
        <p:nvSpPr>
          <p:cNvPr id="10" name="9 CuadroTexto"/>
          <p:cNvSpPr txBox="1"/>
          <p:nvPr/>
        </p:nvSpPr>
        <p:spPr>
          <a:xfrm>
            <a:off x="4439817" y="4437113"/>
            <a:ext cx="574675" cy="830263"/>
          </a:xfrm>
          <a:prstGeom prst="rect">
            <a:avLst/>
          </a:prstGeom>
          <a:noFill/>
        </p:spPr>
        <p:txBody>
          <a:bodyPr wrap="none">
            <a:spAutoFit/>
          </a:bodyPr>
          <a:lstStyle/>
          <a:p>
            <a:pPr>
              <a:defRPr/>
            </a:pPr>
            <a:r>
              <a:rPr lang="es-ES" sz="4800" dirty="0">
                <a:solidFill>
                  <a:srgbClr val="C00000"/>
                </a:solidFill>
                <a:effectLst>
                  <a:outerShdw blurRad="38100" dist="38100" dir="2700000" algn="tl">
                    <a:srgbClr val="000000">
                      <a:alpha val="43137"/>
                    </a:srgbClr>
                  </a:outerShdw>
                </a:effectLst>
                <a:latin typeface="+mj-lt"/>
                <a:sym typeface="Wingdings"/>
              </a:rPr>
              <a:t></a:t>
            </a:r>
            <a:endParaRPr lang="es-ES" sz="4800" dirty="0">
              <a:solidFill>
                <a:srgbClr val="C00000"/>
              </a:solidFill>
              <a:effectLst>
                <a:outerShdw blurRad="38100" dist="38100" dir="2700000" algn="tl">
                  <a:srgbClr val="000000">
                    <a:alpha val="43137"/>
                  </a:srgbClr>
                </a:outerShdw>
              </a:effectLst>
              <a:latin typeface="+mj-lt"/>
            </a:endParaRPr>
          </a:p>
        </p:txBody>
      </p:sp>
      <p:sp>
        <p:nvSpPr>
          <p:cNvPr id="11" name="10 CuadroTexto"/>
          <p:cNvSpPr txBox="1"/>
          <p:nvPr/>
        </p:nvSpPr>
        <p:spPr>
          <a:xfrm>
            <a:off x="6889478" y="4437113"/>
            <a:ext cx="574675" cy="830263"/>
          </a:xfrm>
          <a:prstGeom prst="rect">
            <a:avLst/>
          </a:prstGeom>
          <a:noFill/>
        </p:spPr>
        <p:txBody>
          <a:bodyPr wrap="none">
            <a:spAutoFit/>
          </a:bodyPr>
          <a:lstStyle/>
          <a:p>
            <a:pPr>
              <a:defRPr/>
            </a:pPr>
            <a:r>
              <a:rPr lang="es-ES" sz="4800" dirty="0">
                <a:solidFill>
                  <a:srgbClr val="C00000"/>
                </a:solidFill>
                <a:effectLst>
                  <a:outerShdw blurRad="38100" dist="38100" dir="2700000" algn="tl">
                    <a:srgbClr val="000000">
                      <a:alpha val="43137"/>
                    </a:srgbClr>
                  </a:outerShdw>
                </a:effectLst>
                <a:latin typeface="+mj-lt"/>
                <a:sym typeface="Wingdings"/>
              </a:rPr>
              <a:t></a:t>
            </a:r>
            <a:endParaRPr lang="es-ES" sz="4800" dirty="0">
              <a:solidFill>
                <a:srgbClr val="C00000"/>
              </a:solidFill>
              <a:effectLst>
                <a:outerShdw blurRad="38100" dist="38100" dir="2700000" algn="tl">
                  <a:srgbClr val="000000">
                    <a:alpha val="43137"/>
                  </a:srgbClr>
                </a:outerShdw>
              </a:effectLst>
              <a:latin typeface="+mj-lt"/>
            </a:endParaRPr>
          </a:p>
        </p:txBody>
      </p:sp>
      <p:sp>
        <p:nvSpPr>
          <p:cNvPr id="12" name="11 CuadroTexto"/>
          <p:cNvSpPr txBox="1"/>
          <p:nvPr/>
        </p:nvSpPr>
        <p:spPr>
          <a:xfrm>
            <a:off x="7680176" y="1412776"/>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3" name="12 CuadroTexto"/>
          <p:cNvSpPr txBox="1"/>
          <p:nvPr/>
        </p:nvSpPr>
        <p:spPr>
          <a:xfrm>
            <a:off x="4707582" y="2022674"/>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4" name="13 CuadroTexto"/>
          <p:cNvSpPr txBox="1"/>
          <p:nvPr/>
        </p:nvSpPr>
        <p:spPr>
          <a:xfrm>
            <a:off x="3431704" y="2636912"/>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5" name="14 CuadroTexto"/>
          <p:cNvSpPr txBox="1"/>
          <p:nvPr/>
        </p:nvSpPr>
        <p:spPr>
          <a:xfrm>
            <a:off x="3431704" y="3284984"/>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6" name="15 CuadroTexto"/>
          <p:cNvSpPr txBox="1"/>
          <p:nvPr/>
        </p:nvSpPr>
        <p:spPr>
          <a:xfrm>
            <a:off x="7752184" y="2636912"/>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7" name="16 CuadroTexto"/>
          <p:cNvSpPr txBox="1"/>
          <p:nvPr/>
        </p:nvSpPr>
        <p:spPr>
          <a:xfrm>
            <a:off x="7392144" y="3861048"/>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8" name="17 CuadroTexto"/>
          <p:cNvSpPr txBox="1"/>
          <p:nvPr/>
        </p:nvSpPr>
        <p:spPr>
          <a:xfrm>
            <a:off x="3791744" y="5191026"/>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sp>
        <p:nvSpPr>
          <p:cNvPr id="19" name="18 CuadroTexto"/>
          <p:cNvSpPr txBox="1"/>
          <p:nvPr/>
        </p:nvSpPr>
        <p:spPr>
          <a:xfrm>
            <a:off x="7248128" y="5191026"/>
            <a:ext cx="668338" cy="830262"/>
          </a:xfrm>
          <a:prstGeom prst="rect">
            <a:avLst/>
          </a:prstGeom>
          <a:noFill/>
        </p:spPr>
        <p:txBody>
          <a:bodyPr wrap="none">
            <a:spAutoFit/>
          </a:bodyPr>
          <a:lstStyle/>
          <a:p>
            <a:pPr>
              <a:defRPr/>
            </a:pPr>
            <a:r>
              <a:rPr lang="es-ES" sz="4800" dirty="0">
                <a:solidFill>
                  <a:srgbClr val="FFC000"/>
                </a:solidFill>
                <a:effectLst>
                  <a:outerShdw blurRad="38100" dist="38100" dir="2700000" algn="tl">
                    <a:srgbClr val="000000">
                      <a:alpha val="43137"/>
                    </a:srgbClr>
                  </a:outerShdw>
                </a:effectLst>
                <a:latin typeface="+mj-lt"/>
                <a:sym typeface="Wingdings"/>
              </a:rPr>
              <a:t></a:t>
            </a:r>
            <a:endParaRPr lang="es-ES" sz="4800" dirty="0">
              <a:solidFill>
                <a:srgbClr val="FFC000"/>
              </a:solidFill>
              <a:effectLst>
                <a:outerShdw blurRad="38100" dist="38100" dir="2700000" algn="tl">
                  <a:srgbClr val="000000">
                    <a:alpha val="43137"/>
                  </a:srgbClr>
                </a:outerShdw>
              </a:effectLst>
              <a:latin typeface="+mj-lt"/>
            </a:endParaRPr>
          </a:p>
        </p:txBody>
      </p:sp>
      <p:grpSp>
        <p:nvGrpSpPr>
          <p:cNvPr id="20" name="19 Grupo"/>
          <p:cNvGrpSpPr/>
          <p:nvPr/>
        </p:nvGrpSpPr>
        <p:grpSpPr>
          <a:xfrm>
            <a:off x="5879976" y="260648"/>
            <a:ext cx="4320480" cy="1171178"/>
            <a:chOff x="1948852" y="2996952"/>
            <a:chExt cx="5678344" cy="1171178"/>
          </a:xfrm>
        </p:grpSpPr>
        <p:grpSp>
          <p:nvGrpSpPr>
            <p:cNvPr id="21" name="19 Grupo"/>
            <p:cNvGrpSpPr/>
            <p:nvPr/>
          </p:nvGrpSpPr>
          <p:grpSpPr>
            <a:xfrm>
              <a:off x="4409468" y="3263605"/>
              <a:ext cx="2885406" cy="904525"/>
              <a:chOff x="3329348" y="4127701"/>
              <a:chExt cx="2885406" cy="904525"/>
            </a:xfrm>
          </p:grpSpPr>
          <p:cxnSp>
            <p:nvCxnSpPr>
              <p:cNvPr id="26" name="25 Conector recto"/>
              <p:cNvCxnSpPr/>
              <p:nvPr/>
            </p:nvCxnSpPr>
            <p:spPr>
              <a:xfrm flipV="1">
                <a:off x="6202234" y="4127701"/>
                <a:ext cx="0" cy="650401"/>
              </a:xfrm>
              <a:prstGeom prst="line">
                <a:avLst/>
              </a:prstGeom>
              <a:ln w="28575">
                <a:solidFill>
                  <a:srgbClr val="FFC000"/>
                </a:solidFill>
                <a:headEnd type="none"/>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3329348" y="4778102"/>
                <a:ext cx="2885406" cy="0"/>
              </a:xfrm>
              <a:prstGeom prst="line">
                <a:avLst/>
              </a:prstGeom>
              <a:ln w="28575">
                <a:solidFill>
                  <a:srgbClr val="FFC000"/>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3349362" y="4127701"/>
                <a:ext cx="0" cy="650401"/>
              </a:xfrm>
              <a:prstGeom prst="line">
                <a:avLst/>
              </a:prstGeom>
              <a:ln w="28575">
                <a:solidFill>
                  <a:srgbClr val="FFC000"/>
                </a:solidFill>
                <a:headEnd type="none"/>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28 Elipse"/>
              <p:cNvSpPr/>
              <p:nvPr/>
            </p:nvSpPr>
            <p:spPr>
              <a:xfrm>
                <a:off x="3635896" y="4528170"/>
                <a:ext cx="2248708" cy="504056"/>
              </a:xfrm>
              <a:prstGeom prst="ellipse">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a:effectLst>
                      <a:outerShdw blurRad="38100" dist="38100" dir="2700000" algn="tl">
                        <a:srgbClr val="000000">
                          <a:alpha val="43137"/>
                        </a:srgbClr>
                      </a:outerShdw>
                    </a:effectLst>
                    <a:latin typeface="Consolas" pitchFamily="49" charset="0"/>
                    <a:cs typeface="Consolas" pitchFamily="49" charset="0"/>
                  </a:rPr>
                  <a:t>0</a:t>
                </a:r>
                <a:r>
                  <a:rPr lang="en-US" sz="1400">
                    <a:effectLst>
                      <a:outerShdw blurRad="38100" dist="38100" dir="2700000" algn="tl">
                        <a:srgbClr val="000000">
                          <a:alpha val="43137"/>
                        </a:srgbClr>
                      </a:outerShdw>
                    </a:effectLst>
                    <a:latin typeface="+mj-lt"/>
                  </a:rPr>
                  <a:t>..</a:t>
                </a:r>
                <a:r>
                  <a:rPr lang="en-US" sz="1400">
                    <a:effectLst>
                      <a:outerShdw blurRad="38100" dist="38100" dir="2700000" algn="tl">
                        <a:srgbClr val="000000">
                          <a:alpha val="43137"/>
                        </a:srgbClr>
                      </a:outerShdw>
                    </a:effectLst>
                    <a:latin typeface="Consolas" pitchFamily="49" charset="0"/>
                    <a:cs typeface="Consolas" pitchFamily="49" charset="0"/>
                  </a:rPr>
                  <a:t>9</a:t>
                </a:r>
                <a:r>
                  <a:rPr lang="en-US" sz="1400">
                    <a:effectLst>
                      <a:outerShdw blurRad="38100" dist="38100" dir="2700000" algn="tl">
                        <a:srgbClr val="000000">
                          <a:alpha val="43137"/>
                        </a:srgbClr>
                      </a:outerShdw>
                    </a:effectLst>
                    <a:latin typeface="+mj-lt"/>
                  </a:rPr>
                  <a:t>, </a:t>
                </a:r>
                <a:r>
                  <a:rPr lang="en-US" sz="1400">
                    <a:effectLst>
                      <a:outerShdw blurRad="38100" dist="38100" dir="2700000" algn="tl">
                        <a:srgbClr val="000000">
                          <a:alpha val="43137"/>
                        </a:srgbClr>
                      </a:outerShdw>
                    </a:effectLst>
                    <a:latin typeface="Consolas" pitchFamily="49" charset="0"/>
                    <a:cs typeface="Consolas" pitchFamily="49" charset="0"/>
                  </a:rPr>
                  <a:t>a</a:t>
                </a:r>
                <a:r>
                  <a:rPr lang="en-US" sz="1400">
                    <a:effectLst>
                      <a:outerShdw blurRad="38100" dist="38100" dir="2700000" algn="tl">
                        <a:srgbClr val="000000">
                          <a:alpha val="43137"/>
                        </a:srgbClr>
                      </a:outerShdw>
                    </a:effectLst>
                    <a:latin typeface="+mj-lt"/>
                  </a:rPr>
                  <a:t>..</a:t>
                </a:r>
                <a:r>
                  <a:rPr lang="en-US" sz="1400">
                    <a:effectLst>
                      <a:outerShdw blurRad="38100" dist="38100" dir="2700000" algn="tl">
                        <a:srgbClr val="000000">
                          <a:alpha val="43137"/>
                        </a:srgbClr>
                      </a:outerShdw>
                    </a:effectLst>
                    <a:latin typeface="Consolas" pitchFamily="49" charset="0"/>
                    <a:cs typeface="Consolas" pitchFamily="49" charset="0"/>
                  </a:rPr>
                  <a:t>z</a:t>
                </a:r>
                <a:r>
                  <a:rPr lang="en-US" sz="1400">
                    <a:effectLst>
                      <a:outerShdw blurRad="38100" dist="38100" dir="2700000" algn="tl">
                        <a:srgbClr val="000000">
                          <a:alpha val="43137"/>
                        </a:srgbClr>
                      </a:outerShdw>
                    </a:effectLst>
                    <a:latin typeface="+mj-lt"/>
                  </a:rPr>
                  <a:t>, </a:t>
                </a:r>
                <a:r>
                  <a:rPr lang="en-US" sz="1400">
                    <a:effectLst>
                      <a:outerShdw blurRad="38100" dist="38100" dir="2700000" algn="tl">
                        <a:srgbClr val="000000">
                          <a:alpha val="43137"/>
                        </a:srgbClr>
                      </a:outerShdw>
                    </a:effectLst>
                    <a:latin typeface="Consolas" pitchFamily="49" charset="0"/>
                    <a:cs typeface="Consolas" pitchFamily="49" charset="0"/>
                  </a:rPr>
                  <a:t>A</a:t>
                </a:r>
                <a:r>
                  <a:rPr lang="en-US" sz="1400">
                    <a:effectLst>
                      <a:outerShdw blurRad="38100" dist="38100" dir="2700000" algn="tl">
                        <a:srgbClr val="000000">
                          <a:alpha val="43137"/>
                        </a:srgbClr>
                      </a:outerShdw>
                    </a:effectLst>
                    <a:latin typeface="+mj-lt"/>
                  </a:rPr>
                  <a:t>..</a:t>
                </a:r>
                <a:r>
                  <a:rPr lang="en-US" sz="1400">
                    <a:effectLst>
                      <a:outerShdw blurRad="38100" dist="38100" dir="2700000" algn="tl">
                        <a:srgbClr val="000000">
                          <a:alpha val="43137"/>
                        </a:srgbClr>
                      </a:outerShdw>
                    </a:effectLst>
                    <a:latin typeface="Consolas" pitchFamily="49" charset="0"/>
                    <a:cs typeface="Consolas" pitchFamily="49" charset="0"/>
                  </a:rPr>
                  <a:t>Z</a:t>
                </a:r>
                <a:r>
                  <a:rPr lang="en-US" sz="1400">
                    <a:effectLst>
                      <a:outerShdw blurRad="38100" dist="38100" dir="2700000" algn="tl">
                        <a:srgbClr val="000000">
                          <a:alpha val="43137"/>
                        </a:srgbClr>
                      </a:outerShdw>
                    </a:effectLst>
                    <a:latin typeface="+mj-lt"/>
                  </a:rPr>
                  <a:t>, </a:t>
                </a:r>
                <a:r>
                  <a:rPr lang="en-US" sz="1400">
                    <a:effectLst>
                      <a:outerShdw blurRad="38100" dist="38100" dir="2700000" algn="tl">
                        <a:srgbClr val="000000">
                          <a:alpha val="43137"/>
                        </a:srgbClr>
                      </a:outerShdw>
                    </a:effectLst>
                    <a:latin typeface="Consolas" pitchFamily="49" charset="0"/>
                    <a:cs typeface="Consolas" pitchFamily="49" charset="0"/>
                  </a:rPr>
                  <a:t>_</a:t>
                </a:r>
              </a:p>
            </p:txBody>
          </p:sp>
        </p:grpSp>
        <p:grpSp>
          <p:nvGrpSpPr>
            <p:cNvPr id="22" name="24 Grupo"/>
            <p:cNvGrpSpPr/>
            <p:nvPr/>
          </p:nvGrpSpPr>
          <p:grpSpPr>
            <a:xfrm>
              <a:off x="1948852" y="2996952"/>
              <a:ext cx="5678344" cy="504056"/>
              <a:chOff x="3116410" y="3861048"/>
              <a:chExt cx="4999412" cy="504056"/>
            </a:xfrm>
          </p:grpSpPr>
          <p:cxnSp>
            <p:nvCxnSpPr>
              <p:cNvPr id="23" name="22 Conector recto de flecha"/>
              <p:cNvCxnSpPr/>
              <p:nvPr/>
            </p:nvCxnSpPr>
            <p:spPr>
              <a:xfrm>
                <a:off x="4572000" y="4111087"/>
                <a:ext cx="3543822" cy="0"/>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23 Elipse"/>
              <p:cNvSpPr/>
              <p:nvPr/>
            </p:nvSpPr>
            <p:spPr>
              <a:xfrm>
                <a:off x="3419872" y="3861048"/>
                <a:ext cx="1440160" cy="504056"/>
              </a:xfrm>
              <a:prstGeom prst="ellipse">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a:effectLst>
                      <a:outerShdw blurRad="38100" dist="38100" dir="2700000" algn="tl">
                        <a:srgbClr val="000000">
                          <a:alpha val="43137"/>
                        </a:srgbClr>
                      </a:outerShdw>
                    </a:effectLst>
                    <a:latin typeface="Consolas" pitchFamily="49" charset="0"/>
                    <a:cs typeface="Consolas" pitchFamily="49" charset="0"/>
                  </a:rPr>
                  <a:t>a</a:t>
                </a:r>
                <a:r>
                  <a:rPr lang="en-US" sz="1400">
                    <a:effectLst>
                      <a:outerShdw blurRad="38100" dist="38100" dir="2700000" algn="tl">
                        <a:srgbClr val="000000">
                          <a:alpha val="43137"/>
                        </a:srgbClr>
                      </a:outerShdw>
                    </a:effectLst>
                    <a:latin typeface="+mj-lt"/>
                  </a:rPr>
                  <a:t>..</a:t>
                </a:r>
                <a:r>
                  <a:rPr lang="en-US" sz="1400">
                    <a:effectLst>
                      <a:outerShdw blurRad="38100" dist="38100" dir="2700000" algn="tl">
                        <a:srgbClr val="000000">
                          <a:alpha val="43137"/>
                        </a:srgbClr>
                      </a:outerShdw>
                    </a:effectLst>
                    <a:latin typeface="Consolas" pitchFamily="49" charset="0"/>
                    <a:cs typeface="Consolas" pitchFamily="49" charset="0"/>
                  </a:rPr>
                  <a:t>z</a:t>
                </a:r>
                <a:r>
                  <a:rPr lang="en-US" sz="1400">
                    <a:effectLst>
                      <a:outerShdw blurRad="38100" dist="38100" dir="2700000" algn="tl">
                        <a:srgbClr val="000000">
                          <a:alpha val="43137"/>
                        </a:srgbClr>
                      </a:outerShdw>
                    </a:effectLst>
                    <a:latin typeface="+mj-lt"/>
                  </a:rPr>
                  <a:t>, </a:t>
                </a:r>
                <a:r>
                  <a:rPr lang="en-US" sz="1400">
                    <a:effectLst>
                      <a:outerShdw blurRad="38100" dist="38100" dir="2700000" algn="tl">
                        <a:srgbClr val="000000">
                          <a:alpha val="43137"/>
                        </a:srgbClr>
                      </a:outerShdw>
                    </a:effectLst>
                    <a:latin typeface="Consolas" pitchFamily="49" charset="0"/>
                    <a:cs typeface="Consolas" pitchFamily="49" charset="0"/>
                  </a:rPr>
                  <a:t>A</a:t>
                </a:r>
                <a:r>
                  <a:rPr lang="en-US" sz="1400">
                    <a:effectLst>
                      <a:outerShdw blurRad="38100" dist="38100" dir="2700000" algn="tl">
                        <a:srgbClr val="000000">
                          <a:alpha val="43137"/>
                        </a:srgbClr>
                      </a:outerShdw>
                    </a:effectLst>
                    <a:latin typeface="+mj-lt"/>
                  </a:rPr>
                  <a:t>..</a:t>
                </a:r>
                <a:r>
                  <a:rPr lang="en-US" sz="1400">
                    <a:effectLst>
                      <a:outerShdw blurRad="38100" dist="38100" dir="2700000" algn="tl">
                        <a:srgbClr val="000000">
                          <a:alpha val="43137"/>
                        </a:srgbClr>
                      </a:outerShdw>
                    </a:effectLst>
                    <a:latin typeface="Consolas" pitchFamily="49" charset="0"/>
                    <a:cs typeface="Consolas" pitchFamily="49" charset="0"/>
                  </a:rPr>
                  <a:t>Z</a:t>
                </a:r>
                <a:r>
                  <a:rPr lang="en-US" sz="1400">
                    <a:effectLst>
                      <a:outerShdw blurRad="38100" dist="38100" dir="2700000" algn="tl">
                        <a:srgbClr val="000000">
                          <a:alpha val="43137"/>
                        </a:srgbClr>
                      </a:outerShdw>
                    </a:effectLst>
                    <a:latin typeface="+mj-lt"/>
                  </a:rPr>
                  <a:t>, </a:t>
                </a:r>
                <a:r>
                  <a:rPr lang="en-US" sz="1400">
                    <a:effectLst>
                      <a:outerShdw blurRad="38100" dist="38100" dir="2700000" algn="tl">
                        <a:srgbClr val="000000">
                          <a:alpha val="43137"/>
                        </a:srgbClr>
                      </a:outerShdw>
                    </a:effectLst>
                    <a:latin typeface="Consolas" pitchFamily="49" charset="0"/>
                    <a:cs typeface="Consolas" pitchFamily="49" charset="0"/>
                  </a:rPr>
                  <a:t>_</a:t>
                </a:r>
              </a:p>
            </p:txBody>
          </p:sp>
          <p:cxnSp>
            <p:nvCxnSpPr>
              <p:cNvPr id="25" name="24 Conector recto de flecha"/>
              <p:cNvCxnSpPr/>
              <p:nvPr/>
            </p:nvCxnSpPr>
            <p:spPr>
              <a:xfrm>
                <a:off x="3116410" y="4107061"/>
                <a:ext cx="303462" cy="0"/>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1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1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1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1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10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10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down)">
                                      <p:cBhvr>
                                        <p:cTn id="7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Muchas Gracias.</a:t>
            </a:r>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2821487293"/>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3"/>
          <p:cNvPicPr>
            <a:picLocks noChangeAspect="1" noChangeArrowheads="1"/>
          </p:cNvPicPr>
          <p:nvPr/>
        </p:nvPicPr>
        <p:blipFill>
          <a:blip r:embed="rId2" cstate="print"/>
          <a:srcRect r="19336" b="37629"/>
          <a:stretch>
            <a:fillRect/>
          </a:stretch>
        </p:blipFill>
        <p:spPr bwMode="auto">
          <a:xfrm>
            <a:off x="2835139" y="3140968"/>
            <a:ext cx="6127300" cy="2100402"/>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El dispositivo de salida</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rPr>
              <a:t>Ventanas de consola o terminal</a:t>
            </a:r>
          </a:p>
          <a:p>
            <a:pPr marL="361950" lvl="1" indent="1588">
              <a:spcBef>
                <a:spcPts val="0"/>
              </a:spcBef>
              <a:spcAft>
                <a:spcPts val="600"/>
              </a:spcAft>
              <a:buNone/>
            </a:pPr>
            <a:r>
              <a:rPr lang="es-ES" dirty="0" smtClean="0"/>
              <a:t>Las aplicaciones en modo texto se ejecutan dentro de ventanas:</a:t>
            </a:r>
          </a:p>
          <a:p>
            <a:pPr marL="714375" lvl="1" indent="-350838">
              <a:spcBef>
                <a:spcPts val="0"/>
              </a:spcBef>
              <a:spcAft>
                <a:spcPts val="600"/>
              </a:spcAft>
            </a:pPr>
            <a:r>
              <a:rPr lang="es-ES" dirty="0" smtClean="0"/>
              <a:t>Windows: ventanas de consola (</a:t>
            </a:r>
            <a:r>
              <a:rPr lang="es-ES" i="1" dirty="0" smtClean="0"/>
              <a:t>Símbolo del sistema</a:t>
            </a:r>
            <a:r>
              <a:rPr lang="es-ES" dirty="0" smtClean="0"/>
              <a:t>)</a:t>
            </a:r>
          </a:p>
          <a:p>
            <a:pPr marL="714375" lvl="1" indent="-350838">
              <a:spcBef>
                <a:spcPts val="0"/>
              </a:spcBef>
              <a:spcAft>
                <a:spcPts val="600"/>
              </a:spcAft>
            </a:pPr>
            <a:r>
              <a:rPr lang="es-ES" dirty="0" smtClean="0"/>
              <a:t>Linux: ventanas de terminal</a:t>
            </a:r>
          </a:p>
          <a:p>
            <a:pPr marL="361950" lvl="1" indent="1588">
              <a:spcBef>
                <a:spcPts val="0"/>
              </a:spcBef>
              <a:spcAft>
                <a:spcPts val="600"/>
              </a:spcAft>
              <a:buNone/>
            </a:pPr>
            <a:endParaRPr lang="es-ES" dirty="0" smtClean="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55</a:t>
            </a:fld>
            <a:endParaRPr lang="en-US" dirty="0"/>
          </a:p>
        </p:txBody>
      </p:sp>
      <p:graphicFrame>
        <p:nvGraphicFramePr>
          <p:cNvPr id="12" name="11 Tabla"/>
          <p:cNvGraphicFramePr>
            <a:graphicFrameLocks noGrp="1"/>
          </p:cNvGraphicFramePr>
          <p:nvPr/>
        </p:nvGraphicFramePr>
        <p:xfrm>
          <a:off x="2907147" y="3380234"/>
          <a:ext cx="6048672" cy="185420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0000"/>
                    </a:ext>
                  </a:extLst>
                </a:gridCol>
                <a:gridCol w="288032">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288032">
                  <a:extLst>
                    <a:ext uri="{9D8B030D-6E8A-4147-A177-3AD203B41FA5}">
                      <a16:colId xmlns:a16="http://schemas.microsoft.com/office/drawing/2014/main" val="20003"/>
                    </a:ext>
                  </a:extLst>
                </a:gridCol>
                <a:gridCol w="288032">
                  <a:extLst>
                    <a:ext uri="{9D8B030D-6E8A-4147-A177-3AD203B41FA5}">
                      <a16:colId xmlns:a16="http://schemas.microsoft.com/office/drawing/2014/main" val="20004"/>
                    </a:ext>
                  </a:extLst>
                </a:gridCol>
                <a:gridCol w="288032">
                  <a:extLst>
                    <a:ext uri="{9D8B030D-6E8A-4147-A177-3AD203B41FA5}">
                      <a16:colId xmlns:a16="http://schemas.microsoft.com/office/drawing/2014/main" val="20005"/>
                    </a:ext>
                  </a:extLst>
                </a:gridCol>
                <a:gridCol w="288032">
                  <a:extLst>
                    <a:ext uri="{9D8B030D-6E8A-4147-A177-3AD203B41FA5}">
                      <a16:colId xmlns:a16="http://schemas.microsoft.com/office/drawing/2014/main" val="20006"/>
                    </a:ext>
                  </a:extLst>
                </a:gridCol>
                <a:gridCol w="288032">
                  <a:extLst>
                    <a:ext uri="{9D8B030D-6E8A-4147-A177-3AD203B41FA5}">
                      <a16:colId xmlns:a16="http://schemas.microsoft.com/office/drawing/2014/main" val="20007"/>
                    </a:ext>
                  </a:extLst>
                </a:gridCol>
                <a:gridCol w="288032">
                  <a:extLst>
                    <a:ext uri="{9D8B030D-6E8A-4147-A177-3AD203B41FA5}">
                      <a16:colId xmlns:a16="http://schemas.microsoft.com/office/drawing/2014/main" val="20008"/>
                    </a:ext>
                  </a:extLst>
                </a:gridCol>
                <a:gridCol w="288032">
                  <a:extLst>
                    <a:ext uri="{9D8B030D-6E8A-4147-A177-3AD203B41FA5}">
                      <a16:colId xmlns:a16="http://schemas.microsoft.com/office/drawing/2014/main" val="20009"/>
                    </a:ext>
                  </a:extLst>
                </a:gridCol>
                <a:gridCol w="288032">
                  <a:extLst>
                    <a:ext uri="{9D8B030D-6E8A-4147-A177-3AD203B41FA5}">
                      <a16:colId xmlns:a16="http://schemas.microsoft.com/office/drawing/2014/main" val="20010"/>
                    </a:ext>
                  </a:extLst>
                </a:gridCol>
                <a:gridCol w="288032">
                  <a:extLst>
                    <a:ext uri="{9D8B030D-6E8A-4147-A177-3AD203B41FA5}">
                      <a16:colId xmlns:a16="http://schemas.microsoft.com/office/drawing/2014/main" val="20011"/>
                    </a:ext>
                  </a:extLst>
                </a:gridCol>
                <a:gridCol w="288032">
                  <a:extLst>
                    <a:ext uri="{9D8B030D-6E8A-4147-A177-3AD203B41FA5}">
                      <a16:colId xmlns:a16="http://schemas.microsoft.com/office/drawing/2014/main" val="20012"/>
                    </a:ext>
                  </a:extLst>
                </a:gridCol>
                <a:gridCol w="288032">
                  <a:extLst>
                    <a:ext uri="{9D8B030D-6E8A-4147-A177-3AD203B41FA5}">
                      <a16:colId xmlns:a16="http://schemas.microsoft.com/office/drawing/2014/main" val="20013"/>
                    </a:ext>
                  </a:extLst>
                </a:gridCol>
                <a:gridCol w="288032">
                  <a:extLst>
                    <a:ext uri="{9D8B030D-6E8A-4147-A177-3AD203B41FA5}">
                      <a16:colId xmlns:a16="http://schemas.microsoft.com/office/drawing/2014/main" val="20014"/>
                    </a:ext>
                  </a:extLst>
                </a:gridCol>
                <a:gridCol w="288032">
                  <a:extLst>
                    <a:ext uri="{9D8B030D-6E8A-4147-A177-3AD203B41FA5}">
                      <a16:colId xmlns:a16="http://schemas.microsoft.com/office/drawing/2014/main" val="20015"/>
                    </a:ext>
                  </a:extLst>
                </a:gridCol>
                <a:gridCol w="288032">
                  <a:extLst>
                    <a:ext uri="{9D8B030D-6E8A-4147-A177-3AD203B41FA5}">
                      <a16:colId xmlns:a16="http://schemas.microsoft.com/office/drawing/2014/main" val="20016"/>
                    </a:ext>
                  </a:extLst>
                </a:gridCol>
                <a:gridCol w="288032">
                  <a:extLst>
                    <a:ext uri="{9D8B030D-6E8A-4147-A177-3AD203B41FA5}">
                      <a16:colId xmlns:a16="http://schemas.microsoft.com/office/drawing/2014/main" val="20017"/>
                    </a:ext>
                  </a:extLst>
                </a:gridCol>
                <a:gridCol w="288032">
                  <a:extLst>
                    <a:ext uri="{9D8B030D-6E8A-4147-A177-3AD203B41FA5}">
                      <a16:colId xmlns:a16="http://schemas.microsoft.com/office/drawing/2014/main" val="20018"/>
                    </a:ext>
                  </a:extLst>
                </a:gridCol>
                <a:gridCol w="288032">
                  <a:extLst>
                    <a:ext uri="{9D8B030D-6E8A-4147-A177-3AD203B41FA5}">
                      <a16:colId xmlns:a16="http://schemas.microsoft.com/office/drawing/2014/main" val="20019"/>
                    </a:ext>
                  </a:extLst>
                </a:gridCol>
                <a:gridCol w="288032">
                  <a:extLst>
                    <a:ext uri="{9D8B030D-6E8A-4147-A177-3AD203B41FA5}">
                      <a16:colId xmlns:a16="http://schemas.microsoft.com/office/drawing/2014/main" val="20020"/>
                    </a:ext>
                  </a:extLst>
                </a:gridCol>
              </a:tblGrid>
              <a:tr h="370840">
                <a:tc>
                  <a:txBody>
                    <a:bodyPr/>
                    <a:lstStyle/>
                    <a:p>
                      <a:pPr algn="ctr"/>
                      <a:r>
                        <a:rPr lang="es-ES" sz="1800" dirty="0" smtClean="0">
                          <a:solidFill>
                            <a:schemeClr val="tx1"/>
                          </a:solidFill>
                          <a:latin typeface="Consolas" pitchFamily="49" charset="0"/>
                          <a:cs typeface="Consolas" pitchFamily="49" charset="0"/>
                        </a:rPr>
                        <a:t>H</a:t>
                      </a:r>
                      <a:endParaRPr lang="es-ES" sz="1800" dirty="0">
                        <a:solidFill>
                          <a:schemeClr val="tx1"/>
                        </a:solidFill>
                        <a:latin typeface="Consolas" pitchFamily="49" charset="0"/>
                        <a:cs typeface="Consolas" pitchFamily="49" charset="0"/>
                      </a:endParaRPr>
                    </a:p>
                  </a:txBody>
                  <a:tcPr anchor="ctr">
                    <a:lnL w="381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o</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l</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a</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M</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u</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n</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d</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o</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800" dirty="0" smtClean="0">
                          <a:solidFill>
                            <a:schemeClr val="tx1"/>
                          </a:solidFill>
                          <a:latin typeface="Consolas" pitchFamily="49" charset="0"/>
                          <a:cs typeface="Consolas" pitchFamily="49" charset="0"/>
                        </a:rPr>
                        <a:t>!</a:t>
                      </a:r>
                      <a:endParaRPr lang="es-ES" sz="18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381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s-ES" sz="1400" b="1" dirty="0">
                        <a:solidFill>
                          <a:schemeClr val="tx1"/>
                        </a:solidFill>
                        <a:latin typeface="Consolas" pitchFamily="49" charset="0"/>
                        <a:cs typeface="Consolas" pitchFamily="49" charset="0"/>
                      </a:endParaRPr>
                    </a:p>
                  </a:txBody>
                  <a:tcPr anchor="ctr">
                    <a:lnL w="381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endParaRPr lang="es-ES" sz="1400" dirty="0">
                        <a:solidFill>
                          <a:schemeClr val="tx1"/>
                        </a:solidFill>
                        <a:latin typeface="Consolas" pitchFamily="49" charset="0"/>
                        <a:cs typeface="Consolas" pitchFamily="49" charset="0"/>
                      </a:endParaRPr>
                    </a:p>
                  </a:txBody>
                  <a:tcPr anchor="ctr">
                    <a:lnL w="381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endParaRPr lang="es-ES" sz="1400" dirty="0">
                        <a:solidFill>
                          <a:schemeClr val="tx1"/>
                        </a:solidFill>
                        <a:latin typeface="Consolas" pitchFamily="49" charset="0"/>
                        <a:cs typeface="Consolas" pitchFamily="49" charset="0"/>
                      </a:endParaRPr>
                    </a:p>
                  </a:txBody>
                  <a:tcPr anchor="ctr">
                    <a:lnL w="381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endParaRPr lang="es-ES" sz="1400" dirty="0">
                        <a:solidFill>
                          <a:schemeClr val="tx1"/>
                        </a:solidFill>
                        <a:latin typeface="Consolas" pitchFamily="49" charset="0"/>
                        <a:cs typeface="Consolas" pitchFamily="49" charset="0"/>
                      </a:endParaRPr>
                    </a:p>
                  </a:txBody>
                  <a:tcPr anchor="ctr">
                    <a:lnL w="381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400" dirty="0">
                        <a:solidFill>
                          <a:schemeClr val="tx1"/>
                        </a:solidFill>
                        <a:latin typeface="Consolas" pitchFamily="49" charset="0"/>
                        <a:cs typeface="Consolas" pitchFamily="49" charset="0"/>
                      </a:endParaRPr>
                    </a:p>
                  </a:txBody>
                  <a:tcPr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5" name="21 Grupo"/>
          <p:cNvGrpSpPr/>
          <p:nvPr/>
        </p:nvGrpSpPr>
        <p:grpSpPr>
          <a:xfrm>
            <a:off x="2863714" y="3831332"/>
            <a:ext cx="6794586" cy="2192774"/>
            <a:chOff x="1648247" y="3952106"/>
            <a:chExt cx="6794586" cy="2192774"/>
          </a:xfrm>
        </p:grpSpPr>
        <p:sp>
          <p:nvSpPr>
            <p:cNvPr id="13" name="12 Elipse"/>
            <p:cNvSpPr/>
            <p:nvPr/>
          </p:nvSpPr>
          <p:spPr>
            <a:xfrm>
              <a:off x="1648247" y="3952106"/>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14 Conector recto"/>
            <p:cNvCxnSpPr>
              <a:stCxn id="13" idx="4"/>
            </p:cNvCxnSpPr>
            <p:nvPr/>
          </p:nvCxnSpPr>
          <p:spPr>
            <a:xfrm>
              <a:off x="1828267" y="4312146"/>
              <a:ext cx="0" cy="165600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1826171" y="5956369"/>
              <a:ext cx="504056" cy="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2339752" y="5775548"/>
              <a:ext cx="6103081"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a:effectLst>
                    <a:outerShdw blurRad="38100" dist="38100" dir="2700000" algn="tl">
                      <a:srgbClr val="000000">
                        <a:alpha val="43137"/>
                      </a:srgbClr>
                    </a:outerShdw>
                  </a:effectLst>
                  <a:latin typeface="Cambria" pitchFamily="18" charset="0"/>
                </a:rPr>
                <a:t>Cursor parpadeante: Donde se colocará el siguiente carácter.</a:t>
              </a:r>
            </a:p>
          </p:txBody>
        </p:sp>
      </p:grpSp>
      <p:cxnSp>
        <p:nvCxnSpPr>
          <p:cNvPr id="21" name="20 Conector recto"/>
          <p:cNvCxnSpPr/>
          <p:nvPr/>
        </p:nvCxnSpPr>
        <p:spPr>
          <a:xfrm>
            <a:off x="2979155" y="4028306"/>
            <a:ext cx="144000" cy="0"/>
          </a:xfrm>
          <a:prstGeom prst="line">
            <a:avLst/>
          </a:prstGeom>
          <a:ln w="285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8870094" y="4097878"/>
            <a:ext cx="564578"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Consolas" pitchFamily="49" charset="0"/>
                <a:cs typeface="Consolas" pitchFamily="49" charset="0"/>
              </a:rPr>
              <a:t>...</a:t>
            </a:r>
          </a:p>
        </p:txBody>
      </p:sp>
      <p:sp>
        <p:nvSpPr>
          <p:cNvPr id="17" name="16 CuadroTexto"/>
          <p:cNvSpPr txBox="1"/>
          <p:nvPr/>
        </p:nvSpPr>
        <p:spPr>
          <a:xfrm>
            <a:off x="5746365" y="5194951"/>
            <a:ext cx="461665" cy="47224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wrap="none" rtlCol="0">
            <a:spAutoFit/>
          </a:bodyPr>
          <a:lstStyle/>
          <a:p>
            <a:pPr algn="ctr">
              <a:spcAft>
                <a:spcPts val="600"/>
              </a:spcAft>
            </a:pPr>
            <a:r>
              <a:rPr lang="es-ES" dirty="0">
                <a:effectLst>
                  <a:outerShdw blurRad="38100" dist="38100" dir="2700000" algn="tl">
                    <a:srgbClr val="000000">
                      <a:alpha val="43137"/>
                    </a:srgbClr>
                  </a:outerShdw>
                </a:effectLst>
                <a:latin typeface="Consolas" pitchFamily="49" charset="0"/>
                <a:cs typeface="Consolas" pitchFamily="49" charset="0"/>
              </a:rPr>
              <a:t>...</a:t>
            </a:r>
          </a:p>
        </p:txBody>
      </p:sp>
      <p:sp>
        <p:nvSpPr>
          <p:cNvPr id="18"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35" presetClass="emph" presetSubtype="0" repeatCount="indefinite" fill="hold" nodeType="withEffect">
                                  <p:stCondLst>
                                    <p:cond delay="0"/>
                                  </p:stCondLst>
                                  <p:childTnLst>
                                    <p:anim calcmode="discrete" valueType="str">
                                      <p:cBhvr>
                                        <p:cTn id="16"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Visualización de datos</a:t>
            </a:r>
            <a:endParaRPr lang="es-ES" dirty="0"/>
          </a:p>
        </p:txBody>
      </p:sp>
      <p:sp>
        <p:nvSpPr>
          <p:cNvPr id="3" name="2 Marcador de contenido"/>
          <p:cNvSpPr>
            <a:spLocks noGrp="1"/>
          </p:cNvSpPr>
          <p:nvPr>
            <p:ph idx="1"/>
          </p:nvPr>
        </p:nvSpPr>
        <p:spPr>
          <a:xfrm>
            <a:off x="1981200" y="980728"/>
            <a:ext cx="8229600" cy="5110178"/>
          </a:xfrm>
        </p:spPr>
        <p:txBody>
          <a:bodyPr>
            <a:normAutofit/>
          </a:bodyPr>
          <a:lstStyle/>
          <a:p>
            <a:pPr>
              <a:spcBef>
                <a:spcPts val="0"/>
              </a:spcBef>
              <a:spcAft>
                <a:spcPts val="1200"/>
              </a:spcAft>
            </a:pPr>
            <a:r>
              <a:rPr lang="es-ES" sz="2800" dirty="0">
                <a:solidFill>
                  <a:schemeClr val="bg2">
                    <a:lumMod val="20000"/>
                    <a:lumOff val="80000"/>
                  </a:schemeClr>
                </a:solidFill>
                <a:cs typeface="Consolas" pitchFamily="49" charset="0"/>
              </a:rPr>
              <a:t>El insertor </a:t>
            </a:r>
            <a:r>
              <a:rPr lang="es-ES" sz="2800" i="0" dirty="0">
                <a:solidFill>
                  <a:schemeClr val="bg2">
                    <a:lumMod val="20000"/>
                    <a:lumOff val="80000"/>
                  </a:schemeClr>
                </a:solidFill>
                <a:latin typeface="Consolas" pitchFamily="49" charset="0"/>
                <a:cs typeface="Consolas" pitchFamily="49" charset="0"/>
              </a:rPr>
              <a:t>&lt;&lt;</a:t>
            </a:r>
          </a:p>
          <a:p>
            <a:pPr marL="361950" lvl="1" indent="0">
              <a:spcBef>
                <a:spcPts val="0"/>
              </a:spcBef>
              <a:spcAft>
                <a:spcPts val="1200"/>
              </a:spcAft>
              <a:buNone/>
            </a:pPr>
            <a:r>
              <a:rPr lang="es-ES" i="1" dirty="0" smtClean="0">
                <a:sym typeface="Wingdings" pitchFamily="2" charset="2"/>
              </a:rPr>
              <a:t>Inserta textos en la pantalla de modo texto</a:t>
            </a:r>
          </a:p>
          <a:p>
            <a:pPr marL="361950" lvl="1" indent="0">
              <a:spcBef>
                <a:spcPts val="0"/>
              </a:spcBef>
              <a:spcAft>
                <a:spcPts val="1200"/>
              </a:spcAft>
              <a:buNone/>
            </a:pPr>
            <a:r>
              <a:rPr lang="es-ES" dirty="0" smtClean="0">
                <a:sym typeface="Wingdings" pitchFamily="2" charset="2"/>
              </a:rPr>
              <a:t>Representación textual de los datos</a:t>
            </a:r>
          </a:p>
          <a:p>
            <a:pPr marL="361950" lvl="1" indent="0">
              <a:spcBef>
                <a:spcPts val="0"/>
              </a:spcBef>
              <a:spcAft>
                <a:spcPts val="1200"/>
              </a:spcAft>
              <a:buNone/>
            </a:pPr>
            <a:r>
              <a:rPr lang="es-ES" dirty="0" smtClean="0">
                <a:sym typeface="Wingdings" pitchFamily="2" charset="2"/>
              </a:rPr>
              <a:t>A partir de la posición del cursor</a:t>
            </a:r>
          </a:p>
          <a:p>
            <a:pPr marL="361950" lvl="1" indent="0">
              <a:spcBef>
                <a:spcPts val="0"/>
              </a:spcBef>
              <a:spcAft>
                <a:spcPts val="1200"/>
              </a:spcAft>
              <a:buNone/>
            </a:pPr>
            <a:r>
              <a:rPr lang="es-ES" i="1" dirty="0" smtClean="0">
                <a:sym typeface="Wingdings" pitchFamily="2" charset="2"/>
              </a:rPr>
              <a:t>Line </a:t>
            </a:r>
            <a:r>
              <a:rPr lang="es-ES" i="1" dirty="0" err="1" smtClean="0">
                <a:sym typeface="Wingdings" pitchFamily="2" charset="2"/>
              </a:rPr>
              <a:t>wrap</a:t>
            </a:r>
            <a:r>
              <a:rPr lang="es-ES" dirty="0" smtClean="0">
                <a:sym typeface="Wingdings" pitchFamily="2" charset="2"/>
              </a:rPr>
              <a:t> (continúa en la siguiente línea si no cabe)</a:t>
            </a:r>
            <a:endParaRPr lang="es-ES" i="1" dirty="0" smtClean="0">
              <a:sym typeface="Wingdings" pitchFamily="2" charset="2"/>
            </a:endParaRPr>
          </a:p>
          <a:p>
            <a:pPr marL="361950" lvl="1" indent="1588">
              <a:spcBef>
                <a:spcPts val="0"/>
              </a:spcBef>
              <a:spcAft>
                <a:spcPts val="1200"/>
              </a:spcAft>
              <a:buNone/>
            </a:pPr>
            <a:r>
              <a:rPr lang="es-ES" dirty="0" smtClean="0">
                <a:sym typeface="Wingdings" pitchFamily="2" charset="2"/>
              </a:rPr>
              <a:t>Se pueden encadenar:</a:t>
            </a:r>
          </a:p>
          <a:p>
            <a:pPr marL="361950" lvl="1" indent="1588">
              <a:spcBef>
                <a:spcPts val="0"/>
              </a:spcBef>
              <a:spcAft>
                <a:spcPts val="1200"/>
              </a:spcAft>
              <a:buNone/>
            </a:pPr>
            <a:r>
              <a:rPr lang="es-ES" dirty="0" smtClean="0">
                <a:latin typeface="Consolas" pitchFamily="49" charset="0"/>
                <a:cs typeface="Consolas" pitchFamily="49" charset="0"/>
                <a:sym typeface="Wingdings" pitchFamily="2" charset="2"/>
              </a:rPr>
              <a:t>cout &lt;&lt; ... &lt;&lt; ... &lt;&lt; ...;</a:t>
            </a:r>
          </a:p>
          <a:p>
            <a:pPr marL="361950" lvl="1" indent="1588">
              <a:spcBef>
                <a:spcPts val="0"/>
              </a:spcBef>
              <a:spcAft>
                <a:spcPts val="1200"/>
              </a:spcAft>
              <a:buNone/>
            </a:pPr>
            <a:endParaRPr lang="es-ES" dirty="0" smtClean="0"/>
          </a:p>
        </p:txBody>
      </p:sp>
      <p:sp>
        <p:nvSpPr>
          <p:cNvPr id="4" name="3 Marcador de número de diapositiva"/>
          <p:cNvSpPr>
            <a:spLocks noGrp="1"/>
          </p:cNvSpPr>
          <p:nvPr>
            <p:ph type="sldNum" sz="quarter" idx="12"/>
          </p:nvPr>
        </p:nvSpPr>
        <p:spPr/>
        <p:txBody>
          <a:bodyPr/>
          <a:lstStyle/>
          <a:p>
            <a:r>
              <a:rPr lang="es-ES" dirty="0" smtClean="0"/>
              <a:t>Página</a:t>
            </a:r>
            <a:r>
              <a:rPr lang="en-US" dirty="0" smtClean="0"/>
              <a:t> </a:t>
            </a:r>
            <a:fld id="{042AED99-7FB4-404E-8A97-64753DCE42EC}" type="slidenum">
              <a:rPr lang="en-US" smtClean="0"/>
              <a:pPr/>
              <a:t>56</a:t>
            </a:fld>
            <a:endParaRPr lang="en-US" dirty="0"/>
          </a:p>
        </p:txBody>
      </p:sp>
      <p:sp>
        <p:nvSpPr>
          <p:cNvPr id="6" name="5 Rectángulo"/>
          <p:cNvSpPr/>
          <p:nvPr/>
        </p:nvSpPr>
        <p:spPr>
          <a:xfrm>
            <a:off x="7435774" y="967011"/>
            <a:ext cx="2747867" cy="52322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r"/>
            <a:r>
              <a:rPr lang="es-ES" sz="2800" dirty="0">
                <a:effectLst>
                  <a:outerShdw blurRad="38100" dist="38100" dir="2700000" algn="tl">
                    <a:srgbClr val="000000">
                      <a:alpha val="43137"/>
                    </a:srgbClr>
                  </a:outerShdw>
                </a:effectLst>
                <a:latin typeface="Consolas" pitchFamily="49" charset="0"/>
              </a:rPr>
              <a:t>cout &lt;&lt; </a:t>
            </a:r>
            <a:r>
              <a:rPr lang="es-ES" sz="2800" dirty="0">
                <a:solidFill>
                  <a:schemeClr val="tx1"/>
                </a:solidFill>
                <a:effectLst>
                  <a:outerShdw blurRad="38100" dist="38100" dir="2700000" algn="tl">
                    <a:srgbClr val="000000">
                      <a:alpha val="43137"/>
                    </a:srgbClr>
                  </a:outerShdw>
                </a:effectLst>
                <a:latin typeface="Consolas" pitchFamily="49" charset="0"/>
              </a:rPr>
              <a:t>...</a:t>
            </a:r>
            <a:r>
              <a:rPr lang="es-ES" sz="2800" dirty="0">
                <a:effectLst>
                  <a:outerShdw blurRad="38100" dist="38100" dir="2700000" algn="tl">
                    <a:srgbClr val="000000">
                      <a:alpha val="43137"/>
                    </a:srgbClr>
                  </a:outerShdw>
                </a:effectLst>
                <a:latin typeface="Consolas" pitchFamily="49" charset="0"/>
              </a:rPr>
              <a:t>; </a:t>
            </a:r>
            <a:endParaRPr lang="es-ES" sz="2800" dirty="0">
              <a:effectLst>
                <a:outerShdw blurRad="38100" dist="38100" dir="2700000" algn="tl">
                  <a:srgbClr val="000000">
                    <a:alpha val="43137"/>
                  </a:srgbClr>
                </a:outerShdw>
              </a:effectLst>
            </a:endParaRPr>
          </a:p>
        </p:txBody>
      </p:sp>
      <p:grpSp>
        <p:nvGrpSpPr>
          <p:cNvPr id="12" name="11 Grupo"/>
          <p:cNvGrpSpPr/>
          <p:nvPr/>
        </p:nvGrpSpPr>
        <p:grpSpPr>
          <a:xfrm>
            <a:off x="3854228" y="4063356"/>
            <a:ext cx="4965911" cy="1199753"/>
            <a:chOff x="2711958" y="4090789"/>
            <a:chExt cx="4965911" cy="1199753"/>
          </a:xfrm>
        </p:grpSpPr>
        <p:sp>
          <p:nvSpPr>
            <p:cNvPr id="7" name="6 Rectángulo"/>
            <p:cNvSpPr/>
            <p:nvPr/>
          </p:nvSpPr>
          <p:spPr>
            <a:xfrm>
              <a:off x="2711958" y="4859655"/>
              <a:ext cx="4965911" cy="430887"/>
            </a:xfrm>
            <a:prstGeom prst="rect">
              <a:avLst/>
            </a:prstGeom>
          </p:spPr>
          <p:txBody>
            <a:bodyPr wrap="none">
              <a:spAutoFit/>
            </a:bodyPr>
            <a:lstStyle/>
            <a:p>
              <a:r>
                <a:rPr lang="es-ES" sz="2200" dirty="0">
                  <a:solidFill>
                    <a:srgbClr val="FFC000"/>
                  </a:solidFill>
                  <a:effectLst>
                    <a:outerShdw blurRad="38100" dist="38100" dir="2700000" algn="tl">
                      <a:srgbClr val="000000">
                        <a:alpha val="43137"/>
                      </a:srgbClr>
                    </a:outerShdw>
                  </a:effectLst>
                  <a:latin typeface="+mj-lt"/>
                  <a:cs typeface="Consolas" pitchFamily="49" charset="0"/>
                </a:rPr>
                <a:t>Recuerda: las instrucciones terminan en </a:t>
              </a:r>
              <a:r>
                <a:rPr lang="es-ES" sz="2200" dirty="0">
                  <a:solidFill>
                    <a:srgbClr val="FFC000"/>
                  </a:solidFill>
                  <a:effectLst>
                    <a:outerShdw blurRad="38100" dist="38100" dir="2700000" algn="tl">
                      <a:srgbClr val="000000">
                        <a:alpha val="43137"/>
                      </a:srgbClr>
                    </a:outerShdw>
                  </a:effectLst>
                  <a:latin typeface="Consolas" pitchFamily="49" charset="0"/>
                  <a:cs typeface="Consolas" pitchFamily="49" charset="0"/>
                </a:rPr>
                <a:t>;</a:t>
              </a:r>
              <a:endParaRPr lang="es-ES" sz="2200" dirty="0">
                <a:solidFill>
                  <a:srgbClr val="FFC000"/>
                </a:solidFill>
              </a:endParaRPr>
            </a:p>
          </p:txBody>
        </p:sp>
        <p:sp>
          <p:nvSpPr>
            <p:cNvPr id="9" name="8 Elipse"/>
            <p:cNvSpPr/>
            <p:nvPr/>
          </p:nvSpPr>
          <p:spPr>
            <a:xfrm>
              <a:off x="5018906" y="4090789"/>
              <a:ext cx="360040"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recto"/>
            <p:cNvCxnSpPr>
              <a:stCxn id="9" idx="4"/>
            </p:cNvCxnSpPr>
            <p:nvPr/>
          </p:nvCxnSpPr>
          <p:spPr>
            <a:xfrm flipH="1">
              <a:off x="5194138" y="4450829"/>
              <a:ext cx="4788" cy="407665"/>
            </a:xfrm>
            <a:prstGeom prst="line">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13" name="4 Marcador de pie de página"/>
          <p:cNvSpPr txBox="1">
            <a:spLocks/>
          </p:cNvSpPr>
          <p:nvPr/>
        </p:nvSpPr>
        <p:spPr>
          <a:xfrm>
            <a:off x="3575720" y="6356351"/>
            <a:ext cx="4470400"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t>Algoritmos y Estructuras de Datos I – Unidad 2 Tipos e Instrucciones</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10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10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10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10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1000"/>
                                        <p:tgtEl>
                                          <p:spTgt spid="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up)">
                                      <p:cBhvr>
                                        <p:cTn id="27" dur="1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a:solidFill>
            <a:srgbClr val="FFC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FFC000"/>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ln/>
        <a:effectLst>
          <a:outerShdw blurRad="50800" dist="38100" dir="2700000" algn="tl" rotWithShape="0">
            <a:prstClr val="black">
              <a:alpha val="40000"/>
            </a:prstClr>
          </a:outerShdw>
        </a:effectLst>
      </a:spPr>
      <a:bodyPr wrap="none" rtlCol="0">
        <a:spAutoFit/>
      </a:bodyPr>
      <a:lstStyle>
        <a:defPPr algn="ctr">
          <a:spcAft>
            <a:spcPts val="600"/>
          </a:spcAft>
          <a:defRPr dirty="0" smtClean="0">
            <a:effectLst>
              <a:outerShdw blurRad="38100" dist="38100" dir="2700000" algn="tl">
                <a:srgbClr val="000000">
                  <a:alpha val="43137"/>
                </a:srgbClr>
              </a:outerShdw>
            </a:effectLst>
            <a:latin typeface="Cambria" pitchFamily="18"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39448</TotalTime>
  <Words>5292</Words>
  <Application>Microsoft Office PowerPoint</Application>
  <PresentationFormat>Panorámica</PresentationFormat>
  <Paragraphs>1032</Paragraphs>
  <Slides>72</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72</vt:i4>
      </vt:variant>
    </vt:vector>
  </HeadingPairs>
  <TitlesOfParts>
    <vt:vector size="82" baseType="lpstr">
      <vt:lpstr>Calibri</vt:lpstr>
      <vt:lpstr>Cambria</vt:lpstr>
      <vt:lpstr>Consolas</vt:lpstr>
      <vt:lpstr>Constantia</vt:lpstr>
      <vt:lpstr>Courier New</vt:lpstr>
      <vt:lpstr>Symbol</vt:lpstr>
      <vt:lpstr>Times New Roman</vt:lpstr>
      <vt:lpstr>Wingdings</vt:lpstr>
      <vt:lpstr>Wingdings 2</vt:lpstr>
      <vt:lpstr>Flow</vt:lpstr>
      <vt:lpstr>Tipos e instrucciones I</vt:lpstr>
      <vt:lpstr>Índice</vt:lpstr>
      <vt:lpstr>Algoritmos y Estructuras de Datos I</vt:lpstr>
      <vt:lpstr>El primer programa en C++</vt:lpstr>
      <vt:lpstr>El primer programa en C++</vt:lpstr>
      <vt:lpstr>El primer programa en C++</vt:lpstr>
      <vt:lpstr>El dispositivo de salida</vt:lpstr>
      <vt:lpstr>El dispositivo de salida</vt:lpstr>
      <vt:lpstr>Visualización de datos</vt:lpstr>
      <vt:lpstr>Visualización de datos</vt:lpstr>
      <vt:lpstr>El primer programa en C++</vt:lpstr>
      <vt:lpstr>El primer programa en C++</vt:lpstr>
      <vt:lpstr>El primer programa en C++</vt:lpstr>
      <vt:lpstr>El primer programa en C++</vt:lpstr>
      <vt:lpstr>El primer programa en C++</vt:lpstr>
      <vt:lpstr>El primer programa en C++</vt:lpstr>
      <vt:lpstr>El primer programa en C++</vt:lpstr>
      <vt:lpstr>El primer programa en C++</vt:lpstr>
      <vt:lpstr>Algoritmos y Estructuras de Datos</vt:lpstr>
      <vt:lpstr>Programa mínimo</vt:lpstr>
      <vt:lpstr>El Quijote...</vt:lpstr>
      <vt:lpstr>Líneas de código</vt:lpstr>
      <vt:lpstr>Líneas de código</vt:lpstr>
      <vt:lpstr>Programar pensando en posibles cambios</vt:lpstr>
      <vt:lpstr>Fundamentos de la programación</vt:lpstr>
      <vt:lpstr>Cálculos en los programas</vt:lpstr>
      <vt:lpstr>Cálculos en los programas</vt:lpstr>
      <vt:lpstr>Cálculos en los programas</vt:lpstr>
      <vt:lpstr>Cálculos en los programas</vt:lpstr>
      <vt:lpstr>Cálculos en los programas</vt:lpstr>
      <vt:lpstr>Fundamentos de la programación</vt:lpstr>
      <vt:lpstr>Variables</vt:lpstr>
      <vt:lpstr>Variables</vt:lpstr>
      <vt:lpstr>Variables</vt:lpstr>
      <vt:lpstr>Variables</vt:lpstr>
      <vt:lpstr>Variables</vt:lpstr>
      <vt:lpstr>Fundamentos de la programación</vt:lpstr>
      <vt:lpstr>Expresiones</vt:lpstr>
      <vt:lpstr>Expresiones</vt:lpstr>
      <vt:lpstr>Variables y expresiones</vt:lpstr>
      <vt:lpstr>Variables y expresiones</vt:lpstr>
      <vt:lpstr>Variables y expresiones</vt:lpstr>
      <vt:lpstr>Variables y expresiones</vt:lpstr>
      <vt:lpstr>Variables y expresiones</vt:lpstr>
      <vt:lpstr>Variables y expresiones</vt:lpstr>
      <vt:lpstr>Variables y expresiones</vt:lpstr>
      <vt:lpstr>Fundamentos de la programación</vt:lpstr>
      <vt:lpstr>Valores proporcionados por el usuario</vt:lpstr>
      <vt:lpstr>Valores proporcionados por el usuario</vt:lpstr>
      <vt:lpstr>Valores proporcionados por el usuario</vt:lpstr>
      <vt:lpstr>Valores proporcionados por el usuario</vt:lpstr>
      <vt:lpstr>Valores proporcionados por el usuario</vt:lpstr>
      <vt:lpstr>Valores proporcionados por el usuario</vt:lpstr>
      <vt:lpstr>Programa con lectura de datos</vt:lpstr>
      <vt:lpstr>Un esquema general</vt:lpstr>
      <vt:lpstr>Programa con lectura de datos</vt:lpstr>
      <vt:lpstr>Programa con lectura de datos</vt:lpstr>
      <vt:lpstr>Fundamentos de la programación</vt:lpstr>
      <vt:lpstr>Resolución de problemas</vt:lpstr>
      <vt:lpstr>Resolución de problemas</vt:lpstr>
      <vt:lpstr>Resolución de problemas</vt:lpstr>
      <vt:lpstr>Resolución de problemas</vt:lpstr>
      <vt:lpstr>El algoritmo</vt:lpstr>
      <vt:lpstr>El programa</vt:lpstr>
      <vt:lpstr>Programación</vt:lpstr>
      <vt:lpstr>Fundamentos de la programación</vt:lpstr>
      <vt:lpstr>Los datos de los programas</vt:lpstr>
      <vt:lpstr>Fundamentos de la programación</vt:lpstr>
      <vt:lpstr>Identificadores</vt:lpstr>
      <vt:lpstr>Identificadores</vt:lpstr>
      <vt:lpstr>Identificadores</vt:lpstr>
      <vt:lpstr>Muchas Gracias.</vt:lpstr>
    </vt:vector>
  </TitlesOfParts>
  <Company>UCM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Luis</dc:creator>
  <cp:lastModifiedBy>jose luis oemig</cp:lastModifiedBy>
  <cp:revision>754</cp:revision>
  <cp:lastPrinted>2013-09-01T18:01:13Z</cp:lastPrinted>
  <dcterms:created xsi:type="dcterms:W3CDTF">2010-03-20T08:32:51Z</dcterms:created>
  <dcterms:modified xsi:type="dcterms:W3CDTF">2020-05-19T22:15:46Z</dcterms:modified>
</cp:coreProperties>
</file>