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25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2" r:id="rId3"/>
    <p:sldId id="483" r:id="rId4"/>
    <p:sldId id="484" r:id="rId5"/>
    <p:sldId id="486" r:id="rId6"/>
    <p:sldId id="485" r:id="rId7"/>
    <p:sldId id="478" r:id="rId8"/>
    <p:sldId id="479" r:id="rId9"/>
    <p:sldId id="480" r:id="rId10"/>
    <p:sldId id="481" r:id="rId11"/>
    <p:sldId id="639" r:id="rId12"/>
    <p:sldId id="640" r:id="rId13"/>
    <p:sldId id="739" r:id="rId14"/>
    <p:sldId id="641" r:id="rId15"/>
    <p:sldId id="740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727" r:id="rId25"/>
    <p:sldId id="675" r:id="rId26"/>
    <p:sldId id="676" r:id="rId27"/>
    <p:sldId id="677" r:id="rId28"/>
    <p:sldId id="690" r:id="rId29"/>
    <p:sldId id="678" r:id="rId30"/>
    <p:sldId id="693" r:id="rId31"/>
    <p:sldId id="679" r:id="rId32"/>
    <p:sldId id="681" r:id="rId33"/>
    <p:sldId id="687" r:id="rId34"/>
    <p:sldId id="688" r:id="rId35"/>
    <p:sldId id="689" r:id="rId36"/>
    <p:sldId id="680" r:id="rId37"/>
    <p:sldId id="691" r:id="rId38"/>
    <p:sldId id="692" r:id="rId39"/>
    <p:sldId id="694" r:id="rId40"/>
    <p:sldId id="695" r:id="rId41"/>
    <p:sldId id="696" r:id="rId42"/>
    <p:sldId id="697" r:id="rId43"/>
    <p:sldId id="698" r:id="rId44"/>
    <p:sldId id="682" r:id="rId45"/>
    <p:sldId id="683" r:id="rId46"/>
    <p:sldId id="685" r:id="rId47"/>
    <p:sldId id="699" r:id="rId48"/>
    <p:sldId id="700" r:id="rId49"/>
    <p:sldId id="741" r:id="rId5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58E24"/>
    <a:srgbClr val="3E86C7"/>
    <a:srgbClr val="7CCA62"/>
    <a:srgbClr val="FF6699"/>
    <a:srgbClr val="FFCCFF"/>
    <a:srgbClr val="0037A8"/>
    <a:srgbClr val="003366"/>
    <a:srgbClr val="FF99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704"/>
    </p:cViewPr>
  </p:sorterViewPr>
  <p:notesViewPr>
    <p:cSldViewPr snapToObjects="1">
      <p:cViewPr varScale="1">
        <p:scale>
          <a:sx n="47" d="100"/>
          <a:sy n="47" d="100"/>
        </p:scale>
        <p:origin x="2922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16/06/2020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57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16/06/2020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8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394E-4A8B-43E3-B90E-0A199AF11DBC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60-8F3C-456E-9A68-F163C6467B1C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0474-3F66-4EBD-94F8-F86D8840481F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8359034F-FD9E-4D75-89DE-8C4A96C3FCB9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AE3E-9B1D-42C2-9D0B-10E92FFE7938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FEC-F0CE-4745-89FB-EF64F022A15D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ED3D-A745-40E9-A250-078F3E79695C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37-7A62-4B7C-8EA8-BBCB93D27ADD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28F-5A0E-45DD-8B2C-75CAC7452C17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040-23C1-4701-A30F-F996A175E0B6}" type="datetime8">
              <a:rPr lang="en-US" smtClean="0"/>
              <a:t>6/16/2020 6:19 PM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A3A763-6A18-4EB1-90C2-0804B5659C65}" type="datetime8">
              <a:rPr lang="en-US" smtClean="0"/>
              <a:t>6/16/2020 6:19 PM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AyED I: Tipos e instrucciones II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567608" y="629748"/>
            <a:ext cx="510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</a:t>
            </a:r>
            <a:endParaRPr lang="es-ES" sz="28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Tipos e instrucciones II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Moldes (</a:t>
            </a:r>
            <a:r>
              <a:rPr lang="es-ES" i="1" dirty="0" err="1" smtClean="0"/>
              <a:t>casts</a:t>
            </a:r>
            <a:r>
              <a:rPr lang="es-ES" dirty="0" smtClean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Fuerzan una conversión de tipo: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expresión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El valor resultante de la </a:t>
            </a:r>
            <a:r>
              <a:rPr lang="es-ES" i="1" dirty="0" smtClean="0"/>
              <a:t>expresión</a:t>
            </a:r>
            <a:r>
              <a:rPr lang="es-ES" dirty="0" smtClean="0"/>
              <a:t> se trata como un valor del </a:t>
            </a:r>
            <a:r>
              <a:rPr lang="es-ES" i="1" dirty="0" smtClean="0"/>
              <a:t>tipo</a:t>
            </a:r>
            <a:endParaRPr lang="es-ES" dirty="0" smtClean="0"/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a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, b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a / b;   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1 (división entera)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(a) / b;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1.5 (división real)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Tienen la mayor prioridad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999564" y="5013176"/>
            <a:ext cx="5235087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 el Barrio le decimos “Castear”…”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Castealo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”….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66332" y="3044281"/>
            <a:ext cx="745954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declarados por el usuario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Tipos declarados por el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Describimos los valores de las variables del tipo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i="1" dirty="0" smtClean="0">
                <a:solidFill>
                  <a:prstClr val="white"/>
                </a:solidFill>
                <a:latin typeface="Consolas" pitchFamily="49" charset="0"/>
              </a:rPr>
              <a:t>descripción </a:t>
            </a:r>
            <a:r>
              <a:rPr lang="es-ES" i="1" dirty="0" err="1" smtClean="0">
                <a:solidFill>
                  <a:srgbClr val="FFC000"/>
                </a:solidFill>
                <a:latin typeface="Consolas" pitchFamily="49" charset="0"/>
              </a:rPr>
              <a:t>nombre_de_tipo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i="1" dirty="0" smtClean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23 Grupo"/>
          <p:cNvGrpSpPr/>
          <p:nvPr/>
        </p:nvGrpSpPr>
        <p:grpSpPr>
          <a:xfrm>
            <a:off x="2513602" y="2874214"/>
            <a:ext cx="7164796" cy="1202858"/>
            <a:chOff x="899592" y="5401791"/>
            <a:chExt cx="7018575" cy="1202858"/>
          </a:xfrm>
        </p:grpSpPr>
        <p:sp>
          <p:nvSpPr>
            <p:cNvPr id="27" name="26 CuadroTexto"/>
            <p:cNvSpPr txBox="1"/>
            <p:nvPr/>
          </p:nvSpPr>
          <p:spPr>
            <a:xfrm>
              <a:off x="899592" y="5416649"/>
              <a:ext cx="7018575" cy="118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Nombres de tipos propios:</a:t>
              </a:r>
            </a:p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minúscula seguida de una o varias palabras capitalizadas</a:t>
              </a:r>
            </a:p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Los colorearemos en naranja, para remarcar que son tipos</a:t>
              </a:r>
            </a:p>
          </p:txBody>
        </p:sp>
        <p:pic>
          <p:nvPicPr>
            <p:cNvPr id="30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1" name="30 CuadroTexto"/>
          <p:cNvSpPr txBox="1"/>
          <p:nvPr/>
        </p:nvSpPr>
        <p:spPr>
          <a:xfrm>
            <a:off x="3111851" y="4365105"/>
            <a:ext cx="5968301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sz="2000" i="1" dirty="0">
                <a:solidFill>
                  <a:prstClr val="white"/>
                </a:solidFill>
                <a:latin typeface="Consolas" pitchFamily="49" charset="0"/>
              </a:rPr>
              <a:t>descripción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tMiTipo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i="1" dirty="0">
              <a:solidFill>
                <a:prstClr val="white"/>
              </a:solidFill>
              <a:latin typeface="Consolas" pitchFamily="49" charset="0"/>
            </a:endParaRPr>
          </a:p>
          <a:p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sz="2000" i="1" dirty="0">
                <a:solidFill>
                  <a:prstClr val="white"/>
                </a:solidFill>
                <a:latin typeface="Consolas" pitchFamily="49" charset="0"/>
              </a:rPr>
              <a:t>descripción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tMoneda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sz="2000" i="1" dirty="0">
                <a:solidFill>
                  <a:prstClr val="white"/>
                </a:solidFill>
                <a:latin typeface="Consolas" pitchFamily="49" charset="0"/>
              </a:rPr>
              <a:t>descripción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tTiposDeCalificacion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7" name="13 Grupo"/>
          <p:cNvGrpSpPr/>
          <p:nvPr/>
        </p:nvGrpSpPr>
        <p:grpSpPr>
          <a:xfrm>
            <a:off x="5519936" y="1916833"/>
            <a:ext cx="2489912" cy="737969"/>
            <a:chOff x="4369723" y="1988840"/>
            <a:chExt cx="2489912" cy="737969"/>
          </a:xfrm>
        </p:grpSpPr>
        <p:sp>
          <p:nvSpPr>
            <p:cNvPr id="10" name="9 Rectángulo"/>
            <p:cNvSpPr/>
            <p:nvPr/>
          </p:nvSpPr>
          <p:spPr>
            <a:xfrm>
              <a:off x="4369723" y="2295922"/>
              <a:ext cx="248991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200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Identificador válido</a:t>
              </a:r>
              <a:endParaRPr lang="es-ES" sz="2200" dirty="0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V="1">
              <a:off x="5614881" y="1988840"/>
              <a:ext cx="0" cy="360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Rectángulo"/>
          <p:cNvSpPr/>
          <p:nvPr/>
        </p:nvSpPr>
        <p:spPr>
          <a:xfrm>
            <a:off x="3086716" y="5661249"/>
            <a:ext cx="6018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i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Descripcion</a:t>
            </a:r>
            <a: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(</a:t>
            </a:r>
            <a:r>
              <a:rPr lang="es-ES" sz="2200" i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Int</a:t>
            </a:r>
            <a: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– </a:t>
            </a:r>
            <a:r>
              <a:rPr lang="es-ES" sz="2200" i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Double</a:t>
            </a:r>
            <a: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– </a:t>
            </a:r>
            <a:r>
              <a:rPr lang="es-ES" sz="2200" i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Chr</a:t>
            </a:r>
            <a: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- …)</a:t>
            </a:r>
            <a:b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2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Declaración </a:t>
            </a:r>
            <a:r>
              <a:rPr lang="es-ES" sz="22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 tipo frente a definición de variable</a:t>
            </a:r>
            <a:endParaRPr lang="es-ES" sz="22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Veamos un ejemplo…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3472" y="1636261"/>
            <a:ext cx="2678088" cy="3869622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effectLst/>
              </a:rPr>
              <a:t>#include &lt;</a:t>
            </a:r>
            <a:r>
              <a:rPr lang="en-US" dirty="0" err="1">
                <a:solidFill>
                  <a:schemeClr val="accent5"/>
                </a:solidFill>
                <a:effectLst/>
              </a:rPr>
              <a:t>stdio.h</a:t>
            </a:r>
            <a:r>
              <a:rPr lang="en-US" dirty="0">
                <a:solidFill>
                  <a:schemeClr val="accent5"/>
                </a:solidFill>
                <a:effectLst/>
              </a:rPr>
              <a:t>&gt;</a:t>
            </a:r>
          </a:p>
          <a:p>
            <a:endParaRPr lang="en-US" dirty="0">
              <a:solidFill>
                <a:srgbClr val="FFC000"/>
              </a:solidFill>
              <a:effectLst/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main(void)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rgbClr val="FFC000"/>
                </a:solidFill>
                <a:effectLst/>
              </a:rPr>
              <a:t>notas</a:t>
            </a:r>
            <a:r>
              <a:rPr lang="en-US" dirty="0">
                <a:solidFill>
                  <a:srgbClr val="FFC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    </a:t>
            </a:r>
            <a:r>
              <a:rPr lang="en-US" dirty="0" err="1">
                <a:solidFill>
                  <a:srgbClr val="FFC000"/>
                </a:solidFill>
                <a:effectLst/>
              </a:rPr>
              <a:t>notas</a:t>
            </a:r>
            <a:r>
              <a:rPr lang="en-US" dirty="0">
                <a:solidFill>
                  <a:srgbClr val="FFC000"/>
                </a:solidFill>
                <a:effectLst/>
              </a:rPr>
              <a:t>=</a:t>
            </a:r>
            <a:r>
              <a:rPr lang="en-US" dirty="0">
                <a:solidFill>
                  <a:srgbClr val="FF6699"/>
                </a:solidFill>
                <a:effectLst/>
              </a:rPr>
              <a:t>100</a:t>
            </a:r>
            <a:r>
              <a:rPr lang="en-US" dirty="0">
                <a:solidFill>
                  <a:srgbClr val="FFC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return</a:t>
            </a:r>
            <a:r>
              <a:rPr lang="en-US" dirty="0">
                <a:solidFill>
                  <a:srgbClr val="FFC000"/>
                </a:solidFill>
                <a:effectLst/>
              </a:rPr>
              <a:t> </a:t>
            </a:r>
            <a:r>
              <a:rPr lang="en-US" dirty="0">
                <a:solidFill>
                  <a:srgbClr val="FF6699"/>
                </a:solidFill>
                <a:effectLst/>
              </a:rPr>
              <a:t>0</a:t>
            </a:r>
            <a:r>
              <a:rPr lang="en-US" dirty="0">
                <a:solidFill>
                  <a:srgbClr val="FFC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}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6/19/2020 8:21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237</a:t>
            </a:fld>
            <a:endParaRPr kumimoji="0" lang="en-US"/>
          </a:p>
        </p:txBody>
      </p:sp>
      <p:sp>
        <p:nvSpPr>
          <p:cNvPr id="8" name="Flecha derecha 7"/>
          <p:cNvSpPr/>
          <p:nvPr/>
        </p:nvSpPr>
        <p:spPr>
          <a:xfrm>
            <a:off x="4943872" y="2780928"/>
            <a:ext cx="1224136" cy="790144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065620" y="1636261"/>
            <a:ext cx="46470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CCA62"/>
                </a:solidFill>
              </a:rPr>
              <a:t>#include &lt;</a:t>
            </a:r>
            <a:r>
              <a:rPr lang="en-US" sz="2400" dirty="0" err="1">
                <a:solidFill>
                  <a:srgbClr val="7CCA62"/>
                </a:solidFill>
              </a:rPr>
              <a:t>stdio.h</a:t>
            </a:r>
            <a:r>
              <a:rPr lang="en-US" sz="2400" dirty="0">
                <a:solidFill>
                  <a:srgbClr val="7CCA62"/>
                </a:solidFill>
              </a:rPr>
              <a:t>&gt;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3E86C7"/>
                </a:solidFill>
              </a:rPr>
              <a:t>int</a:t>
            </a:r>
            <a:r>
              <a:rPr lang="en-US" sz="2400" dirty="0">
                <a:solidFill>
                  <a:srgbClr val="3E86C7"/>
                </a:solidFill>
              </a:rPr>
              <a:t> </a:t>
            </a:r>
            <a:r>
              <a:rPr lang="en-US" sz="2400" dirty="0">
                <a:solidFill>
                  <a:srgbClr val="A58E24"/>
                </a:solidFill>
              </a:rPr>
              <a:t>main()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{</a:t>
            </a:r>
          </a:p>
          <a:p>
            <a:r>
              <a:rPr lang="en-US" sz="2400" dirty="0">
                <a:solidFill>
                  <a:srgbClr val="3E86C7"/>
                </a:solidFill>
              </a:rPr>
              <a:t>    </a:t>
            </a:r>
            <a:r>
              <a:rPr lang="en-US" sz="2400" dirty="0" err="1">
                <a:solidFill>
                  <a:srgbClr val="3E86C7"/>
                </a:solidFill>
              </a:rPr>
              <a:t>typedef</a:t>
            </a:r>
            <a:r>
              <a:rPr lang="en-US" sz="2400" dirty="0">
                <a:solidFill>
                  <a:srgbClr val="3E86C7"/>
                </a:solidFill>
              </a:rPr>
              <a:t> </a:t>
            </a:r>
            <a:r>
              <a:rPr lang="en-US" sz="2400" dirty="0" err="1">
                <a:solidFill>
                  <a:srgbClr val="A58E24"/>
                </a:solidFill>
              </a:rPr>
              <a:t>int</a:t>
            </a:r>
            <a:r>
              <a:rPr lang="en-US" sz="2400" dirty="0">
                <a:solidFill>
                  <a:srgbClr val="A58E24"/>
                </a:solidFill>
              </a:rPr>
              <a:t> </a:t>
            </a:r>
            <a:r>
              <a:rPr lang="en-US" sz="2400" dirty="0" err="1">
                <a:solidFill>
                  <a:srgbClr val="A58E24"/>
                </a:solidFill>
              </a:rPr>
              <a:t>nota_alumno_t</a:t>
            </a:r>
            <a:r>
              <a:rPr lang="en-US" sz="2400" dirty="0">
                <a:solidFill>
                  <a:srgbClr val="A58E24"/>
                </a:solidFill>
              </a:rPr>
              <a:t>;</a:t>
            </a:r>
          </a:p>
          <a:p>
            <a:r>
              <a:rPr lang="en-US" sz="2400" dirty="0">
                <a:solidFill>
                  <a:srgbClr val="A58E24"/>
                </a:solidFill>
              </a:rPr>
              <a:t>    </a:t>
            </a:r>
            <a:r>
              <a:rPr lang="en-US" sz="2400" dirty="0" err="1">
                <a:solidFill>
                  <a:srgbClr val="A58E24"/>
                </a:solidFill>
              </a:rPr>
              <a:t>nota_alumno_t</a:t>
            </a:r>
            <a:r>
              <a:rPr lang="en-US" sz="2400" dirty="0">
                <a:solidFill>
                  <a:srgbClr val="A58E24"/>
                </a:solidFill>
              </a:rPr>
              <a:t> </a:t>
            </a:r>
            <a:r>
              <a:rPr lang="en-US" sz="2400" dirty="0" err="1">
                <a:solidFill>
                  <a:srgbClr val="A58E24"/>
                </a:solidFill>
              </a:rPr>
              <a:t>notas</a:t>
            </a:r>
            <a:r>
              <a:rPr lang="en-US" sz="2400" dirty="0">
                <a:solidFill>
                  <a:srgbClr val="A58E24"/>
                </a:solidFill>
              </a:rPr>
              <a:t>;</a:t>
            </a:r>
          </a:p>
          <a:p>
            <a:r>
              <a:rPr lang="en-US" sz="2400" dirty="0" err="1">
                <a:solidFill>
                  <a:srgbClr val="FFC000"/>
                </a:solidFill>
              </a:rPr>
              <a:t>notas</a:t>
            </a:r>
            <a:r>
              <a:rPr lang="en-US" sz="2400" dirty="0">
                <a:solidFill>
                  <a:srgbClr val="FFC000"/>
                </a:solidFill>
              </a:rPr>
              <a:t>=</a:t>
            </a:r>
            <a:r>
              <a:rPr lang="en-US" sz="2400" dirty="0">
                <a:solidFill>
                  <a:srgbClr val="FF6699"/>
                </a:solidFill>
              </a:rPr>
              <a:t>100</a:t>
            </a:r>
            <a:r>
              <a:rPr lang="en-US" sz="2400" dirty="0">
                <a:solidFill>
                  <a:srgbClr val="FFC000"/>
                </a:solidFill>
              </a:rPr>
              <a:t>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 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6699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;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}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638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851508" y="3044281"/>
            <a:ext cx="448917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enumerados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6/19/2020 8:29 AM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239</a:t>
            </a:fld>
            <a:endParaRPr kumimoji="0"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1504" y="1484784"/>
            <a:ext cx="860844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Las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forman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nuevo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tipo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dato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definido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usuario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constantes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tipo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entero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Las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enumeraciones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C++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tienen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siguiente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sintaxis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enum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Nombre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{ enumerador1,enumerador2,enumerador3,...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Donde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 MS Sans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reservado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C++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definir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Cualquier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permitido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que se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quiera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dar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a la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enumerador1, etc.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Lista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enumeradores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 MS Sans Serif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5 Rectáng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enumerados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98778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Enumeraciones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Enumeración del conjunto de valores posibles para las variables:</a:t>
            </a:r>
          </a:p>
          <a:p>
            <a:pPr marL="361950" lvl="1" indent="1588">
              <a:spcBef>
                <a:spcPts val="600"/>
              </a:spcBef>
              <a:spcAft>
                <a:spcPts val="12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enum</a:t>
            </a:r>
            <a:r>
              <a:rPr lang="es-ES" dirty="0" smtClean="0">
                <a:latin typeface="Consolas" pitchFamily="49" charset="0"/>
              </a:rPr>
              <a:t> { </a:t>
            </a:r>
            <a:r>
              <a:rPr lang="es-ES" i="1" dirty="0" smtClean="0">
                <a:latin typeface="Consolas" pitchFamily="49" charset="0"/>
              </a:rPr>
              <a:t>símbolo1</a:t>
            </a:r>
            <a:r>
              <a:rPr lang="es-ES" dirty="0" smtClean="0">
                <a:latin typeface="Consolas" pitchFamily="49" charset="0"/>
              </a:rPr>
              <a:t>, </a:t>
            </a:r>
            <a:r>
              <a:rPr lang="es-ES" i="1" dirty="0" smtClean="0">
                <a:latin typeface="Consolas" pitchFamily="49" charset="0"/>
              </a:rPr>
              <a:t>símbolo2</a:t>
            </a:r>
            <a:r>
              <a:rPr lang="es-ES" dirty="0" smtClean="0">
                <a:latin typeface="Consolas" pitchFamily="49" charset="0"/>
              </a:rPr>
              <a:t>, ..., </a:t>
            </a:r>
            <a:r>
              <a:rPr lang="es-ES" i="1" dirty="0" err="1" smtClean="0">
                <a:latin typeface="Consolas" pitchFamily="49" charset="0"/>
              </a:rPr>
              <a:t>símboloN</a:t>
            </a:r>
            <a:r>
              <a:rPr lang="es-ES" i="1" dirty="0" smtClean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}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/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/>
          </a:p>
          <a:p>
            <a:pPr marL="361950" lvl="1" indent="1588">
              <a:spcBef>
                <a:spcPts val="3600"/>
              </a:spcBef>
              <a:buNone/>
            </a:pPr>
            <a:r>
              <a:rPr lang="es-ES_tradnl" dirty="0" smtClean="0">
                <a:solidFill>
                  <a:srgbClr val="FFC000"/>
                </a:solidFill>
                <a:latin typeface="Consolas" pitchFamily="49" charset="0"/>
                <a:cs typeface="Times New Roman" pitchFamily="18" charset="0"/>
              </a:rPr>
              <a:t>enum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 {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centimo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dos_centimos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cinco_centimos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</a:t>
            </a:r>
            <a:br>
              <a:rPr lang="es-ES_tradnl" dirty="0" smtClean="0">
                <a:latin typeface="Consolas" pitchFamily="49" charset="0"/>
                <a:cs typeface="Times New Roman" pitchFamily="18" charset="0"/>
              </a:rPr>
            </a:b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      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diez_centimos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veinte_centimos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</a:t>
            </a:r>
            <a:br>
              <a:rPr lang="es-ES_tradnl" dirty="0" smtClean="0">
                <a:latin typeface="Consolas" pitchFamily="49" charset="0"/>
                <a:cs typeface="Times New Roman" pitchFamily="18" charset="0"/>
              </a:rPr>
            </a:b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       </a:t>
            </a:r>
            <a:r>
              <a:rPr lang="es-ES_tradnl" dirty="0" err="1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medio_euro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dirty="0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euro</a:t>
            </a: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 }</a:t>
            </a:r>
            <a:endParaRPr lang="es-ES_tradnl" dirty="0" smtClean="0">
              <a:solidFill>
                <a:srgbClr val="92D050"/>
              </a:solidFill>
              <a:latin typeface="Consolas" pitchFamily="49" charset="0"/>
              <a:cs typeface="Times New Roman" pitchFamily="18" charset="0"/>
            </a:endParaRPr>
          </a:p>
          <a:p>
            <a:pPr marL="361950"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Valores literales que pueden tomar las variables (en amarillo)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16 Grupo"/>
          <p:cNvGrpSpPr/>
          <p:nvPr/>
        </p:nvGrpSpPr>
        <p:grpSpPr>
          <a:xfrm>
            <a:off x="3431704" y="2276872"/>
            <a:ext cx="1728192" cy="360040"/>
            <a:chOff x="1907704" y="2348880"/>
            <a:chExt cx="1728192" cy="360040"/>
          </a:xfrm>
        </p:grpSpPr>
        <p:cxnSp>
          <p:nvCxnSpPr>
            <p:cNvPr id="21" name="20 Conector recto de flecha"/>
            <p:cNvCxnSpPr/>
            <p:nvPr/>
          </p:nvCxnSpPr>
          <p:spPr>
            <a:xfrm>
              <a:off x="1907704" y="2540757"/>
              <a:ext cx="172819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Elipse"/>
            <p:cNvSpPr/>
            <p:nvPr/>
          </p:nvSpPr>
          <p:spPr>
            <a:xfrm>
              <a:off x="2258530" y="2348880"/>
              <a:ext cx="945318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enum</a:t>
              </a:r>
            </a:p>
          </p:txBody>
        </p:sp>
      </p:grpSp>
      <p:grpSp>
        <p:nvGrpSpPr>
          <p:cNvPr id="7" name="18 Grupo"/>
          <p:cNvGrpSpPr/>
          <p:nvPr/>
        </p:nvGrpSpPr>
        <p:grpSpPr>
          <a:xfrm>
            <a:off x="5663953" y="2471922"/>
            <a:ext cx="1728192" cy="707146"/>
            <a:chOff x="4139953" y="2543930"/>
            <a:chExt cx="1728192" cy="707146"/>
          </a:xfrm>
        </p:grpSpPr>
        <p:cxnSp>
          <p:nvCxnSpPr>
            <p:cNvPr id="14" name="13 Conector recto"/>
            <p:cNvCxnSpPr/>
            <p:nvPr/>
          </p:nvCxnSpPr>
          <p:spPr>
            <a:xfrm rot="5400000" flipH="1" flipV="1">
              <a:off x="5595057" y="2807493"/>
              <a:ext cx="527126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139953" y="3071056"/>
              <a:ext cx="1728192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rot="5400000" flipH="1" flipV="1">
              <a:off x="3885915" y="2807493"/>
              <a:ext cx="527126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Elipse"/>
            <p:cNvSpPr/>
            <p:nvPr/>
          </p:nvSpPr>
          <p:spPr>
            <a:xfrm>
              <a:off x="4788024" y="2891036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,</a:t>
              </a:r>
            </a:p>
          </p:txBody>
        </p:sp>
      </p:grpSp>
      <p:grpSp>
        <p:nvGrpSpPr>
          <p:cNvPr id="8" name="17 Grupo"/>
          <p:cNvGrpSpPr/>
          <p:nvPr/>
        </p:nvGrpSpPr>
        <p:grpSpPr>
          <a:xfrm>
            <a:off x="5159896" y="2303351"/>
            <a:ext cx="3384376" cy="360040"/>
            <a:chOff x="3635896" y="2375359"/>
            <a:chExt cx="3384376" cy="360040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3851920" y="2548694"/>
              <a:ext cx="2196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Elipse"/>
            <p:cNvSpPr/>
            <p:nvPr/>
          </p:nvSpPr>
          <p:spPr>
            <a:xfrm>
              <a:off x="3635896" y="2375359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4283969" y="2375359"/>
              <a:ext cx="1400072" cy="36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Identificador</a:t>
              </a:r>
            </a:p>
          </p:txBody>
        </p:sp>
        <p:cxnSp>
          <p:nvCxnSpPr>
            <p:cNvPr id="45" name="44 Conector recto de flecha"/>
            <p:cNvCxnSpPr/>
            <p:nvPr/>
          </p:nvCxnSpPr>
          <p:spPr>
            <a:xfrm>
              <a:off x="6282999" y="2554908"/>
              <a:ext cx="73727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Elipse"/>
            <p:cNvSpPr/>
            <p:nvPr/>
          </p:nvSpPr>
          <p:spPr>
            <a:xfrm>
              <a:off x="6084168" y="2375359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enumerados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i="1" dirty="0" smtClean="0">
                <a:solidFill>
                  <a:prstClr val="white"/>
                </a:solidFill>
                <a:latin typeface="Consolas" pitchFamily="49" charset="0"/>
              </a:rPr>
              <a:t>descripción </a:t>
            </a:r>
            <a:r>
              <a:rPr lang="es-ES" i="1" dirty="0" err="1" smtClean="0">
                <a:solidFill>
                  <a:srgbClr val="FFC000"/>
                </a:solidFill>
                <a:latin typeface="Consolas" pitchFamily="49" charset="0"/>
              </a:rPr>
              <a:t>nombre_de_tipo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i="1" dirty="0" smtClean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Elegimos un nombre para el tipo: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tMoneda</a:t>
            </a:r>
            <a:endParaRPr lang="es-ES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ct val="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_tradnl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Times New Roman" pitchFamily="18" charset="0"/>
              </a:rPr>
              <a:t>typedef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Times New Roman" pitchFamily="18" charset="0"/>
              </a:rPr>
              <a:t>enum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 {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centimo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dos_centimos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cinco_centimos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</a:t>
            </a:r>
            <a:b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              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diez_centimos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veinte_centimos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</a:t>
            </a:r>
            <a:b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              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medio_euro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,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euro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 } </a:t>
            </a: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Times New Roman" pitchFamily="18" charset="0"/>
              </a:rPr>
              <a:t>tMoneda</a:t>
            </a:r>
            <a:r>
              <a:rPr lang="es-ES_tradnl" sz="2000" dirty="0">
                <a:solidFill>
                  <a:prstClr val="white"/>
                </a:solidFill>
                <a:latin typeface="Consolas" pitchFamily="49" charset="0"/>
                <a:cs typeface="Times New Roman" pitchFamily="18" charset="0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2342059" y="3212976"/>
            <a:ext cx="793040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</a:pPr>
            <a:r>
              <a:rPr lang="es-ES" sz="2200" spc="-30" dirty="0">
                <a:latin typeface="Cambria" pitchFamily="18" charset="0"/>
              </a:rPr>
              <a:t>En el ámbito de la declaración, se reconoce un nuevo tipo </a:t>
            </a:r>
            <a:r>
              <a:rPr lang="es-ES" sz="2200" spc="-3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tMoneda</a:t>
            </a:r>
            <a:endParaRPr lang="es-ES" sz="2200" spc="-30" dirty="0">
              <a:latin typeface="Cambria" pitchFamily="18" charset="0"/>
            </a:endParaRPr>
          </a:p>
          <a:p>
            <a:pPr marL="0" lvl="1" indent="1588">
              <a:spcAft>
                <a:spcPts val="600"/>
              </a:spcAft>
            </a:pPr>
            <a:r>
              <a:rPr lang="es-ES_tradnl" sz="2200" dirty="0" err="1">
                <a:solidFill>
                  <a:srgbClr val="FFC000"/>
                </a:solidFill>
                <a:latin typeface="Consolas" pitchFamily="49" charset="0"/>
                <a:cs typeface="Times New Roman" pitchFamily="18" charset="0"/>
              </a:rPr>
              <a:t>tMoneda</a:t>
            </a:r>
            <a:r>
              <a:rPr lang="es-ES_tradnl" sz="2200" dirty="0">
                <a:latin typeface="Consolas" pitchFamily="49" charset="0"/>
                <a:cs typeface="Times New Roman" pitchFamily="18" charset="0"/>
              </a:rPr>
              <a:t> moneda1, moneda2;</a:t>
            </a:r>
            <a:endParaRPr lang="es-ES" sz="2200" dirty="0">
              <a:latin typeface="Cambria" pitchFamily="18" charset="0"/>
            </a:endParaRPr>
          </a:p>
          <a:p>
            <a:pPr marL="0" lvl="1" indent="1588">
              <a:spcAft>
                <a:spcPts val="600"/>
              </a:spcAft>
            </a:pPr>
            <a:r>
              <a:rPr lang="es-ES" sz="2200" dirty="0">
                <a:latin typeface="Cambria" pitchFamily="18" charset="0"/>
              </a:rPr>
              <a:t>Cada variable de ese tipo contendrá alguno de los símbolos</a:t>
            </a:r>
          </a:p>
          <a:p>
            <a:pPr marL="0" lvl="1" indent="1588">
              <a:spcAft>
                <a:spcPts val="600"/>
              </a:spcAft>
            </a:pPr>
            <a:r>
              <a:rPr lang="es-ES_tradnl" sz="2200" dirty="0">
                <a:latin typeface="Consolas" pitchFamily="49" charset="0"/>
                <a:cs typeface="Times New Roman" pitchFamily="18" charset="0"/>
              </a:rPr>
              <a:t>moneda1 = </a:t>
            </a:r>
            <a:r>
              <a:rPr lang="es-ES_tradnl" sz="2200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dos_centimos</a:t>
            </a:r>
            <a:r>
              <a:rPr lang="es-ES_tradnl" sz="2200" dirty="0">
                <a:latin typeface="Consolas" pitchFamily="49" charset="0"/>
                <a:cs typeface="Times New Roman" pitchFamily="18" charset="0"/>
              </a:rPr>
              <a:t>;</a:t>
            </a:r>
            <a:br>
              <a:rPr lang="es-ES_tradnl" sz="2200" dirty="0">
                <a:latin typeface="Consolas" pitchFamily="49" charset="0"/>
                <a:cs typeface="Times New Roman" pitchFamily="18" charset="0"/>
              </a:rPr>
            </a:br>
            <a:r>
              <a:rPr lang="es-ES_tradnl" sz="2200" dirty="0">
                <a:latin typeface="Consolas" pitchFamily="49" charset="0"/>
                <a:cs typeface="Times New Roman" pitchFamily="18" charset="0"/>
              </a:rPr>
              <a:t>moneda2 = </a:t>
            </a:r>
            <a:r>
              <a:rPr lang="es-ES_tradnl" sz="2200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euro</a:t>
            </a:r>
            <a:r>
              <a:rPr lang="es-ES_tradnl" sz="2200" dirty="0">
                <a:latin typeface="Consolas" pitchFamily="49" charset="0"/>
                <a:cs typeface="Times New Roman" pitchFamily="18" charset="0"/>
              </a:rPr>
              <a:t>;</a:t>
            </a:r>
          </a:p>
        </p:txBody>
      </p:sp>
      <p:grpSp>
        <p:nvGrpSpPr>
          <p:cNvPr id="6" name="34 Grupo"/>
          <p:cNvGrpSpPr/>
          <p:nvPr/>
        </p:nvGrpSpPr>
        <p:grpSpPr>
          <a:xfrm>
            <a:off x="6383616" y="5085185"/>
            <a:ext cx="3240776" cy="913459"/>
            <a:chOff x="2721303" y="4941167"/>
            <a:chExt cx="3240776" cy="913459"/>
          </a:xfrm>
        </p:grpSpPr>
        <p:grpSp>
          <p:nvGrpSpPr>
            <p:cNvPr id="7" name="42 Grupo"/>
            <p:cNvGrpSpPr/>
            <p:nvPr/>
          </p:nvGrpSpPr>
          <p:grpSpPr>
            <a:xfrm>
              <a:off x="2721303" y="4941167"/>
              <a:ext cx="3240776" cy="400111"/>
              <a:chOff x="3974048" y="2392313"/>
              <a:chExt cx="1030001" cy="700197"/>
            </a:xfrm>
          </p:grpSpPr>
          <p:sp>
            <p:nvSpPr>
              <p:cNvPr id="44" name="43 CuadroTexto"/>
              <p:cNvSpPr txBox="1"/>
              <p:nvPr/>
            </p:nvSpPr>
            <p:spPr>
              <a:xfrm>
                <a:off x="3974048" y="2392313"/>
                <a:ext cx="372528" cy="7001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moneda1</a:t>
                </a:r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4355977" y="2392315"/>
                <a:ext cx="648072" cy="70019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2000" dirty="0" err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dos_centimos</a:t>
                </a:r>
                <a:endPara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46 Grupo"/>
            <p:cNvGrpSpPr/>
            <p:nvPr/>
          </p:nvGrpSpPr>
          <p:grpSpPr>
            <a:xfrm>
              <a:off x="2721303" y="5454515"/>
              <a:ext cx="3240776" cy="400111"/>
              <a:chOff x="3974048" y="2392313"/>
              <a:chExt cx="1030001" cy="700197"/>
            </a:xfrm>
          </p:grpSpPr>
          <p:sp>
            <p:nvSpPr>
              <p:cNvPr id="48" name="47 CuadroTexto"/>
              <p:cNvSpPr txBox="1"/>
              <p:nvPr/>
            </p:nvSpPr>
            <p:spPr>
              <a:xfrm>
                <a:off x="3974048" y="2392313"/>
                <a:ext cx="372528" cy="7001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moneda2</a:t>
                </a:r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4355977" y="2392315"/>
                <a:ext cx="648072" cy="70019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2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euro</a:t>
                </a:r>
                <a:endPara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" name="32 Grupo"/>
          <p:cNvGrpSpPr/>
          <p:nvPr/>
        </p:nvGrpSpPr>
        <p:grpSpPr>
          <a:xfrm>
            <a:off x="3503712" y="1518692"/>
            <a:ext cx="6707088" cy="1406252"/>
            <a:chOff x="1979712" y="1590700"/>
            <a:chExt cx="6707088" cy="1406252"/>
          </a:xfrm>
        </p:grpSpPr>
        <p:cxnSp>
          <p:nvCxnSpPr>
            <p:cNvPr id="18" name="17 Conector recto"/>
            <p:cNvCxnSpPr/>
            <p:nvPr/>
          </p:nvCxnSpPr>
          <p:spPr>
            <a:xfrm>
              <a:off x="1989237" y="1979315"/>
              <a:ext cx="0" cy="1017637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7452320" y="2339355"/>
              <a:ext cx="0" cy="32400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8470776" y="1979315"/>
              <a:ext cx="0" cy="36004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979712" y="1979315"/>
              <a:ext cx="6500589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7452320" y="2339355"/>
              <a:ext cx="1018456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979712" y="2987427"/>
              <a:ext cx="3600400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7030616" y="1590700"/>
              <a:ext cx="1656184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descripción</a:t>
              </a:r>
              <a:endPara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5580112" y="2655962"/>
              <a:ext cx="0" cy="32400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5580112" y="2655962"/>
              <a:ext cx="187220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51 CuadroTexto"/>
          <p:cNvSpPr txBox="1"/>
          <p:nvPr/>
        </p:nvSpPr>
        <p:spPr>
          <a:xfrm>
            <a:off x="7213153" y="332657"/>
            <a:ext cx="303115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Mejoran la legibilidad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2323362" y="5767164"/>
            <a:ext cx="36286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(Internamente se usan enteros)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p" bldLvl="2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Entrada/salida para tipos enumerados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enum </a:t>
            </a:r>
            <a:r>
              <a:rPr lang="es-ES" sz="2000" dirty="0">
                <a:latin typeface="Consolas" pitchFamily="49" charset="0"/>
              </a:rPr>
              <a:t>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enero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febrero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marzo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abril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mayo</a:t>
            </a:r>
            <a:r>
              <a:rPr lang="es-ES" sz="2000" dirty="0">
                <a:latin typeface="Consolas" pitchFamily="49" charset="0"/>
              </a:rPr>
              <a:t>,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junio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julio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agosto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septiembre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octubre</a:t>
            </a:r>
            <a:r>
              <a:rPr lang="es-ES" sz="2000" dirty="0">
                <a:latin typeface="Consolas" pitchFamily="49" charset="0"/>
              </a:rPr>
              <a:t>,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  noviembre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diciembre </a:t>
            </a:r>
            <a:r>
              <a:rPr lang="es-ES" sz="2000" dirty="0"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sz="2000" dirty="0">
                <a:latin typeface="Consolas" pitchFamily="49" charset="0"/>
              </a:rPr>
              <a:t> mes;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Lectura de la variable </a:t>
            </a:r>
            <a:r>
              <a:rPr lang="es-ES" dirty="0" smtClean="0">
                <a:latin typeface="Consolas" pitchFamily="49" charset="0"/>
              </a:rPr>
              <a:t>mes</a:t>
            </a:r>
            <a:r>
              <a:rPr lang="es-ES" dirty="0" smtClean="0"/>
              <a:t>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cin &gt;&gt; mes;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Se espera un valor entero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No se puede escribir directamente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enero</a:t>
            </a:r>
            <a:r>
              <a:rPr lang="es-ES" dirty="0" smtClean="0">
                <a:solidFill>
                  <a:prstClr val="white"/>
                </a:solidFill>
              </a:rPr>
              <a:t> o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junio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Y si se escribe la variable en la pantalla: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_tradnl" dirty="0" smtClean="0">
                <a:latin typeface="Consolas" pitchFamily="49" charset="0"/>
                <a:cs typeface="Times New Roman" pitchFamily="18" charset="0"/>
              </a:rPr>
              <a:t>cout &lt;&lt; mes;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Se verá un número entero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  <a:sym typeface="Wingdings" pitchFamily="2" charset="2"/>
              </a:rPr>
              <a:t></a:t>
            </a:r>
            <a:r>
              <a:rPr lang="es-ES" dirty="0" smtClean="0">
                <a:solidFill>
                  <a:prstClr val="white"/>
                </a:solidFill>
              </a:rPr>
              <a:t> Código de entrada/salida específico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Lectura del valor de un tipo enumerado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85725" lvl="1" indent="1588">
              <a:spcBef>
                <a:spcPts val="600"/>
              </a:spcBef>
              <a:spcAft>
                <a:spcPts val="12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enum</a:t>
            </a:r>
            <a:r>
              <a:rPr lang="es-ES" sz="1800" dirty="0">
                <a:latin typeface="Consolas" pitchFamily="49" charset="0"/>
              </a:rPr>
              <a:t> {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enero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febrero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marzo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abril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mayo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junio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julio</a:t>
            </a:r>
            <a:r>
              <a:rPr lang="es-ES" sz="1800" dirty="0">
                <a:latin typeface="Consolas" pitchFamily="49" charset="0"/>
              </a:rPr>
              <a:t>,</a:t>
            </a:r>
            <a:br>
              <a:rPr lang="es-ES" sz="1800" dirty="0">
                <a:latin typeface="Consolas" pitchFamily="49" charset="0"/>
              </a:rPr>
            </a:b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agosto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septiembre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octubre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noviembre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diciembre </a:t>
            </a:r>
            <a:r>
              <a:rPr lang="es-ES" sz="1800" dirty="0">
                <a:latin typeface="Consolas" pitchFamily="49" charset="0"/>
              </a:rPr>
              <a:t>}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85725" lvl="1" indent="1588">
              <a:spcBef>
                <a:spcPts val="0"/>
              </a:spcBef>
              <a:buNone/>
            </a:pPr>
            <a:endParaRPr lang="es-ES" sz="14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41452" y="1772817"/>
            <a:ext cx="4709096" cy="452431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>
            <a:spAutoFit/>
          </a:bodyPr>
          <a:lstStyle/>
          <a:p>
            <a:pPr marL="0" lvl="1" indent="1588"/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1 - Enero"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2 - Febrero"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3 - Marzo"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4 - Abril"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5 - Mayo"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6 - Junio"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7 - Julio"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8 - Agosto"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9 - Septiembre"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"10 - Octubre"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"11 - Noviembre"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"12 - Diciembre"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&lt;&lt; endl;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"Numero de mes: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tMes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mes = </a:t>
            </a:r>
            <a:r>
              <a:rPr lang="es-E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tMes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s-ES" sz="1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088116" y="3044281"/>
            <a:ext cx="601594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Tipos, valores y variables</a:t>
            </a:r>
            <a:endParaRPr lang="es-ES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735960" y="3892986"/>
            <a:ext cx="439216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Repasando entre tantas cosas nuevas…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Escritura de variables de tipos enumerados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84138" lvl="1" indent="1588">
              <a:spcBef>
                <a:spcPts val="600"/>
              </a:spcBef>
              <a:spcAft>
                <a:spcPts val="12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enum</a:t>
            </a:r>
            <a:r>
              <a:rPr lang="es-ES" sz="1800" dirty="0">
                <a:latin typeface="Consolas" pitchFamily="49" charset="0"/>
              </a:rPr>
              <a:t> {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enero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febrero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marzo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abril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mayo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junio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julio</a:t>
            </a:r>
            <a:r>
              <a:rPr lang="es-ES" sz="1800" dirty="0">
                <a:latin typeface="Consolas" pitchFamily="49" charset="0"/>
              </a:rPr>
              <a:t>,</a:t>
            </a:r>
            <a:br>
              <a:rPr lang="es-ES" sz="1800" dirty="0">
                <a:latin typeface="Consolas" pitchFamily="49" charset="0"/>
              </a:rPr>
            </a:b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agosto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septiembre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octubre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noviembre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diciembre </a:t>
            </a:r>
            <a:r>
              <a:rPr lang="es-ES" sz="1800" dirty="0">
                <a:latin typeface="Consolas" pitchFamily="49" charset="0"/>
              </a:rPr>
              <a:t>}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84138" lvl="1" indent="1588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10554" y="1844824"/>
            <a:ext cx="3770895" cy="37600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>
            <a:spAutoFit/>
          </a:bodyPr>
          <a:lstStyle/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enero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"enero"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febrero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"febrero"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marzo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"marzo"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diciembre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"diciembre"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83981" y="5704220"/>
            <a:ext cx="6624057" cy="6771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“También”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podemos utilizar una instrucción </a:t>
            </a:r>
            <a:r>
              <a:rPr lang="es-E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(la veremos mas adelante)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enumerados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Conjunto de valores ordenado (</a:t>
            </a:r>
            <a:r>
              <a:rPr lang="es-ES" dirty="0" smtClean="0"/>
              <a:t>posición en la enumeración)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enum </a:t>
            </a:r>
            <a:r>
              <a:rPr lang="es-ES" sz="2000" dirty="0">
                <a:latin typeface="Consolas" pitchFamily="49" charset="0"/>
              </a:rPr>
              <a:t>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lunes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martes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miercoles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jueves</a:t>
            </a:r>
            <a:r>
              <a:rPr lang="es-ES" sz="2000" dirty="0">
                <a:latin typeface="Consolas" pitchFamily="49" charset="0"/>
              </a:rPr>
              <a:t>,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viernes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sabado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domingo </a:t>
            </a:r>
            <a:r>
              <a:rPr lang="es-ES" sz="2000" dirty="0"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tDiaSemana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tDiaSemana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dia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...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jueves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)...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noLaborable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(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&gt;= 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sabado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No admiten operadores de incremento y decremento</a:t>
            </a:r>
            <a:br>
              <a:rPr lang="es-ES" dirty="0" smtClean="0">
                <a:solidFill>
                  <a:prstClr val="white"/>
                </a:solidFill>
              </a:rPr>
            </a:br>
            <a:r>
              <a:rPr lang="es-ES" dirty="0" smtClean="0">
                <a:solidFill>
                  <a:prstClr val="white"/>
                </a:solidFill>
              </a:rPr>
              <a:t>-&gt; Emulación </a:t>
            </a:r>
            <a:r>
              <a:rPr lang="es-ES" dirty="0" smtClean="0">
                <a:solidFill>
                  <a:prstClr val="white"/>
                </a:solidFill>
              </a:rPr>
              <a:t>con moldes: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¡</a:t>
            </a:r>
            <a:r>
              <a:rPr lang="es-ES" sz="2000" dirty="0" err="1">
                <a:solidFill>
                  <a:srgbClr val="92D050"/>
                </a:solidFill>
                <a:latin typeface="Consolas" pitchFamily="49" charset="0"/>
              </a:rPr>
              <a:t>dia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no ha de valer domingo!</a:t>
            </a:r>
            <a:endParaRPr lang="es-ES" sz="2000" dirty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i++;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tDiaSemana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(i);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511968" y="2420889"/>
            <a:ext cx="4698832" cy="646331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</a:pP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lunes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&lt;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martes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&lt;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miercoles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&lt;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jueves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</a:t>
            </a:r>
            <a:br>
              <a:rPr lang="es-ES_tradnl" dirty="0">
                <a:latin typeface="Consolas" pitchFamily="49" charset="0"/>
                <a:cs typeface="Times New Roman" pitchFamily="18" charset="0"/>
              </a:rPr>
            </a:br>
            <a:r>
              <a:rPr lang="es-ES_tradnl" dirty="0">
                <a:latin typeface="Consolas" pitchFamily="49" charset="0"/>
                <a:cs typeface="Times New Roman" pitchFamily="18" charset="0"/>
              </a:rPr>
              <a:t>&lt;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viernes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&lt;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sabado</a:t>
            </a:r>
            <a:r>
              <a:rPr lang="es-ES_tradnl" dirty="0">
                <a:latin typeface="Consolas" pitchFamily="49" charset="0"/>
                <a:cs typeface="Times New Roman" pitchFamily="18" charset="0"/>
              </a:rPr>
              <a:t> &lt;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domingo</a:t>
            </a:r>
            <a:endParaRPr lang="es-ES_tradnl" dirty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tipos enumerados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Autofit/>
          </a:bodyPr>
          <a:lstStyle/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enum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enero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febrero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marzo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abril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mayo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junio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julio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agosto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septiembre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octubre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noviembre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diciembre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lunes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martes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miercoles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jueves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viernes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sabado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domingo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tDiaSemana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mes);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tDiaSemana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tDiaSemana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hoy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lunes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mes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octubre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anio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5663952" y="980728"/>
            <a:ext cx="4501008" cy="662858"/>
            <a:chOff x="899592" y="5401791"/>
            <a:chExt cx="4409151" cy="662858"/>
          </a:xfrm>
        </p:grpSpPr>
        <p:sp>
          <p:nvSpPr>
            <p:cNvPr id="7" name="6 CuadroTexto"/>
            <p:cNvSpPr txBox="1"/>
            <p:nvPr/>
          </p:nvSpPr>
          <p:spPr>
            <a:xfrm>
              <a:off x="899592" y="5416649"/>
              <a:ext cx="4409151" cy="64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los tipos se usan en varias funciones,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los declaramos antes de los prototipos</a:t>
              </a: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tipos enumerados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Autofit/>
          </a:bodyPr>
          <a:lstStyle/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Mostramos la fecha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"Hoy es: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(hoy)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de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(mes)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de "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anio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&lt;&lt; endl;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"Pasada la medianoche..."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179388" indent="1588">
              <a:lnSpc>
                <a:spcPts val="2200"/>
              </a:lnSpc>
              <a:spcBef>
                <a:spcPts val="0"/>
              </a:spcBef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 =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(hoy);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i++;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hoy =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tDiaSemana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Mostramos la fecha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"Hoy es: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(hoy)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de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cadMes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(mes)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de "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anio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&lt;&lt; endl;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tipos enumerados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3118"/>
            <a:ext cx="8363272" cy="5110178"/>
          </a:xfrm>
        </p:spPr>
        <p:txBody>
          <a:bodyPr numCol="2">
            <a:noAutofit/>
          </a:bodyPr>
          <a:lstStyle/>
          <a:p>
            <a:pPr marL="1809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cadMes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tMes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mes) {</a:t>
            </a:r>
          </a:p>
          <a:p>
            <a:pPr marL="1809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(mes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enero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"enero"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(mes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febrero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"febrero"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(mes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diciembre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"diciembre"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809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cadDia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tDiaSemana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lunes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"lunes"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martes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"martes"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dia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domingo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"domingo"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521703" y="3044280"/>
            <a:ext cx="5148781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Entrada/Salida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con archivos de texto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del programa: en la memoria principal (volátil)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Medios (dispositivos) de almacenamiento permanente: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Discos </a:t>
            </a:r>
            <a:r>
              <a:rPr lang="es-ES" sz="2200" dirty="0" smtClean="0"/>
              <a:t>fijos (</a:t>
            </a:r>
            <a:r>
              <a:rPr lang="es-ES" sz="2200" dirty="0" err="1" smtClean="0"/>
              <a:t>Hard</a:t>
            </a:r>
            <a:r>
              <a:rPr lang="es-ES" sz="2200" dirty="0" smtClean="0"/>
              <a:t> Disk) </a:t>
            </a:r>
            <a:r>
              <a:rPr lang="es-ES" sz="2200" dirty="0"/>
              <a:t>o portátiles (externos)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Cintas </a:t>
            </a:r>
            <a:r>
              <a:rPr lang="es-ES" sz="2200" dirty="0" smtClean="0"/>
              <a:t>magnéticas (</a:t>
            </a:r>
            <a:r>
              <a:rPr lang="es-ES" sz="2200" dirty="0" err="1" smtClean="0"/>
              <a:t>BckUP</a:t>
            </a:r>
            <a:r>
              <a:rPr lang="es-ES" sz="2200" dirty="0" smtClean="0"/>
              <a:t>)</a:t>
            </a:r>
            <a:endParaRPr lang="es-ES" sz="2200" dirty="0"/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Discos ópticos (CD, DVD, </a:t>
            </a:r>
            <a:r>
              <a:rPr lang="es-ES" sz="2200" dirty="0" err="1"/>
              <a:t>BlueRay</a:t>
            </a:r>
            <a:r>
              <a:rPr lang="es-ES" sz="2200" dirty="0"/>
              <a:t>)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Memorias USB</a:t>
            </a:r>
          </a:p>
          <a:p>
            <a:pPr lvl="2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s-ES" sz="2200" dirty="0"/>
              <a:t>…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Mantienen la información en archivos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Secuencias de 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pic>
        <p:nvPicPr>
          <p:cNvPr id="7374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0454" y="2636913"/>
            <a:ext cx="1221971" cy="8104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74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256" y="4005064"/>
            <a:ext cx="144018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2144" y="3356993"/>
            <a:ext cx="1172094" cy="9351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742" name="Picture 14" descr="C:\Documents and Settings\Luis\Configuración local\Archivos temporales de Internet\Content.IE5\L63KVSUK\MC90043157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74628" y="3068960"/>
            <a:ext cx="1333333" cy="13422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de texto y archivos binarios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spcAft>
                <a:spcPts val="6000"/>
              </a:spcAft>
              <a:buNone/>
            </a:pPr>
            <a:r>
              <a:rPr lang="es-ES" dirty="0" smtClean="0"/>
              <a:t>Archivo de texto: secuencia de caracteres</a:t>
            </a:r>
          </a:p>
          <a:p>
            <a:pPr marL="714375" lvl="1" indent="-352425">
              <a:spcBef>
                <a:spcPts val="0"/>
              </a:spcBef>
              <a:spcAft>
                <a:spcPts val="9000"/>
              </a:spcAft>
              <a:buNone/>
            </a:pPr>
            <a:r>
              <a:rPr lang="es-ES" dirty="0" smtClean="0"/>
              <a:t>Archivo binario: contiene una secuencia de códigos binarios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Los archivos se manejan en los programas por medio de </a:t>
            </a:r>
            <a:r>
              <a:rPr lang="es-ES" i="1" dirty="0" smtClean="0"/>
              <a:t>flujos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Archivos de texto: </a:t>
            </a:r>
            <a:r>
              <a:rPr lang="es-ES" i="1" dirty="0" smtClean="0"/>
              <a:t>flujos de texto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Similar a la E/S  por consola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 smtClean="0"/>
              <a:t>(Más adelante veremos el uso de archivos binarios)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865160" y="2636912"/>
          <a:ext cx="6840765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A0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2F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04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D6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FF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00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6C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CA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49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07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5F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A4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…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865165" y="1556792"/>
          <a:ext cx="6840765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o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: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sym typeface="Symbol"/>
                        </a:rPr>
                        <a:t>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…</a:t>
                      </a:r>
                      <a:endParaRPr lang="es-E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738329" y="3018438"/>
            <a:ext cx="509004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(Códigos representados en notación hexadecimal)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de 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Textos dispuestos en sucesivas líneas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Carácter de fin de línea entre línea y línea (</a:t>
            </a:r>
            <a:r>
              <a:rPr lang="es-ES" dirty="0" smtClean="0">
                <a:latin typeface="+mj-lt"/>
              </a:rPr>
              <a:t>Intro</a:t>
            </a:r>
            <a:r>
              <a:rPr lang="es-ES" dirty="0" smtClean="0"/>
              <a:t>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Posiblemente varios datos en cada línea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Ejemplo: Compras de los clientes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 cada línea, </a:t>
            </a:r>
            <a:r>
              <a:rPr lang="es-ES" dirty="0" smtClean="0"/>
              <a:t>NIF </a:t>
            </a:r>
            <a:r>
              <a:rPr lang="es-ES" dirty="0" smtClean="0"/>
              <a:t>del cliente, unidades compradas, precio unitario y descripción de producto, separados por espacio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12345678F 2 123.95 Reproductor de DVD</a:t>
            </a:r>
            <a:r>
              <a:rPr lang="es-ES" dirty="0" smtClean="0">
                <a:latin typeface="Cambria"/>
                <a:cs typeface="Consolas" pitchFamily="49" charset="0"/>
              </a:rPr>
              <a:t>↲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00112233A 1 218.4 Disco portátil</a:t>
            </a:r>
            <a:r>
              <a:rPr lang="es-ES" dirty="0" smtClean="0">
                <a:latin typeface="Cambria"/>
                <a:cs typeface="Consolas" pitchFamily="49" charset="0"/>
              </a:rPr>
              <a:t>↲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32143567J 3 32 Memoria USB 16Gb</a:t>
            </a:r>
            <a:r>
              <a:rPr lang="es-ES" dirty="0" smtClean="0">
                <a:latin typeface="Cambria"/>
                <a:cs typeface="Consolas" pitchFamily="49" charset="0"/>
              </a:rPr>
              <a:t>↲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76329845H 1 134.5 Modem ADSL</a:t>
            </a:r>
            <a:r>
              <a:rPr lang="es-ES" dirty="0" smtClean="0">
                <a:latin typeface="Cambria"/>
                <a:cs typeface="Consolas" pitchFamily="49" charset="0"/>
              </a:rPr>
              <a:t>↲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Normalmente terminan con un dato especial (</a:t>
            </a:r>
            <a:r>
              <a:rPr lang="es-ES" i="1" dirty="0" smtClean="0"/>
              <a:t>centinela</a:t>
            </a:r>
            <a:r>
              <a:rPr lang="es-ES" dirty="0" smtClean="0"/>
              <a:t>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Por ejemplo, un NIF que sea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Flujos de texto para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Lectura del archivo: flujo de entrada</a:t>
            </a:r>
          </a:p>
          <a:p>
            <a:pPr marL="714375" lvl="1" indent="-352425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Escritura en el archivo: flujo de salida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No podemos leer y escribir en un mismo flujo</a:t>
            </a:r>
          </a:p>
          <a:p>
            <a:pPr lvl="1" indent="1588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 smtClean="0"/>
              <a:t>Un flujo de texto se puede utilizar para lectura o para escritura:</a:t>
            </a:r>
          </a:p>
          <a:p>
            <a:pPr lvl="2" indent="-352425">
              <a:spcBef>
                <a:spcPts val="0"/>
              </a:spcBef>
              <a:spcAft>
                <a:spcPts val="1200"/>
              </a:spcAft>
            </a:pPr>
            <a:r>
              <a:rPr lang="es-ES" sz="2200" dirty="0"/>
              <a:t>Flujos (archivos) de entrada: variables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endParaRPr lang="es-ES" sz="2200" dirty="0"/>
          </a:p>
          <a:p>
            <a:pPr lvl="2" indent="-352425">
              <a:spcBef>
                <a:spcPts val="0"/>
              </a:spcBef>
              <a:spcAft>
                <a:spcPts val="1200"/>
              </a:spcAft>
            </a:pPr>
            <a:r>
              <a:rPr lang="es-ES" sz="2200" dirty="0"/>
              <a:t>Flujos (archivos) de salida : variables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ofstream</a:t>
            </a:r>
            <a:endParaRPr lang="es-ES" sz="2200" dirty="0"/>
          </a:p>
          <a:p>
            <a:pPr lvl="1" indent="1588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 smtClean="0"/>
              <a:t>Biblioteca </a:t>
            </a:r>
            <a:r>
              <a:rPr lang="es-ES" dirty="0" smtClean="0">
                <a:solidFill>
                  <a:srgbClr val="FFCCFF"/>
                </a:solidFill>
                <a:latin typeface="Consolas" pitchFamily="49" charset="0"/>
              </a:rPr>
              <a:t>fstream</a:t>
            </a:r>
            <a:r>
              <a:rPr lang="es-ES" dirty="0" smtClean="0"/>
              <a:t> (sin espacio de nombres)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608169" y="40489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&lt;fstream&gt;</a:t>
            </a:r>
            <a:endParaRPr lang="es-ES" sz="20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Tipos, valores y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Tipo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Conjunto de valores con sus posibles operaciones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Valor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Conjunto de bits interpretados como de un tipo concreto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Variable</a:t>
            </a:r>
            <a:r>
              <a:rPr lang="es-ES" i="1" dirty="0" smtClean="0"/>
              <a:t> (o constante)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Cierta memoria con nombre para valores de un tipo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Declaración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Instrucción que identifica un nombre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Definición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Declaración que asigna memoria a una variable o constante</a:t>
            </a:r>
            <a:endParaRPr lang="es-ES" dirty="0" smtClean="0"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721806" y="3044281"/>
            <a:ext cx="674857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Lectura de archivos de texto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Flujos de texto de entrada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Para leer de un archivo de texto: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Declara una variable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endParaRPr lang="es-ES" sz="2200" dirty="0">
              <a:solidFill>
                <a:srgbClr val="FFC000"/>
              </a:solidFill>
            </a:endParaRP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spc="-40" dirty="0"/>
              <a:t>Asocia la variable con el archivo de texto (</a:t>
            </a:r>
            <a:r>
              <a:rPr lang="es-ES" sz="2200" i="1" spc="-40" dirty="0"/>
              <a:t>apertura del archivo</a:t>
            </a:r>
            <a:r>
              <a:rPr lang="es-ES" sz="2200" spc="-40" dirty="0"/>
              <a:t>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Realiza las operaciones de lectura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Desliga la variable del archivo de texto (</a:t>
            </a:r>
            <a:r>
              <a:rPr lang="es-ES" sz="2200" i="1" dirty="0"/>
              <a:t>cierre el archivo</a:t>
            </a:r>
            <a:r>
              <a:rPr lang="es-ES" sz="2200" dirty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93957" y="2060848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93957" y="2547249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93957" y="3033650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93957" y="3520050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4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8666788" y="908721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ifstream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5" grpId="0" uiExpand="1" animBg="1"/>
      <p:bldP spid="16" grpId="0" uiExpand="1" animBg="1"/>
      <p:bldP spid="17" grpId="0" uiExpand="1" animBg="1"/>
      <p:bldP spid="14" grpId="0" uiExpan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Apertura del archivo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Conecta la variable con el archivo de texto del dispositivo</a:t>
            </a:r>
          </a:p>
          <a:p>
            <a:pPr marL="712788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i="1" dirty="0" err="1">
                <a:latin typeface="Consolas" pitchFamily="49" charset="0"/>
              </a:rPr>
              <a:t>flujo</a:t>
            </a:r>
            <a:r>
              <a:rPr lang="es-ES" sz="2000" dirty="0" err="1">
                <a:latin typeface="Consolas" pitchFamily="49" charset="0"/>
              </a:rPr>
              <a:t>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i="1" dirty="0" err="1">
                <a:latin typeface="Consolas" pitchFamily="49" charset="0"/>
              </a:rPr>
              <a:t>cadena_literal</a:t>
            </a:r>
            <a:r>
              <a:rPr lang="es-ES" sz="2000" dirty="0"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ifstream</a:t>
            </a:r>
            <a:r>
              <a:rPr lang="es-ES" sz="2000" dirty="0">
                <a:latin typeface="Consolas" pitchFamily="49" charset="0"/>
              </a:rPr>
              <a:t> archivo;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 err="1">
                <a:latin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"abc.txt"</a:t>
            </a:r>
            <a:r>
              <a:rPr lang="es-ES" sz="2000" dirty="0"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 err="1">
                <a:latin typeface="Consolas" pitchFamily="49" charset="0"/>
              </a:rPr>
              <a:t>archivo.is_open</a:t>
            </a:r>
            <a:r>
              <a:rPr lang="es-ES" sz="2000" dirty="0">
                <a:latin typeface="Consolas" pitchFamily="49" charset="0"/>
              </a:rPr>
              <a:t>()) ...</a:t>
            </a:r>
          </a:p>
          <a:p>
            <a:pPr marL="0" lvl="1" indent="1588">
              <a:spcBef>
                <a:spcPts val="240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Cierre del archivo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Desconecta la variable del archivo de texto del dispositivo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i="1" dirty="0" err="1">
                <a:latin typeface="Consolas" pitchFamily="49" charset="0"/>
              </a:rPr>
              <a:t>flujo</a:t>
            </a:r>
            <a:r>
              <a:rPr lang="es-ES" sz="2000" dirty="0" err="1">
                <a:latin typeface="Consolas" pitchFamily="49" charset="0"/>
              </a:rPr>
              <a:t>.close</a:t>
            </a:r>
            <a:r>
              <a:rPr lang="es-ES" sz="2000" dirty="0">
                <a:latin typeface="Consolas" pitchFamily="49" charset="0"/>
              </a:rPr>
              <a:t>();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latin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</a:rPr>
              <a:t>();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7032104" y="2204864"/>
            <a:ext cx="316259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  <a:buClr>
                <a:srgbClr val="FFC000"/>
              </a:buClr>
              <a:buSzPct val="70000"/>
            </a:pP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¡El archivo debe existir!</a:t>
            </a:r>
          </a:p>
          <a:p>
            <a:pPr marL="0" lvl="2">
              <a:spcAft>
                <a:spcPts val="600"/>
              </a:spcAft>
              <a:buClr>
                <a:srgbClr val="FFC000"/>
              </a:buClr>
              <a:buSzPct val="7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is_open()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 el archivo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ha podido abrir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 caso contrario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 lnSpcReduction="1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Operaciones de lectura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Extractor (&gt;&gt;)	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archivo &gt;&gt; variable;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Salta primero los espacios en blanco (espacio, </a:t>
            </a:r>
            <a:r>
              <a:rPr lang="es-ES" dirty="0" err="1" smtClean="0"/>
              <a:t>tab</a:t>
            </a:r>
            <a:r>
              <a:rPr lang="es-ES" dirty="0" smtClean="0"/>
              <a:t>, </a:t>
            </a:r>
            <a:r>
              <a:rPr lang="es-ES" dirty="0" smtClean="0">
                <a:latin typeface="+mj-lt"/>
              </a:rPr>
              <a:t>Intro</a:t>
            </a:r>
            <a:r>
              <a:rPr lang="es-ES" dirty="0" smtClean="0"/>
              <a:t>, ...)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numéricos: lee hasta el primer carácter no válido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Cadenas 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dirty="0" smtClean="0"/>
              <a:t>): lee hasta el siguiente espacio en blanco</a:t>
            </a:r>
          </a:p>
          <a:p>
            <a:pPr marL="714375" lvl="1" indent="-352425" defTabSz="895350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archivo.get(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Lee el siguiente carácter en la variable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s-ES" dirty="0" smtClean="0"/>
              <a:t>, sea el que sea</a:t>
            </a:r>
          </a:p>
          <a:p>
            <a:pPr marL="714375" lvl="1" indent="-352425" defTabSz="895350">
              <a:spcBef>
                <a:spcPts val="0"/>
              </a:spcBef>
              <a:spcAft>
                <a:spcPts val="600"/>
              </a:spcAft>
            </a:pP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archivo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cadena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Lee en la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cadena</a:t>
            </a:r>
            <a:r>
              <a:rPr lang="es-ES" dirty="0" smtClean="0"/>
              <a:t> todos los caracteres que queden en la línea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Incluidos los espacios en blanco</a:t>
            </a: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Hasta el siguiente salto de línea (descartándolo)</a:t>
            </a:r>
          </a:p>
          <a:p>
            <a:pPr marL="714375" lvl="1" indent="-352425" defTabSz="89535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Con los archivos no tiene efecto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¿Qué debo leer?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 número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el extractor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 &gt;&gt; num;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 carácter (sea el que sea)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dirty="0" smtClean="0"/>
              <a:t>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archivo.get(c);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</a:t>
            </a:r>
            <a:r>
              <a:rPr lang="es-ES" dirty="0" smtClean="0">
                <a:solidFill>
                  <a:srgbClr val="FFC000"/>
                </a:solidFill>
              </a:rPr>
              <a:t>sin espacios</a:t>
            </a:r>
            <a:endParaRPr lang="es-ES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el extractor	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archivo &gt;&gt;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cad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</a:t>
            </a:r>
            <a:r>
              <a:rPr lang="es-ES" dirty="0" smtClean="0">
                <a:solidFill>
                  <a:srgbClr val="FFC000"/>
                </a:solidFill>
              </a:rPr>
              <a:t>posiblemente con espacios</a:t>
            </a:r>
            <a:endParaRPr lang="es-ES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Usa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dirty="0" smtClean="0"/>
              <a:t>	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(archivo,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cad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¿Dónde queda pendiente la entrada?</a:t>
            </a:r>
            <a:endParaRPr lang="es-ES" sz="2800" i="0" dirty="0">
              <a:solidFill>
                <a:srgbClr val="FFC000"/>
              </a:solidFill>
            </a:endParaRPr>
          </a:p>
          <a:p>
            <a:pPr marL="714375" lvl="1" indent="-352425" defTabSz="3057525">
              <a:spcBef>
                <a:spcPts val="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Número leído con el extractor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0" defTabSz="895350">
              <a:spcBef>
                <a:spcPts val="0"/>
              </a:spcBef>
              <a:spcAft>
                <a:spcPts val="600"/>
              </a:spcAft>
              <a:buNone/>
              <a:tabLst>
                <a:tab pos="7894800" algn="r"/>
              </a:tabLst>
            </a:pPr>
            <a:r>
              <a:rPr lang="es-ES" dirty="0" smtClean="0"/>
              <a:t>En el primer carácter no válido (inc. espacios en blanco)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Carácter leído con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En el siguiente carácter (inc. espacios en blanco)</a:t>
            </a: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leída con el extractor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En el siguiente espacio en blanco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714375" lvl="1" indent="-352425" defTabSz="3057525">
              <a:spcBef>
                <a:spcPts val="1200"/>
              </a:spcBef>
              <a:spcAft>
                <a:spcPts val="600"/>
              </a:spcAft>
              <a:tabLst>
                <a:tab pos="5019675" algn="l"/>
              </a:tabLst>
            </a:pPr>
            <a:r>
              <a:rPr lang="es-ES" dirty="0" smtClean="0"/>
              <a:t>Una cadena leída con la función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getline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14375" lvl="1" indent="0" defTabSz="3057525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dirty="0" smtClean="0"/>
              <a:t>Al principio de la siguiente línea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259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7975972" y="4327004"/>
            <a:ext cx="129614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600" dirty="0">
                <a:latin typeface="+mj-lt"/>
              </a:rPr>
              <a:t>Programa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8468196" y="2670820"/>
            <a:ext cx="333198" cy="1813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, producto;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unidades;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precio;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</a:rPr>
              <a:t> aux;</a:t>
            </a: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468196" y="2670820"/>
          <a:ext cx="311696" cy="1813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40 Grupo"/>
          <p:cNvGrpSpPr/>
          <p:nvPr/>
        </p:nvGrpSpPr>
        <p:grpSpPr>
          <a:xfrm>
            <a:off x="8805462" y="3075108"/>
            <a:ext cx="1611018" cy="1213797"/>
            <a:chOff x="6837717" y="3238173"/>
            <a:chExt cx="1611018" cy="1213797"/>
          </a:xfrm>
        </p:grpSpPr>
        <p:cxnSp>
          <p:nvCxnSpPr>
            <p:cNvPr id="20" name="19 Conector recto de flecha"/>
            <p:cNvCxnSpPr/>
            <p:nvPr/>
          </p:nvCxnSpPr>
          <p:spPr>
            <a:xfrm rot="5400000" flipH="1" flipV="1">
              <a:off x="6751290" y="4235945"/>
              <a:ext cx="43204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6837717" y="3238173"/>
              <a:ext cx="1611018" cy="5847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Flujo de entrada</a:t>
              </a:r>
              <a:b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</a:t>
              </a:r>
            </a:p>
          </p:txBody>
        </p:sp>
      </p:grpSp>
      <p:grpSp>
        <p:nvGrpSpPr>
          <p:cNvPr id="9" name="32 Grupo"/>
          <p:cNvGrpSpPr/>
          <p:nvPr/>
        </p:nvGrpSpPr>
        <p:grpSpPr>
          <a:xfrm>
            <a:off x="1976316" y="2708920"/>
            <a:ext cx="2958027" cy="400110"/>
            <a:chOff x="452315" y="3365986"/>
            <a:chExt cx="2958027" cy="400110"/>
          </a:xfrm>
        </p:grpSpPr>
        <p:sp>
          <p:nvSpPr>
            <p:cNvPr id="28" name="27 CuadroTexto"/>
            <p:cNvSpPr txBox="1"/>
            <p:nvPr/>
          </p:nvSpPr>
          <p:spPr>
            <a:xfrm>
              <a:off x="452315" y="3383365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</a:t>
              </a: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827584" y="3365986"/>
              <a:ext cx="2582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ifstream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archivo;</a:t>
              </a:r>
              <a:endParaRPr lang="es-ES" sz="2000" dirty="0"/>
            </a:p>
          </p:txBody>
        </p:sp>
      </p:grpSp>
      <p:grpSp>
        <p:nvGrpSpPr>
          <p:cNvPr id="10" name="33 Grupo"/>
          <p:cNvGrpSpPr/>
          <p:nvPr/>
        </p:nvGrpSpPr>
        <p:grpSpPr>
          <a:xfrm>
            <a:off x="1976316" y="3162098"/>
            <a:ext cx="6275857" cy="400110"/>
            <a:chOff x="452315" y="3819164"/>
            <a:chExt cx="6275857" cy="400110"/>
          </a:xfrm>
        </p:grpSpPr>
        <p:sp>
          <p:nvSpPr>
            <p:cNvPr id="29" name="28 CuadroTexto"/>
            <p:cNvSpPr txBox="1"/>
            <p:nvPr/>
          </p:nvSpPr>
          <p:spPr>
            <a:xfrm>
              <a:off x="452315" y="3863418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2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827583" y="3819164"/>
              <a:ext cx="5900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archivo.open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"compras.txt"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Apertura</a:t>
              </a:r>
              <a:endParaRPr lang="es-ES" sz="2000" dirty="0"/>
            </a:p>
          </p:txBody>
        </p:sp>
      </p:grpSp>
      <p:grpSp>
        <p:nvGrpSpPr>
          <p:cNvPr id="11" name="34 Grupo"/>
          <p:cNvGrpSpPr/>
          <p:nvPr/>
        </p:nvGrpSpPr>
        <p:grpSpPr>
          <a:xfrm>
            <a:off x="1976316" y="3651676"/>
            <a:ext cx="5847877" cy="784830"/>
            <a:chOff x="452315" y="4308742"/>
            <a:chExt cx="5847877" cy="784830"/>
          </a:xfrm>
        </p:grpSpPr>
        <p:sp>
          <p:nvSpPr>
            <p:cNvPr id="30" name="29 CuadroTexto"/>
            <p:cNvSpPr txBox="1"/>
            <p:nvPr/>
          </p:nvSpPr>
          <p:spPr>
            <a:xfrm>
              <a:off x="452315" y="4343471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827583" y="4308742"/>
              <a:ext cx="547260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 &gt;&gt; </a:t>
              </a:r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nif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&gt;&gt; unidades &gt;&gt; precio;</a:t>
              </a:r>
            </a:p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getline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(archivo, producto);</a:t>
              </a:r>
              <a:endParaRPr lang="es-ES" sz="2400" dirty="0"/>
            </a:p>
          </p:txBody>
        </p:sp>
      </p:grpSp>
      <p:grpSp>
        <p:nvGrpSpPr>
          <p:cNvPr id="13" name="35 Grupo"/>
          <p:cNvGrpSpPr/>
          <p:nvPr/>
        </p:nvGrpSpPr>
        <p:grpSpPr>
          <a:xfrm>
            <a:off x="1976316" y="4581128"/>
            <a:ext cx="4947269" cy="400110"/>
            <a:chOff x="452315" y="4789716"/>
            <a:chExt cx="4947269" cy="400110"/>
          </a:xfrm>
        </p:grpSpPr>
        <p:sp>
          <p:nvSpPr>
            <p:cNvPr id="31" name="30 CuadroTexto"/>
            <p:cNvSpPr txBox="1"/>
            <p:nvPr/>
          </p:nvSpPr>
          <p:spPr>
            <a:xfrm>
              <a:off x="452315" y="4833050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4</a:t>
              </a: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27584" y="478971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archivo.close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Cierre</a:t>
              </a:r>
              <a:endParaRPr lang="es-ES" sz="2400" dirty="0"/>
            </a:p>
          </p:txBody>
        </p:sp>
      </p:grp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231" y="1832526"/>
            <a:ext cx="33432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36 Grupo"/>
          <p:cNvGrpSpPr/>
          <p:nvPr/>
        </p:nvGrpSpPr>
        <p:grpSpPr>
          <a:xfrm>
            <a:off x="5375920" y="1832526"/>
            <a:ext cx="2467322" cy="1354776"/>
            <a:chOff x="3654946" y="1988840"/>
            <a:chExt cx="2467322" cy="1354776"/>
          </a:xfrm>
        </p:grpSpPr>
        <p:sp>
          <p:nvSpPr>
            <p:cNvPr id="14" name="13 Elipse"/>
            <p:cNvSpPr/>
            <p:nvPr/>
          </p:nvSpPr>
          <p:spPr>
            <a:xfrm>
              <a:off x="5402188" y="1988840"/>
              <a:ext cx="720080" cy="28803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 de flecha"/>
            <p:cNvCxnSpPr>
              <a:endCxn id="14" idx="3"/>
            </p:cNvCxnSpPr>
            <p:nvPr/>
          </p:nvCxnSpPr>
          <p:spPr>
            <a:xfrm flipV="1">
              <a:off x="3654946" y="2234691"/>
              <a:ext cx="1852695" cy="110892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nif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unidades;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precio;</a:t>
            </a:r>
          </a:p>
          <a:p>
            <a:pPr marL="361950">
              <a:spcBef>
                <a:spcPts val="0"/>
              </a:spcBef>
              <a:buClrTx/>
              <a:buSzTx/>
            </a:pP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(archivo, producto);</a:t>
            </a:r>
            <a:endParaRPr lang="es-ES" i="0" dirty="0" smtClean="0">
              <a:solidFill>
                <a:prstClr val="white"/>
              </a:solidFill>
              <a:effectLst/>
              <a:latin typeface="Constantia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32" name="31 Grupo"/>
          <p:cNvGrpSpPr/>
          <p:nvPr/>
        </p:nvGrpSpPr>
        <p:grpSpPr>
          <a:xfrm>
            <a:off x="2476187" y="5138608"/>
            <a:ext cx="3938633" cy="369332"/>
            <a:chOff x="3125411" y="3717032"/>
            <a:chExt cx="3938633" cy="369332"/>
          </a:xfrm>
        </p:grpSpPr>
        <p:sp>
          <p:nvSpPr>
            <p:cNvPr id="33" name="32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producto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355975" y="3717032"/>
              <a:ext cx="270806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Reproductor de DVD</a:t>
              </a: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7215764" y="5138375"/>
            <a:ext cx="2408628" cy="369332"/>
            <a:chOff x="3378686" y="3717032"/>
            <a:chExt cx="2408628" cy="369332"/>
          </a:xfrm>
        </p:grpSpPr>
        <p:sp>
          <p:nvSpPr>
            <p:cNvPr id="36" name="35 CuadroTexto"/>
            <p:cNvSpPr txBox="1"/>
            <p:nvPr/>
          </p:nvSpPr>
          <p:spPr>
            <a:xfrm>
              <a:off x="3378686" y="3717032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precio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355975" y="3717032"/>
              <a:ext cx="143133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123.95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6943076" y="4615269"/>
            <a:ext cx="1941823" cy="369332"/>
            <a:chOff x="3125411" y="3717032"/>
            <a:chExt cx="1941823" cy="369332"/>
          </a:xfrm>
        </p:grpSpPr>
        <p:sp>
          <p:nvSpPr>
            <p:cNvPr id="40" name="39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unidades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355975" y="3717032"/>
              <a:ext cx="71125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109373" y="4634552"/>
            <a:ext cx="3305447" cy="369332"/>
            <a:chOff x="3758597" y="3717032"/>
            <a:chExt cx="3305447" cy="369332"/>
          </a:xfrm>
        </p:grpSpPr>
        <p:sp>
          <p:nvSpPr>
            <p:cNvPr id="43" name="42 CuadroTexto"/>
            <p:cNvSpPr txBox="1"/>
            <p:nvPr/>
          </p:nvSpPr>
          <p:spPr>
            <a:xfrm>
              <a:off x="3758597" y="3717032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nif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355976" y="3717032"/>
              <a:ext cx="27080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12345678F</a:t>
              </a: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526" y="1196752"/>
            <a:ext cx="33432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45 Rectángulo"/>
          <p:cNvSpPr/>
          <p:nvPr/>
        </p:nvSpPr>
        <p:spPr>
          <a:xfrm>
            <a:off x="2860180" y="3140736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onsolas" pitchFamily="49" charset="0"/>
                <a:cs typeface="Consolas" pitchFamily="49" charset="0"/>
              </a:rPr>
              <a:t>12345678F 2 123.95 Reproductor de DVD</a:t>
            </a:r>
          </a:p>
        </p:txBody>
      </p:sp>
      <p:grpSp>
        <p:nvGrpSpPr>
          <p:cNvPr id="85" name="84 Grupo"/>
          <p:cNvGrpSpPr/>
          <p:nvPr/>
        </p:nvGrpSpPr>
        <p:grpSpPr>
          <a:xfrm>
            <a:off x="3372458" y="5435932"/>
            <a:ext cx="944489" cy="657364"/>
            <a:chOff x="1848457" y="5661248"/>
            <a:chExt cx="944489" cy="657364"/>
          </a:xfrm>
        </p:grpSpPr>
        <p:cxnSp>
          <p:nvCxnSpPr>
            <p:cNvPr id="48" name="47 Conector recto de flecha"/>
            <p:cNvCxnSpPr/>
            <p:nvPr/>
          </p:nvCxnSpPr>
          <p:spPr>
            <a:xfrm flipV="1">
              <a:off x="2320702" y="5661248"/>
              <a:ext cx="0" cy="34123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1848457" y="5949280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Espacio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2884216" y="3494388"/>
            <a:ext cx="1579637" cy="216024"/>
            <a:chOff x="1336179" y="3854661"/>
            <a:chExt cx="1579637" cy="216024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13457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9062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4617741" y="3494388"/>
            <a:ext cx="216024" cy="216024"/>
            <a:chOff x="1336179" y="3854661"/>
            <a:chExt cx="1579637" cy="216024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1405829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846166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59 Grupo"/>
          <p:cNvGrpSpPr/>
          <p:nvPr/>
        </p:nvGrpSpPr>
        <p:grpSpPr>
          <a:xfrm>
            <a:off x="4968255" y="3494388"/>
            <a:ext cx="1008112" cy="216024"/>
            <a:chOff x="1336179" y="3854661"/>
            <a:chExt cx="1579637" cy="216024"/>
          </a:xfrm>
        </p:grpSpPr>
        <p:cxnSp>
          <p:nvCxnSpPr>
            <p:cNvPr id="61" name="60 Conector recto"/>
            <p:cNvCxnSpPr/>
            <p:nvPr/>
          </p:nvCxnSpPr>
          <p:spPr>
            <a:xfrm>
              <a:off x="13511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9008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>
            <a:off x="6014466" y="3494388"/>
            <a:ext cx="3240000" cy="216024"/>
            <a:chOff x="1336179" y="3854661"/>
            <a:chExt cx="1579637" cy="216024"/>
          </a:xfrm>
        </p:grpSpPr>
        <p:cxnSp>
          <p:nvCxnSpPr>
            <p:cNvPr id="65" name="64 Conector recto"/>
            <p:cNvCxnSpPr/>
            <p:nvPr/>
          </p:nvCxnSpPr>
          <p:spPr>
            <a:xfrm>
              <a:off x="1340823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2911172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82 Grupo"/>
          <p:cNvGrpSpPr/>
          <p:nvPr/>
        </p:nvGrpSpPr>
        <p:grpSpPr>
          <a:xfrm>
            <a:off x="4530874" y="3710412"/>
            <a:ext cx="4474632" cy="465956"/>
            <a:chOff x="3006874" y="4142693"/>
            <a:chExt cx="4474632" cy="465956"/>
          </a:xfrm>
        </p:grpSpPr>
        <p:cxnSp>
          <p:nvCxnSpPr>
            <p:cNvPr id="71" name="70 Conector recto de flecha"/>
            <p:cNvCxnSpPr/>
            <p:nvPr/>
          </p:nvCxnSpPr>
          <p:spPr>
            <a:xfrm flipV="1">
              <a:off x="3016399" y="4142693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/>
            <p:nvPr/>
          </p:nvCxnSpPr>
          <p:spPr>
            <a:xfrm flipV="1">
              <a:off x="3377580" y="4142693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3006874" y="4430725"/>
              <a:ext cx="1426443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5 CuadroTexto"/>
            <p:cNvSpPr txBox="1"/>
            <p:nvPr/>
          </p:nvSpPr>
          <p:spPr>
            <a:xfrm>
              <a:off x="4408934" y="4239317"/>
              <a:ext cx="30725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 extractor salta los espacios</a:t>
              </a:r>
            </a:p>
          </p:txBody>
        </p:sp>
      </p:grpSp>
      <p:grpSp>
        <p:nvGrpSpPr>
          <p:cNvPr id="84" name="83 Grupo"/>
          <p:cNvGrpSpPr/>
          <p:nvPr/>
        </p:nvGrpSpPr>
        <p:grpSpPr>
          <a:xfrm>
            <a:off x="6082284" y="2780929"/>
            <a:ext cx="4144487" cy="503823"/>
            <a:chOff x="4558283" y="3213209"/>
            <a:chExt cx="4144487" cy="503823"/>
          </a:xfrm>
        </p:grpSpPr>
        <p:cxnSp>
          <p:nvCxnSpPr>
            <p:cNvPr id="78" name="77 Conector recto"/>
            <p:cNvCxnSpPr/>
            <p:nvPr/>
          </p:nvCxnSpPr>
          <p:spPr>
            <a:xfrm>
              <a:off x="4558283" y="3429000"/>
              <a:ext cx="1133481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/>
            <p:nvPr/>
          </p:nvCxnSpPr>
          <p:spPr>
            <a:xfrm>
              <a:off x="4567808" y="3429000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81 CuadroTexto"/>
            <p:cNvSpPr txBox="1"/>
            <p:nvPr/>
          </p:nvSpPr>
          <p:spPr>
            <a:xfrm>
              <a:off x="5671170" y="3213209"/>
              <a:ext cx="303160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getline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()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no salta espacios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Lectura de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nif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unidades;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 &gt;&gt; precio;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archivo.get(aux); </a:t>
            </a:r>
            <a:r>
              <a:rPr lang="es-ES" sz="2000" i="0" dirty="0">
                <a:solidFill>
                  <a:srgbClr val="92D050"/>
                </a:solidFill>
                <a:latin typeface="Consolas" pitchFamily="49" charset="0"/>
              </a:rPr>
              <a:t>// Salta el espacio en blanco</a:t>
            </a:r>
          </a:p>
          <a:p>
            <a:pPr marL="361950">
              <a:spcBef>
                <a:spcPts val="0"/>
              </a:spcBef>
              <a:buClrTx/>
              <a:buSzTx/>
            </a:pP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</a:rPr>
              <a:t>(archivo, producto);</a:t>
            </a:r>
            <a:endParaRPr lang="es-ES" i="0" dirty="0" smtClean="0">
              <a:solidFill>
                <a:prstClr val="white"/>
              </a:solidFill>
              <a:effectLst/>
              <a:latin typeface="Constantia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31 Grupo"/>
          <p:cNvGrpSpPr/>
          <p:nvPr/>
        </p:nvGrpSpPr>
        <p:grpSpPr>
          <a:xfrm>
            <a:off x="2476187" y="5138608"/>
            <a:ext cx="3938633" cy="369332"/>
            <a:chOff x="3125411" y="3717032"/>
            <a:chExt cx="3938633" cy="369332"/>
          </a:xfrm>
        </p:grpSpPr>
        <p:sp>
          <p:nvSpPr>
            <p:cNvPr id="33" name="32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producto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355975" y="3717032"/>
              <a:ext cx="270806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Reproductor de DVD</a:t>
              </a:r>
            </a:p>
          </p:txBody>
        </p:sp>
      </p:grpSp>
      <p:grpSp>
        <p:nvGrpSpPr>
          <p:cNvPr id="7" name="34 Grupo"/>
          <p:cNvGrpSpPr/>
          <p:nvPr/>
        </p:nvGrpSpPr>
        <p:grpSpPr>
          <a:xfrm>
            <a:off x="7215764" y="5138375"/>
            <a:ext cx="2408628" cy="369332"/>
            <a:chOff x="3378686" y="3717032"/>
            <a:chExt cx="2408628" cy="369332"/>
          </a:xfrm>
        </p:grpSpPr>
        <p:sp>
          <p:nvSpPr>
            <p:cNvPr id="36" name="35 CuadroTexto"/>
            <p:cNvSpPr txBox="1"/>
            <p:nvPr/>
          </p:nvSpPr>
          <p:spPr>
            <a:xfrm>
              <a:off x="3378686" y="3717032"/>
              <a:ext cx="944489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precio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355975" y="3717032"/>
              <a:ext cx="143133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123.95</a:t>
              </a:r>
            </a:p>
          </p:txBody>
        </p:sp>
      </p:grpSp>
      <p:grpSp>
        <p:nvGrpSpPr>
          <p:cNvPr id="8" name="37 Grupo"/>
          <p:cNvGrpSpPr/>
          <p:nvPr/>
        </p:nvGrpSpPr>
        <p:grpSpPr>
          <a:xfrm>
            <a:off x="6943076" y="4615269"/>
            <a:ext cx="1941823" cy="369332"/>
            <a:chOff x="3125411" y="3717032"/>
            <a:chExt cx="1941823" cy="369332"/>
          </a:xfrm>
        </p:grpSpPr>
        <p:sp>
          <p:nvSpPr>
            <p:cNvPr id="40" name="39 CuadroTexto"/>
            <p:cNvSpPr txBox="1"/>
            <p:nvPr/>
          </p:nvSpPr>
          <p:spPr>
            <a:xfrm>
              <a:off x="3125411" y="3717032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unidades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355975" y="3717032"/>
              <a:ext cx="711259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9" name="41 Grupo"/>
          <p:cNvGrpSpPr/>
          <p:nvPr/>
        </p:nvGrpSpPr>
        <p:grpSpPr>
          <a:xfrm>
            <a:off x="3109373" y="4634552"/>
            <a:ext cx="3305447" cy="369332"/>
            <a:chOff x="3758597" y="3717032"/>
            <a:chExt cx="3305447" cy="369332"/>
          </a:xfrm>
        </p:grpSpPr>
        <p:sp>
          <p:nvSpPr>
            <p:cNvPr id="43" name="42 CuadroTexto"/>
            <p:cNvSpPr txBox="1"/>
            <p:nvPr/>
          </p:nvSpPr>
          <p:spPr>
            <a:xfrm>
              <a:off x="3758597" y="3717032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nif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355976" y="3717032"/>
              <a:ext cx="27080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12345678F</a:t>
              </a:r>
            </a:p>
          </p:txBody>
        </p:sp>
      </p:grpSp>
      <p:sp>
        <p:nvSpPr>
          <p:cNvPr id="46" name="45 Rectángulo"/>
          <p:cNvSpPr/>
          <p:nvPr/>
        </p:nvSpPr>
        <p:spPr>
          <a:xfrm>
            <a:off x="2860180" y="3140736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onsolas" pitchFamily="49" charset="0"/>
                <a:cs typeface="Consolas" pitchFamily="49" charset="0"/>
              </a:rPr>
              <a:t>12345678F 2 123.95 Reproductor de DVD</a:t>
            </a:r>
          </a:p>
        </p:txBody>
      </p:sp>
      <p:grpSp>
        <p:nvGrpSpPr>
          <p:cNvPr id="10" name="84 Grupo"/>
          <p:cNvGrpSpPr/>
          <p:nvPr/>
        </p:nvGrpSpPr>
        <p:grpSpPr>
          <a:xfrm>
            <a:off x="3204143" y="5435932"/>
            <a:ext cx="1281121" cy="657364"/>
            <a:chOff x="1680142" y="5661248"/>
            <a:chExt cx="1281121" cy="657364"/>
          </a:xfrm>
        </p:grpSpPr>
        <p:cxnSp>
          <p:nvCxnSpPr>
            <p:cNvPr id="48" name="47 Conector recto de flecha"/>
            <p:cNvCxnSpPr/>
            <p:nvPr/>
          </p:nvCxnSpPr>
          <p:spPr>
            <a:xfrm flipV="1">
              <a:off x="2320702" y="5661248"/>
              <a:ext cx="0" cy="34123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1680142" y="5949280"/>
              <a:ext cx="128112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espacio</a:t>
              </a:r>
            </a:p>
          </p:txBody>
        </p:sp>
      </p:grpSp>
      <p:grpSp>
        <p:nvGrpSpPr>
          <p:cNvPr id="11" name="54 Grupo"/>
          <p:cNvGrpSpPr/>
          <p:nvPr/>
        </p:nvGrpSpPr>
        <p:grpSpPr>
          <a:xfrm>
            <a:off x="2884216" y="3494388"/>
            <a:ext cx="1579637" cy="216024"/>
            <a:chOff x="1336179" y="3854661"/>
            <a:chExt cx="1579637" cy="216024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13457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9062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55 Grupo"/>
          <p:cNvGrpSpPr/>
          <p:nvPr/>
        </p:nvGrpSpPr>
        <p:grpSpPr>
          <a:xfrm>
            <a:off x="4617741" y="3494388"/>
            <a:ext cx="216024" cy="216024"/>
            <a:chOff x="1336179" y="3854661"/>
            <a:chExt cx="1579637" cy="216024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1405829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846166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59 Grupo"/>
          <p:cNvGrpSpPr/>
          <p:nvPr/>
        </p:nvGrpSpPr>
        <p:grpSpPr>
          <a:xfrm>
            <a:off x="4968255" y="3494388"/>
            <a:ext cx="1008112" cy="216024"/>
            <a:chOff x="1336179" y="3854661"/>
            <a:chExt cx="1579637" cy="216024"/>
          </a:xfrm>
        </p:grpSpPr>
        <p:cxnSp>
          <p:nvCxnSpPr>
            <p:cNvPr id="61" name="60 Conector recto"/>
            <p:cNvCxnSpPr/>
            <p:nvPr/>
          </p:nvCxnSpPr>
          <p:spPr>
            <a:xfrm>
              <a:off x="13511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900891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3 Grupo"/>
          <p:cNvGrpSpPr/>
          <p:nvPr/>
        </p:nvGrpSpPr>
        <p:grpSpPr>
          <a:xfrm>
            <a:off x="6158483" y="3494388"/>
            <a:ext cx="3086458" cy="216024"/>
            <a:chOff x="1336179" y="3854661"/>
            <a:chExt cx="1579637" cy="216024"/>
          </a:xfrm>
        </p:grpSpPr>
        <p:cxnSp>
          <p:nvCxnSpPr>
            <p:cNvPr id="65" name="64 Conector recto"/>
            <p:cNvCxnSpPr/>
            <p:nvPr/>
          </p:nvCxnSpPr>
          <p:spPr>
            <a:xfrm>
              <a:off x="1340823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2911172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336179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55 Grupo"/>
          <p:cNvGrpSpPr/>
          <p:nvPr/>
        </p:nvGrpSpPr>
        <p:grpSpPr>
          <a:xfrm>
            <a:off x="5995433" y="3494388"/>
            <a:ext cx="144000" cy="216024"/>
            <a:chOff x="1440665" y="3854661"/>
            <a:chExt cx="1579637" cy="216024"/>
          </a:xfrm>
        </p:grpSpPr>
        <p:cxnSp>
          <p:nvCxnSpPr>
            <p:cNvPr id="54" name="53 Conector recto"/>
            <p:cNvCxnSpPr/>
            <p:nvPr/>
          </p:nvCxnSpPr>
          <p:spPr>
            <a:xfrm>
              <a:off x="1510304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2950655" y="3854661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1440665" y="4070685"/>
              <a:ext cx="1579637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73 Grupo"/>
          <p:cNvGrpSpPr/>
          <p:nvPr/>
        </p:nvGrpSpPr>
        <p:grpSpPr>
          <a:xfrm>
            <a:off x="6071617" y="3710413"/>
            <a:ext cx="3000972" cy="652951"/>
            <a:chOff x="4547617" y="3710412"/>
            <a:chExt cx="3000972" cy="652951"/>
          </a:xfrm>
        </p:grpSpPr>
        <p:cxnSp>
          <p:nvCxnSpPr>
            <p:cNvPr id="68" name="67 Conector recto de flecha"/>
            <p:cNvCxnSpPr/>
            <p:nvPr/>
          </p:nvCxnSpPr>
          <p:spPr>
            <a:xfrm flipV="1">
              <a:off x="4557142" y="3710412"/>
              <a:ext cx="0" cy="2880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4547617" y="3998444"/>
              <a:ext cx="293365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4860032" y="3717032"/>
              <a:ext cx="2688557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Leemos el espacio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(no hacemos nada con él)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Cada línea, datos de una compra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Mostrar el total de cada compra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unidades </a:t>
            </a:r>
            <a:r>
              <a:rPr lang="es-ES" dirty="0" smtClean="0">
                <a:latin typeface="+mj-lt"/>
              </a:rPr>
              <a:t>x</a:t>
            </a:r>
            <a:r>
              <a:rPr lang="es-ES" dirty="0" smtClean="0"/>
              <a:t> precio más IVA (21%)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Final: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"X"</a:t>
            </a:r>
            <a:r>
              <a:rPr lang="es-ES" dirty="0" smtClean="0"/>
              <a:t> como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Bucle de procesamiento:</a:t>
            </a:r>
          </a:p>
          <a:p>
            <a:pPr marL="1076325" lvl="1" indent="-36195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Cada paso del bucle (ciclo) procesa una línea (compra)</a:t>
            </a:r>
          </a:p>
          <a:p>
            <a:pPr marL="1076325" lvl="1" indent="-36195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Podemos usar las mismas variables en cada ciclo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i="1" dirty="0" smtClean="0"/>
              <a:t>Leer primer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Mientras el NIF no sea X: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Leer unidades, precio y descripción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Calcular y mostrar el total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Leer el siguiente NIF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980729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Memoria suficiente para su tipo de valores</a:t>
            </a:r>
          </a:p>
          <a:p>
            <a:pPr lvl="1" indent="1588">
              <a:spcBef>
                <a:spcPts val="600"/>
              </a:spcBef>
              <a:spcAft>
                <a:spcPts val="9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 int </a:t>
            </a:r>
            <a:r>
              <a:rPr lang="es-ES" dirty="0" smtClean="0">
                <a:latin typeface="Consolas" pitchFamily="49" charset="0"/>
              </a:rPr>
              <a:t>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600"/>
              </a:spcBef>
              <a:spcAft>
                <a:spcPts val="9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j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600"/>
              </a:spcBef>
              <a:spcAft>
                <a:spcPts val="9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'a'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600"/>
              </a:spcBef>
              <a:spcAft>
                <a:spcPts val="9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1.5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3000"/>
              </a:spcBef>
              <a:spcAft>
                <a:spcPts val="600"/>
              </a:spcAft>
              <a:buNone/>
            </a:pPr>
            <a:r>
              <a:rPr lang="es-ES" dirty="0" smtClean="0"/>
              <a:t>El significado de los bits depende del tipo de la variable: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00000000 00000000 00000000 01111000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Interpretado como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 smtClean="0"/>
              <a:t> es el entero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120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Interpretado como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" dirty="0" smtClean="0"/>
              <a:t> (sólo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01111000</a:t>
            </a:r>
            <a:r>
              <a:rPr lang="es-ES" dirty="0" smtClean="0"/>
              <a:t>) es el carácter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'x'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14" name="13 Grupo"/>
          <p:cNvGrpSpPr/>
          <p:nvPr/>
        </p:nvGrpSpPr>
        <p:grpSpPr>
          <a:xfrm>
            <a:off x="6889598" y="1556792"/>
            <a:ext cx="1006603" cy="400110"/>
            <a:chOff x="3997445" y="2392313"/>
            <a:chExt cx="1006603" cy="400110"/>
          </a:xfrm>
        </p:grpSpPr>
        <p:sp>
          <p:nvSpPr>
            <p:cNvPr id="6" name="5 CuadroTexto"/>
            <p:cNvSpPr txBox="1"/>
            <p:nvPr/>
          </p:nvSpPr>
          <p:spPr>
            <a:xfrm>
              <a:off x="3997445" y="2392313"/>
              <a:ext cx="32573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355976" y="2392313"/>
              <a:ext cx="648072" cy="40011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889598" y="2081019"/>
            <a:ext cx="1654675" cy="400110"/>
            <a:chOff x="3997445" y="2852936"/>
            <a:chExt cx="1654675" cy="400110"/>
          </a:xfrm>
        </p:grpSpPr>
        <p:sp>
          <p:nvSpPr>
            <p:cNvPr id="8" name="7 CuadroTexto"/>
            <p:cNvSpPr txBox="1"/>
            <p:nvPr/>
          </p:nvSpPr>
          <p:spPr>
            <a:xfrm>
              <a:off x="3997445" y="2852936"/>
              <a:ext cx="32573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355976" y="2852936"/>
              <a:ext cx="1296144" cy="40011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889598" y="2605246"/>
            <a:ext cx="718571" cy="400110"/>
            <a:chOff x="3997445" y="3284984"/>
            <a:chExt cx="718571" cy="400110"/>
          </a:xfrm>
        </p:grpSpPr>
        <p:sp>
          <p:nvSpPr>
            <p:cNvPr id="10" name="9 CuadroTexto"/>
            <p:cNvSpPr txBox="1"/>
            <p:nvPr/>
          </p:nvSpPr>
          <p:spPr>
            <a:xfrm>
              <a:off x="3997445" y="3284984"/>
              <a:ext cx="32573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4355976" y="3284984"/>
              <a:ext cx="360040" cy="40011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6889598" y="3129473"/>
            <a:ext cx="2950819" cy="400110"/>
            <a:chOff x="3997445" y="3717032"/>
            <a:chExt cx="2950819" cy="400110"/>
          </a:xfrm>
        </p:grpSpPr>
        <p:sp>
          <p:nvSpPr>
            <p:cNvPr id="12" name="11 CuadroTexto"/>
            <p:cNvSpPr txBox="1"/>
            <p:nvPr/>
          </p:nvSpPr>
          <p:spPr>
            <a:xfrm>
              <a:off x="3997445" y="3717032"/>
              <a:ext cx="32573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355976" y="3717032"/>
              <a:ext cx="2592288" cy="40011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1.5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Formato de salida</a:t>
            </a:r>
          </a:p>
          <a:p>
            <a:pPr marL="714375" lvl="1" indent="-352425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IVA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, producto;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unidades;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precio, neto, total,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contador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"compras.txt"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Apertura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...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()) {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Existe el archivo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Primer NIF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unidades &gt;&gt; precio;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archivo.get(aux);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Salta el espacio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(archivo, producto);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contador++;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neto = unidades * precio;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= neto * IVA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total = neto +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"Compra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contador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".-"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producto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unidades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x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fixed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precio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=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neto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- I.V.A.: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iva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- Total: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total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Siguiente NIF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 ...</a:t>
            </a:r>
            <a:endParaRPr lang="es-ES" sz="2000" i="1" dirty="0"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los datos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Autofit/>
          </a:bodyPr>
          <a:lstStyle/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Cierre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"ERROR: No se ha podido abrir el archivo"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&lt;&lt; endl;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14375" lvl="1" indent="-352425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175" y="3717032"/>
            <a:ext cx="7887653" cy="1900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y Estructuras de Datos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563914" y="3044281"/>
            <a:ext cx="706437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Escritura en archivos de texto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71203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Flujos de texto de salida</a:t>
            </a:r>
            <a:endParaRPr lang="es-ES" sz="2800" i="0" dirty="0">
              <a:solidFill>
                <a:srgbClr val="FFC00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Para crear un archivo de texto y escribir en él: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Declara una variable de tipo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ofstream</a:t>
            </a:r>
            <a:endParaRPr lang="es-ES" sz="2200" dirty="0">
              <a:solidFill>
                <a:srgbClr val="FFC000"/>
              </a:solidFill>
            </a:endParaRP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Asocia la variable con el archivo de texto (</a:t>
            </a:r>
            <a:r>
              <a:rPr lang="es-ES" sz="2200" i="1" dirty="0"/>
              <a:t>crea el archivo</a:t>
            </a:r>
            <a:r>
              <a:rPr lang="es-ES" sz="2200" dirty="0"/>
              <a:t>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Realiza las escrituras por medio del operador </a:t>
            </a:r>
            <a:r>
              <a:rPr lang="es-ES" sz="2200" dirty="0">
                <a:latin typeface="Consolas" pitchFamily="49" charset="0"/>
              </a:rPr>
              <a:t>&lt;&lt;</a:t>
            </a:r>
            <a:r>
              <a:rPr lang="es-ES" sz="2200" dirty="0"/>
              <a:t> (insertor)</a:t>
            </a:r>
          </a:p>
          <a:p>
            <a:pPr marL="895350" lvl="2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s-ES" sz="2200" dirty="0"/>
              <a:t>Desliga la variable del archivo de texto (</a:t>
            </a:r>
            <a:r>
              <a:rPr lang="es-ES" sz="2200" i="1" dirty="0"/>
              <a:t>cierra el archivo</a:t>
            </a:r>
            <a:r>
              <a:rPr lang="es-ES" sz="2200" dirty="0"/>
              <a:t>)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93957" y="2070373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493957" y="2558171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93957" y="3045969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93957" y="3533767"/>
            <a:ext cx="312119" cy="374906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0" rIns="72000" bIns="36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4</a:t>
            </a:r>
          </a:p>
        </p:txBody>
      </p:sp>
      <p:grpSp>
        <p:nvGrpSpPr>
          <p:cNvPr id="6" name="9 Grupo"/>
          <p:cNvGrpSpPr/>
          <p:nvPr/>
        </p:nvGrpSpPr>
        <p:grpSpPr>
          <a:xfrm>
            <a:off x="2567608" y="4293096"/>
            <a:ext cx="6785936" cy="720080"/>
            <a:chOff x="899592" y="5401791"/>
            <a:chExt cx="6647448" cy="720080"/>
          </a:xfrm>
        </p:grpSpPr>
        <p:sp>
          <p:nvSpPr>
            <p:cNvPr id="11" name="10 CuadroTexto"/>
            <p:cNvSpPr txBox="1"/>
            <p:nvPr/>
          </p:nvSpPr>
          <p:spPr>
            <a:xfrm>
              <a:off x="899592" y="5416649"/>
              <a:ext cx="6647448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¡Atención!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el archivo ya existe, se borra todo lo que hubiera</a:t>
              </a:r>
            </a:p>
          </p:txBody>
        </p:sp>
        <p:pic>
          <p:nvPicPr>
            <p:cNvPr id="1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13 Grupo"/>
          <p:cNvGrpSpPr/>
          <p:nvPr/>
        </p:nvGrpSpPr>
        <p:grpSpPr>
          <a:xfrm>
            <a:off x="2567608" y="5286414"/>
            <a:ext cx="6785936" cy="734874"/>
            <a:chOff x="899592" y="5401791"/>
            <a:chExt cx="6647448" cy="734874"/>
          </a:xfrm>
        </p:grpSpPr>
        <p:sp>
          <p:nvSpPr>
            <p:cNvPr id="18" name="17 CuadroTexto"/>
            <p:cNvSpPr txBox="1"/>
            <p:nvPr/>
          </p:nvSpPr>
          <p:spPr>
            <a:xfrm>
              <a:off x="899592" y="5416649"/>
              <a:ext cx="6647448" cy="720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¡Atención!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no se cierra el archivo se puede perder información</a:t>
              </a:r>
            </a:p>
          </p:txBody>
        </p:sp>
        <p:pic>
          <p:nvPicPr>
            <p:cNvPr id="1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19 Rectángulo"/>
          <p:cNvSpPr/>
          <p:nvPr/>
        </p:nvSpPr>
        <p:spPr>
          <a:xfrm>
            <a:off x="8616280" y="908721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ofstream</a:t>
            </a:r>
            <a:endParaRPr lang="es-ES" sz="1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5" grpId="0" uiExpand="1" animBg="1"/>
      <p:bldP spid="16" grpId="0" uiExpand="1" animBg="1"/>
      <p:bldP spid="17" grpId="0" uiExpand="1" animBg="1"/>
      <p:bldP spid="20" grpId="0" uiExpan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437" y="4837906"/>
            <a:ext cx="2114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Rectángulo"/>
          <p:cNvSpPr/>
          <p:nvPr/>
        </p:nvSpPr>
        <p:spPr>
          <a:xfrm>
            <a:off x="8380859" y="2317626"/>
            <a:ext cx="3240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237774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solidFill>
                <a:srgbClr val="FF9966"/>
              </a:solidFill>
              <a:latin typeface="Consolas" pitchFamily="49" charset="0"/>
            </a:endParaRPr>
          </a:p>
          <a:p>
            <a:pPr marL="446088" lvl="1" indent="1588">
              <a:spcBef>
                <a:spcPts val="0"/>
              </a:spcBef>
              <a:spcAft>
                <a:spcPts val="24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valor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999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269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381108" y="2317626"/>
          <a:ext cx="311696" cy="2590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11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37 Grupo"/>
          <p:cNvGrpSpPr/>
          <p:nvPr/>
        </p:nvGrpSpPr>
        <p:grpSpPr>
          <a:xfrm>
            <a:off x="8741148" y="2774872"/>
            <a:ext cx="1603324" cy="1160839"/>
            <a:chOff x="7010996" y="2950141"/>
            <a:chExt cx="1603324" cy="1160839"/>
          </a:xfrm>
        </p:grpSpPr>
        <p:cxnSp>
          <p:nvCxnSpPr>
            <p:cNvPr id="20" name="19 Conector recto de flecha"/>
            <p:cNvCxnSpPr/>
            <p:nvPr/>
          </p:nvCxnSpPr>
          <p:spPr>
            <a:xfrm rot="5400000" flipH="1" flipV="1">
              <a:off x="6901795" y="3894955"/>
              <a:ext cx="43204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7010996" y="2950141"/>
              <a:ext cx="1603324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Flujo de salida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</a:t>
              </a:r>
            </a:p>
          </p:txBody>
        </p:sp>
      </p:grpSp>
      <p:grpSp>
        <p:nvGrpSpPr>
          <p:cNvPr id="7" name="36 Grupo"/>
          <p:cNvGrpSpPr/>
          <p:nvPr/>
        </p:nvGrpSpPr>
        <p:grpSpPr>
          <a:xfrm>
            <a:off x="5006257" y="3438526"/>
            <a:ext cx="3384376" cy="1703809"/>
            <a:chOff x="3276105" y="3616449"/>
            <a:chExt cx="3384376" cy="1703809"/>
          </a:xfrm>
        </p:grpSpPr>
        <p:sp>
          <p:nvSpPr>
            <p:cNvPr id="14" name="13 Elipse"/>
            <p:cNvSpPr/>
            <p:nvPr/>
          </p:nvSpPr>
          <p:spPr>
            <a:xfrm>
              <a:off x="5940401" y="5032226"/>
              <a:ext cx="720080" cy="28803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>
              <a:off x="6290916" y="3822948"/>
              <a:ext cx="0" cy="1189434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>
              <a:off x="3276105" y="3822154"/>
              <a:ext cx="30243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 rot="5400000">
              <a:off x="3187143" y="3723667"/>
              <a:ext cx="216024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18 Elipse"/>
          <p:cNvSpPr/>
          <p:nvPr/>
        </p:nvSpPr>
        <p:spPr>
          <a:xfrm>
            <a:off x="7873119" y="1813570"/>
            <a:ext cx="129614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600" dirty="0">
                <a:latin typeface="+mj-lt"/>
              </a:rPr>
              <a:t>Programa</a:t>
            </a:r>
          </a:p>
        </p:txBody>
      </p:sp>
      <p:grpSp>
        <p:nvGrpSpPr>
          <p:cNvPr id="8" name="25 Grupo"/>
          <p:cNvGrpSpPr/>
          <p:nvPr/>
        </p:nvGrpSpPr>
        <p:grpSpPr>
          <a:xfrm>
            <a:off x="2072609" y="2420888"/>
            <a:ext cx="2958027" cy="400110"/>
            <a:chOff x="452315" y="3035052"/>
            <a:chExt cx="2958027" cy="400110"/>
          </a:xfrm>
        </p:grpSpPr>
        <p:sp>
          <p:nvSpPr>
            <p:cNvPr id="28" name="27 CuadroTexto"/>
            <p:cNvSpPr txBox="1"/>
            <p:nvPr/>
          </p:nvSpPr>
          <p:spPr>
            <a:xfrm>
              <a:off x="452315" y="3057233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</a:t>
              </a: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827584" y="3035052"/>
              <a:ext cx="2582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ofstream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archivo;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32 Grupo"/>
          <p:cNvGrpSpPr/>
          <p:nvPr/>
        </p:nvGrpSpPr>
        <p:grpSpPr>
          <a:xfrm>
            <a:off x="2072609" y="3071379"/>
            <a:ext cx="6208165" cy="400110"/>
            <a:chOff x="452315" y="3592066"/>
            <a:chExt cx="6208165" cy="400110"/>
          </a:xfrm>
        </p:grpSpPr>
        <p:sp>
          <p:nvSpPr>
            <p:cNvPr id="29" name="28 CuadroTexto"/>
            <p:cNvSpPr txBox="1"/>
            <p:nvPr/>
          </p:nvSpPr>
          <p:spPr>
            <a:xfrm>
              <a:off x="452315" y="3595703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2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827583" y="3592066"/>
              <a:ext cx="58328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archivo.open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"output.txt"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Apertura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33 Grupo"/>
          <p:cNvGrpSpPr/>
          <p:nvPr/>
        </p:nvGrpSpPr>
        <p:grpSpPr>
          <a:xfrm>
            <a:off x="2072609" y="3721870"/>
            <a:ext cx="5848125" cy="784830"/>
            <a:chOff x="452315" y="4145007"/>
            <a:chExt cx="5848125" cy="784830"/>
          </a:xfrm>
        </p:grpSpPr>
        <p:sp>
          <p:nvSpPr>
            <p:cNvPr id="30" name="29 CuadroTexto"/>
            <p:cNvSpPr txBox="1"/>
            <p:nvPr/>
          </p:nvSpPr>
          <p:spPr>
            <a:xfrm>
              <a:off x="452315" y="4147764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827583" y="4145007"/>
              <a:ext cx="5472857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1588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'X'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 Hola! 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123.45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</a:p>
            <a:p>
              <a:pPr marL="0" lvl="1" indent="1588">
                <a:spcAft>
                  <a:spcPts val="24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     &lt;&lt; endl &lt;&lt; valor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</a:t>
              </a:r>
              <a:r>
                <a:rPr lang="es-ES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Bye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!"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35 Grupo"/>
          <p:cNvGrpSpPr/>
          <p:nvPr/>
        </p:nvGrpSpPr>
        <p:grpSpPr>
          <a:xfrm>
            <a:off x="2072609" y="4757082"/>
            <a:ext cx="4947269" cy="400110"/>
            <a:chOff x="452315" y="5235828"/>
            <a:chExt cx="4947269" cy="400110"/>
          </a:xfrm>
        </p:grpSpPr>
        <p:sp>
          <p:nvSpPr>
            <p:cNvPr id="31" name="30 CuadroTexto"/>
            <p:cNvSpPr txBox="1"/>
            <p:nvPr/>
          </p:nvSpPr>
          <p:spPr>
            <a:xfrm>
              <a:off x="452315" y="5241982"/>
              <a:ext cx="297692" cy="344128"/>
            </a:xfrm>
            <a:prstGeom prst="rect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3600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4</a:t>
              </a: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827584" y="5235828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1588">
                <a:spcAft>
                  <a:spcPts val="1800"/>
                </a:spcAft>
              </a:pP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archivo.close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(); </a:t>
              </a:r>
              <a:r>
                <a:rPr lang="es-ES" sz="20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// Cierre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7552748" y="5332462"/>
            <a:ext cx="190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&lt;string&gt;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&lt;fstream&gt;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, producto;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unidades;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precio;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000" dirty="0">
                <a:latin typeface="Consolas" pitchFamily="49" charset="0"/>
              </a:rPr>
              <a:t> aux;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ofstream</a:t>
            </a:r>
            <a:r>
              <a:rPr lang="es-ES" sz="2000" dirty="0">
                <a:latin typeface="Consolas" pitchFamily="49" charset="0"/>
              </a:rPr>
              <a:t> archivo;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"output.txt"</a:t>
            </a:r>
            <a:r>
              <a:rPr lang="es-ES" sz="2000" dirty="0"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Apertura (creación)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"NIF del cliente (X para terminar):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cin &gt;&gt;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270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877088" y="404664"/>
            <a:ext cx="2337499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Veamos un Ejemplo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Queda pendiente el Intro anterior...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cin.get(aux);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Leemos el Intro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"Producto: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 err="1">
                <a:latin typeface="Consolas" pitchFamily="49" charset="0"/>
              </a:rPr>
              <a:t>getline</a:t>
            </a:r>
            <a:r>
              <a:rPr lang="es-ES" sz="2000" dirty="0">
                <a:latin typeface="Consolas" pitchFamily="49" charset="0"/>
              </a:rPr>
              <a:t>(cin, producto);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"Unidades: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unidades;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"Precio: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precio;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spc="-50" dirty="0">
                <a:solidFill>
                  <a:srgbClr val="92D050"/>
                </a:solidFill>
                <a:latin typeface="Consolas" pitchFamily="49" charset="0"/>
              </a:rPr>
              <a:t>// Escribimos los datos en una línea del archivo...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   // Con un espacio de separación entre ellos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archivo &lt;&lt;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 &lt;&lt; unidades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   &lt;&lt; precio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 &lt;&lt; producto &lt;&lt; endl;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"NIF del cliente (X para terminar):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cin &gt;&gt; </a:t>
            </a:r>
            <a:r>
              <a:rPr lang="es-ES" sz="2000" dirty="0" err="1">
                <a:latin typeface="Consolas" pitchFamily="49" charset="0"/>
              </a:rPr>
              <a:t>nif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271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4617B">
                    <a:lumMod val="20000"/>
                    <a:lumOff val="80000"/>
                  </a:srgbClr>
                </a:solidFill>
              </a:rPr>
              <a:t>Escritura en archivos de texto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61678"/>
            <a:ext cx="8229600" cy="5237774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Escribimos el centinela final...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archivo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"X"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</a:rPr>
              <a:t>();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Cierre del archivo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272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3032390"/>
            <a:ext cx="5067300" cy="316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6554" y="3429000"/>
            <a:ext cx="373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Muchas Gracias.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34F-FD9E-4D75-89DE-8C4A96C3FCB9}" type="datetime8">
              <a:rPr lang="en-US" smtClean="0"/>
              <a:t>6/20/2020 12:33 PM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57449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Simples</a:t>
            </a:r>
          </a:p>
          <a:p>
            <a:pPr marL="1076325" lvl="2" indent="-3619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</a:pPr>
            <a:r>
              <a:rPr lang="es-ES" sz="2200" dirty="0"/>
              <a:t>Estándar: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float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br>
              <a:rPr lang="es-ES" sz="2200" dirty="0">
                <a:solidFill>
                  <a:srgbClr val="FFC000"/>
                </a:solidFill>
                <a:latin typeface="Consolas" pitchFamily="49" charset="0"/>
              </a:rPr>
            </a:br>
            <a:r>
              <a:rPr lang="es-ES" sz="2200" dirty="0"/>
              <a:t>Conjunto de valores predeterminado</a:t>
            </a:r>
          </a:p>
          <a:p>
            <a:pPr marL="1076325" lvl="2" indent="-3619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</a:pPr>
            <a:r>
              <a:rPr lang="es-ES" sz="2200" dirty="0"/>
              <a:t>Definidos por el usuario: </a:t>
            </a:r>
            <a:r>
              <a:rPr lang="es-ES" sz="2200" i="1" dirty="0"/>
              <a:t>enumerados</a:t>
            </a:r>
            <a:br>
              <a:rPr lang="es-ES" sz="2200" i="1" dirty="0"/>
            </a:br>
            <a:r>
              <a:rPr lang="es-ES" sz="2200" dirty="0"/>
              <a:t>Conjunto de valores definido por el programador</a:t>
            </a:r>
          </a:p>
          <a:p>
            <a:pPr marL="714375" lvl="1" indent="-352425">
              <a:spcBef>
                <a:spcPts val="600"/>
              </a:spcBef>
              <a:spcAft>
                <a:spcPts val="1200"/>
              </a:spcAft>
            </a:pPr>
            <a:r>
              <a:rPr lang="es-ES" dirty="0" smtClean="0"/>
              <a:t>Estructurados (Unidad 5)</a:t>
            </a:r>
          </a:p>
          <a:p>
            <a:pPr marL="1076325" lvl="2" indent="-3619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</a:pPr>
            <a:r>
              <a:rPr lang="es-ES" sz="2200" dirty="0">
                <a:solidFill>
                  <a:prstClr val="white"/>
                </a:solidFill>
              </a:rPr>
              <a:t>Colecciones homogéneas: </a:t>
            </a:r>
            <a:r>
              <a:rPr lang="es-ES" sz="2200" b="1" dirty="0" smtClean="0">
                <a:solidFill>
                  <a:prstClr val="white"/>
                </a:solidFill>
              </a:rPr>
              <a:t>Vectores</a:t>
            </a:r>
            <a:r>
              <a:rPr lang="es-ES" sz="2200" dirty="0" smtClean="0">
                <a:solidFill>
                  <a:prstClr val="white"/>
                </a:solidFill>
              </a:rPr>
              <a:t> (</a:t>
            </a:r>
            <a:r>
              <a:rPr lang="es-ES" sz="2200" b="1" i="1" dirty="0" err="1" smtClean="0">
                <a:solidFill>
                  <a:prstClr val="white"/>
                </a:solidFill>
              </a:rPr>
              <a:t>arrays</a:t>
            </a:r>
            <a:r>
              <a:rPr lang="es-ES" sz="2200" b="1" i="1" dirty="0" smtClean="0">
                <a:solidFill>
                  <a:prstClr val="white"/>
                </a:solidFill>
              </a:rPr>
              <a:t>)</a:t>
            </a:r>
            <a:r>
              <a:rPr lang="es-ES" sz="2200" dirty="0">
                <a:solidFill>
                  <a:prstClr val="white"/>
                </a:solidFill>
              </a:rPr>
              <a:t/>
            </a:r>
            <a:br>
              <a:rPr lang="es-ES" sz="2200" dirty="0">
                <a:solidFill>
                  <a:prstClr val="white"/>
                </a:solidFill>
              </a:rPr>
            </a:br>
            <a:r>
              <a:rPr lang="es-ES" sz="2200" dirty="0">
                <a:solidFill>
                  <a:prstClr val="white"/>
                </a:solidFill>
              </a:rPr>
              <a:t>Todos los elementos de la colección de un mismo tipo</a:t>
            </a:r>
          </a:p>
          <a:p>
            <a:pPr marL="1076325" lvl="2" indent="-3619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</a:pPr>
            <a:r>
              <a:rPr lang="es-ES" sz="2200" dirty="0">
                <a:solidFill>
                  <a:prstClr val="white"/>
                </a:solidFill>
              </a:rPr>
              <a:t>Colecciones heterogéneas: </a:t>
            </a:r>
            <a:r>
              <a:rPr lang="es-ES" sz="2200" b="1" i="1" dirty="0" smtClean="0">
                <a:solidFill>
                  <a:prstClr val="white"/>
                </a:solidFill>
              </a:rPr>
              <a:t>estructuras (</a:t>
            </a:r>
            <a:r>
              <a:rPr lang="es-ES" sz="2200" b="1" i="1" dirty="0" err="1" smtClean="0">
                <a:solidFill>
                  <a:prstClr val="white"/>
                </a:solidFill>
              </a:rPr>
              <a:t>struct</a:t>
            </a:r>
            <a:r>
              <a:rPr lang="es-ES" sz="2200" b="1" i="1" dirty="0" smtClean="0">
                <a:solidFill>
                  <a:prstClr val="white"/>
                </a:solidFill>
              </a:rPr>
              <a:t>)</a:t>
            </a:r>
            <a:r>
              <a:rPr lang="es-ES" sz="2200" i="1" dirty="0">
                <a:solidFill>
                  <a:prstClr val="white"/>
                </a:solidFill>
              </a:rPr>
              <a:t/>
            </a:r>
            <a:br>
              <a:rPr lang="es-ES" sz="2200" i="1" dirty="0">
                <a:solidFill>
                  <a:prstClr val="white"/>
                </a:solidFill>
              </a:rPr>
            </a:br>
            <a:r>
              <a:rPr lang="es-ES" sz="2200" dirty="0">
                <a:solidFill>
                  <a:prstClr val="white"/>
                </a:solidFill>
              </a:rPr>
              <a:t>Elementos de la colección de tipos distintos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dirty="0" smtClean="0"/>
              <a:t>Tipos simples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 sus posibles modificadores:</a:t>
            </a:r>
          </a:p>
          <a:p>
            <a:pPr lvl="1" indent="1588" defTabSz="1362075">
              <a:spcBef>
                <a:spcPts val="600"/>
              </a:spcBef>
              <a:spcAft>
                <a:spcPts val="600"/>
              </a:spcAft>
              <a:buNone/>
              <a:tabLst>
                <a:tab pos="5200650" algn="l"/>
              </a:tabLst>
            </a:pPr>
            <a:r>
              <a:rPr lang="es-ES" dirty="0" smtClean="0">
                <a:latin typeface="Consolas" pitchFamily="49" charset="0"/>
              </a:rPr>
              <a:t>[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unsigned</a:t>
            </a:r>
            <a:r>
              <a:rPr lang="es-ES" dirty="0" smtClean="0">
                <a:latin typeface="Consolas" pitchFamily="49" charset="0"/>
              </a:rPr>
              <a:t>] [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</a:t>
            </a:r>
            <a:r>
              <a:rPr lang="es-ES" dirty="0" smtClean="0">
                <a:latin typeface="Consolas" pitchFamily="49" charset="0"/>
              </a:rPr>
              <a:t>]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 int</a:t>
            </a:r>
            <a:endParaRPr lang="es-ES" dirty="0" smtClean="0"/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 int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float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[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 smtClean="0">
                <a:latin typeface="Consolas" pitchFamily="49" charset="0"/>
              </a:rPr>
              <a:t>]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 double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600"/>
              </a:spcBef>
              <a:spcAft>
                <a:spcPts val="12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bool</a:t>
            </a:r>
            <a:endParaRPr lang="es-ES" dirty="0" smtClean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07768" y="4343906"/>
            <a:ext cx="612068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Definición de variables: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tipo</a:t>
            </a:r>
            <a:r>
              <a:rPr lang="es-ES" sz="22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nombre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 = </a:t>
            </a:r>
            <a:r>
              <a:rPr lang="es-ES" sz="22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expresión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[, ...];</a:t>
            </a:r>
            <a:endParaRPr lang="es-ES" sz="2200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Definición de constantes con nombre: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2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tipo</a:t>
            </a:r>
            <a:r>
              <a:rPr lang="es-ES" sz="22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nombre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s-ES" sz="22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expresión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s-ES" sz="2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638536" y="2031232"/>
            <a:ext cx="2361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long int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Symbol"/>
              </a:rPr>
              <a:t>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endParaRPr lang="es-ES" sz="22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bldLvl="2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698277" y="3044281"/>
            <a:ext cx="479560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Conversión de tipos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Conversiones automáticas de 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Promoción de tipos</a:t>
            </a:r>
          </a:p>
          <a:p>
            <a:pPr marL="361950" lvl="2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2200" dirty="0"/>
              <a:t>Dos operandos de tipos distintos: </a:t>
            </a:r>
            <a:br>
              <a:rPr lang="es-ES" sz="2200" dirty="0"/>
            </a:br>
            <a:r>
              <a:rPr lang="es-ES" sz="2200" dirty="0"/>
              <a:t>El valor del tipo </a:t>
            </a:r>
            <a:r>
              <a:rPr lang="es-ES" sz="2200" i="1" dirty="0"/>
              <a:t>menor</a:t>
            </a:r>
            <a:r>
              <a:rPr lang="es-ES" sz="2200" dirty="0"/>
              <a:t> se promociona al tipo </a:t>
            </a:r>
            <a:r>
              <a:rPr lang="es-ES" sz="2200" i="1" dirty="0"/>
              <a:t>mayor</a:t>
            </a:r>
            <a:endParaRPr lang="es-ES" sz="22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 int </a:t>
            </a:r>
            <a:r>
              <a:rPr lang="es-ES" dirty="0" smtClean="0">
                <a:latin typeface="Consolas" pitchFamily="49" charset="0"/>
              </a:rPr>
              <a:t>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j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a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1.5</a:t>
            </a:r>
            <a:r>
              <a:rPr lang="es-ES" dirty="0" smtClean="0">
                <a:latin typeface="Consolas" pitchFamily="49" charset="0"/>
              </a:rPr>
              <a:t>, b;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b = a + i * j;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8" name="27 Grupo"/>
          <p:cNvGrpSpPr/>
          <p:nvPr/>
        </p:nvGrpSpPr>
        <p:grpSpPr>
          <a:xfrm>
            <a:off x="7176121" y="2586098"/>
            <a:ext cx="2347689" cy="2139047"/>
            <a:chOff x="5983585" y="2770763"/>
            <a:chExt cx="2347689" cy="2139047"/>
          </a:xfrm>
        </p:grpSpPr>
        <p:sp>
          <p:nvSpPr>
            <p:cNvPr id="6" name="5 Rectángulo"/>
            <p:cNvSpPr/>
            <p:nvPr/>
          </p:nvSpPr>
          <p:spPr>
            <a:xfrm>
              <a:off x="6603082" y="2770763"/>
              <a:ext cx="1728192" cy="2139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long double</a:t>
              </a:r>
            </a:p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double</a:t>
              </a:r>
            </a:p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float</a:t>
              </a:r>
            </a:p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long int</a:t>
              </a:r>
            </a:p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int</a:t>
              </a:r>
            </a:p>
            <a:p>
              <a:pPr marL="0" lvl="2">
                <a:spcBef>
                  <a:spcPct val="0"/>
                </a:spcBef>
                <a:spcAft>
                  <a:spcPts val="600"/>
                </a:spcAft>
              </a:pPr>
              <a:r>
                <a:rPr lang="es-ES_tradnl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short int</a:t>
              </a:r>
            </a:p>
          </p:txBody>
        </p:sp>
        <p:cxnSp>
          <p:nvCxnSpPr>
            <p:cNvPr id="7" name="6 Conector recto de flecha"/>
            <p:cNvCxnSpPr/>
            <p:nvPr/>
          </p:nvCxnSpPr>
          <p:spPr>
            <a:xfrm flipV="1">
              <a:off x="6505676" y="2885313"/>
              <a:ext cx="0" cy="18804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5983585" y="3168903"/>
              <a:ext cx="553998" cy="144674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Promoción</a:t>
              </a:r>
            </a:p>
          </p:txBody>
        </p:sp>
      </p:grpSp>
      <p:grpSp>
        <p:nvGrpSpPr>
          <p:cNvPr id="10" name="18 Grupo"/>
          <p:cNvGrpSpPr/>
          <p:nvPr/>
        </p:nvGrpSpPr>
        <p:grpSpPr>
          <a:xfrm>
            <a:off x="3719737" y="4886902"/>
            <a:ext cx="5750791" cy="442749"/>
            <a:chOff x="2095153" y="4826521"/>
            <a:chExt cx="5750791" cy="442749"/>
          </a:xfrm>
        </p:grpSpPr>
        <p:cxnSp>
          <p:nvCxnSpPr>
            <p:cNvPr id="11" name="10 Conector recto de flecha"/>
            <p:cNvCxnSpPr/>
            <p:nvPr/>
          </p:nvCxnSpPr>
          <p:spPr>
            <a:xfrm rot="5400000">
              <a:off x="1995475" y="4934136"/>
              <a:ext cx="21681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>
              <a:off x="2095153" y="5032226"/>
              <a:ext cx="576064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2699792" y="4869160"/>
              <a:ext cx="5146152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Valor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3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short int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(2 bytes)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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int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(4 bytes)</a:t>
              </a:r>
            </a:p>
          </p:txBody>
        </p:sp>
      </p:grpSp>
      <p:grpSp>
        <p:nvGrpSpPr>
          <p:cNvPr id="13" name="26 Grupo"/>
          <p:cNvGrpSpPr/>
          <p:nvPr/>
        </p:nvGrpSpPr>
        <p:grpSpPr>
          <a:xfrm>
            <a:off x="4060726" y="5661249"/>
            <a:ext cx="5041974" cy="423699"/>
            <a:chOff x="2660104" y="5517232"/>
            <a:chExt cx="5041974" cy="423699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2552489" y="5624847"/>
              <a:ext cx="21681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2661692" y="5734050"/>
              <a:ext cx="27932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2979118" y="5540821"/>
              <a:ext cx="472296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Valor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6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int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(4 bytes)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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double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(8 bytes)</a:t>
              </a:r>
            </a:p>
          </p:txBody>
        </p:sp>
      </p:grpSp>
      <p:sp>
        <p:nvSpPr>
          <p:cNvPr id="25" name="24 Arco"/>
          <p:cNvSpPr/>
          <p:nvPr/>
        </p:nvSpPr>
        <p:spPr>
          <a:xfrm flipH="1">
            <a:off x="7924775" y="3141080"/>
            <a:ext cx="2016224" cy="1008000"/>
          </a:xfrm>
          <a:prstGeom prst="arc">
            <a:avLst>
              <a:gd name="adj1" fmla="val 4715538"/>
              <a:gd name="adj2" fmla="val 16979329"/>
            </a:avLst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Arco"/>
          <p:cNvSpPr/>
          <p:nvPr/>
        </p:nvSpPr>
        <p:spPr>
          <a:xfrm flipH="1">
            <a:off x="7924775" y="4149080"/>
            <a:ext cx="2016224" cy="360040"/>
          </a:xfrm>
          <a:prstGeom prst="arc">
            <a:avLst>
              <a:gd name="adj1" fmla="val 8754614"/>
              <a:gd name="adj2" fmla="val 20067387"/>
            </a:avLst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2351584" y="4475213"/>
            <a:ext cx="2361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 = a +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s-ES" sz="2200" dirty="0"/>
          </a:p>
        </p:txBody>
      </p:sp>
      <p:sp>
        <p:nvSpPr>
          <p:cNvPr id="26" name="25 Rectángulo"/>
          <p:cNvSpPr/>
          <p:nvPr/>
        </p:nvSpPr>
        <p:spPr>
          <a:xfrm>
            <a:off x="2351585" y="5228159"/>
            <a:ext cx="20505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 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1.5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6</a:t>
            </a:r>
            <a:r>
              <a:rPr lang="es-ES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s-ES" sz="22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5" grpId="1" animBg="1"/>
      <p:bldP spid="24" grpId="0" animBg="1"/>
      <p:bldP spid="24" grpId="1" animBg="1"/>
      <p:bldP spid="1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dirty="0" smtClean="0"/>
              <a:t>Conversiones seguras y no seguras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Conversión segura: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 un tipo menor a un tipo mayor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 int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sym typeface="Wingdings" pitchFamily="2" charset="2"/>
              </a:rPr>
              <a:t> 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long int</a:t>
            </a:r>
            <a:r>
              <a:rPr lang="es-ES" dirty="0" smtClean="0">
                <a:sym typeface="Wingdings" pitchFamily="2" charset="2"/>
              </a:rPr>
              <a:t>  ...</a:t>
            </a:r>
            <a:endParaRPr lang="es-ES" dirty="0" smtClean="0"/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Conversión no segura: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 un tipo mayor a un tipo menor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dirty="0" smtClean="0">
                <a:latin typeface="Consolas" pitchFamily="49" charset="0"/>
              </a:rPr>
              <a:t>entero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1234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err="1" smtClean="0">
                <a:latin typeface="Consolas" pitchFamily="49" charset="0"/>
              </a:rPr>
              <a:t>caracter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err="1" smtClean="0">
                <a:latin typeface="Consolas" pitchFamily="49" charset="0"/>
              </a:rPr>
              <a:t>caracter</a:t>
            </a:r>
            <a:r>
              <a:rPr lang="es-ES" dirty="0" smtClean="0">
                <a:latin typeface="Consolas" pitchFamily="49" charset="0"/>
              </a:rPr>
              <a:t> = entero; </a:t>
            </a:r>
            <a:r>
              <a:rPr lang="es-ES" dirty="0" smtClean="0">
                <a:solidFill>
                  <a:srgbClr val="92D050"/>
                </a:solidFill>
                <a:latin typeface="Consolas" pitchFamily="49" charset="0"/>
              </a:rPr>
              <a:t>// Conversión no segura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Menor memoria: Pérdida de información en la conversión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8310579" y="1052737"/>
            <a:ext cx="186130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long double</a:t>
            </a:r>
          </a:p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double</a:t>
            </a:r>
          </a:p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float</a:t>
            </a:r>
          </a:p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long int</a:t>
            </a:r>
          </a:p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</a:p>
          <a:p>
            <a:pPr marL="0" lvl="2">
              <a:spcBef>
                <a:spcPct val="0"/>
              </a:spcBef>
              <a:spcAft>
                <a:spcPts val="600"/>
              </a:spcAft>
            </a:pPr>
            <a:r>
              <a:rPr lang="es-ES_trad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short int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sz="20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54488</TotalTime>
  <Words>3835</Words>
  <Application>Microsoft Office PowerPoint</Application>
  <PresentationFormat>Panorámica</PresentationFormat>
  <Paragraphs>733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62" baseType="lpstr">
      <vt:lpstr> MS Sans Serif</vt:lpstr>
      <vt:lpstr>Arial</vt:lpstr>
      <vt:lpstr>Arial Unicode MS</vt:lpstr>
      <vt:lpstr>Calibri</vt:lpstr>
      <vt:lpstr>Cambria</vt:lpstr>
      <vt:lpstr>Consolas</vt:lpstr>
      <vt:lpstr>Constantia</vt:lpstr>
      <vt:lpstr>Courier New</vt:lpstr>
      <vt:lpstr>Symbol</vt:lpstr>
      <vt:lpstr>Times New Roman</vt:lpstr>
      <vt:lpstr>Wingdings</vt:lpstr>
      <vt:lpstr>Wingdings 2</vt:lpstr>
      <vt:lpstr>Flow</vt:lpstr>
      <vt:lpstr>Tipos e instrucciones II</vt:lpstr>
      <vt:lpstr>Fundamentos de la programación</vt:lpstr>
      <vt:lpstr>Tipos, valores y variables</vt:lpstr>
      <vt:lpstr>Variables</vt:lpstr>
      <vt:lpstr>Tipos</vt:lpstr>
      <vt:lpstr>Tipos simples estándar</vt:lpstr>
      <vt:lpstr>Fundamentos de la programación</vt:lpstr>
      <vt:lpstr>Conversiones automáticas de tipos</vt:lpstr>
      <vt:lpstr>Conversiones seguras y no seguras</vt:lpstr>
      <vt:lpstr>Moldes (casts)</vt:lpstr>
      <vt:lpstr>Fundamentos de la programación</vt:lpstr>
      <vt:lpstr>Tipos declarados por el usuario</vt:lpstr>
      <vt:lpstr>Veamos un ejemplo…</vt:lpstr>
      <vt:lpstr>Fundamentos de la programación</vt:lpstr>
      <vt:lpstr>Tipos enumerados</vt:lpstr>
      <vt:lpstr>Enumeraciones</vt:lpstr>
      <vt:lpstr>Tipos enumerados</vt:lpstr>
      <vt:lpstr>Entrada/salida para tipos enumerados</vt:lpstr>
      <vt:lpstr>Lectura del valor de un tipo enumerado</vt:lpstr>
      <vt:lpstr>Escritura de variables de tipos enumerados</vt:lpstr>
      <vt:lpstr>Tipos enumerados</vt:lpstr>
      <vt:lpstr>Ejemplo de tipos enumerados</vt:lpstr>
      <vt:lpstr>Ejemplo de tipos enumerados</vt:lpstr>
      <vt:lpstr>Ejemplo de tipos enumerados</vt:lpstr>
      <vt:lpstr>Fundamentos de la programación</vt:lpstr>
      <vt:lpstr>Archivos</vt:lpstr>
      <vt:lpstr>Archivos de texto y archivos binarios</vt:lpstr>
      <vt:lpstr>Archivos de texto</vt:lpstr>
      <vt:lpstr>Flujos de texto para archivos</vt:lpstr>
      <vt:lpstr>Algoritmos y Estructuras de Datos I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Lectura de archivos de texto</vt:lpstr>
      <vt:lpstr>Procesamiento de los datos de un archivo</vt:lpstr>
      <vt:lpstr>Procesamiento de los datos de un archivo</vt:lpstr>
      <vt:lpstr>Procesamiento de los datos de un archivo</vt:lpstr>
      <vt:lpstr>Procesamiento de los datos de un archivo</vt:lpstr>
      <vt:lpstr>Algoritmos y Estructuras de Datos I</vt:lpstr>
      <vt:lpstr>Escritura en archivos de texto</vt:lpstr>
      <vt:lpstr>Escritura en archivos de texto</vt:lpstr>
      <vt:lpstr>Escritura en archivos de texto</vt:lpstr>
      <vt:lpstr>Escritura en archivos de texto</vt:lpstr>
      <vt:lpstr>Escritura en archivos de texto</vt:lpstr>
      <vt:lpstr>Muchas Gracias.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1203</cp:revision>
  <dcterms:created xsi:type="dcterms:W3CDTF">2010-03-20T08:32:51Z</dcterms:created>
  <dcterms:modified xsi:type="dcterms:W3CDTF">2020-06-22T22:38:51Z</dcterms:modified>
</cp:coreProperties>
</file>