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25" showSpecialPlsOnTitleSld="0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693" r:id="rId3"/>
    <p:sldId id="679" r:id="rId4"/>
    <p:sldId id="681" r:id="rId5"/>
    <p:sldId id="687" r:id="rId6"/>
    <p:sldId id="688" r:id="rId7"/>
    <p:sldId id="689" r:id="rId8"/>
    <p:sldId id="680" r:id="rId9"/>
    <p:sldId id="691" r:id="rId10"/>
    <p:sldId id="692" r:id="rId11"/>
    <p:sldId id="694" r:id="rId12"/>
    <p:sldId id="695" r:id="rId13"/>
    <p:sldId id="696" r:id="rId14"/>
    <p:sldId id="697" r:id="rId15"/>
    <p:sldId id="698" r:id="rId16"/>
    <p:sldId id="682" r:id="rId17"/>
    <p:sldId id="683" r:id="rId18"/>
    <p:sldId id="685" r:id="rId19"/>
    <p:sldId id="699" r:id="rId20"/>
    <p:sldId id="700" r:id="rId21"/>
    <p:sldId id="741" r:id="rId2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B5FA"/>
    <a:srgbClr val="2B384D"/>
    <a:srgbClr val="8DB6FB"/>
    <a:srgbClr val="FFC000"/>
    <a:srgbClr val="A58E24"/>
    <a:srgbClr val="3E86C7"/>
    <a:srgbClr val="7CCA62"/>
    <a:srgbClr val="FF6699"/>
    <a:srgbClr val="FFCCFF"/>
    <a:srgbClr val="003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Objects="1">
      <p:cViewPr varScale="1">
        <p:scale>
          <a:sx n="70" d="100"/>
          <a:sy n="70" d="100"/>
        </p:scale>
        <p:origin x="66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704"/>
    </p:cViewPr>
  </p:sorterViewPr>
  <p:notesViewPr>
    <p:cSldViewPr snapToObjects="1">
      <p:cViewPr varScale="1">
        <p:scale>
          <a:sx n="47" d="100"/>
          <a:sy n="47" d="100"/>
        </p:scale>
        <p:origin x="2922" y="7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F6882-623C-4F59-89C4-4E5CBDBBE090}" type="datetimeFigureOut">
              <a:rPr lang="es-ES" smtClean="0"/>
              <a:pPr/>
              <a:t>29/06/2020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F02F-573B-4E64-A300-A7C38385775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57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CD25255-EE5E-40E3-B634-65B4AA002A7D}" type="datetimeFigureOut">
              <a:rPr lang="es-ES" smtClean="0"/>
              <a:pPr/>
              <a:t>29/06/2020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DDBB7FF-5F31-4F6A-871A-89C210F39D7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1821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editar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394E-4A8B-43E3-B90E-0A199AF11DBC}" type="datetime8">
              <a:rPr lang="en-US" smtClean="0"/>
              <a:t>6/29/2020 11:18 AM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335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5860-8F3C-456E-9A68-F163C6467B1C}" type="datetime8">
              <a:rPr lang="en-US" smtClean="0"/>
              <a:t>6/29/2020 11:18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65221614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0474-3F66-4EBD-94F8-F86D8840481F}" type="datetime8">
              <a:rPr lang="en-US" smtClean="0"/>
              <a:t>6/29/2020 11:18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22707135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>
            <a:noAutofit/>
          </a:bodyPr>
          <a:lstStyle>
            <a:lvl1pPr>
              <a:defRPr sz="3600" b="1">
                <a:ln>
                  <a:solidFill>
                    <a:srgbClr val="0070C0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071546"/>
            <a:ext cx="10972800" cy="5110178"/>
          </a:xfrm>
        </p:spPr>
        <p:txBody>
          <a:bodyPr/>
          <a:lstStyle>
            <a:lvl1pPr marL="0" indent="0">
              <a:buNone/>
              <a:defRPr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1pPr>
            <a:lvl2pPr marL="360363" indent="-360363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2pPr>
            <a:lvl3pPr marL="714375" indent="-355600">
              <a:buClr>
                <a:srgbClr val="FFC000"/>
              </a:buClr>
              <a:buFont typeface="Constantia" pitchFamily="18" charset="0"/>
              <a:buChar char="—"/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3pPr>
            <a:lvl4pPr marL="1076325" indent="-361950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4pPr>
            <a:lvl5pPr marL="1438275" indent="-361950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5pPr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571462" y="857232"/>
            <a:ext cx="11049077" cy="0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8359034F-FD9E-4D75-89DE-8C4A96C3FCB9}" type="datetime8">
              <a:rPr lang="en-US" smtClean="0"/>
              <a:t>6/29/2020 11:18 AM</a:t>
            </a:fld>
            <a:endParaRPr lang="en-US"/>
          </a:p>
        </p:txBody>
      </p:sp>
      <p:sp>
        <p:nvSpPr>
          <p:cNvPr id="1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384032" y="6365236"/>
            <a:ext cx="4470400" cy="365125"/>
          </a:xfrm>
        </p:spPr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  <p:cxnSp>
        <p:nvCxnSpPr>
          <p:cNvPr id="7" name="7 Conector recto"/>
          <p:cNvCxnSpPr/>
          <p:nvPr userDrawn="1"/>
        </p:nvCxnSpPr>
        <p:spPr>
          <a:xfrm>
            <a:off x="571462" y="857232"/>
            <a:ext cx="11049077" cy="0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751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034F-FD9E-4D75-89DE-8C4A96C3FCB9}" type="datetime8">
              <a:rPr lang="en-US" smtClean="0"/>
              <a:t>6/29/2020 11:18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375920" y="6356350"/>
            <a:ext cx="4470400" cy="365125"/>
          </a:xfrm>
        </p:spPr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71088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AE3E-9B1D-42C2-9D0B-10E92FFE7938}" type="datetime8">
              <a:rPr lang="en-US" smtClean="0"/>
              <a:t>6/29/2020 11:18 AM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419600" y="6383473"/>
            <a:ext cx="4470400" cy="365125"/>
          </a:xfrm>
        </p:spPr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0368506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FEC-F0CE-4745-89FB-EF64F022A15D}" type="datetime8">
              <a:rPr lang="en-US" smtClean="0"/>
              <a:t>6/29/2020 11:18 AM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417484" y="6438747"/>
            <a:ext cx="4470400" cy="365125"/>
          </a:xfrm>
        </p:spPr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732397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ED3D-A745-40E9-A250-078F3E79695C}" type="datetime8">
              <a:rPr lang="en-US" smtClean="0"/>
              <a:t>6/29/2020 11:18 AM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439816" y="6393789"/>
            <a:ext cx="4470400" cy="365125"/>
          </a:xfrm>
        </p:spPr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442174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37-7A62-4B7C-8EA8-BBCB93D27ADD}" type="datetime8">
              <a:rPr lang="en-US" smtClean="0"/>
              <a:t>6/29/2020 11:18 AM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83832" y="6356351"/>
            <a:ext cx="4470400" cy="365125"/>
          </a:xfrm>
        </p:spPr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0635367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B28F-5A0E-45DD-8B2C-75CAC7452C17}" type="datetime8">
              <a:rPr lang="en-US" smtClean="0"/>
              <a:t>6/29/2020 11:18 AM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738533" y="6366493"/>
            <a:ext cx="4470400" cy="365125"/>
          </a:xfrm>
        </p:spPr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448430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1040-23C1-4701-A30F-F996A175E0B6}" type="datetime8">
              <a:rPr lang="en-US" smtClean="0"/>
              <a:t>6/29/2020 11:18 AM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39105" y="5703885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422389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28000">
              <a:srgbClr val="002060"/>
            </a:gs>
            <a:gs pos="76000">
              <a:schemeClr val="bg2">
                <a:shade val="15000"/>
                <a:satMod val="32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A3A763-6A18-4EB1-90C2-0804B5659C65}" type="datetime8">
              <a:rPr lang="en-US" smtClean="0"/>
              <a:t>6/29/2020 11:18 AM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s-ES" smtClean="0">
                <a:solidFill>
                  <a:schemeClr val="tx2">
                    <a:shade val="90000"/>
                  </a:schemeClr>
                </a:solidFill>
              </a:rPr>
              <a:t>AyED I: Tipos e instrucciones II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7018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 dir="d"/>
  </p:transition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955"/>
                    </a14:imgEffect>
                    <a14:imgEffect>
                      <a14:saturation sat="1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2192000" cy="6858000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</a:effectLst>
        </p:spPr>
      </p:pic>
      <p:sp>
        <p:nvSpPr>
          <p:cNvPr id="8" name="7 CuadroTexto"/>
          <p:cNvSpPr txBox="1">
            <a:spLocks noChangeAspect="1"/>
          </p:cNvSpPr>
          <p:nvPr/>
        </p:nvSpPr>
        <p:spPr>
          <a:xfrm>
            <a:off x="857504" y="1300915"/>
            <a:ext cx="1548000" cy="1548000"/>
          </a:xfrm>
          <a:prstGeom prst="rect">
            <a:avLst/>
          </a:prstGeom>
          <a:solidFill>
            <a:srgbClr val="2B384D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8800" b="1" dirty="0" smtClean="0">
                <a:solidFill>
                  <a:srgbClr val="8CB5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es-ES" sz="8800" b="1" dirty="0">
              <a:solidFill>
                <a:srgbClr val="8CB5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631504" y="106528"/>
            <a:ext cx="510441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1323975">
              <a:tabLst>
                <a:tab pos="6010275" algn="l"/>
              </a:tabLst>
            </a:pPr>
            <a:r>
              <a:rPr lang="es-ES" sz="2800" dirty="0" smtClean="0">
                <a:solidFill>
                  <a:srgbClr val="8DB6FB"/>
                </a:solidFill>
                <a:latin typeface="+mj-lt"/>
              </a:rPr>
              <a:t>Algoritmos y Estructuras de Datos</a:t>
            </a:r>
            <a:endParaRPr lang="es-ES" sz="2800" dirty="0">
              <a:solidFill>
                <a:srgbClr val="8DB6FB"/>
              </a:solidFill>
              <a:latin typeface="+mj-lt"/>
            </a:endParaRPr>
          </a:p>
        </p:txBody>
      </p:sp>
      <p:cxnSp>
        <p:nvCxnSpPr>
          <p:cNvPr id="12" name="11 Conector recto"/>
          <p:cNvCxnSpPr/>
          <p:nvPr/>
        </p:nvCxnSpPr>
        <p:spPr>
          <a:xfrm>
            <a:off x="1087930" y="691202"/>
            <a:ext cx="7643866" cy="0"/>
          </a:xfrm>
          <a:prstGeom prst="line">
            <a:avLst/>
          </a:prstGeom>
          <a:ln>
            <a:solidFill>
              <a:srgbClr val="8CB5F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1 Título"/>
          <p:cNvSpPr>
            <a:spLocks noGrp="1"/>
          </p:cNvSpPr>
          <p:nvPr>
            <p:ph type="ctrTitle"/>
          </p:nvPr>
        </p:nvSpPr>
        <p:spPr>
          <a:xfrm>
            <a:off x="663685" y="5174524"/>
            <a:ext cx="6072230" cy="1440160"/>
          </a:xfrm>
        </p:spPr>
        <p:txBody>
          <a:bodyPr anchor="ctr">
            <a:normAutofit/>
          </a:bodyPr>
          <a:lstStyle/>
          <a:p>
            <a:pPr algn="l"/>
            <a:r>
              <a:rPr lang="es-ES" sz="4800" dirty="0">
                <a:solidFill>
                  <a:srgbClr val="8CB5FA"/>
                </a:solidFill>
              </a:rPr>
              <a:t>Tipos e instrucciones II</a:t>
            </a:r>
            <a:endParaRPr lang="es-ES" sz="4800" b="0" dirty="0">
              <a:solidFill>
                <a:srgbClr val="8CB5FA"/>
              </a:solidFill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Lectura de archivos de texto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237774"/>
          </a:xfrm>
        </p:spPr>
        <p:txBody>
          <a:bodyPr>
            <a:normAutofit/>
          </a:bodyPr>
          <a:lstStyle/>
          <a:p>
            <a:pPr marL="361950"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s-ES" sz="2000" i="0" dirty="0">
                <a:solidFill>
                  <a:prstClr val="white"/>
                </a:solidFill>
                <a:latin typeface="Consolas" pitchFamily="49" charset="0"/>
              </a:rPr>
              <a:t>archivo &gt;&gt; </a:t>
            </a:r>
            <a:r>
              <a:rPr lang="es-ES" sz="2000" i="0" dirty="0" err="1">
                <a:solidFill>
                  <a:prstClr val="white"/>
                </a:solidFill>
                <a:latin typeface="Consolas" pitchFamily="49" charset="0"/>
              </a:rPr>
              <a:t>nif</a:t>
            </a:r>
            <a:r>
              <a:rPr lang="es-ES" sz="2000" i="0" dirty="0">
                <a:solidFill>
                  <a:prstClr val="white"/>
                </a:solidFill>
                <a:latin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s-ES" sz="2000" i="0" dirty="0">
                <a:solidFill>
                  <a:prstClr val="white"/>
                </a:solidFill>
                <a:latin typeface="Consolas" pitchFamily="49" charset="0"/>
              </a:rPr>
              <a:t>archivo &gt;&gt; unidades;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s-ES" sz="2000" i="0" dirty="0">
                <a:solidFill>
                  <a:prstClr val="white"/>
                </a:solidFill>
                <a:latin typeface="Consolas" pitchFamily="49" charset="0"/>
              </a:rPr>
              <a:t>archivo &gt;&gt; precio;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s-ES" sz="2000" i="0" dirty="0">
                <a:solidFill>
                  <a:prstClr val="white"/>
                </a:solidFill>
                <a:latin typeface="Consolas" pitchFamily="49" charset="0"/>
              </a:rPr>
              <a:t>archivo.get(aux); </a:t>
            </a:r>
            <a:r>
              <a:rPr lang="es-ES" sz="2000" i="0" dirty="0">
                <a:solidFill>
                  <a:srgbClr val="92D050"/>
                </a:solidFill>
                <a:latin typeface="Consolas" pitchFamily="49" charset="0"/>
              </a:rPr>
              <a:t>// Salta el espacio en blanco</a:t>
            </a:r>
          </a:p>
          <a:p>
            <a:pPr marL="361950">
              <a:spcBef>
                <a:spcPts val="0"/>
              </a:spcBef>
              <a:buClrTx/>
              <a:buSzTx/>
            </a:pPr>
            <a:r>
              <a:rPr lang="es-ES" sz="2000" i="0" dirty="0" err="1">
                <a:solidFill>
                  <a:prstClr val="white"/>
                </a:solidFill>
                <a:latin typeface="Consolas" pitchFamily="49" charset="0"/>
              </a:rPr>
              <a:t>getline</a:t>
            </a:r>
            <a:r>
              <a:rPr lang="es-ES" sz="2000" i="0" dirty="0">
                <a:solidFill>
                  <a:prstClr val="white"/>
                </a:solidFill>
                <a:latin typeface="Consolas" pitchFamily="49" charset="0"/>
              </a:rPr>
              <a:t>(archivo, producto);</a:t>
            </a:r>
            <a:endParaRPr lang="es-ES" i="0" dirty="0" smtClean="0">
              <a:solidFill>
                <a:prstClr val="white"/>
              </a:solidFill>
              <a:effectLst/>
              <a:latin typeface="Constantia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sz="16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1800"/>
              </a:spcAft>
              <a:buNone/>
            </a:pPr>
            <a:endParaRPr lang="es-ES" sz="16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1800"/>
              </a:spcAft>
              <a:buNone/>
            </a:pPr>
            <a:endParaRPr lang="es-ES" sz="16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1800"/>
              </a:spcAft>
              <a:buNone/>
            </a:pPr>
            <a:endParaRPr lang="es-ES" sz="1600" dirty="0">
              <a:latin typeface="Consolas" pitchFamily="49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0991850" y="6356350"/>
            <a:ext cx="120015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234</a:t>
            </a:fld>
            <a:endParaRPr lang="en-US" dirty="0"/>
          </a:p>
        </p:txBody>
      </p:sp>
      <p:grpSp>
        <p:nvGrpSpPr>
          <p:cNvPr id="6" name="31 Grupo"/>
          <p:cNvGrpSpPr/>
          <p:nvPr/>
        </p:nvGrpSpPr>
        <p:grpSpPr>
          <a:xfrm>
            <a:off x="2476187" y="5138608"/>
            <a:ext cx="3938633" cy="369332"/>
            <a:chOff x="3125411" y="3717032"/>
            <a:chExt cx="3938633" cy="369332"/>
          </a:xfrm>
        </p:grpSpPr>
        <p:sp>
          <p:nvSpPr>
            <p:cNvPr id="33" name="32 CuadroTexto"/>
            <p:cNvSpPr txBox="1"/>
            <p:nvPr/>
          </p:nvSpPr>
          <p:spPr>
            <a:xfrm>
              <a:off x="3125411" y="3717032"/>
              <a:ext cx="119776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producto</a:t>
              </a: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4355975" y="3717032"/>
              <a:ext cx="2708069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Reproductor de DVD</a:t>
              </a:r>
            </a:p>
          </p:txBody>
        </p:sp>
      </p:grpSp>
      <p:grpSp>
        <p:nvGrpSpPr>
          <p:cNvPr id="7" name="34 Grupo"/>
          <p:cNvGrpSpPr/>
          <p:nvPr/>
        </p:nvGrpSpPr>
        <p:grpSpPr>
          <a:xfrm>
            <a:off x="7215764" y="5138375"/>
            <a:ext cx="2408628" cy="369332"/>
            <a:chOff x="3378686" y="3717032"/>
            <a:chExt cx="2408628" cy="369332"/>
          </a:xfrm>
        </p:grpSpPr>
        <p:sp>
          <p:nvSpPr>
            <p:cNvPr id="36" name="35 CuadroTexto"/>
            <p:cNvSpPr txBox="1"/>
            <p:nvPr/>
          </p:nvSpPr>
          <p:spPr>
            <a:xfrm>
              <a:off x="3378686" y="3717032"/>
              <a:ext cx="944489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precio</a:t>
              </a: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4355975" y="3717032"/>
              <a:ext cx="1431339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123.95</a:t>
              </a:r>
            </a:p>
          </p:txBody>
        </p:sp>
      </p:grpSp>
      <p:grpSp>
        <p:nvGrpSpPr>
          <p:cNvPr id="8" name="37 Grupo"/>
          <p:cNvGrpSpPr/>
          <p:nvPr/>
        </p:nvGrpSpPr>
        <p:grpSpPr>
          <a:xfrm>
            <a:off x="6943076" y="4615269"/>
            <a:ext cx="1941823" cy="369332"/>
            <a:chOff x="3125411" y="3717032"/>
            <a:chExt cx="1941823" cy="369332"/>
          </a:xfrm>
        </p:grpSpPr>
        <p:sp>
          <p:nvSpPr>
            <p:cNvPr id="40" name="39 CuadroTexto"/>
            <p:cNvSpPr txBox="1"/>
            <p:nvPr/>
          </p:nvSpPr>
          <p:spPr>
            <a:xfrm>
              <a:off x="3125411" y="3717032"/>
              <a:ext cx="119776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unidades</a:t>
              </a:r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4355975" y="3717032"/>
              <a:ext cx="711259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grpSp>
        <p:nvGrpSpPr>
          <p:cNvPr id="9" name="41 Grupo"/>
          <p:cNvGrpSpPr/>
          <p:nvPr/>
        </p:nvGrpSpPr>
        <p:grpSpPr>
          <a:xfrm>
            <a:off x="3109373" y="4634552"/>
            <a:ext cx="3305447" cy="369332"/>
            <a:chOff x="3758597" y="3717032"/>
            <a:chExt cx="3305447" cy="369332"/>
          </a:xfrm>
        </p:grpSpPr>
        <p:sp>
          <p:nvSpPr>
            <p:cNvPr id="43" name="42 CuadroTexto"/>
            <p:cNvSpPr txBox="1"/>
            <p:nvPr/>
          </p:nvSpPr>
          <p:spPr>
            <a:xfrm>
              <a:off x="3758597" y="3717032"/>
              <a:ext cx="564578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nif</a:t>
              </a: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4355976" y="3717032"/>
              <a:ext cx="2708068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12345678F</a:t>
              </a:r>
            </a:p>
          </p:txBody>
        </p:sp>
      </p:grpSp>
      <p:sp>
        <p:nvSpPr>
          <p:cNvPr id="46" name="45 Rectángulo"/>
          <p:cNvSpPr/>
          <p:nvPr/>
        </p:nvSpPr>
        <p:spPr>
          <a:xfrm>
            <a:off x="2860180" y="3140736"/>
            <a:ext cx="6471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latin typeface="Consolas" pitchFamily="49" charset="0"/>
                <a:cs typeface="Consolas" pitchFamily="49" charset="0"/>
              </a:rPr>
              <a:t>12345678F 2 123.95 Reproductor de DVD</a:t>
            </a:r>
          </a:p>
        </p:txBody>
      </p:sp>
      <p:grpSp>
        <p:nvGrpSpPr>
          <p:cNvPr id="10" name="84 Grupo"/>
          <p:cNvGrpSpPr/>
          <p:nvPr/>
        </p:nvGrpSpPr>
        <p:grpSpPr>
          <a:xfrm>
            <a:off x="3204143" y="5435932"/>
            <a:ext cx="1281121" cy="657364"/>
            <a:chOff x="1680142" y="5661248"/>
            <a:chExt cx="1281121" cy="657364"/>
          </a:xfrm>
        </p:grpSpPr>
        <p:cxnSp>
          <p:nvCxnSpPr>
            <p:cNvPr id="48" name="47 Conector recto de flecha"/>
            <p:cNvCxnSpPr/>
            <p:nvPr/>
          </p:nvCxnSpPr>
          <p:spPr>
            <a:xfrm flipV="1">
              <a:off x="2320702" y="5661248"/>
              <a:ext cx="0" cy="34123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48 CuadroTexto"/>
            <p:cNvSpPr txBox="1"/>
            <p:nvPr/>
          </p:nvSpPr>
          <p:spPr>
            <a:xfrm>
              <a:off x="1680142" y="5949280"/>
              <a:ext cx="1281121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Sin espacio</a:t>
              </a:r>
            </a:p>
          </p:txBody>
        </p:sp>
      </p:grpSp>
      <p:grpSp>
        <p:nvGrpSpPr>
          <p:cNvPr id="11" name="54 Grupo"/>
          <p:cNvGrpSpPr/>
          <p:nvPr/>
        </p:nvGrpSpPr>
        <p:grpSpPr>
          <a:xfrm>
            <a:off x="2884216" y="3494388"/>
            <a:ext cx="1579637" cy="216024"/>
            <a:chOff x="1336179" y="3854661"/>
            <a:chExt cx="1579637" cy="216024"/>
          </a:xfrm>
        </p:grpSpPr>
        <p:cxnSp>
          <p:nvCxnSpPr>
            <p:cNvPr id="51" name="50 Conector recto"/>
            <p:cNvCxnSpPr/>
            <p:nvPr/>
          </p:nvCxnSpPr>
          <p:spPr>
            <a:xfrm>
              <a:off x="1345704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>
              <a:off x="2906291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/>
            <p:nvPr/>
          </p:nvCxnSpPr>
          <p:spPr>
            <a:xfrm>
              <a:off x="1336179" y="4070685"/>
              <a:ext cx="1579637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55 Grupo"/>
          <p:cNvGrpSpPr/>
          <p:nvPr/>
        </p:nvGrpSpPr>
        <p:grpSpPr>
          <a:xfrm>
            <a:off x="4617741" y="3494388"/>
            <a:ext cx="216024" cy="216024"/>
            <a:chOff x="1336179" y="3854661"/>
            <a:chExt cx="1579637" cy="216024"/>
          </a:xfrm>
        </p:grpSpPr>
        <p:cxnSp>
          <p:nvCxnSpPr>
            <p:cNvPr id="57" name="56 Conector recto"/>
            <p:cNvCxnSpPr/>
            <p:nvPr/>
          </p:nvCxnSpPr>
          <p:spPr>
            <a:xfrm>
              <a:off x="1405829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2846166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>
              <a:off x="1336179" y="4070685"/>
              <a:ext cx="1579637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59 Grupo"/>
          <p:cNvGrpSpPr/>
          <p:nvPr/>
        </p:nvGrpSpPr>
        <p:grpSpPr>
          <a:xfrm>
            <a:off x="4968255" y="3494388"/>
            <a:ext cx="1008112" cy="216024"/>
            <a:chOff x="1336179" y="3854661"/>
            <a:chExt cx="1579637" cy="216024"/>
          </a:xfrm>
        </p:grpSpPr>
        <p:cxnSp>
          <p:nvCxnSpPr>
            <p:cNvPr id="61" name="60 Conector recto"/>
            <p:cNvCxnSpPr/>
            <p:nvPr/>
          </p:nvCxnSpPr>
          <p:spPr>
            <a:xfrm>
              <a:off x="1351104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/>
            <p:nvPr/>
          </p:nvCxnSpPr>
          <p:spPr>
            <a:xfrm>
              <a:off x="2900891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/>
            <p:nvPr/>
          </p:nvCxnSpPr>
          <p:spPr>
            <a:xfrm>
              <a:off x="1336179" y="4070685"/>
              <a:ext cx="1579637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63 Grupo"/>
          <p:cNvGrpSpPr/>
          <p:nvPr/>
        </p:nvGrpSpPr>
        <p:grpSpPr>
          <a:xfrm>
            <a:off x="6158483" y="3494388"/>
            <a:ext cx="3086458" cy="216024"/>
            <a:chOff x="1336179" y="3854661"/>
            <a:chExt cx="1579637" cy="216024"/>
          </a:xfrm>
        </p:grpSpPr>
        <p:cxnSp>
          <p:nvCxnSpPr>
            <p:cNvPr id="65" name="64 Conector recto"/>
            <p:cNvCxnSpPr/>
            <p:nvPr/>
          </p:nvCxnSpPr>
          <p:spPr>
            <a:xfrm>
              <a:off x="1340823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>
              <a:off x="2911172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1336179" y="4070685"/>
              <a:ext cx="1579637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55 Grupo"/>
          <p:cNvGrpSpPr/>
          <p:nvPr/>
        </p:nvGrpSpPr>
        <p:grpSpPr>
          <a:xfrm>
            <a:off x="5995433" y="3494388"/>
            <a:ext cx="144000" cy="216024"/>
            <a:chOff x="1440665" y="3854661"/>
            <a:chExt cx="1579637" cy="216024"/>
          </a:xfrm>
        </p:grpSpPr>
        <p:cxnSp>
          <p:nvCxnSpPr>
            <p:cNvPr id="54" name="53 Conector recto"/>
            <p:cNvCxnSpPr/>
            <p:nvPr/>
          </p:nvCxnSpPr>
          <p:spPr>
            <a:xfrm>
              <a:off x="1510304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/>
            <p:nvPr/>
          </p:nvCxnSpPr>
          <p:spPr>
            <a:xfrm>
              <a:off x="2950655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/>
            <p:nvPr/>
          </p:nvCxnSpPr>
          <p:spPr>
            <a:xfrm>
              <a:off x="1440665" y="4070685"/>
              <a:ext cx="1579637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73 Grupo"/>
          <p:cNvGrpSpPr/>
          <p:nvPr/>
        </p:nvGrpSpPr>
        <p:grpSpPr>
          <a:xfrm>
            <a:off x="6071617" y="3710413"/>
            <a:ext cx="3000972" cy="652951"/>
            <a:chOff x="4547617" y="3710412"/>
            <a:chExt cx="3000972" cy="652951"/>
          </a:xfrm>
        </p:grpSpPr>
        <p:cxnSp>
          <p:nvCxnSpPr>
            <p:cNvPr id="68" name="67 Conector recto de flecha"/>
            <p:cNvCxnSpPr/>
            <p:nvPr/>
          </p:nvCxnSpPr>
          <p:spPr>
            <a:xfrm flipV="1">
              <a:off x="4557142" y="3710412"/>
              <a:ext cx="0" cy="28803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68 Conector recto"/>
            <p:cNvCxnSpPr/>
            <p:nvPr/>
          </p:nvCxnSpPr>
          <p:spPr>
            <a:xfrm>
              <a:off x="4547617" y="3998444"/>
              <a:ext cx="293365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69 CuadroTexto"/>
            <p:cNvSpPr txBox="1"/>
            <p:nvPr/>
          </p:nvSpPr>
          <p:spPr>
            <a:xfrm>
              <a:off x="4860032" y="3717032"/>
              <a:ext cx="2688557" cy="646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Leemos el espacio</a:t>
              </a:r>
              <a:b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(no hacemos nada con él)</a:t>
              </a: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Procesamiento de los datos de un archivo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237774"/>
          </a:xfrm>
        </p:spPr>
        <p:txBody>
          <a:bodyPr>
            <a:normAutofit/>
          </a:bodyPr>
          <a:lstStyle/>
          <a:p>
            <a:pPr marL="714375" lvl="1" indent="-352425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Cada línea, datos de una compra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Mostrar el total de cada compra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unidades </a:t>
            </a:r>
            <a:r>
              <a:rPr lang="es-ES" dirty="0" smtClean="0">
                <a:latin typeface="+mj-lt"/>
              </a:rPr>
              <a:t>x</a:t>
            </a:r>
            <a:r>
              <a:rPr lang="es-ES" dirty="0" smtClean="0"/>
              <a:t> precio más IVA (21%)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Final: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"X"</a:t>
            </a:r>
            <a:r>
              <a:rPr lang="es-ES" dirty="0" smtClean="0"/>
              <a:t> como NIF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Bucle de procesamiento:</a:t>
            </a:r>
          </a:p>
          <a:p>
            <a:pPr marL="1076325" lvl="1" indent="-361950"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Cada paso del bucle (ciclo) procesa una línea (compra)</a:t>
            </a:r>
          </a:p>
          <a:p>
            <a:pPr marL="1076325" lvl="1" indent="-361950"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Podemos usar las mismas variables en cada ciclo</a:t>
            </a:r>
          </a:p>
          <a:p>
            <a:pPr marL="714375" lvl="1" indent="-352425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i="1" dirty="0" smtClean="0"/>
              <a:t>Leer primer NIF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 smtClean="0"/>
              <a:t>Mientras el NIF no sea X: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 smtClean="0"/>
              <a:t>Leer unidades, precio y descripción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 smtClean="0"/>
              <a:t>Calcular y mostrar el total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 smtClean="0"/>
              <a:t>Leer el siguiente NIF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None/>
            </a:pPr>
            <a:endParaRPr lang="es-ES" dirty="0" smtClean="0"/>
          </a:p>
          <a:p>
            <a:pPr lvl="1" indent="1588">
              <a:spcBef>
                <a:spcPts val="0"/>
              </a:spcBef>
              <a:spcAft>
                <a:spcPts val="1800"/>
              </a:spcAft>
              <a:buNone/>
            </a:pPr>
            <a:endParaRPr lang="es-ES" dirty="0" smtClean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0991850" y="6356350"/>
            <a:ext cx="120015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235</a:t>
            </a:fld>
            <a:endParaRPr lang="en-US" dirty="0"/>
          </a:p>
        </p:txBody>
      </p:sp>
      <p:pic>
        <p:nvPicPr>
          <p:cNvPr id="387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7050" y="980729"/>
            <a:ext cx="3333750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Procesamiento de los datos de un archivo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237774"/>
          </a:xfrm>
        </p:spPr>
        <p:txBody>
          <a:bodyPr>
            <a:noAutofit/>
          </a:bodyPr>
          <a:lstStyle/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&lt;string&gt;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&lt;fstream&gt;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&lt;iomanip&gt;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Formato de salida</a:t>
            </a:r>
          </a:p>
          <a:p>
            <a:pPr marL="714375" lvl="1" indent="-352425">
              <a:spcBef>
                <a:spcPts val="0"/>
              </a:spcBef>
              <a:buNone/>
            </a:pP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IVA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nif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, producto;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unidades;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precio, neto, total,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iva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aux;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ifstream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archivo;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contador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archivo.open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"compras.txt"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Apertura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...</a:t>
            </a:r>
            <a:endParaRPr lang="es-E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0991850" y="6356350"/>
            <a:ext cx="120015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236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Procesamiento de los datos de un archivo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237774"/>
          </a:xfrm>
        </p:spPr>
        <p:txBody>
          <a:bodyPr>
            <a:noAutofit/>
          </a:bodyPr>
          <a:lstStyle/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archivo.is_open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()) {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Existe el archivo</a:t>
            </a: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archivo &gt;&gt;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nif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Primer NIF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nif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"X"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archivo &gt;&gt; unidades &gt;&gt; precio;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archivo.get(aux);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Salta el espacio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getline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(archivo, producto);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contador++;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neto = unidades * precio;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iva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= neto * IVA /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total = neto +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iva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"Compra "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&lt;&lt; contador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".-"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  "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&lt;&lt; producto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": "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&lt;&lt; unidades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  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x "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fixed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setprecision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   &lt;&lt; precio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= "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&lt;&lt; neto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- I.V.A.: "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   &lt;&lt;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iva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- Total: "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&lt;&lt; total &lt;&lt; endl;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archivo &gt;&gt;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nif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Siguiente NIF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} ...</a:t>
            </a:r>
            <a:endParaRPr lang="es-ES" sz="2000" i="1" dirty="0">
              <a:latin typeface="Consolas" pitchFamily="49" charset="0"/>
              <a:cs typeface="Consolas" pitchFamily="49" charset="0"/>
            </a:endParaRPr>
          </a:p>
          <a:p>
            <a:pPr marL="714375" lvl="1" indent="-352425">
              <a:spcBef>
                <a:spcPts val="0"/>
              </a:spcBef>
              <a:buNone/>
            </a:pP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endParaRPr lang="es-E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0991850" y="6356350"/>
            <a:ext cx="120015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237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Procesamiento de los datos de un archivo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237774"/>
          </a:xfrm>
        </p:spPr>
        <p:txBody>
          <a:bodyPr>
            <a:noAutofit/>
          </a:bodyPr>
          <a:lstStyle/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archivo.close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();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Cierre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"ERROR: No se ha podido abrir el archivo"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&lt;&lt; endl;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}</a:t>
            </a:r>
            <a:endParaRPr lang="es-E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0991850" y="6356350"/>
            <a:ext cx="120015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238</a:t>
            </a:fld>
            <a:endParaRPr lang="en-US" dirty="0"/>
          </a:p>
        </p:txBody>
      </p:sp>
      <p:pic>
        <p:nvPicPr>
          <p:cNvPr id="388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175" y="3717032"/>
            <a:ext cx="7887653" cy="1900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Algoritmos y Estructuras de Datos I</a:t>
            </a: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0991850" y="6356350"/>
            <a:ext cx="120015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239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2563914" y="3044281"/>
            <a:ext cx="7064371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Escritura en archivos de texto</a:t>
            </a:r>
            <a:endParaRPr lang="es-E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Escritura en archivos de texto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71203"/>
            <a:ext cx="8229600" cy="5237774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  <a:tabLst>
                <a:tab pos="7981950" algn="r"/>
              </a:tabLs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Flujos de texto de salida</a:t>
            </a:r>
            <a:endParaRPr lang="es-ES" sz="2800" i="0" dirty="0">
              <a:solidFill>
                <a:srgbClr val="FFC000"/>
              </a:solidFill>
            </a:endParaRPr>
          </a:p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 smtClean="0"/>
              <a:t>Para crear un archivo de texto y escribir en él:</a:t>
            </a:r>
          </a:p>
          <a:p>
            <a:pPr marL="895350" lvl="2" indent="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s-ES" sz="2200" dirty="0"/>
              <a:t>Declara una variable de tipo </a:t>
            </a: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ofstream</a:t>
            </a:r>
            <a:endParaRPr lang="es-ES" sz="2200" dirty="0">
              <a:solidFill>
                <a:srgbClr val="FFC000"/>
              </a:solidFill>
            </a:endParaRPr>
          </a:p>
          <a:p>
            <a:pPr marL="895350" lvl="2" indent="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s-ES" sz="2200" dirty="0"/>
              <a:t>Asocia la variable con el archivo de texto (</a:t>
            </a:r>
            <a:r>
              <a:rPr lang="es-ES" sz="2200" i="1" dirty="0"/>
              <a:t>crea el archivo</a:t>
            </a:r>
            <a:r>
              <a:rPr lang="es-ES" sz="2200" dirty="0"/>
              <a:t>)</a:t>
            </a:r>
          </a:p>
          <a:p>
            <a:pPr marL="895350" lvl="2" indent="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s-ES" sz="2200" dirty="0"/>
              <a:t>Realiza las escrituras por medio del operador </a:t>
            </a:r>
            <a:r>
              <a:rPr lang="es-ES" sz="2200" dirty="0">
                <a:latin typeface="Consolas" pitchFamily="49" charset="0"/>
              </a:rPr>
              <a:t>&lt;&lt;</a:t>
            </a:r>
            <a:r>
              <a:rPr lang="es-ES" sz="2200" dirty="0"/>
              <a:t> (insertor)</a:t>
            </a:r>
          </a:p>
          <a:p>
            <a:pPr marL="895350" lvl="2" indent="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s-ES" sz="2200" dirty="0"/>
              <a:t>Desliga la variable del archivo de texto (</a:t>
            </a:r>
            <a:r>
              <a:rPr lang="es-ES" sz="2200" i="1" dirty="0"/>
              <a:t>cierra el archivo</a:t>
            </a:r>
            <a:r>
              <a:rPr lang="es-ES" sz="2200" dirty="0"/>
              <a:t>)</a:t>
            </a:r>
          </a:p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endParaRPr lang="es-ES" dirty="0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0991850" y="6356350"/>
            <a:ext cx="120015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240</a:t>
            </a:fld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493957" y="2070373"/>
            <a:ext cx="312119" cy="374906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36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1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2493957" y="2558171"/>
            <a:ext cx="312119" cy="374906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36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2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2493957" y="3045969"/>
            <a:ext cx="312119" cy="374906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36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3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493957" y="3533767"/>
            <a:ext cx="312119" cy="374906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36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4</a:t>
            </a:r>
          </a:p>
        </p:txBody>
      </p:sp>
      <p:grpSp>
        <p:nvGrpSpPr>
          <p:cNvPr id="6" name="9 Grupo"/>
          <p:cNvGrpSpPr/>
          <p:nvPr/>
        </p:nvGrpSpPr>
        <p:grpSpPr>
          <a:xfrm>
            <a:off x="2567608" y="4293096"/>
            <a:ext cx="6785936" cy="720080"/>
            <a:chOff x="899592" y="5401791"/>
            <a:chExt cx="6647448" cy="720080"/>
          </a:xfrm>
        </p:grpSpPr>
        <p:sp>
          <p:nvSpPr>
            <p:cNvPr id="11" name="10 CuadroTexto"/>
            <p:cNvSpPr txBox="1"/>
            <p:nvPr/>
          </p:nvSpPr>
          <p:spPr>
            <a:xfrm>
              <a:off x="899592" y="5416649"/>
              <a:ext cx="6647448" cy="7052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0000">
                <a:spcAft>
                  <a:spcPts val="600"/>
                </a:spcAft>
              </a:pPr>
              <a:r>
                <a:rPr lang="es-ES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¡Atención!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/>
              </a:r>
              <a:b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Si el archivo ya existe, se borra todo lo que hubiera</a:t>
              </a:r>
            </a:p>
          </p:txBody>
        </p:sp>
        <p:pic>
          <p:nvPicPr>
            <p:cNvPr id="12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0179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" name="13 Grupo"/>
          <p:cNvGrpSpPr/>
          <p:nvPr/>
        </p:nvGrpSpPr>
        <p:grpSpPr>
          <a:xfrm>
            <a:off x="2567608" y="5286414"/>
            <a:ext cx="6785936" cy="734874"/>
            <a:chOff x="899592" y="5401791"/>
            <a:chExt cx="6647448" cy="734874"/>
          </a:xfrm>
        </p:grpSpPr>
        <p:sp>
          <p:nvSpPr>
            <p:cNvPr id="18" name="17 CuadroTexto"/>
            <p:cNvSpPr txBox="1"/>
            <p:nvPr/>
          </p:nvSpPr>
          <p:spPr>
            <a:xfrm>
              <a:off x="899592" y="5416649"/>
              <a:ext cx="6647448" cy="7200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0000">
                <a:spcAft>
                  <a:spcPts val="600"/>
                </a:spcAft>
              </a:pPr>
              <a:r>
                <a:rPr lang="es-ES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¡Atención!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/>
              </a:r>
              <a:b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Si no se cierra el archivo se puede perder información</a:t>
              </a:r>
            </a:p>
          </p:txBody>
        </p:sp>
        <p:pic>
          <p:nvPicPr>
            <p:cNvPr id="19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0179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19 Rectángulo"/>
          <p:cNvSpPr/>
          <p:nvPr/>
        </p:nvSpPr>
        <p:spPr>
          <a:xfrm>
            <a:off x="8616280" y="908721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ofstream</a:t>
            </a:r>
            <a:endParaRPr lang="es-ES" sz="16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animBg="1"/>
      <p:bldP spid="15" grpId="0" uiExpand="1" animBg="1"/>
      <p:bldP spid="16" grpId="0" uiExpand="1" animBg="1"/>
      <p:bldP spid="17" grpId="0" uiExpand="1" animBg="1"/>
      <p:bldP spid="20" grpId="0" uiExpan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8437" y="4837906"/>
            <a:ext cx="21145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38 Rectángulo"/>
          <p:cNvSpPr/>
          <p:nvPr/>
        </p:nvSpPr>
        <p:spPr>
          <a:xfrm>
            <a:off x="8380859" y="2317626"/>
            <a:ext cx="324000" cy="25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Escritura en archivos de texto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071546"/>
            <a:ext cx="8229600" cy="5237774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spcAft>
                <a:spcPts val="2400"/>
              </a:spcAft>
              <a:buNone/>
            </a:pPr>
            <a:endParaRPr lang="es-ES" sz="1600" dirty="0">
              <a:solidFill>
                <a:srgbClr val="FF9966"/>
              </a:solidFill>
              <a:latin typeface="Consolas" pitchFamily="49" charset="0"/>
            </a:endParaRPr>
          </a:p>
          <a:p>
            <a:pPr marL="446088" lvl="1" indent="1588">
              <a:spcBef>
                <a:spcPts val="0"/>
              </a:spcBef>
              <a:spcAft>
                <a:spcPts val="2400"/>
              </a:spcAft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valor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999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2400"/>
              </a:spcAft>
              <a:buNone/>
            </a:pPr>
            <a:endParaRPr lang="es-ES" sz="16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2400"/>
              </a:spcAft>
              <a:buNone/>
            </a:pPr>
            <a:endParaRPr lang="es-ES" sz="16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2400"/>
              </a:spcAft>
              <a:buNone/>
            </a:pPr>
            <a:endParaRPr lang="es-ES" sz="1600" dirty="0">
              <a:latin typeface="Consolas" pitchFamily="49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0991850" y="6356350"/>
            <a:ext cx="120015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241</a:t>
            </a:fld>
            <a:endParaRPr lang="en-US" dirty="0"/>
          </a:p>
        </p:txBody>
      </p:sp>
      <p:graphicFrame>
        <p:nvGraphicFramePr>
          <p:cNvPr id="21" name="20 Tabla"/>
          <p:cNvGraphicFramePr>
            <a:graphicFrameLocks noGrp="1"/>
          </p:cNvGraphicFramePr>
          <p:nvPr/>
        </p:nvGraphicFramePr>
        <p:xfrm>
          <a:off x="8381108" y="2317626"/>
          <a:ext cx="311696" cy="2590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11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 </a:t>
                      </a:r>
                      <a:endParaRPr kumimoji="0" lang="es-ES" sz="11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6" name="37 Grupo"/>
          <p:cNvGrpSpPr/>
          <p:nvPr/>
        </p:nvGrpSpPr>
        <p:grpSpPr>
          <a:xfrm>
            <a:off x="8741148" y="2774872"/>
            <a:ext cx="1603324" cy="1160839"/>
            <a:chOff x="7010996" y="2950141"/>
            <a:chExt cx="1603324" cy="1160839"/>
          </a:xfrm>
        </p:grpSpPr>
        <p:cxnSp>
          <p:nvCxnSpPr>
            <p:cNvPr id="20" name="19 Conector recto de flecha"/>
            <p:cNvCxnSpPr/>
            <p:nvPr/>
          </p:nvCxnSpPr>
          <p:spPr>
            <a:xfrm rot="5400000" flipH="1" flipV="1">
              <a:off x="6901795" y="3894955"/>
              <a:ext cx="432048" cy="1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26 CuadroTexto"/>
            <p:cNvSpPr txBox="1"/>
            <p:nvPr/>
          </p:nvSpPr>
          <p:spPr>
            <a:xfrm>
              <a:off x="7010996" y="2950141"/>
              <a:ext cx="1603324" cy="646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Flujo de salida</a:t>
              </a:r>
              <a:b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archivo</a:t>
              </a:r>
            </a:p>
          </p:txBody>
        </p:sp>
      </p:grpSp>
      <p:grpSp>
        <p:nvGrpSpPr>
          <p:cNvPr id="7" name="36 Grupo"/>
          <p:cNvGrpSpPr/>
          <p:nvPr/>
        </p:nvGrpSpPr>
        <p:grpSpPr>
          <a:xfrm>
            <a:off x="5006257" y="3438526"/>
            <a:ext cx="3384376" cy="1703809"/>
            <a:chOff x="3276105" y="3616449"/>
            <a:chExt cx="3384376" cy="1703809"/>
          </a:xfrm>
        </p:grpSpPr>
        <p:sp>
          <p:nvSpPr>
            <p:cNvPr id="14" name="13 Elipse"/>
            <p:cNvSpPr/>
            <p:nvPr/>
          </p:nvSpPr>
          <p:spPr>
            <a:xfrm>
              <a:off x="5940401" y="5032226"/>
              <a:ext cx="720080" cy="28803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" name="11 Conector recto de flecha"/>
            <p:cNvCxnSpPr/>
            <p:nvPr/>
          </p:nvCxnSpPr>
          <p:spPr>
            <a:xfrm>
              <a:off x="6290916" y="3822948"/>
              <a:ext cx="0" cy="1189434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 de flecha"/>
            <p:cNvCxnSpPr/>
            <p:nvPr/>
          </p:nvCxnSpPr>
          <p:spPr>
            <a:xfrm>
              <a:off x="3276105" y="3822154"/>
              <a:ext cx="3024336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 de flecha"/>
            <p:cNvCxnSpPr/>
            <p:nvPr/>
          </p:nvCxnSpPr>
          <p:spPr>
            <a:xfrm rot="5400000">
              <a:off x="3187143" y="3723667"/>
              <a:ext cx="216024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18 Elipse"/>
          <p:cNvSpPr/>
          <p:nvPr/>
        </p:nvSpPr>
        <p:spPr>
          <a:xfrm>
            <a:off x="7873119" y="1813570"/>
            <a:ext cx="129614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600" dirty="0">
                <a:latin typeface="+mj-lt"/>
              </a:rPr>
              <a:t>Programa</a:t>
            </a:r>
          </a:p>
        </p:txBody>
      </p:sp>
      <p:grpSp>
        <p:nvGrpSpPr>
          <p:cNvPr id="8" name="25 Grupo"/>
          <p:cNvGrpSpPr/>
          <p:nvPr/>
        </p:nvGrpSpPr>
        <p:grpSpPr>
          <a:xfrm>
            <a:off x="2072609" y="2420888"/>
            <a:ext cx="2958027" cy="400110"/>
            <a:chOff x="452315" y="3035052"/>
            <a:chExt cx="2958027" cy="400110"/>
          </a:xfrm>
        </p:grpSpPr>
        <p:sp>
          <p:nvSpPr>
            <p:cNvPr id="28" name="27 CuadroTexto"/>
            <p:cNvSpPr txBox="1"/>
            <p:nvPr/>
          </p:nvSpPr>
          <p:spPr>
            <a:xfrm>
              <a:off x="452315" y="3057233"/>
              <a:ext cx="297692" cy="344128"/>
            </a:xfrm>
            <a:prstGeom prst="rect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36000" rtlCol="0" anchor="ctr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1</a:t>
              </a: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827584" y="3035052"/>
              <a:ext cx="25827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ofstream</a:t>
              </a: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archivo;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32 Grupo"/>
          <p:cNvGrpSpPr/>
          <p:nvPr/>
        </p:nvGrpSpPr>
        <p:grpSpPr>
          <a:xfrm>
            <a:off x="2072609" y="3071379"/>
            <a:ext cx="6208165" cy="400110"/>
            <a:chOff x="452315" y="3592066"/>
            <a:chExt cx="6208165" cy="400110"/>
          </a:xfrm>
        </p:grpSpPr>
        <p:sp>
          <p:nvSpPr>
            <p:cNvPr id="29" name="28 CuadroTexto"/>
            <p:cNvSpPr txBox="1"/>
            <p:nvPr/>
          </p:nvSpPr>
          <p:spPr>
            <a:xfrm>
              <a:off x="452315" y="3595703"/>
              <a:ext cx="297692" cy="344128"/>
            </a:xfrm>
            <a:prstGeom prst="rect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36000" rtlCol="0" anchor="ctr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2</a:t>
              </a:r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827583" y="3592066"/>
              <a:ext cx="583289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200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archivo.open</a:t>
              </a: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(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"output.txt"</a:t>
              </a: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); </a:t>
              </a:r>
              <a:r>
                <a:rPr lang="es-ES" sz="2000" dirty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// Apertura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33 Grupo"/>
          <p:cNvGrpSpPr/>
          <p:nvPr/>
        </p:nvGrpSpPr>
        <p:grpSpPr>
          <a:xfrm>
            <a:off x="2072609" y="3721870"/>
            <a:ext cx="5848125" cy="784830"/>
            <a:chOff x="452315" y="4145007"/>
            <a:chExt cx="5848125" cy="784830"/>
          </a:xfrm>
        </p:grpSpPr>
        <p:sp>
          <p:nvSpPr>
            <p:cNvPr id="30" name="29 CuadroTexto"/>
            <p:cNvSpPr txBox="1"/>
            <p:nvPr/>
          </p:nvSpPr>
          <p:spPr>
            <a:xfrm>
              <a:off x="452315" y="4147764"/>
              <a:ext cx="297692" cy="344128"/>
            </a:xfrm>
            <a:prstGeom prst="rect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36000" rtlCol="0" anchor="ctr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3</a:t>
              </a:r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827583" y="4145007"/>
              <a:ext cx="5472857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indent="1588"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archivo &lt;&lt; 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'X'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&lt;&lt; 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" Hola! "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&lt;&lt; 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123.45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</a:t>
              </a:r>
            </a:p>
            <a:p>
              <a:pPr marL="0" lvl="1" indent="1588">
                <a:spcAft>
                  <a:spcPts val="24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       &lt;&lt; endl &lt;&lt; valor &lt;&lt; 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"</a:t>
              </a:r>
              <a:r>
                <a:rPr lang="es-ES" sz="2000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Bye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!"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;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35 Grupo"/>
          <p:cNvGrpSpPr/>
          <p:nvPr/>
        </p:nvGrpSpPr>
        <p:grpSpPr>
          <a:xfrm>
            <a:off x="2072609" y="4757082"/>
            <a:ext cx="4947269" cy="400110"/>
            <a:chOff x="452315" y="5235828"/>
            <a:chExt cx="4947269" cy="400110"/>
          </a:xfrm>
        </p:grpSpPr>
        <p:sp>
          <p:nvSpPr>
            <p:cNvPr id="31" name="30 CuadroTexto"/>
            <p:cNvSpPr txBox="1"/>
            <p:nvPr/>
          </p:nvSpPr>
          <p:spPr>
            <a:xfrm>
              <a:off x="452315" y="5241982"/>
              <a:ext cx="297692" cy="344128"/>
            </a:xfrm>
            <a:prstGeom prst="rect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36000" rtlCol="0" anchor="ctr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4</a:t>
              </a:r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827584" y="5235828"/>
              <a:ext cx="4572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 indent="1588">
                <a:spcAft>
                  <a:spcPts val="1800"/>
                </a:spcAft>
              </a:pPr>
              <a:r>
                <a:rPr lang="es-ES" sz="20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archivo.close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(); </a:t>
              </a:r>
              <a:r>
                <a:rPr lang="es-ES" sz="2000" dirty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// Cierre</a:t>
              </a:r>
              <a:endPara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</p:grpSp>
      <p:sp>
        <p:nvSpPr>
          <p:cNvPr id="40" name="39 Rectángulo"/>
          <p:cNvSpPr/>
          <p:nvPr/>
        </p:nvSpPr>
        <p:spPr>
          <a:xfrm>
            <a:off x="7552748" y="5332462"/>
            <a:ext cx="1908000" cy="3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Escritura en archivos de texto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61678"/>
            <a:ext cx="8229600" cy="5237774"/>
          </a:xfrm>
        </p:spPr>
        <p:txBody>
          <a:bodyPr>
            <a:noAutofit/>
          </a:bodyPr>
          <a:lstStyle/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rgbClr val="FFCCFF"/>
                </a:solidFill>
                <a:latin typeface="Consolas" pitchFamily="49" charset="0"/>
              </a:rPr>
              <a:t>#include &lt;iostream&gt;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rgbClr val="FFCCFF"/>
                </a:solidFill>
                <a:latin typeface="Consolas" pitchFamily="49" charset="0"/>
              </a:rPr>
              <a:t>#include &lt;string&gt;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using namespace </a:t>
            </a:r>
            <a:r>
              <a:rPr lang="es-ES" sz="2000" dirty="0">
                <a:latin typeface="Consolas" pitchFamily="49" charset="0"/>
              </a:rPr>
              <a:t>std;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rgbClr val="FFCCFF"/>
                </a:solidFill>
                <a:latin typeface="Consolas" pitchFamily="49" charset="0"/>
              </a:rPr>
              <a:t>#include &lt;fstream&gt;</a:t>
            </a:r>
          </a:p>
          <a:p>
            <a:pPr lvl="1" indent="1588">
              <a:spcBef>
                <a:spcPts val="0"/>
              </a:spcBef>
              <a:buNone/>
            </a:pPr>
            <a:endParaRPr lang="es-ES" sz="20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main() {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 err="1">
                <a:latin typeface="Consolas" pitchFamily="49" charset="0"/>
              </a:rPr>
              <a:t>nif</a:t>
            </a:r>
            <a:r>
              <a:rPr lang="es-ES" sz="2000" dirty="0">
                <a:latin typeface="Consolas" pitchFamily="49" charset="0"/>
              </a:rPr>
              <a:t>, producto;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unidades;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2000" dirty="0">
                <a:latin typeface="Consolas" pitchFamily="49" charset="0"/>
              </a:rPr>
              <a:t> precio;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char</a:t>
            </a:r>
            <a:r>
              <a:rPr lang="es-ES" sz="2000" dirty="0">
                <a:latin typeface="Consolas" pitchFamily="49" charset="0"/>
              </a:rPr>
              <a:t> aux;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ofstream</a:t>
            </a:r>
            <a:r>
              <a:rPr lang="es-ES" sz="2000" dirty="0">
                <a:latin typeface="Consolas" pitchFamily="49" charset="0"/>
              </a:rPr>
              <a:t> archivo;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 err="1">
                <a:latin typeface="Consolas" pitchFamily="49" charset="0"/>
              </a:rPr>
              <a:t>archivo.open</a:t>
            </a:r>
            <a:r>
              <a:rPr lang="es-ES" sz="2000" dirty="0">
                <a:latin typeface="Consolas" pitchFamily="49" charset="0"/>
              </a:rPr>
              <a:t>(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"output.txt"</a:t>
            </a:r>
            <a:r>
              <a:rPr lang="es-ES" sz="2000" dirty="0">
                <a:latin typeface="Consolas" pitchFamily="49" charset="0"/>
              </a:rPr>
              <a:t>);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Apertura (creación)</a:t>
            </a:r>
          </a:p>
          <a:p>
            <a:pPr lvl="1" indent="1588">
              <a:spcBef>
                <a:spcPts val="0"/>
              </a:spcBef>
              <a:buNone/>
            </a:pPr>
            <a:endParaRPr lang="es-ES" sz="20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"NIF del cliente (X para terminar): "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cin &gt;&gt; </a:t>
            </a:r>
            <a:r>
              <a:rPr lang="es-ES" sz="2000" dirty="0" err="1">
                <a:latin typeface="Consolas" pitchFamily="49" charset="0"/>
              </a:rPr>
              <a:t>nif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...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0991850" y="6356350"/>
            <a:ext cx="120015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242</a:t>
            </a:fld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7877088" y="404664"/>
            <a:ext cx="2337499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Veamos un Ejemplo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Escritura en archivos de texto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61678"/>
            <a:ext cx="8229600" cy="5237774"/>
          </a:xfrm>
        </p:spPr>
        <p:txBody>
          <a:bodyPr>
            <a:noAutofit/>
          </a:bodyPr>
          <a:lstStyle/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while</a:t>
            </a:r>
            <a:r>
              <a:rPr lang="es-ES" sz="2000" dirty="0">
                <a:latin typeface="Consolas" pitchFamily="49" charset="0"/>
              </a:rPr>
              <a:t> (</a:t>
            </a:r>
            <a:r>
              <a:rPr lang="es-ES" sz="2000" dirty="0" err="1">
                <a:latin typeface="Consolas" pitchFamily="49" charset="0"/>
              </a:rPr>
              <a:t>nif</a:t>
            </a:r>
            <a:r>
              <a:rPr lang="es-ES" sz="2000" dirty="0">
                <a:latin typeface="Consolas" pitchFamily="49" charset="0"/>
              </a:rPr>
              <a:t> !=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"X"</a:t>
            </a:r>
            <a:r>
              <a:rPr lang="es-ES" sz="2000" dirty="0">
                <a:latin typeface="Consolas" pitchFamily="49" charset="0"/>
              </a:rPr>
              <a:t>) {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Queda pendiente el Intro anterior...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cin.get(aux);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Leemos el Intro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"Producto: "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</a:t>
            </a:r>
            <a:r>
              <a:rPr lang="es-ES" sz="2000" dirty="0" err="1">
                <a:latin typeface="Consolas" pitchFamily="49" charset="0"/>
              </a:rPr>
              <a:t>getline</a:t>
            </a:r>
            <a:r>
              <a:rPr lang="es-ES" sz="2000" dirty="0">
                <a:latin typeface="Consolas" pitchFamily="49" charset="0"/>
              </a:rPr>
              <a:t>(cin, producto);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"Unidades: "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cin &gt;&gt; unidades;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"Precio: "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cin &gt;&gt; precio;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</a:t>
            </a:r>
            <a:r>
              <a:rPr lang="es-ES" sz="2000" spc="-50" dirty="0">
                <a:solidFill>
                  <a:srgbClr val="92D050"/>
                </a:solidFill>
                <a:latin typeface="Consolas" pitchFamily="49" charset="0"/>
              </a:rPr>
              <a:t>// Escribimos los datos en una línea del archivo...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      // Con un espacio de separación entre ellos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archivo &lt;&lt; </a:t>
            </a:r>
            <a:r>
              <a:rPr lang="es-ES" sz="2000" dirty="0" err="1">
                <a:latin typeface="Consolas" pitchFamily="49" charset="0"/>
              </a:rPr>
              <a:t>nif</a:t>
            </a:r>
            <a:r>
              <a:rPr lang="es-ES" sz="2000" dirty="0">
                <a:latin typeface="Consolas" pitchFamily="49" charset="0"/>
              </a:rPr>
              <a:t>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 "</a:t>
            </a:r>
            <a:r>
              <a:rPr lang="es-ES" sz="2000" dirty="0">
                <a:latin typeface="Consolas" pitchFamily="49" charset="0"/>
              </a:rPr>
              <a:t> &lt;&lt; unidades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 "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   &lt;&lt; precio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 "</a:t>
            </a:r>
            <a:r>
              <a:rPr lang="es-ES" sz="2000" dirty="0">
                <a:latin typeface="Consolas" pitchFamily="49" charset="0"/>
              </a:rPr>
              <a:t> &lt;&lt; producto &lt;&lt; endl;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"NIF del cliente (X para terminar): "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cin &gt;&gt; </a:t>
            </a:r>
            <a:r>
              <a:rPr lang="es-ES" sz="2000" dirty="0" err="1">
                <a:latin typeface="Consolas" pitchFamily="49" charset="0"/>
              </a:rPr>
              <a:t>nif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}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...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0991850" y="6356350"/>
            <a:ext cx="120015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243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 y Estructuras de Datos I</a:t>
            </a:r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0991850" y="6356350"/>
            <a:ext cx="120015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226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2721806" y="3044281"/>
            <a:ext cx="6748579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Lectura de archivos de texto</a:t>
            </a:r>
            <a:endParaRPr lang="es-E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Escritura en archivos de texto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61678"/>
            <a:ext cx="8229600" cy="5237774"/>
          </a:xfrm>
        </p:spPr>
        <p:txBody>
          <a:bodyPr>
            <a:noAutofit/>
          </a:bodyPr>
          <a:lstStyle/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Escribimos el centinela final...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archivo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"X"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 err="1">
                <a:latin typeface="Consolas" pitchFamily="49" charset="0"/>
              </a:rPr>
              <a:t>archivo.close</a:t>
            </a:r>
            <a:r>
              <a:rPr lang="es-ES" sz="2000" dirty="0">
                <a:latin typeface="Consolas" pitchFamily="49" charset="0"/>
              </a:rPr>
              <a:t>();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Cierre del archivo</a:t>
            </a:r>
          </a:p>
          <a:p>
            <a:pPr lvl="1" indent="1588">
              <a:spcBef>
                <a:spcPts val="0"/>
              </a:spcBef>
              <a:buNone/>
            </a:pPr>
            <a:endParaRPr lang="es-ES" sz="20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return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}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0991850" y="6356350"/>
            <a:ext cx="120015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244</a:t>
            </a:fld>
            <a:endParaRPr lang="en-US" dirty="0"/>
          </a:p>
        </p:txBody>
      </p:sp>
      <p:pic>
        <p:nvPicPr>
          <p:cNvPr id="389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8" y="3032390"/>
            <a:ext cx="5067300" cy="3167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9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6554" y="3429000"/>
            <a:ext cx="3733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Muchas Gracias.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034F-FD9E-4D75-89DE-8C4A96C3FCB9}" type="datetime8">
              <a:rPr lang="en-US" smtClean="0"/>
              <a:t>6/29/2020 11:19 AM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11176000" y="6356350"/>
            <a:ext cx="10160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245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0574496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Lectura de archivos de texto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61678"/>
            <a:ext cx="8229600" cy="5237774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  <a:tabLst>
                <a:tab pos="7981950" algn="r"/>
              </a:tabLs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Flujos de texto de entrada</a:t>
            </a:r>
            <a:endParaRPr lang="es-ES" sz="2800" i="0" dirty="0">
              <a:solidFill>
                <a:srgbClr val="FFC000"/>
              </a:solidFill>
            </a:endParaRPr>
          </a:p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 smtClean="0"/>
              <a:t>Para leer de un archivo de texto:</a:t>
            </a:r>
          </a:p>
          <a:p>
            <a:pPr marL="895350" lvl="2" indent="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s-ES" sz="2200" dirty="0"/>
              <a:t>Declara una variable de tipo </a:t>
            </a: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ifstream</a:t>
            </a:r>
            <a:endParaRPr lang="es-ES" sz="2200" dirty="0">
              <a:solidFill>
                <a:srgbClr val="FFC000"/>
              </a:solidFill>
            </a:endParaRPr>
          </a:p>
          <a:p>
            <a:pPr marL="895350" lvl="2" indent="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s-ES" sz="2200" spc="-40" dirty="0"/>
              <a:t>Asocia la variable con el archivo de texto (</a:t>
            </a:r>
            <a:r>
              <a:rPr lang="es-ES" sz="2200" i="1" spc="-40" dirty="0"/>
              <a:t>apertura del archivo</a:t>
            </a:r>
            <a:r>
              <a:rPr lang="es-ES" sz="2200" spc="-40" dirty="0"/>
              <a:t>)</a:t>
            </a:r>
          </a:p>
          <a:p>
            <a:pPr marL="895350" lvl="2" indent="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s-ES" sz="2200" dirty="0"/>
              <a:t>Realiza las operaciones de lectura</a:t>
            </a:r>
          </a:p>
          <a:p>
            <a:pPr marL="895350" lvl="2" indent="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s-ES" sz="2200" dirty="0"/>
              <a:t>Desliga la variable del archivo de texto (</a:t>
            </a:r>
            <a:r>
              <a:rPr lang="es-ES" sz="2200" i="1" dirty="0"/>
              <a:t>cierre el archivo</a:t>
            </a:r>
            <a:r>
              <a:rPr lang="es-ES" sz="2200" dirty="0"/>
              <a:t>)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0991850" y="6356350"/>
            <a:ext cx="120015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227</a:t>
            </a:fld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493957" y="2060848"/>
            <a:ext cx="312119" cy="374906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36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1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2493957" y="2547249"/>
            <a:ext cx="312119" cy="374906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36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2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2493957" y="3033650"/>
            <a:ext cx="312119" cy="374906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36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3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493957" y="3520050"/>
            <a:ext cx="312119" cy="374906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36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4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8666788" y="908721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ifstream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animBg="1"/>
      <p:bldP spid="15" grpId="0" uiExpand="1" animBg="1"/>
      <p:bldP spid="16" grpId="0" uiExpand="1" animBg="1"/>
      <p:bldP spid="17" grpId="0" uiExpand="1" animBg="1"/>
      <p:bldP spid="14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Lectura de archivos de texto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61678"/>
            <a:ext cx="8229600" cy="5237774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  <a:tabLst>
                <a:tab pos="7981950" algn="r"/>
              </a:tabLs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Apertura del archivo</a:t>
            </a:r>
            <a:endParaRPr lang="es-ES" sz="2800" i="0" dirty="0">
              <a:solidFill>
                <a:srgbClr val="FFC000"/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Conecta la variable con el archivo de texto del dispositivo</a:t>
            </a:r>
          </a:p>
          <a:p>
            <a:pPr marL="712788" lvl="1" indent="1588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000" i="1" dirty="0" err="1">
                <a:latin typeface="Consolas" pitchFamily="49" charset="0"/>
              </a:rPr>
              <a:t>flujo</a:t>
            </a:r>
            <a:r>
              <a:rPr lang="es-ES" sz="2000" dirty="0" err="1">
                <a:latin typeface="Consolas" pitchFamily="49" charset="0"/>
              </a:rPr>
              <a:t>.open</a:t>
            </a:r>
            <a:r>
              <a:rPr lang="es-ES" sz="2000" dirty="0">
                <a:latin typeface="Consolas" pitchFamily="49" charset="0"/>
              </a:rPr>
              <a:t>(</a:t>
            </a:r>
            <a:r>
              <a:rPr lang="es-ES" sz="2000" i="1" dirty="0" err="1">
                <a:latin typeface="Consolas" pitchFamily="49" charset="0"/>
              </a:rPr>
              <a:t>cadena_literal</a:t>
            </a:r>
            <a:r>
              <a:rPr lang="es-ES" sz="2000" dirty="0">
                <a:latin typeface="Consolas" pitchFamily="49" charset="0"/>
              </a:rPr>
              <a:t>);</a:t>
            </a: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ifstream</a:t>
            </a:r>
            <a:r>
              <a:rPr lang="es-ES" sz="2000" dirty="0">
                <a:latin typeface="Consolas" pitchFamily="49" charset="0"/>
              </a:rPr>
              <a:t> archivo;</a:t>
            </a: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 err="1">
                <a:latin typeface="Consolas" pitchFamily="49" charset="0"/>
              </a:rPr>
              <a:t>archivo.open</a:t>
            </a:r>
            <a:r>
              <a:rPr lang="es-ES" sz="2000" dirty="0">
                <a:latin typeface="Consolas" pitchFamily="49" charset="0"/>
              </a:rPr>
              <a:t>(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"abc.txt"</a:t>
            </a:r>
            <a:r>
              <a:rPr lang="es-ES" sz="2000" dirty="0">
                <a:latin typeface="Consolas" pitchFamily="49" charset="0"/>
              </a:rPr>
              <a:t>);</a:t>
            </a: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 </a:t>
            </a:r>
            <a:r>
              <a:rPr lang="es-ES" sz="2000" dirty="0">
                <a:latin typeface="Consolas" pitchFamily="49" charset="0"/>
              </a:rPr>
              <a:t>(</a:t>
            </a:r>
            <a:r>
              <a:rPr lang="es-ES" sz="2000" dirty="0" err="1">
                <a:latin typeface="Consolas" pitchFamily="49" charset="0"/>
              </a:rPr>
              <a:t>archivo.is_open</a:t>
            </a:r>
            <a:r>
              <a:rPr lang="es-ES" sz="2000" dirty="0">
                <a:latin typeface="Consolas" pitchFamily="49" charset="0"/>
              </a:rPr>
              <a:t>()) ...</a:t>
            </a:r>
          </a:p>
          <a:p>
            <a:pPr marL="0" lvl="1" indent="1588">
              <a:spcBef>
                <a:spcPts val="2400"/>
              </a:spcBef>
              <a:spcAft>
                <a:spcPts val="1200"/>
              </a:spcAft>
              <a:buNone/>
            </a:pPr>
            <a:r>
              <a:rPr lang="es-ES" sz="2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Cierre del archivo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Desconecta la variable del archivo de texto del dispositivo</a:t>
            </a:r>
          </a:p>
          <a:p>
            <a:pPr marL="712788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i="1" dirty="0" err="1">
                <a:latin typeface="Consolas" pitchFamily="49" charset="0"/>
              </a:rPr>
              <a:t>flujo</a:t>
            </a:r>
            <a:r>
              <a:rPr lang="es-ES" sz="2000" dirty="0" err="1">
                <a:latin typeface="Consolas" pitchFamily="49" charset="0"/>
              </a:rPr>
              <a:t>.close</a:t>
            </a:r>
            <a:r>
              <a:rPr lang="es-ES" sz="2000" dirty="0">
                <a:latin typeface="Consolas" pitchFamily="49" charset="0"/>
              </a:rPr>
              <a:t>();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>
                <a:latin typeface="Consolas" pitchFamily="49" charset="0"/>
              </a:rPr>
              <a:t>archivo.close</a:t>
            </a:r>
            <a:r>
              <a:rPr lang="es-ES" sz="2000" dirty="0">
                <a:latin typeface="Consolas" pitchFamily="49" charset="0"/>
              </a:rPr>
              <a:t>();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0991850" y="6356350"/>
            <a:ext cx="120015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228</a:t>
            </a:fld>
            <a:endParaRPr lang="en-US" dirty="0"/>
          </a:p>
        </p:txBody>
      </p:sp>
      <p:sp>
        <p:nvSpPr>
          <p:cNvPr id="14" name="13 Rectángulo"/>
          <p:cNvSpPr/>
          <p:nvPr/>
        </p:nvSpPr>
        <p:spPr>
          <a:xfrm>
            <a:off x="7032104" y="2204864"/>
            <a:ext cx="3162594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spcAft>
                <a:spcPts val="600"/>
              </a:spcAft>
              <a:buClr>
                <a:srgbClr val="FFC000"/>
              </a:buClr>
              <a:buSzPct val="70000"/>
            </a:pPr>
            <a:r>
              <a:rPr lang="es-ES" sz="22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¡El archivo debe existir!</a:t>
            </a:r>
          </a:p>
          <a:p>
            <a:pPr marL="0" lvl="2">
              <a:spcAft>
                <a:spcPts val="600"/>
              </a:spcAft>
              <a:buClr>
                <a:srgbClr val="FFC000"/>
              </a:buClr>
              <a:buSzPct val="70000"/>
            </a:pP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is_open()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:</a:t>
            </a:r>
            <a:b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true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si el archivo</a:t>
            </a:r>
            <a:b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 ha podido abrir</a:t>
            </a:r>
            <a:b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false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en caso contrario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Lectura de archivos de texto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61678"/>
            <a:ext cx="8229600" cy="5237774"/>
          </a:xfrm>
        </p:spPr>
        <p:txBody>
          <a:bodyPr>
            <a:normAutofit lnSpcReduction="10000"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  <a:tabLst>
                <a:tab pos="7981950" algn="r"/>
              </a:tabLs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Operaciones de lectura</a:t>
            </a:r>
            <a:endParaRPr lang="es-ES" sz="2800" i="0" dirty="0">
              <a:solidFill>
                <a:srgbClr val="FFC000"/>
              </a:solidFill>
            </a:endParaRPr>
          </a:p>
          <a:p>
            <a:pPr marL="714375" lvl="1" indent="-352425" defTabSz="3057525">
              <a:spcBef>
                <a:spcPts val="0"/>
              </a:spcBef>
              <a:spcAft>
                <a:spcPts val="600"/>
              </a:spcAft>
              <a:tabLst>
                <a:tab pos="5019675" algn="l"/>
              </a:tabLst>
            </a:pPr>
            <a:r>
              <a:rPr lang="es-ES" dirty="0" smtClean="0"/>
              <a:t>Extractor (&gt;&gt;)	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archivo &gt;&gt; variable;</a:t>
            </a: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 marL="714375" lvl="1" indent="0" defTabSz="89535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Salta primero los espacios en blanco (espacio, </a:t>
            </a:r>
            <a:r>
              <a:rPr lang="es-ES" dirty="0" err="1" smtClean="0"/>
              <a:t>tab</a:t>
            </a:r>
            <a:r>
              <a:rPr lang="es-ES" dirty="0" smtClean="0"/>
              <a:t>, </a:t>
            </a:r>
            <a:r>
              <a:rPr lang="es-ES" dirty="0" smtClean="0">
                <a:latin typeface="+mj-lt"/>
              </a:rPr>
              <a:t>Intro</a:t>
            </a:r>
            <a:r>
              <a:rPr lang="es-ES" dirty="0" smtClean="0"/>
              <a:t>, ...)</a:t>
            </a:r>
          </a:p>
          <a:p>
            <a:pPr marL="714375" lvl="1" indent="0" defTabSz="89535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Datos numéricos: lee hasta el primer carácter no válido</a:t>
            </a:r>
          </a:p>
          <a:p>
            <a:pPr marL="714375" lvl="1" indent="0" defTabSz="89535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Cadenas (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dirty="0" smtClean="0"/>
              <a:t>): lee hasta el siguiente espacio en blanco</a:t>
            </a:r>
          </a:p>
          <a:p>
            <a:pPr marL="714375" lvl="1" indent="-352425" defTabSz="895350">
              <a:spcBef>
                <a:spcPts val="0"/>
              </a:spcBef>
              <a:spcAft>
                <a:spcPts val="600"/>
              </a:spcAft>
            </a:pPr>
            <a:r>
              <a:rPr lang="es-ES" dirty="0" smtClean="0">
                <a:latin typeface="Consolas" pitchFamily="49" charset="0"/>
                <a:cs typeface="Consolas" pitchFamily="49" charset="0"/>
              </a:rPr>
              <a:t>archivo.get(</a:t>
            </a:r>
            <a:r>
              <a:rPr lang="es-ES" i="1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714375" lvl="1" indent="0" defTabSz="89535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Lee el siguiente carácter en la variable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s-ES" dirty="0" smtClean="0"/>
              <a:t>, sea el que sea</a:t>
            </a:r>
          </a:p>
          <a:p>
            <a:pPr marL="714375" lvl="1" indent="-352425" defTabSz="895350">
              <a:spcBef>
                <a:spcPts val="0"/>
              </a:spcBef>
              <a:spcAft>
                <a:spcPts val="600"/>
              </a:spcAft>
            </a:pPr>
            <a:r>
              <a:rPr lang="es-ES" dirty="0" err="1" smtClean="0">
                <a:latin typeface="Consolas" pitchFamily="49" charset="0"/>
                <a:cs typeface="Consolas" pitchFamily="49" charset="0"/>
              </a:rPr>
              <a:t>getline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s-ES" i="1" dirty="0" smtClean="0">
                <a:latin typeface="Consolas" pitchFamily="49" charset="0"/>
                <a:cs typeface="Consolas" pitchFamily="49" charset="0"/>
              </a:rPr>
              <a:t>archivo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s-ES" i="1" dirty="0" smtClean="0">
                <a:latin typeface="Consolas" pitchFamily="49" charset="0"/>
                <a:cs typeface="Consolas" pitchFamily="49" charset="0"/>
              </a:rPr>
              <a:t>cadena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714375" lvl="1" indent="0" defTabSz="89535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Lee en la </a:t>
            </a:r>
            <a:r>
              <a:rPr lang="es-ES" i="1" dirty="0" smtClean="0">
                <a:latin typeface="Consolas" pitchFamily="49" charset="0"/>
                <a:cs typeface="Consolas" pitchFamily="49" charset="0"/>
              </a:rPr>
              <a:t>cadena</a:t>
            </a:r>
            <a:r>
              <a:rPr lang="es-ES" dirty="0" smtClean="0"/>
              <a:t> todos los caracteres que queden en la línea</a:t>
            </a:r>
          </a:p>
          <a:p>
            <a:pPr marL="714375" lvl="1" indent="0" defTabSz="89535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Incluidos los espacios en blanco</a:t>
            </a:r>
          </a:p>
          <a:p>
            <a:pPr marL="714375" lvl="1" indent="0" defTabSz="89535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Hasta el siguiente salto de línea (descartándolo)</a:t>
            </a:r>
          </a:p>
          <a:p>
            <a:pPr marL="714375" lvl="1" indent="-352425" defTabSz="895350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dirty="0" smtClean="0"/>
              <a:t>Con los archivos no tiene efecto la función 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sync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0991850" y="6356350"/>
            <a:ext cx="120015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229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Lectura de archivos de texto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61678"/>
            <a:ext cx="8229600" cy="5237774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  <a:tabLst>
                <a:tab pos="7981950" algn="r"/>
              </a:tabLs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¿Qué debo leer?</a:t>
            </a:r>
            <a:endParaRPr lang="es-ES" sz="2800" i="0" dirty="0">
              <a:solidFill>
                <a:srgbClr val="FFC000"/>
              </a:solidFill>
            </a:endParaRPr>
          </a:p>
          <a:p>
            <a:pPr marL="714375" lvl="1" indent="-352425" defTabSz="3057525">
              <a:spcBef>
                <a:spcPts val="0"/>
              </a:spcBef>
              <a:spcAft>
                <a:spcPts val="600"/>
              </a:spcAft>
              <a:tabLst>
                <a:tab pos="5019675" algn="l"/>
              </a:tabLst>
            </a:pPr>
            <a:r>
              <a:rPr lang="es-ES" dirty="0" smtClean="0"/>
              <a:t>Un número</a:t>
            </a: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 marL="714375" lvl="1" indent="0" defTabSz="895350">
              <a:spcBef>
                <a:spcPts val="0"/>
              </a:spcBef>
              <a:spcAft>
                <a:spcPts val="600"/>
              </a:spcAft>
              <a:buNone/>
              <a:tabLst>
                <a:tab pos="7894800" algn="r"/>
              </a:tabLst>
            </a:pPr>
            <a:r>
              <a:rPr lang="es-ES" dirty="0" smtClean="0"/>
              <a:t>Usa el extractor	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archivo &gt;&gt; num;</a:t>
            </a:r>
          </a:p>
          <a:p>
            <a:pPr marL="714375" lvl="1" indent="-352425" defTabSz="3057525">
              <a:spcBef>
                <a:spcPts val="1200"/>
              </a:spcBef>
              <a:spcAft>
                <a:spcPts val="600"/>
              </a:spcAft>
              <a:tabLst>
                <a:tab pos="5019675" algn="l"/>
              </a:tabLst>
            </a:pPr>
            <a:r>
              <a:rPr lang="es-ES" dirty="0" smtClean="0"/>
              <a:t>Un carácter (sea el que sea)</a:t>
            </a: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 marL="714375" lvl="1" indent="0" defTabSz="895350">
              <a:spcBef>
                <a:spcPts val="0"/>
              </a:spcBef>
              <a:spcAft>
                <a:spcPts val="600"/>
              </a:spcAft>
              <a:buNone/>
              <a:tabLst>
                <a:tab pos="7894800" algn="r"/>
              </a:tabLst>
            </a:pPr>
            <a:r>
              <a:rPr lang="es-ES" dirty="0" smtClean="0"/>
              <a:t>Usa la función 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get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s-ES" dirty="0" smtClean="0"/>
              <a:t>	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archivo.get(c);</a:t>
            </a:r>
          </a:p>
          <a:p>
            <a:pPr marL="714375" lvl="1" indent="-352425" defTabSz="3057525">
              <a:spcBef>
                <a:spcPts val="1200"/>
              </a:spcBef>
              <a:spcAft>
                <a:spcPts val="600"/>
              </a:spcAft>
              <a:tabLst>
                <a:tab pos="5019675" algn="l"/>
              </a:tabLst>
            </a:pPr>
            <a:r>
              <a:rPr lang="es-ES" dirty="0" smtClean="0"/>
              <a:t>Una cadena </a:t>
            </a:r>
            <a:r>
              <a:rPr lang="es-ES" dirty="0" smtClean="0">
                <a:solidFill>
                  <a:srgbClr val="FFC000"/>
                </a:solidFill>
              </a:rPr>
              <a:t>sin espacios</a:t>
            </a:r>
            <a:endParaRPr lang="es-ES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714375" lvl="1" indent="0" defTabSz="895350">
              <a:spcBef>
                <a:spcPts val="0"/>
              </a:spcBef>
              <a:spcAft>
                <a:spcPts val="600"/>
              </a:spcAft>
              <a:buNone/>
              <a:tabLst>
                <a:tab pos="7894800" algn="r"/>
              </a:tabLst>
            </a:pPr>
            <a:r>
              <a:rPr lang="es-ES" dirty="0" smtClean="0"/>
              <a:t>Usa el extractor	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archivo &gt;&gt; 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cad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714375" lvl="1" indent="-352425" defTabSz="3057525">
              <a:spcBef>
                <a:spcPts val="1200"/>
              </a:spcBef>
              <a:spcAft>
                <a:spcPts val="600"/>
              </a:spcAft>
              <a:tabLst>
                <a:tab pos="5019675" algn="l"/>
              </a:tabLst>
            </a:pPr>
            <a:r>
              <a:rPr lang="es-ES" dirty="0" smtClean="0"/>
              <a:t>Una cadena </a:t>
            </a:r>
            <a:r>
              <a:rPr lang="es-ES" dirty="0" smtClean="0">
                <a:solidFill>
                  <a:srgbClr val="FFC000"/>
                </a:solidFill>
              </a:rPr>
              <a:t>posiblemente con espacios</a:t>
            </a:r>
            <a:endParaRPr lang="es-ES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714375" lvl="1" indent="0" defTabSz="895350">
              <a:spcBef>
                <a:spcPts val="0"/>
              </a:spcBef>
              <a:spcAft>
                <a:spcPts val="600"/>
              </a:spcAft>
              <a:buNone/>
              <a:tabLst>
                <a:tab pos="7894800" algn="r"/>
              </a:tabLst>
            </a:pPr>
            <a:r>
              <a:rPr lang="es-ES" dirty="0" smtClean="0"/>
              <a:t>Usa la función 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getline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s-ES" dirty="0" smtClean="0"/>
              <a:t>	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getline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(archivo, 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cad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0991850" y="6356350"/>
            <a:ext cx="120015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230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Lectura de archivos de texto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61678"/>
            <a:ext cx="8229600" cy="5237774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  <a:tabLst>
                <a:tab pos="7981950" algn="r"/>
              </a:tabLs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¿Dónde queda pendiente la entrada?</a:t>
            </a:r>
            <a:endParaRPr lang="es-ES" sz="2800" i="0" dirty="0">
              <a:solidFill>
                <a:srgbClr val="FFC000"/>
              </a:solidFill>
            </a:endParaRPr>
          </a:p>
          <a:p>
            <a:pPr marL="714375" lvl="1" indent="-352425" defTabSz="3057525">
              <a:spcBef>
                <a:spcPts val="0"/>
              </a:spcBef>
              <a:spcAft>
                <a:spcPts val="600"/>
              </a:spcAft>
              <a:tabLst>
                <a:tab pos="5019675" algn="l"/>
              </a:tabLst>
            </a:pPr>
            <a:r>
              <a:rPr lang="es-ES" dirty="0" smtClean="0"/>
              <a:t>Número leído con el extractor</a:t>
            </a: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 marL="714375" lvl="1" indent="0" defTabSz="895350">
              <a:spcBef>
                <a:spcPts val="0"/>
              </a:spcBef>
              <a:spcAft>
                <a:spcPts val="600"/>
              </a:spcAft>
              <a:buNone/>
              <a:tabLst>
                <a:tab pos="7894800" algn="r"/>
              </a:tabLst>
            </a:pPr>
            <a:r>
              <a:rPr lang="es-ES" dirty="0" smtClean="0"/>
              <a:t>En el primer carácter no válido (inc. espacios en blanco)</a:t>
            </a: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 marL="714375" lvl="1" indent="-352425" defTabSz="3057525">
              <a:spcBef>
                <a:spcPts val="1200"/>
              </a:spcBef>
              <a:spcAft>
                <a:spcPts val="600"/>
              </a:spcAft>
              <a:tabLst>
                <a:tab pos="5019675" algn="l"/>
              </a:tabLst>
            </a:pPr>
            <a:r>
              <a:rPr lang="es-ES" dirty="0" smtClean="0"/>
              <a:t>Carácter leído con 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get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714375" lvl="1" indent="0" defTabSz="3057525">
              <a:spcBef>
                <a:spcPts val="0"/>
              </a:spcBef>
              <a:spcAft>
                <a:spcPts val="600"/>
              </a:spcAft>
              <a:buNone/>
              <a:tabLst>
                <a:tab pos="5019675" algn="l"/>
              </a:tabLst>
            </a:pPr>
            <a:r>
              <a:rPr lang="es-ES" dirty="0" smtClean="0"/>
              <a:t>En el siguiente carácter (inc. espacios en blanco)</a:t>
            </a:r>
          </a:p>
          <a:p>
            <a:pPr marL="714375" lvl="1" indent="-352425" defTabSz="3057525">
              <a:spcBef>
                <a:spcPts val="1200"/>
              </a:spcBef>
              <a:spcAft>
                <a:spcPts val="600"/>
              </a:spcAft>
              <a:tabLst>
                <a:tab pos="5019675" algn="l"/>
              </a:tabLst>
            </a:pPr>
            <a:r>
              <a:rPr lang="es-ES" dirty="0" smtClean="0"/>
              <a:t>Una cadena leída con el extractor</a:t>
            </a:r>
          </a:p>
          <a:p>
            <a:pPr marL="714375" lvl="1" indent="0" defTabSz="3057525">
              <a:spcBef>
                <a:spcPts val="0"/>
              </a:spcBef>
              <a:spcAft>
                <a:spcPts val="600"/>
              </a:spcAft>
              <a:buNone/>
              <a:tabLst>
                <a:tab pos="5019675" algn="l"/>
              </a:tabLst>
            </a:pPr>
            <a:r>
              <a:rPr lang="es-ES" dirty="0" smtClean="0"/>
              <a:t>En el siguiente espacio en blanco</a:t>
            </a: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 marL="714375" lvl="1" indent="-352425" defTabSz="3057525">
              <a:spcBef>
                <a:spcPts val="1200"/>
              </a:spcBef>
              <a:spcAft>
                <a:spcPts val="600"/>
              </a:spcAft>
              <a:tabLst>
                <a:tab pos="5019675" algn="l"/>
              </a:tabLst>
            </a:pPr>
            <a:r>
              <a:rPr lang="es-ES" dirty="0" smtClean="0"/>
              <a:t>Una cadena leída con la función 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getline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714375" lvl="1" indent="0" defTabSz="3057525">
              <a:spcBef>
                <a:spcPts val="0"/>
              </a:spcBef>
              <a:spcAft>
                <a:spcPts val="600"/>
              </a:spcAft>
              <a:buNone/>
              <a:tabLst>
                <a:tab pos="5019675" algn="l"/>
              </a:tabLst>
            </a:pPr>
            <a:r>
              <a:rPr lang="es-ES" dirty="0" smtClean="0"/>
              <a:t>Al principio de la siguiente línea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0991850" y="6356350"/>
            <a:ext cx="120015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231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Elipse"/>
          <p:cNvSpPr/>
          <p:nvPr/>
        </p:nvSpPr>
        <p:spPr>
          <a:xfrm>
            <a:off x="7975972" y="4327004"/>
            <a:ext cx="129614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600" dirty="0">
                <a:latin typeface="+mj-lt"/>
              </a:rPr>
              <a:t>Programa</a:t>
            </a:r>
          </a:p>
        </p:txBody>
      </p:sp>
      <p:sp>
        <p:nvSpPr>
          <p:cNvPr id="39" name="38 Rectángulo"/>
          <p:cNvSpPr/>
          <p:nvPr/>
        </p:nvSpPr>
        <p:spPr>
          <a:xfrm>
            <a:off x="8468196" y="2670820"/>
            <a:ext cx="333198" cy="1813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Lectura de archivos de texto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237774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 err="1">
                <a:latin typeface="Consolas" pitchFamily="49" charset="0"/>
              </a:rPr>
              <a:t>nif</a:t>
            </a:r>
            <a:r>
              <a:rPr lang="es-ES" sz="2000" dirty="0">
                <a:latin typeface="Consolas" pitchFamily="49" charset="0"/>
              </a:rPr>
              <a:t>, producto;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unidades;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2000" dirty="0">
                <a:latin typeface="Consolas" pitchFamily="49" charset="0"/>
              </a:rPr>
              <a:t> precio;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char</a:t>
            </a:r>
            <a:r>
              <a:rPr lang="es-ES" sz="2000" dirty="0">
                <a:latin typeface="Consolas" pitchFamily="49" charset="0"/>
              </a:rPr>
              <a:t> aux;</a:t>
            </a:r>
            <a:endParaRPr lang="es-ES" sz="16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1800"/>
              </a:spcAft>
              <a:buNone/>
            </a:pPr>
            <a:endParaRPr lang="es-ES" sz="16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1800"/>
              </a:spcAft>
              <a:buNone/>
            </a:pPr>
            <a:endParaRPr lang="es-ES" sz="16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1800"/>
              </a:spcAft>
              <a:buNone/>
            </a:pPr>
            <a:endParaRPr lang="es-ES" sz="1600" dirty="0">
              <a:latin typeface="Consolas" pitchFamily="49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0991850" y="6356350"/>
            <a:ext cx="120015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232</a:t>
            </a:fld>
            <a:endParaRPr lang="en-US" dirty="0"/>
          </a:p>
        </p:txBody>
      </p:sp>
      <p:graphicFrame>
        <p:nvGraphicFramePr>
          <p:cNvPr id="21" name="20 Tabla"/>
          <p:cNvGraphicFramePr>
            <a:graphicFrameLocks noGrp="1"/>
          </p:cNvGraphicFramePr>
          <p:nvPr/>
        </p:nvGraphicFramePr>
        <p:xfrm>
          <a:off x="8468196" y="2670820"/>
          <a:ext cx="311696" cy="1813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11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8" name="40 Grupo"/>
          <p:cNvGrpSpPr/>
          <p:nvPr/>
        </p:nvGrpSpPr>
        <p:grpSpPr>
          <a:xfrm>
            <a:off x="8805462" y="3075108"/>
            <a:ext cx="1611018" cy="1213797"/>
            <a:chOff x="6837717" y="3238173"/>
            <a:chExt cx="1611018" cy="1213797"/>
          </a:xfrm>
        </p:grpSpPr>
        <p:cxnSp>
          <p:nvCxnSpPr>
            <p:cNvPr id="20" name="19 Conector recto de flecha"/>
            <p:cNvCxnSpPr/>
            <p:nvPr/>
          </p:nvCxnSpPr>
          <p:spPr>
            <a:xfrm rot="5400000" flipH="1" flipV="1">
              <a:off x="6751290" y="4235945"/>
              <a:ext cx="432048" cy="1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26 CuadroTexto"/>
            <p:cNvSpPr txBox="1"/>
            <p:nvPr/>
          </p:nvSpPr>
          <p:spPr>
            <a:xfrm>
              <a:off x="6837717" y="3238173"/>
              <a:ext cx="1611018" cy="58477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Flujo de entrada</a:t>
              </a:r>
              <a:b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archivo</a:t>
              </a:r>
            </a:p>
          </p:txBody>
        </p:sp>
      </p:grpSp>
      <p:grpSp>
        <p:nvGrpSpPr>
          <p:cNvPr id="9" name="32 Grupo"/>
          <p:cNvGrpSpPr/>
          <p:nvPr/>
        </p:nvGrpSpPr>
        <p:grpSpPr>
          <a:xfrm>
            <a:off x="1976316" y="2708920"/>
            <a:ext cx="2958027" cy="400110"/>
            <a:chOff x="452315" y="3365986"/>
            <a:chExt cx="2958027" cy="400110"/>
          </a:xfrm>
        </p:grpSpPr>
        <p:sp>
          <p:nvSpPr>
            <p:cNvPr id="28" name="27 CuadroTexto"/>
            <p:cNvSpPr txBox="1"/>
            <p:nvPr/>
          </p:nvSpPr>
          <p:spPr>
            <a:xfrm>
              <a:off x="452315" y="3383365"/>
              <a:ext cx="297692" cy="344128"/>
            </a:xfrm>
            <a:prstGeom prst="rect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36000" rtlCol="0" anchor="ctr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1</a:t>
              </a: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827584" y="3365986"/>
              <a:ext cx="25827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ifstream</a:t>
              </a: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archivo;</a:t>
              </a:r>
              <a:endParaRPr lang="es-ES" sz="2000" dirty="0"/>
            </a:p>
          </p:txBody>
        </p:sp>
      </p:grpSp>
      <p:grpSp>
        <p:nvGrpSpPr>
          <p:cNvPr id="10" name="33 Grupo"/>
          <p:cNvGrpSpPr/>
          <p:nvPr/>
        </p:nvGrpSpPr>
        <p:grpSpPr>
          <a:xfrm>
            <a:off x="1976316" y="3162098"/>
            <a:ext cx="6275857" cy="400110"/>
            <a:chOff x="452315" y="3819164"/>
            <a:chExt cx="6275857" cy="400110"/>
          </a:xfrm>
        </p:grpSpPr>
        <p:sp>
          <p:nvSpPr>
            <p:cNvPr id="29" name="28 CuadroTexto"/>
            <p:cNvSpPr txBox="1"/>
            <p:nvPr/>
          </p:nvSpPr>
          <p:spPr>
            <a:xfrm>
              <a:off x="452315" y="3863418"/>
              <a:ext cx="297692" cy="344128"/>
            </a:xfrm>
            <a:prstGeom prst="rect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36000" rtlCol="0" anchor="ctr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2</a:t>
              </a:r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827583" y="3819164"/>
              <a:ext cx="590058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200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archivo.open</a:t>
              </a: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(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"compras.txt"</a:t>
              </a: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); </a:t>
              </a:r>
              <a:r>
                <a:rPr lang="es-ES" sz="2000" dirty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// Apertura</a:t>
              </a:r>
              <a:endParaRPr lang="es-ES" sz="2000" dirty="0"/>
            </a:p>
          </p:txBody>
        </p:sp>
      </p:grpSp>
      <p:grpSp>
        <p:nvGrpSpPr>
          <p:cNvPr id="11" name="34 Grupo"/>
          <p:cNvGrpSpPr/>
          <p:nvPr/>
        </p:nvGrpSpPr>
        <p:grpSpPr>
          <a:xfrm>
            <a:off x="1976316" y="3651676"/>
            <a:ext cx="5847877" cy="784830"/>
            <a:chOff x="452315" y="4308742"/>
            <a:chExt cx="5847877" cy="784830"/>
          </a:xfrm>
        </p:grpSpPr>
        <p:sp>
          <p:nvSpPr>
            <p:cNvPr id="30" name="29 CuadroTexto"/>
            <p:cNvSpPr txBox="1"/>
            <p:nvPr/>
          </p:nvSpPr>
          <p:spPr>
            <a:xfrm>
              <a:off x="452315" y="4343471"/>
              <a:ext cx="297692" cy="344128"/>
            </a:xfrm>
            <a:prstGeom prst="rect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36000" rtlCol="0" anchor="ctr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3</a:t>
              </a:r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827583" y="4308742"/>
              <a:ext cx="5472609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archivo &gt;&gt; </a:t>
              </a:r>
              <a:r>
                <a:rPr lang="es-ES" sz="200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nif</a:t>
              </a: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&gt;&gt; unidades &gt;&gt; precio;</a:t>
              </a:r>
            </a:p>
            <a:p>
              <a:r>
                <a:rPr lang="es-ES" sz="200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getline</a:t>
              </a: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(archivo, producto);</a:t>
              </a:r>
              <a:endParaRPr lang="es-ES" sz="2400" dirty="0"/>
            </a:p>
          </p:txBody>
        </p:sp>
      </p:grpSp>
      <p:grpSp>
        <p:nvGrpSpPr>
          <p:cNvPr id="13" name="35 Grupo"/>
          <p:cNvGrpSpPr/>
          <p:nvPr/>
        </p:nvGrpSpPr>
        <p:grpSpPr>
          <a:xfrm>
            <a:off x="1976316" y="4581128"/>
            <a:ext cx="4947269" cy="400110"/>
            <a:chOff x="452315" y="4789716"/>
            <a:chExt cx="4947269" cy="400110"/>
          </a:xfrm>
        </p:grpSpPr>
        <p:sp>
          <p:nvSpPr>
            <p:cNvPr id="31" name="30 CuadroTexto"/>
            <p:cNvSpPr txBox="1"/>
            <p:nvPr/>
          </p:nvSpPr>
          <p:spPr>
            <a:xfrm>
              <a:off x="452315" y="4833050"/>
              <a:ext cx="297692" cy="344128"/>
            </a:xfrm>
            <a:prstGeom prst="rect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36000" rtlCol="0" anchor="ctr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4</a:t>
              </a:r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827584" y="4789716"/>
              <a:ext cx="4572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s-ES" sz="200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archivo.close</a:t>
              </a: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(); </a:t>
              </a:r>
              <a:r>
                <a:rPr lang="es-ES" sz="2000" dirty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// Cierre</a:t>
              </a:r>
              <a:endParaRPr lang="es-ES" sz="2400" dirty="0"/>
            </a:p>
          </p:txBody>
        </p:sp>
      </p:grpSp>
      <p:pic>
        <p:nvPicPr>
          <p:cNvPr id="302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2231" y="1832526"/>
            <a:ext cx="3343275" cy="112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36 Grupo"/>
          <p:cNvGrpSpPr/>
          <p:nvPr/>
        </p:nvGrpSpPr>
        <p:grpSpPr>
          <a:xfrm>
            <a:off x="5375920" y="1832526"/>
            <a:ext cx="2467322" cy="1354776"/>
            <a:chOff x="3654946" y="1988840"/>
            <a:chExt cx="2467322" cy="1354776"/>
          </a:xfrm>
        </p:grpSpPr>
        <p:sp>
          <p:nvSpPr>
            <p:cNvPr id="14" name="13 Elipse"/>
            <p:cNvSpPr/>
            <p:nvPr/>
          </p:nvSpPr>
          <p:spPr>
            <a:xfrm>
              <a:off x="5402188" y="1988840"/>
              <a:ext cx="720080" cy="28803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" name="11 Conector recto de flecha"/>
            <p:cNvCxnSpPr>
              <a:endCxn id="14" idx="3"/>
            </p:cNvCxnSpPr>
            <p:nvPr/>
          </p:nvCxnSpPr>
          <p:spPr>
            <a:xfrm flipV="1">
              <a:off x="3654946" y="2234691"/>
              <a:ext cx="1852695" cy="1108925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stealth" w="lg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Lectura de archivos de texto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237774"/>
          </a:xfrm>
        </p:spPr>
        <p:txBody>
          <a:bodyPr>
            <a:normAutofit/>
          </a:bodyPr>
          <a:lstStyle/>
          <a:p>
            <a:pPr marL="361950"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s-ES" sz="2000" i="0" dirty="0">
                <a:solidFill>
                  <a:prstClr val="white"/>
                </a:solidFill>
                <a:latin typeface="Consolas" pitchFamily="49" charset="0"/>
              </a:rPr>
              <a:t>archivo &gt;&gt; </a:t>
            </a:r>
            <a:r>
              <a:rPr lang="es-ES" sz="2000" i="0" dirty="0" err="1">
                <a:solidFill>
                  <a:prstClr val="white"/>
                </a:solidFill>
                <a:latin typeface="Consolas" pitchFamily="49" charset="0"/>
              </a:rPr>
              <a:t>nif</a:t>
            </a:r>
            <a:r>
              <a:rPr lang="es-ES" sz="2000" i="0" dirty="0">
                <a:solidFill>
                  <a:prstClr val="white"/>
                </a:solidFill>
                <a:latin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s-ES" sz="2000" i="0" dirty="0">
                <a:solidFill>
                  <a:prstClr val="white"/>
                </a:solidFill>
                <a:latin typeface="Consolas" pitchFamily="49" charset="0"/>
              </a:rPr>
              <a:t>archivo &gt;&gt; unidades;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s-ES" sz="2000" i="0" dirty="0">
                <a:solidFill>
                  <a:prstClr val="white"/>
                </a:solidFill>
                <a:latin typeface="Consolas" pitchFamily="49" charset="0"/>
              </a:rPr>
              <a:t>archivo &gt;&gt; precio;</a:t>
            </a:r>
          </a:p>
          <a:p>
            <a:pPr marL="361950">
              <a:spcBef>
                <a:spcPts val="0"/>
              </a:spcBef>
              <a:buClrTx/>
              <a:buSzTx/>
            </a:pPr>
            <a:r>
              <a:rPr lang="es-ES" sz="2000" i="0" dirty="0" err="1">
                <a:solidFill>
                  <a:prstClr val="white"/>
                </a:solidFill>
                <a:latin typeface="Consolas" pitchFamily="49" charset="0"/>
              </a:rPr>
              <a:t>getline</a:t>
            </a:r>
            <a:r>
              <a:rPr lang="es-ES" sz="2000" i="0" dirty="0">
                <a:solidFill>
                  <a:prstClr val="white"/>
                </a:solidFill>
                <a:latin typeface="Consolas" pitchFamily="49" charset="0"/>
              </a:rPr>
              <a:t>(archivo, producto);</a:t>
            </a:r>
            <a:endParaRPr lang="es-ES" i="0" dirty="0" smtClean="0">
              <a:solidFill>
                <a:prstClr val="white"/>
              </a:solidFill>
              <a:effectLst/>
              <a:latin typeface="Constantia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sz="16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1800"/>
              </a:spcAft>
              <a:buNone/>
            </a:pPr>
            <a:endParaRPr lang="es-ES" sz="16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1800"/>
              </a:spcAft>
              <a:buNone/>
            </a:pPr>
            <a:endParaRPr lang="es-ES" sz="16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1800"/>
              </a:spcAft>
              <a:buNone/>
            </a:pPr>
            <a:endParaRPr lang="es-ES" sz="1600" dirty="0">
              <a:latin typeface="Consolas" pitchFamily="49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0991850" y="6356350"/>
            <a:ext cx="120015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233</a:t>
            </a:fld>
            <a:endParaRPr lang="en-US" dirty="0"/>
          </a:p>
        </p:txBody>
      </p:sp>
      <p:grpSp>
        <p:nvGrpSpPr>
          <p:cNvPr id="32" name="31 Grupo"/>
          <p:cNvGrpSpPr/>
          <p:nvPr/>
        </p:nvGrpSpPr>
        <p:grpSpPr>
          <a:xfrm>
            <a:off x="2476187" y="5138608"/>
            <a:ext cx="3938633" cy="369332"/>
            <a:chOff x="3125411" y="3717032"/>
            <a:chExt cx="3938633" cy="369332"/>
          </a:xfrm>
        </p:grpSpPr>
        <p:sp>
          <p:nvSpPr>
            <p:cNvPr id="33" name="32 CuadroTexto"/>
            <p:cNvSpPr txBox="1"/>
            <p:nvPr/>
          </p:nvSpPr>
          <p:spPr>
            <a:xfrm>
              <a:off x="3125411" y="3717032"/>
              <a:ext cx="119776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producto</a:t>
              </a: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4355975" y="3717032"/>
              <a:ext cx="2708069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Reproductor de DVD</a:t>
              </a:r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7215764" y="5138375"/>
            <a:ext cx="2408628" cy="369332"/>
            <a:chOff x="3378686" y="3717032"/>
            <a:chExt cx="2408628" cy="369332"/>
          </a:xfrm>
        </p:grpSpPr>
        <p:sp>
          <p:nvSpPr>
            <p:cNvPr id="36" name="35 CuadroTexto"/>
            <p:cNvSpPr txBox="1"/>
            <p:nvPr/>
          </p:nvSpPr>
          <p:spPr>
            <a:xfrm>
              <a:off x="3378686" y="3717032"/>
              <a:ext cx="944489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precio</a:t>
              </a: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4355975" y="3717032"/>
              <a:ext cx="1431339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123.95</a:t>
              </a:r>
            </a:p>
          </p:txBody>
        </p:sp>
      </p:grpSp>
      <p:grpSp>
        <p:nvGrpSpPr>
          <p:cNvPr id="38" name="37 Grupo"/>
          <p:cNvGrpSpPr/>
          <p:nvPr/>
        </p:nvGrpSpPr>
        <p:grpSpPr>
          <a:xfrm>
            <a:off x="6943076" y="4615269"/>
            <a:ext cx="1941823" cy="369332"/>
            <a:chOff x="3125411" y="3717032"/>
            <a:chExt cx="1941823" cy="369332"/>
          </a:xfrm>
        </p:grpSpPr>
        <p:sp>
          <p:nvSpPr>
            <p:cNvPr id="40" name="39 CuadroTexto"/>
            <p:cNvSpPr txBox="1"/>
            <p:nvPr/>
          </p:nvSpPr>
          <p:spPr>
            <a:xfrm>
              <a:off x="3125411" y="3717032"/>
              <a:ext cx="119776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unidades</a:t>
              </a:r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4355975" y="3717032"/>
              <a:ext cx="711259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grpSp>
        <p:nvGrpSpPr>
          <p:cNvPr id="42" name="41 Grupo"/>
          <p:cNvGrpSpPr/>
          <p:nvPr/>
        </p:nvGrpSpPr>
        <p:grpSpPr>
          <a:xfrm>
            <a:off x="3109373" y="4634552"/>
            <a:ext cx="3305447" cy="369332"/>
            <a:chOff x="3758597" y="3717032"/>
            <a:chExt cx="3305447" cy="369332"/>
          </a:xfrm>
        </p:grpSpPr>
        <p:sp>
          <p:nvSpPr>
            <p:cNvPr id="43" name="42 CuadroTexto"/>
            <p:cNvSpPr txBox="1"/>
            <p:nvPr/>
          </p:nvSpPr>
          <p:spPr>
            <a:xfrm>
              <a:off x="3758597" y="3717032"/>
              <a:ext cx="564578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nif</a:t>
              </a: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4355976" y="3717032"/>
              <a:ext cx="2708068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12345678F</a:t>
              </a:r>
            </a:p>
          </p:txBody>
        </p:sp>
      </p:grp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7526" y="1196752"/>
            <a:ext cx="3343275" cy="112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6" name="45 Rectángulo"/>
          <p:cNvSpPr/>
          <p:nvPr/>
        </p:nvSpPr>
        <p:spPr>
          <a:xfrm>
            <a:off x="2860180" y="3140736"/>
            <a:ext cx="6471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latin typeface="Consolas" pitchFamily="49" charset="0"/>
                <a:cs typeface="Consolas" pitchFamily="49" charset="0"/>
              </a:rPr>
              <a:t>12345678F 2 123.95 Reproductor de DVD</a:t>
            </a:r>
          </a:p>
        </p:txBody>
      </p:sp>
      <p:grpSp>
        <p:nvGrpSpPr>
          <p:cNvPr id="85" name="84 Grupo"/>
          <p:cNvGrpSpPr/>
          <p:nvPr/>
        </p:nvGrpSpPr>
        <p:grpSpPr>
          <a:xfrm>
            <a:off x="3372458" y="5435932"/>
            <a:ext cx="944489" cy="657364"/>
            <a:chOff x="1848457" y="5661248"/>
            <a:chExt cx="944489" cy="657364"/>
          </a:xfrm>
        </p:grpSpPr>
        <p:cxnSp>
          <p:nvCxnSpPr>
            <p:cNvPr id="48" name="47 Conector recto de flecha"/>
            <p:cNvCxnSpPr/>
            <p:nvPr/>
          </p:nvCxnSpPr>
          <p:spPr>
            <a:xfrm flipV="1">
              <a:off x="2320702" y="5661248"/>
              <a:ext cx="0" cy="34123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48 CuadroTexto"/>
            <p:cNvSpPr txBox="1"/>
            <p:nvPr/>
          </p:nvSpPr>
          <p:spPr>
            <a:xfrm>
              <a:off x="1848457" y="5949280"/>
              <a:ext cx="944489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Espacio</a:t>
              </a:r>
            </a:p>
          </p:txBody>
        </p:sp>
      </p:grpSp>
      <p:grpSp>
        <p:nvGrpSpPr>
          <p:cNvPr id="55" name="54 Grupo"/>
          <p:cNvGrpSpPr/>
          <p:nvPr/>
        </p:nvGrpSpPr>
        <p:grpSpPr>
          <a:xfrm>
            <a:off x="2884216" y="3494388"/>
            <a:ext cx="1579637" cy="216024"/>
            <a:chOff x="1336179" y="3854661"/>
            <a:chExt cx="1579637" cy="216024"/>
          </a:xfrm>
        </p:grpSpPr>
        <p:cxnSp>
          <p:nvCxnSpPr>
            <p:cNvPr id="51" name="50 Conector recto"/>
            <p:cNvCxnSpPr/>
            <p:nvPr/>
          </p:nvCxnSpPr>
          <p:spPr>
            <a:xfrm>
              <a:off x="1345704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>
              <a:off x="2906291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/>
            <p:nvPr/>
          </p:nvCxnSpPr>
          <p:spPr>
            <a:xfrm>
              <a:off x="1336179" y="4070685"/>
              <a:ext cx="1579637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55 Grupo"/>
          <p:cNvGrpSpPr/>
          <p:nvPr/>
        </p:nvGrpSpPr>
        <p:grpSpPr>
          <a:xfrm>
            <a:off x="4617741" y="3494388"/>
            <a:ext cx="216024" cy="216024"/>
            <a:chOff x="1336179" y="3854661"/>
            <a:chExt cx="1579637" cy="216024"/>
          </a:xfrm>
        </p:grpSpPr>
        <p:cxnSp>
          <p:nvCxnSpPr>
            <p:cNvPr id="57" name="56 Conector recto"/>
            <p:cNvCxnSpPr/>
            <p:nvPr/>
          </p:nvCxnSpPr>
          <p:spPr>
            <a:xfrm>
              <a:off x="1405829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2846166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>
              <a:off x="1336179" y="4070685"/>
              <a:ext cx="1579637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59 Grupo"/>
          <p:cNvGrpSpPr/>
          <p:nvPr/>
        </p:nvGrpSpPr>
        <p:grpSpPr>
          <a:xfrm>
            <a:off x="4968255" y="3494388"/>
            <a:ext cx="1008112" cy="216024"/>
            <a:chOff x="1336179" y="3854661"/>
            <a:chExt cx="1579637" cy="216024"/>
          </a:xfrm>
        </p:grpSpPr>
        <p:cxnSp>
          <p:nvCxnSpPr>
            <p:cNvPr id="61" name="60 Conector recto"/>
            <p:cNvCxnSpPr/>
            <p:nvPr/>
          </p:nvCxnSpPr>
          <p:spPr>
            <a:xfrm>
              <a:off x="1351104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/>
            <p:nvPr/>
          </p:nvCxnSpPr>
          <p:spPr>
            <a:xfrm>
              <a:off x="2900891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/>
            <p:nvPr/>
          </p:nvCxnSpPr>
          <p:spPr>
            <a:xfrm>
              <a:off x="1336179" y="4070685"/>
              <a:ext cx="1579637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63 Grupo"/>
          <p:cNvGrpSpPr/>
          <p:nvPr/>
        </p:nvGrpSpPr>
        <p:grpSpPr>
          <a:xfrm>
            <a:off x="6014466" y="3494388"/>
            <a:ext cx="3240000" cy="216024"/>
            <a:chOff x="1336179" y="3854661"/>
            <a:chExt cx="1579637" cy="216024"/>
          </a:xfrm>
        </p:grpSpPr>
        <p:cxnSp>
          <p:nvCxnSpPr>
            <p:cNvPr id="65" name="64 Conector recto"/>
            <p:cNvCxnSpPr/>
            <p:nvPr/>
          </p:nvCxnSpPr>
          <p:spPr>
            <a:xfrm>
              <a:off x="1340823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>
              <a:off x="2911172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1336179" y="4070685"/>
              <a:ext cx="1579637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82 Grupo"/>
          <p:cNvGrpSpPr/>
          <p:nvPr/>
        </p:nvGrpSpPr>
        <p:grpSpPr>
          <a:xfrm>
            <a:off x="4530874" y="3710412"/>
            <a:ext cx="4474632" cy="465956"/>
            <a:chOff x="3006874" y="4142693"/>
            <a:chExt cx="4474632" cy="465956"/>
          </a:xfrm>
        </p:grpSpPr>
        <p:cxnSp>
          <p:nvCxnSpPr>
            <p:cNvPr id="71" name="70 Conector recto de flecha"/>
            <p:cNvCxnSpPr/>
            <p:nvPr/>
          </p:nvCxnSpPr>
          <p:spPr>
            <a:xfrm flipV="1">
              <a:off x="3016399" y="4142693"/>
              <a:ext cx="0" cy="28803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72 Conector recto de flecha"/>
            <p:cNvCxnSpPr/>
            <p:nvPr/>
          </p:nvCxnSpPr>
          <p:spPr>
            <a:xfrm flipV="1">
              <a:off x="3377580" y="4142693"/>
              <a:ext cx="0" cy="28803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"/>
            <p:cNvCxnSpPr/>
            <p:nvPr/>
          </p:nvCxnSpPr>
          <p:spPr>
            <a:xfrm>
              <a:off x="3006874" y="4430725"/>
              <a:ext cx="1426443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75 CuadroTexto"/>
            <p:cNvSpPr txBox="1"/>
            <p:nvPr/>
          </p:nvSpPr>
          <p:spPr>
            <a:xfrm>
              <a:off x="4408934" y="4239317"/>
              <a:ext cx="307257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El extractor salta los espacios</a:t>
              </a:r>
            </a:p>
          </p:txBody>
        </p:sp>
      </p:grpSp>
      <p:grpSp>
        <p:nvGrpSpPr>
          <p:cNvPr id="84" name="83 Grupo"/>
          <p:cNvGrpSpPr/>
          <p:nvPr/>
        </p:nvGrpSpPr>
        <p:grpSpPr>
          <a:xfrm>
            <a:off x="6082284" y="2780929"/>
            <a:ext cx="4144487" cy="503823"/>
            <a:chOff x="4558283" y="3213209"/>
            <a:chExt cx="4144487" cy="503823"/>
          </a:xfrm>
        </p:grpSpPr>
        <p:cxnSp>
          <p:nvCxnSpPr>
            <p:cNvPr id="78" name="77 Conector recto"/>
            <p:cNvCxnSpPr/>
            <p:nvPr/>
          </p:nvCxnSpPr>
          <p:spPr>
            <a:xfrm>
              <a:off x="4558283" y="3429000"/>
              <a:ext cx="1133481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 de flecha"/>
            <p:cNvCxnSpPr/>
            <p:nvPr/>
          </p:nvCxnSpPr>
          <p:spPr>
            <a:xfrm>
              <a:off x="4567808" y="3429000"/>
              <a:ext cx="0" cy="28803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81 CuadroTexto"/>
            <p:cNvSpPr txBox="1"/>
            <p:nvPr/>
          </p:nvSpPr>
          <p:spPr>
            <a:xfrm>
              <a:off x="5671170" y="3213209"/>
              <a:ext cx="3031600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getline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()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no salta espacios</a:t>
              </a: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yED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C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>
        <a:spAutoFit/>
      </a:bodyPr>
      <a:lstStyle>
        <a:defPPr algn="ctr">
          <a:spcAft>
            <a:spcPts val="600"/>
          </a:spcAft>
          <a:defRPr sz="20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AyED" id="{359EA4EA-F6E4-47DF-80B2-A7312F89E6FC}" vid="{629580E7-9D5E-451F-AA55-CDEE5242C97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Malla</Template>
  <TotalTime>54497</TotalTime>
  <Words>1529</Words>
  <Application>Microsoft Office PowerPoint</Application>
  <PresentationFormat>Panorámica</PresentationFormat>
  <Paragraphs>310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Calibri</vt:lpstr>
      <vt:lpstr>Cambria</vt:lpstr>
      <vt:lpstr>Consolas</vt:lpstr>
      <vt:lpstr>Constantia</vt:lpstr>
      <vt:lpstr>Wingdings</vt:lpstr>
      <vt:lpstr>Wingdings 2</vt:lpstr>
      <vt:lpstr>AyED</vt:lpstr>
      <vt:lpstr>Tipos e instrucciones II</vt:lpstr>
      <vt:lpstr>Algoritmos y Estructuras de Datos I</vt:lpstr>
      <vt:lpstr>Lectura de archivos de texto</vt:lpstr>
      <vt:lpstr>Lectura de archivos de texto</vt:lpstr>
      <vt:lpstr>Lectura de archivos de texto</vt:lpstr>
      <vt:lpstr>Lectura de archivos de texto</vt:lpstr>
      <vt:lpstr>Lectura de archivos de texto</vt:lpstr>
      <vt:lpstr>Lectura de archivos de texto</vt:lpstr>
      <vt:lpstr>Lectura de archivos de texto</vt:lpstr>
      <vt:lpstr>Lectura de archivos de texto</vt:lpstr>
      <vt:lpstr>Procesamiento de los datos de un archivo</vt:lpstr>
      <vt:lpstr>Procesamiento de los datos de un archivo</vt:lpstr>
      <vt:lpstr>Procesamiento de los datos de un archivo</vt:lpstr>
      <vt:lpstr>Procesamiento de los datos de un archivo</vt:lpstr>
      <vt:lpstr>Algoritmos y Estructuras de Datos I</vt:lpstr>
      <vt:lpstr>Escritura en archivos de texto</vt:lpstr>
      <vt:lpstr>Escritura en archivos de texto</vt:lpstr>
      <vt:lpstr>Escritura en archivos de texto</vt:lpstr>
      <vt:lpstr>Escritura en archivos de texto</vt:lpstr>
      <vt:lpstr>Escritura en archivos de texto</vt:lpstr>
      <vt:lpstr>Muchas Gracias.</vt:lpstr>
    </vt:vector>
  </TitlesOfParts>
  <Company>UCM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</dc:title>
  <dc:creator>Luis</dc:creator>
  <cp:lastModifiedBy>jose luis oemig</cp:lastModifiedBy>
  <cp:revision>1206</cp:revision>
  <dcterms:created xsi:type="dcterms:W3CDTF">2010-03-20T08:32:51Z</dcterms:created>
  <dcterms:modified xsi:type="dcterms:W3CDTF">2020-06-29T14:19:59Z</dcterms:modified>
</cp:coreProperties>
</file>