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9"/>
  </p:notesMasterIdLst>
  <p:handoutMasterIdLst>
    <p:handoutMasterId r:id="rId80"/>
  </p:handoutMasterIdLst>
  <p:sldIdLst>
    <p:sldId id="256" r:id="rId2"/>
    <p:sldId id="487" r:id="rId3"/>
    <p:sldId id="423" r:id="rId4"/>
    <p:sldId id="708" r:id="rId5"/>
    <p:sldId id="425" r:id="rId6"/>
    <p:sldId id="488" r:id="rId7"/>
    <p:sldId id="426" r:id="rId8"/>
    <p:sldId id="427" r:id="rId9"/>
    <p:sldId id="428" r:id="rId10"/>
    <p:sldId id="429" r:id="rId11"/>
    <p:sldId id="433" r:id="rId12"/>
    <p:sldId id="489" r:id="rId13"/>
    <p:sldId id="490" r:id="rId14"/>
    <p:sldId id="491" r:id="rId15"/>
    <p:sldId id="492" r:id="rId16"/>
    <p:sldId id="494" r:id="rId17"/>
    <p:sldId id="434" r:id="rId18"/>
    <p:sldId id="622" r:id="rId19"/>
    <p:sldId id="435" r:id="rId20"/>
    <p:sldId id="495" r:id="rId21"/>
    <p:sldId id="436" r:id="rId22"/>
    <p:sldId id="493" r:id="rId23"/>
    <p:sldId id="498" r:id="rId24"/>
    <p:sldId id="424" r:id="rId25"/>
    <p:sldId id="496" r:id="rId26"/>
    <p:sldId id="441" r:id="rId27"/>
    <p:sldId id="631" r:id="rId28"/>
    <p:sldId id="442" r:id="rId29"/>
    <p:sldId id="443" r:id="rId30"/>
    <p:sldId id="444" r:id="rId31"/>
    <p:sldId id="623" r:id="rId32"/>
    <p:sldId id="701" r:id="rId33"/>
    <p:sldId id="445" r:id="rId34"/>
    <p:sldId id="702" r:id="rId35"/>
    <p:sldId id="447" r:id="rId36"/>
    <p:sldId id="704" r:id="rId37"/>
    <p:sldId id="448" r:id="rId38"/>
    <p:sldId id="449" r:id="rId39"/>
    <p:sldId id="705" r:id="rId40"/>
    <p:sldId id="636" r:id="rId41"/>
    <p:sldId id="450" r:id="rId42"/>
    <p:sldId id="503" r:id="rId43"/>
    <p:sldId id="508" r:id="rId44"/>
    <p:sldId id="451" r:id="rId45"/>
    <p:sldId id="452" r:id="rId46"/>
    <p:sldId id="521" r:id="rId47"/>
    <p:sldId id="464" r:id="rId48"/>
    <p:sldId id="465" r:id="rId49"/>
    <p:sldId id="706" r:id="rId50"/>
    <p:sldId id="523" r:id="rId51"/>
    <p:sldId id="510" r:id="rId52"/>
    <p:sldId id="511" r:id="rId53"/>
    <p:sldId id="512" r:id="rId54"/>
    <p:sldId id="513" r:id="rId55"/>
    <p:sldId id="515" r:id="rId56"/>
    <p:sldId id="516" r:id="rId57"/>
    <p:sldId id="517" r:id="rId58"/>
    <p:sldId id="578" r:id="rId59"/>
    <p:sldId id="576" r:id="rId60"/>
    <p:sldId id="518" r:id="rId61"/>
    <p:sldId id="519" r:id="rId62"/>
    <p:sldId id="520" r:id="rId63"/>
    <p:sldId id="577" r:id="rId64"/>
    <p:sldId id="580" r:id="rId65"/>
    <p:sldId id="728" r:id="rId66"/>
    <p:sldId id="582" r:id="rId67"/>
    <p:sldId id="524" r:id="rId68"/>
    <p:sldId id="475" r:id="rId69"/>
    <p:sldId id="476" r:id="rId70"/>
    <p:sldId id="651" r:id="rId71"/>
    <p:sldId id="652" r:id="rId72"/>
    <p:sldId id="653" r:id="rId73"/>
    <p:sldId id="654" r:id="rId74"/>
    <p:sldId id="655" r:id="rId75"/>
    <p:sldId id="656" r:id="rId76"/>
    <p:sldId id="477" r:id="rId77"/>
    <p:sldId id="422" r:id="rId78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7A8"/>
    <a:srgbClr val="7CCA62"/>
    <a:srgbClr val="FFC000"/>
    <a:srgbClr val="A58E24"/>
    <a:srgbClr val="3E86C7"/>
    <a:srgbClr val="FF6699"/>
    <a:srgbClr val="FFCCFF"/>
    <a:srgbClr val="003366"/>
    <a:srgbClr val="FF9966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941" autoAdjust="0"/>
    <p:restoredTop sz="94660"/>
  </p:normalViewPr>
  <p:slideViewPr>
    <p:cSldViewPr snapToObjects="1">
      <p:cViewPr varScale="1">
        <p:scale>
          <a:sx n="70" d="100"/>
          <a:sy n="70" d="100"/>
        </p:scale>
        <p:origin x="132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7704"/>
    </p:cViewPr>
  </p:sorterViewPr>
  <p:notesViewPr>
    <p:cSldViewPr snapToObjects="1">
      <p:cViewPr>
        <p:scale>
          <a:sx n="150" d="100"/>
          <a:sy n="150" d="100"/>
        </p:scale>
        <p:origin x="612" y="-325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F6882-623C-4F59-89C4-4E5CBDBBE090}" type="datetimeFigureOut">
              <a:rPr lang="es-ES" smtClean="0"/>
              <a:pPr/>
              <a:t>03/07/2020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F02F-573B-4E64-A300-A7C38385775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957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CD25255-EE5E-40E3-B634-65B4AA002A7D}" type="datetimeFigureOut">
              <a:rPr lang="es-ES" smtClean="0"/>
              <a:pPr/>
              <a:t>03/07/2020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DDBB7FF-5F31-4F6A-871A-89C210F39D7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1821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734-50A4-4EDD-AAA2-4B1A4EDEC1EB}" type="datetime8">
              <a:rPr lang="es-AR" smtClean="0"/>
              <a:t>3/7/2020 13:56</a:t>
            </a:fld>
            <a:endParaRPr lang="en-U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s-ES" smtClean="0"/>
              <a:t>AyED I: Tipos e instrucciones II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72C9F-79CD-4457-B08C-045F1A369CCF}" type="datetime8">
              <a:rPr lang="es-AR" smtClean="0"/>
              <a:t>3/7/2020 13:56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s-ES" smtClean="0"/>
              <a:t>AyED I: Tipos e instrucciones II</a:t>
            </a:r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181F-9868-46FF-9917-E9E0947E2C8A}" type="datetime8">
              <a:rPr lang="es-AR" smtClean="0"/>
              <a:t>3/7/2020 13:56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s-ES" smtClean="0"/>
              <a:t>AyED I: Tipos e instrucciones II</a:t>
            </a:r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85728"/>
            <a:ext cx="10972800" cy="500066"/>
          </a:xfrm>
        </p:spPr>
        <p:txBody>
          <a:bodyPr>
            <a:noAutofit/>
          </a:bodyPr>
          <a:lstStyle>
            <a:lvl1pPr>
              <a:defRPr sz="3600" b="1">
                <a:ln>
                  <a:solidFill>
                    <a:srgbClr val="0070C0"/>
                  </a:solidFill>
                </a:ln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s-ES" dirty="0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071546"/>
            <a:ext cx="10972800" cy="5110178"/>
          </a:xfrm>
        </p:spPr>
        <p:txBody>
          <a:bodyPr/>
          <a:lstStyle>
            <a:lvl1pPr marL="0" indent="0">
              <a:buNone/>
              <a:defRPr sz="24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1pPr>
            <a:lvl2pPr marL="360363" indent="-360363"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itchFamily="2" charset="2"/>
              <a:buChar char="ü"/>
              <a:defRPr sz="2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2pPr>
            <a:lvl3pPr marL="714375" indent="-355600">
              <a:buClr>
                <a:srgbClr val="FFC000"/>
              </a:buClr>
              <a:buFont typeface="Constantia" pitchFamily="18" charset="0"/>
              <a:buChar char="—"/>
              <a:def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3pPr>
            <a:lvl4pPr marL="1076325" indent="-361950"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itchFamily="2" charset="2"/>
              <a:buChar char="ü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4pPr>
            <a:lvl5pPr marL="1438275" indent="-361950"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itchFamily="2" charset="2"/>
              <a:buChar char="ü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5pPr>
          </a:lstStyle>
          <a:p>
            <a:pPr lvl="0" eaLnBrk="1" latinLnBrk="0" hangingPunct="1"/>
            <a:r>
              <a:rPr lang="es-ES" dirty="0" smtClean="0"/>
              <a:t>Haga clic para modificar el estilo de texto del patrón</a:t>
            </a:r>
          </a:p>
          <a:p>
            <a:pPr lvl="1" eaLnBrk="1" latinLnBrk="0" hangingPunct="1"/>
            <a:r>
              <a:rPr lang="es-ES" dirty="0" smtClean="0"/>
              <a:t>Segundo nivel</a:t>
            </a:r>
          </a:p>
          <a:p>
            <a:pPr lvl="2" eaLnBrk="1" latinLnBrk="0" hangingPunct="1"/>
            <a:r>
              <a:rPr lang="es-ES" dirty="0" smtClean="0"/>
              <a:t>Tercer nivel</a:t>
            </a:r>
          </a:p>
          <a:p>
            <a:pPr lvl="3" eaLnBrk="1" latinLnBrk="0" hangingPunct="1"/>
            <a:r>
              <a:rPr lang="es-ES" dirty="0" smtClean="0"/>
              <a:t>Cuarto nivel</a:t>
            </a:r>
          </a:p>
          <a:p>
            <a:pPr lvl="4" eaLnBrk="1" latinLnBrk="0" hangingPunct="1"/>
            <a:r>
              <a:rPr lang="es-ES" dirty="0" smtClean="0"/>
              <a:t>Quinto nivel</a:t>
            </a:r>
            <a:endParaRPr kumimoji="0" lang="en-US" dirty="0"/>
          </a:p>
        </p:txBody>
      </p:sp>
      <p:cxnSp>
        <p:nvCxnSpPr>
          <p:cNvPr id="8" name="7 Conector recto"/>
          <p:cNvCxnSpPr/>
          <p:nvPr userDrawn="1"/>
        </p:nvCxnSpPr>
        <p:spPr>
          <a:xfrm>
            <a:off x="571462" y="857232"/>
            <a:ext cx="11049077" cy="0"/>
          </a:xfrm>
          <a:prstGeom prst="line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3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4B576B3C-964C-485D-A00C-91FFCFAAE991}" type="datetime8">
              <a:rPr lang="es-AR" smtClean="0"/>
              <a:t>3/7/2020 13:56</a:t>
            </a:fld>
            <a:endParaRPr lang="en-US"/>
          </a:p>
        </p:txBody>
      </p:sp>
      <p:sp>
        <p:nvSpPr>
          <p:cNvPr id="14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384032" y="6365236"/>
            <a:ext cx="4470400" cy="365125"/>
          </a:xfrm>
        </p:spPr>
        <p:txBody>
          <a:bodyPr/>
          <a:lstStyle/>
          <a:p>
            <a:r>
              <a:rPr kumimoji="0" lang="es-ES" smtClean="0"/>
              <a:t>AyED I: Tipos e instrucciones II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C634-F8AA-448C-B29B-0403B575D074}" type="datetime8">
              <a:rPr lang="es-AR" smtClean="0"/>
              <a:t>3/7/2020 13:56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375920" y="6356350"/>
            <a:ext cx="4470400" cy="365125"/>
          </a:xfrm>
        </p:spPr>
        <p:txBody>
          <a:bodyPr/>
          <a:lstStyle/>
          <a:p>
            <a:r>
              <a:rPr kumimoji="0" lang="es-ES" smtClean="0"/>
              <a:t>AyED I: Tipos e instrucciones II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BB42-D360-4D97-A139-C92F93C374F7}" type="datetime8">
              <a:rPr lang="es-AR" smtClean="0"/>
              <a:t>3/7/2020 13:56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419600" y="6383473"/>
            <a:ext cx="4470400" cy="365125"/>
          </a:xfrm>
        </p:spPr>
        <p:txBody>
          <a:bodyPr/>
          <a:lstStyle/>
          <a:p>
            <a:r>
              <a:rPr kumimoji="0" lang="es-ES" smtClean="0"/>
              <a:t>AyED I: Tipos e instrucciones II</a:t>
            </a:r>
            <a:endParaRPr kumimoji="0"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03CC-EC8A-4A55-AD74-BBEA58697F3C}" type="datetime8">
              <a:rPr lang="es-AR" smtClean="0"/>
              <a:t>3/7/2020 13:56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417484" y="6438747"/>
            <a:ext cx="4470400" cy="365125"/>
          </a:xfrm>
        </p:spPr>
        <p:txBody>
          <a:bodyPr/>
          <a:lstStyle/>
          <a:p>
            <a:r>
              <a:rPr kumimoji="0" lang="es-ES" smtClean="0"/>
              <a:t>AyED I: Tipos e instrucciones II</a:t>
            </a:r>
            <a:endParaRPr kumimoji="0"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71CF-9D93-4608-8A9E-8A7A516965F8}" type="datetime8">
              <a:rPr lang="es-AR" smtClean="0"/>
              <a:t>3/7/2020 13:56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439816" y="6393789"/>
            <a:ext cx="4470400" cy="365125"/>
          </a:xfrm>
        </p:spPr>
        <p:txBody>
          <a:bodyPr/>
          <a:lstStyle/>
          <a:p>
            <a:r>
              <a:rPr kumimoji="0" lang="es-ES" smtClean="0"/>
              <a:t>AyED I: Tipos e instrucciones II</a:t>
            </a:r>
            <a:endParaRPr kumimoji="0"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2D53-9E7A-4DDE-A368-E1BBB0FC724E}" type="datetime8">
              <a:rPr lang="es-AR" smtClean="0"/>
              <a:t>3/7/2020 13:56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83832" y="6356351"/>
            <a:ext cx="4470400" cy="365125"/>
          </a:xfrm>
        </p:spPr>
        <p:txBody>
          <a:bodyPr/>
          <a:lstStyle/>
          <a:p>
            <a:r>
              <a:rPr kumimoji="0" lang="es-ES" smtClean="0"/>
              <a:t>AyED I: Tipos e instrucciones II</a:t>
            </a:r>
            <a:endParaRPr kumimoji="0"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9198-7E64-43AD-923B-91C3689AEBC6}" type="datetime8">
              <a:rPr lang="es-AR" smtClean="0"/>
              <a:t>3/7/2020 13:56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738533" y="6366493"/>
            <a:ext cx="4470400" cy="365125"/>
          </a:xfrm>
        </p:spPr>
        <p:txBody>
          <a:bodyPr/>
          <a:lstStyle/>
          <a:p>
            <a:r>
              <a:rPr kumimoji="0" lang="es-ES" smtClean="0"/>
              <a:t>AyED I: Tipos e instrucciones II</a:t>
            </a:r>
            <a:endParaRPr kumimoji="0"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FBED-3E1C-4218-8F11-AA3069A5F214}" type="datetime8">
              <a:rPr lang="es-AR" smtClean="0"/>
              <a:t>3/7/2020 13:56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s-ES" smtClean="0"/>
              <a:t>AyED I: Tipos e instrucciones II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39105" y="5703885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28000">
              <a:srgbClr val="002060"/>
            </a:gs>
            <a:gs pos="76000">
              <a:schemeClr val="bg2">
                <a:shade val="15000"/>
                <a:satMod val="32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328273-0097-4861-BF4D-6E3D77F727A6}" type="datetime8">
              <a:rPr lang="es-AR" smtClean="0"/>
              <a:t>3/7/2020 13:56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s-ES" smtClean="0">
                <a:solidFill>
                  <a:schemeClr val="tx2">
                    <a:shade val="90000"/>
                  </a:schemeClr>
                </a:solidFill>
              </a:rPr>
              <a:t>AyED I: Tipos e instrucciones II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1 Grupo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d"/>
  </p:transition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0955"/>
                    </a14:imgEffect>
                    <a14:imgEffect>
                      <a14:saturation sat="16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12192000" cy="6858000"/>
          </a:xfrm>
          <a:prstGeom prst="rect">
            <a:avLst/>
          </a:prstGeom>
          <a:effectLst>
            <a:glow>
              <a:schemeClr val="accent1">
                <a:alpha val="0"/>
              </a:schemeClr>
            </a:glow>
          </a:effectLst>
        </p:spPr>
      </p:pic>
      <p:sp>
        <p:nvSpPr>
          <p:cNvPr id="8" name="7 CuadroTexto"/>
          <p:cNvSpPr txBox="1">
            <a:spLocks noChangeAspect="1"/>
          </p:cNvSpPr>
          <p:nvPr/>
        </p:nvSpPr>
        <p:spPr>
          <a:xfrm>
            <a:off x="784030" y="1341922"/>
            <a:ext cx="1548000" cy="1548000"/>
          </a:xfrm>
          <a:prstGeom prst="rect">
            <a:avLst/>
          </a:prstGeom>
          <a:solidFill>
            <a:schemeClr val="accent2">
              <a:tint val="98000"/>
              <a:shade val="25000"/>
              <a:satMod val="25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s-ES" sz="8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335360" y="260648"/>
            <a:ext cx="5104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323975">
              <a:tabLst>
                <a:tab pos="6010275" algn="l"/>
              </a:tabLst>
            </a:pPr>
            <a:r>
              <a:rPr lang="es-ES" sz="2800" dirty="0" smtClean="0">
                <a:latin typeface="+mj-lt"/>
              </a:rPr>
              <a:t>Algoritmos y Estructuras de Datos</a:t>
            </a:r>
            <a:endParaRPr lang="es-ES" sz="2800" dirty="0">
              <a:latin typeface="+mj-lt"/>
            </a:endParaRPr>
          </a:p>
        </p:txBody>
      </p:sp>
      <p:cxnSp>
        <p:nvCxnSpPr>
          <p:cNvPr id="12" name="11 Conector recto"/>
          <p:cNvCxnSpPr/>
          <p:nvPr/>
        </p:nvCxnSpPr>
        <p:spPr>
          <a:xfrm>
            <a:off x="406797" y="832152"/>
            <a:ext cx="7643866" cy="0"/>
          </a:xfrm>
          <a:prstGeom prst="line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1 Título"/>
          <p:cNvSpPr>
            <a:spLocks noGrp="1"/>
          </p:cNvSpPr>
          <p:nvPr>
            <p:ph type="ctrTitle"/>
          </p:nvPr>
        </p:nvSpPr>
        <p:spPr>
          <a:xfrm>
            <a:off x="6004130" y="5466124"/>
            <a:ext cx="6072230" cy="1440160"/>
          </a:xfrm>
        </p:spPr>
        <p:txBody>
          <a:bodyPr anchor="ctr">
            <a:normAutofit/>
          </a:bodyPr>
          <a:lstStyle/>
          <a:p>
            <a:pPr algn="l"/>
            <a:r>
              <a:rPr lang="es-ES" sz="4800" dirty="0">
                <a:solidFill>
                  <a:schemeClr val="tx1"/>
                </a:solidFill>
              </a:rPr>
              <a:t>Tipos e instrucciones II</a:t>
            </a:r>
            <a:endParaRPr lang="es-ES" sz="4800" b="0" dirty="0">
              <a:solidFill>
                <a:schemeClr val="tx1"/>
              </a:solidFill>
            </a:endParaRPr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6 Grupo"/>
          <p:cNvGrpSpPr/>
          <p:nvPr/>
        </p:nvGrpSpPr>
        <p:grpSpPr>
          <a:xfrm>
            <a:off x="4026819" y="3733351"/>
            <a:ext cx="2008483" cy="1543474"/>
            <a:chOff x="2686294" y="3540481"/>
            <a:chExt cx="2008483" cy="1543474"/>
          </a:xfrm>
        </p:grpSpPr>
        <p:grpSp>
          <p:nvGrpSpPr>
            <p:cNvPr id="8" name="36 Grupo"/>
            <p:cNvGrpSpPr/>
            <p:nvPr/>
          </p:nvGrpSpPr>
          <p:grpSpPr>
            <a:xfrm>
              <a:off x="3571820" y="3909308"/>
              <a:ext cx="215230" cy="442949"/>
              <a:chOff x="1476450" y="3285903"/>
              <a:chExt cx="215230" cy="44294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8" name="67 Conector recto de flecha"/>
              <p:cNvCxnSpPr/>
              <p:nvPr/>
            </p:nvCxnSpPr>
            <p:spPr>
              <a:xfrm rot="10800000">
                <a:off x="1476450" y="3287792"/>
                <a:ext cx="215230" cy="1588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none" w="lg" len="lg"/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7" name="66 Conector recto de flecha"/>
              <p:cNvCxnSpPr/>
              <p:nvPr/>
            </p:nvCxnSpPr>
            <p:spPr>
              <a:xfrm rot="5400000">
                <a:off x="1274026" y="3506584"/>
                <a:ext cx="442949" cy="1588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stealth" w="lg" len="lg"/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64" name="63 CuadroTexto"/>
            <p:cNvSpPr txBox="1"/>
            <p:nvPr/>
          </p:nvSpPr>
          <p:spPr>
            <a:xfrm>
              <a:off x="3237776" y="3540481"/>
              <a:ext cx="691216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true</a:t>
              </a:r>
            </a:p>
          </p:txBody>
        </p:sp>
        <p:cxnSp>
          <p:nvCxnSpPr>
            <p:cNvPr id="65" name="64 Conector recto de flecha"/>
            <p:cNvCxnSpPr/>
            <p:nvPr/>
          </p:nvCxnSpPr>
          <p:spPr>
            <a:xfrm rot="16200000" flipH="1">
              <a:off x="3392992" y="4903538"/>
              <a:ext cx="360040" cy="7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65 Conector recto de flecha"/>
            <p:cNvCxnSpPr/>
            <p:nvPr/>
          </p:nvCxnSpPr>
          <p:spPr>
            <a:xfrm rot="10800000">
              <a:off x="3573410" y="5064906"/>
              <a:ext cx="1121367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62" name="61 CuadroTexto"/>
            <p:cNvSpPr txBox="1"/>
            <p:nvPr/>
          </p:nvSpPr>
          <p:spPr>
            <a:xfrm>
              <a:off x="2686294" y="4354350"/>
              <a:ext cx="1781943" cy="360040"/>
            </a:xfrm>
            <a:prstGeom prst="rect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cout &lt;&lt; "Negativo";</a:t>
              </a: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instrucción </a:t>
            </a: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2421438"/>
          </a:xfrm>
        </p:spPr>
        <p:txBody>
          <a:bodyPr>
            <a:normAutofit fontScale="85000" lnSpcReduction="20000"/>
          </a:bodyPr>
          <a:lstStyle/>
          <a:p>
            <a:pPr marL="0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1800" dirty="0">
                <a:latin typeface="Consolas" pitchFamily="49" charset="0"/>
              </a:rPr>
              <a:t> num;</a:t>
            </a:r>
          </a:p>
          <a:p>
            <a:pPr marL="0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latin typeface="Consolas" pitchFamily="49" charset="0"/>
              </a:rPr>
              <a:t>cin &gt;&gt; num;</a:t>
            </a:r>
          </a:p>
          <a:p>
            <a:pPr marL="0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s-ES" sz="1800" dirty="0">
                <a:latin typeface="Consolas" pitchFamily="49" charset="0"/>
              </a:rPr>
              <a:t> (num 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1800" dirty="0">
                <a:latin typeface="Consolas" pitchFamily="49" charset="0"/>
              </a:rPr>
              <a:t>) {</a:t>
            </a:r>
          </a:p>
          <a:p>
            <a:pPr marL="0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latin typeface="Consolas" pitchFamily="49" charset="0"/>
              </a:rPr>
              <a:t>   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"Negativo"</a:t>
            </a:r>
            <a:r>
              <a:rPr lang="es-ES" sz="1800" dirty="0">
                <a:latin typeface="Consolas" pitchFamily="49" charset="0"/>
              </a:rPr>
              <a:t>;</a:t>
            </a:r>
          </a:p>
          <a:p>
            <a:pPr marL="0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latin typeface="Consolas" pitchFamily="49" charset="0"/>
              </a:rPr>
              <a:t>}</a:t>
            </a:r>
          </a:p>
          <a:p>
            <a:pPr marL="0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else </a:t>
            </a:r>
            <a:r>
              <a:rPr lang="es-ES" sz="1800" dirty="0">
                <a:latin typeface="Consolas" pitchFamily="49" charset="0"/>
              </a:rPr>
              <a:t>{</a:t>
            </a:r>
          </a:p>
          <a:p>
            <a:pPr marL="0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latin typeface="Consolas" pitchFamily="49" charset="0"/>
              </a:rPr>
              <a:t>   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"Positivo"</a:t>
            </a:r>
            <a:r>
              <a:rPr lang="es-ES" sz="1800" dirty="0">
                <a:latin typeface="Consolas" pitchFamily="49" charset="0"/>
              </a:rPr>
              <a:t>;</a:t>
            </a:r>
          </a:p>
          <a:p>
            <a:pPr marL="0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latin typeface="Consolas" pitchFamily="49" charset="0"/>
              </a:rPr>
              <a:t>}</a:t>
            </a:r>
          </a:p>
          <a:p>
            <a:pPr marL="0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latin typeface="Consolas" pitchFamily="49" charset="0"/>
              </a:rPr>
              <a:t>cout &lt;&lt; endl;</a:t>
            </a:r>
            <a:endParaRPr lang="es-ES" sz="200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65956" y="6352845"/>
            <a:ext cx="7429552" cy="365125"/>
          </a:xfrm>
        </p:spPr>
        <p:txBody>
          <a:bodyPr/>
          <a:lstStyle/>
          <a:p>
            <a:r>
              <a:rPr lang="es-ES" dirty="0" err="1" smtClean="0"/>
              <a:t>AyED</a:t>
            </a:r>
            <a:r>
              <a:rPr lang="es-ES" dirty="0" smtClean="0"/>
              <a:t> I: Tipos e instrucciones II</a:t>
            </a:r>
            <a:endParaRPr lang="es-ES" dirty="0"/>
          </a:p>
        </p:txBody>
      </p:sp>
      <p:grpSp>
        <p:nvGrpSpPr>
          <p:cNvPr id="9" name="55 Grupo"/>
          <p:cNvGrpSpPr/>
          <p:nvPr/>
        </p:nvGrpSpPr>
        <p:grpSpPr>
          <a:xfrm>
            <a:off x="5266973" y="5589240"/>
            <a:ext cx="1512168" cy="720081"/>
            <a:chOff x="3945499" y="5394868"/>
            <a:chExt cx="1512168" cy="720081"/>
          </a:xfrm>
        </p:grpSpPr>
        <p:cxnSp>
          <p:nvCxnSpPr>
            <p:cNvPr id="7" name="6 Conector recto de flecha"/>
            <p:cNvCxnSpPr/>
            <p:nvPr/>
          </p:nvCxnSpPr>
          <p:spPr>
            <a:xfrm rot="16200000" flipH="1">
              <a:off x="4516741" y="5934532"/>
              <a:ext cx="360040" cy="7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6" name="35 CuadroTexto"/>
            <p:cNvSpPr txBox="1"/>
            <p:nvPr/>
          </p:nvSpPr>
          <p:spPr>
            <a:xfrm>
              <a:off x="3945499" y="5394868"/>
              <a:ext cx="1512168" cy="360040"/>
            </a:xfrm>
            <a:prstGeom prst="rect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sz="15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cout &lt;&lt; </a:t>
              </a:r>
              <a:r>
                <a:rPr lang="es-ES" sz="15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endl;</a:t>
              </a:r>
            </a:p>
          </p:txBody>
        </p:sp>
      </p:grpSp>
      <p:cxnSp>
        <p:nvCxnSpPr>
          <p:cNvPr id="29" name="28 Conector recto de flecha"/>
          <p:cNvCxnSpPr/>
          <p:nvPr/>
        </p:nvCxnSpPr>
        <p:spPr>
          <a:xfrm rot="16200000" flipH="1">
            <a:off x="5837421" y="5437397"/>
            <a:ext cx="360040" cy="794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0" name="53 Grupo"/>
          <p:cNvGrpSpPr/>
          <p:nvPr/>
        </p:nvGrpSpPr>
        <p:grpSpPr>
          <a:xfrm>
            <a:off x="5036516" y="3492985"/>
            <a:ext cx="1944216" cy="875716"/>
            <a:chOff x="3715042" y="3298614"/>
            <a:chExt cx="1944216" cy="875716"/>
          </a:xfrm>
        </p:grpSpPr>
        <p:sp>
          <p:nvSpPr>
            <p:cNvPr id="23" name="22 Decisión"/>
            <p:cNvSpPr/>
            <p:nvPr/>
          </p:nvSpPr>
          <p:spPr>
            <a:xfrm>
              <a:off x="3715042" y="3645296"/>
              <a:ext cx="1944216" cy="529034"/>
            </a:xfrm>
            <a:prstGeom prst="flowChartDecision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num &lt; 0</a:t>
              </a:r>
            </a:p>
          </p:txBody>
        </p:sp>
        <p:cxnSp>
          <p:nvCxnSpPr>
            <p:cNvPr id="47" name="46 Conector recto de flecha"/>
            <p:cNvCxnSpPr/>
            <p:nvPr/>
          </p:nvCxnSpPr>
          <p:spPr>
            <a:xfrm rot="16200000" flipH="1">
              <a:off x="4516741" y="3478237"/>
              <a:ext cx="360040" cy="7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1" name="52 Grupo"/>
          <p:cNvGrpSpPr/>
          <p:nvPr/>
        </p:nvGrpSpPr>
        <p:grpSpPr>
          <a:xfrm>
            <a:off x="5266973" y="2830054"/>
            <a:ext cx="1512168" cy="662930"/>
            <a:chOff x="3945499" y="2635683"/>
            <a:chExt cx="1512168" cy="662930"/>
          </a:xfrm>
        </p:grpSpPr>
        <p:sp>
          <p:nvSpPr>
            <p:cNvPr id="48" name="47 CuadroTexto"/>
            <p:cNvSpPr txBox="1"/>
            <p:nvPr/>
          </p:nvSpPr>
          <p:spPr>
            <a:xfrm>
              <a:off x="3945499" y="2938573"/>
              <a:ext cx="1512168" cy="360040"/>
            </a:xfrm>
            <a:prstGeom prst="rect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cin &gt;&gt; num;</a:t>
              </a:r>
            </a:p>
          </p:txBody>
        </p:sp>
        <p:cxnSp>
          <p:nvCxnSpPr>
            <p:cNvPr id="37" name="36 Conector recto de flecha"/>
            <p:cNvCxnSpPr/>
            <p:nvPr/>
          </p:nvCxnSpPr>
          <p:spPr>
            <a:xfrm rot="16200000" flipH="1">
              <a:off x="4515153" y="2815306"/>
              <a:ext cx="360040" cy="7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8" name="27 CuadroTexto"/>
          <p:cNvSpPr txBox="1"/>
          <p:nvPr/>
        </p:nvSpPr>
        <p:spPr>
          <a:xfrm>
            <a:off x="7557732" y="1337108"/>
            <a:ext cx="2570717" cy="1947876"/>
          </a:xfrm>
          <a:prstGeom prst="rect">
            <a:avLst/>
          </a:prstGeom>
          <a:solidFill>
            <a:schemeClr val="dk1"/>
          </a:solidFill>
          <a:ln w="63500" cap="rnd">
            <a:solidFill>
              <a:schemeClr val="tx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tIns="72000" bIns="72000" rtlCol="0">
            <a:noAutofit/>
          </a:bodyPr>
          <a:lstStyle/>
          <a:p>
            <a:endParaRPr lang="es-ES" sz="1600" dirty="0">
              <a:latin typeface="Consolas" pitchFamily="49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7629169" y="1622860"/>
            <a:ext cx="26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nsolas" pitchFamily="49" charset="0"/>
              </a:rPr>
              <a:t>_</a:t>
            </a:r>
            <a:endParaRPr lang="es-ES" dirty="0"/>
          </a:p>
        </p:txBody>
      </p:sp>
      <p:sp>
        <p:nvSpPr>
          <p:cNvPr id="31" name="30 CuadroTexto"/>
          <p:cNvSpPr txBox="1"/>
          <p:nvPr/>
        </p:nvSpPr>
        <p:spPr>
          <a:xfrm>
            <a:off x="7629169" y="1372591"/>
            <a:ext cx="1428760" cy="428628"/>
          </a:xfrm>
          <a:prstGeom prst="rect">
            <a:avLst/>
          </a:prstGeom>
          <a:noFill/>
          <a:ln w="63500" cap="rnd"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tIns="72000" bIns="72000" rtlCol="0">
            <a:noAutofit/>
          </a:bodyPr>
          <a:lstStyle/>
          <a:p>
            <a:endParaRPr lang="es-ES" sz="1600" dirty="0">
              <a:latin typeface="Consolas" pitchFamily="49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7629169" y="1360449"/>
            <a:ext cx="26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nsolas" pitchFamily="49" charset="0"/>
              </a:rPr>
              <a:t>_</a:t>
            </a:r>
            <a:endParaRPr lang="es-ES" dirty="0"/>
          </a:p>
        </p:txBody>
      </p:sp>
      <p:sp>
        <p:nvSpPr>
          <p:cNvPr id="34" name="33 CuadroTexto"/>
          <p:cNvSpPr txBox="1"/>
          <p:nvPr/>
        </p:nvSpPr>
        <p:spPr>
          <a:xfrm>
            <a:off x="7608168" y="1372591"/>
            <a:ext cx="1428760" cy="428628"/>
          </a:xfrm>
          <a:prstGeom prst="rect">
            <a:avLst/>
          </a:prstGeom>
          <a:solidFill>
            <a:schemeClr val="bg1"/>
          </a:solidFill>
          <a:ln w="63500" cap="rnd"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tIns="72000" bIns="72000" rtlCol="0">
            <a:noAutofit/>
          </a:bodyPr>
          <a:lstStyle/>
          <a:p>
            <a:r>
              <a:rPr lang="es-ES" sz="1600" dirty="0">
                <a:latin typeface="Consolas" pitchFamily="49" charset="0"/>
              </a:rPr>
              <a:t>-5</a:t>
            </a:r>
          </a:p>
        </p:txBody>
      </p:sp>
      <p:sp>
        <p:nvSpPr>
          <p:cNvPr id="39" name="38 CuadroTexto"/>
          <p:cNvSpPr txBox="1"/>
          <p:nvPr/>
        </p:nvSpPr>
        <p:spPr>
          <a:xfrm>
            <a:off x="7614882" y="1694298"/>
            <a:ext cx="1428760" cy="428628"/>
          </a:xfrm>
          <a:prstGeom prst="rect">
            <a:avLst/>
          </a:prstGeom>
          <a:solidFill>
            <a:schemeClr val="bg1"/>
          </a:solidFill>
          <a:ln w="63500" cap="rnd"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tIns="72000" bIns="72000" rtlCol="0">
            <a:noAutofit/>
          </a:bodyPr>
          <a:lstStyle/>
          <a:p>
            <a:r>
              <a:rPr lang="es-ES" sz="1600" dirty="0">
                <a:latin typeface="Consolas" pitchFamily="49" charset="0"/>
              </a:rPr>
              <a:t>Negativo</a:t>
            </a:r>
          </a:p>
        </p:txBody>
      </p:sp>
      <p:sp>
        <p:nvSpPr>
          <p:cNvPr id="50" name="49 CuadroTexto"/>
          <p:cNvSpPr txBox="1"/>
          <p:nvPr/>
        </p:nvSpPr>
        <p:spPr>
          <a:xfrm>
            <a:off x="7629169" y="1980050"/>
            <a:ext cx="26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nsolas" pitchFamily="49" charset="0"/>
              </a:rPr>
              <a:t>_</a:t>
            </a:r>
            <a:endParaRPr lang="es-ES" dirty="0"/>
          </a:p>
        </p:txBody>
      </p:sp>
      <p:graphicFrame>
        <p:nvGraphicFramePr>
          <p:cNvPr id="59" name="58 Tabla"/>
          <p:cNvGraphicFramePr>
            <a:graphicFrameLocks noGrp="1"/>
          </p:cNvGraphicFramePr>
          <p:nvPr/>
        </p:nvGraphicFramePr>
        <p:xfrm>
          <a:off x="8453454" y="4024333"/>
          <a:ext cx="1512168" cy="304800"/>
        </p:xfrm>
        <a:graphic>
          <a:graphicData uri="http://schemas.openxmlformats.org/drawingml/2006/table">
            <a:tbl>
              <a:tblPr firstRow="1" bandRow="1">
                <a:noFill/>
                <a:tableStyleId>{D113A9D2-9D6B-4929-AA2D-F23B5EE8CBE7}</a:tableStyleId>
              </a:tblPr>
              <a:tblGrid>
                <a:gridCol w="594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l"/>
                      <a:r>
                        <a:rPr lang="es-E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num</a:t>
                      </a:r>
                      <a:endParaRPr lang="es-E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rgbClr val="C00000"/>
                          </a:solidFill>
                          <a:latin typeface="Consolas" pitchFamily="49" charset="0"/>
                        </a:rPr>
                        <a:t>?</a:t>
                      </a:r>
                      <a:endParaRPr lang="es-ES" sz="1400" dirty="0">
                        <a:solidFill>
                          <a:srgbClr val="C00000"/>
                        </a:solidFill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/>
        </p:nvGraphicFramePr>
        <p:xfrm>
          <a:off x="8453454" y="4024333"/>
          <a:ext cx="1512168" cy="304800"/>
        </p:xfrm>
        <a:graphic>
          <a:graphicData uri="http://schemas.openxmlformats.org/drawingml/2006/table">
            <a:tbl>
              <a:tblPr firstRow="1" bandRow="1">
                <a:noFill/>
                <a:tableStyleId>{D113A9D2-9D6B-4929-AA2D-F23B5EE8CBE7}</a:tableStyleId>
              </a:tblPr>
              <a:tblGrid>
                <a:gridCol w="594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l"/>
                      <a:r>
                        <a:rPr lang="es-E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num</a:t>
                      </a:r>
                      <a:endParaRPr lang="es-E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nsolas" pitchFamily="49" charset="0"/>
                        </a:rPr>
                        <a:t>-5</a:t>
                      </a:r>
                      <a:endParaRPr lang="es-ES" sz="14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Marcador de fech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D3DB-280A-4525-8CA7-F6EDB0245111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2" grpId="1"/>
      <p:bldP spid="32" grpId="2"/>
      <p:bldP spid="34" grpId="0" animBg="1"/>
      <p:bldP spid="39" grpId="0" animBg="1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Autofit/>
          </a:bodyPr>
          <a:lstStyle/>
          <a:p>
            <a:pPr marL="0" lvl="1" indent="1588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800" dirty="0"/>
              <a:t>División entre dos números protegida frente a intento de división por 0</a:t>
            </a:r>
          </a:p>
          <a:p>
            <a:pPr marL="85725"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00" dirty="0">
                <a:solidFill>
                  <a:srgbClr val="FFCCFF"/>
                </a:solidFill>
                <a:latin typeface="Consolas" pitchFamily="49" charset="0"/>
              </a:rPr>
              <a:t>#include &lt;iostream&gt;</a:t>
            </a:r>
            <a:endParaRPr lang="es-ES" sz="1800" i="1" dirty="0">
              <a:solidFill>
                <a:srgbClr val="FFCCFF"/>
              </a:solidFill>
              <a:latin typeface="Consolas" pitchFamily="49" charset="0"/>
            </a:endParaRPr>
          </a:p>
          <a:p>
            <a:pPr marL="85725"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using namespace </a:t>
            </a:r>
            <a:r>
              <a:rPr lang="es-ES" sz="1800" dirty="0">
                <a:latin typeface="Consolas" pitchFamily="49" charset="0"/>
              </a:rPr>
              <a:t>std;</a:t>
            </a:r>
            <a:endParaRPr lang="es-ES" sz="1800" i="1" dirty="0">
              <a:latin typeface="Consolas" pitchFamily="49" charset="0"/>
            </a:endParaRPr>
          </a:p>
          <a:p>
            <a:pPr marL="85725" lvl="1" indent="1588">
              <a:lnSpc>
                <a:spcPts val="2100"/>
              </a:lnSpc>
              <a:spcBef>
                <a:spcPts val="0"/>
              </a:spcBef>
              <a:buNone/>
            </a:pPr>
            <a:endParaRPr lang="es-ES" sz="1800" dirty="0">
              <a:latin typeface="Consolas" pitchFamily="49" charset="0"/>
            </a:endParaRPr>
          </a:p>
          <a:p>
            <a:pPr marL="85725"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1800" dirty="0">
                <a:latin typeface="Consolas" pitchFamily="49" charset="0"/>
              </a:rPr>
              <a:t> main() {</a:t>
            </a:r>
          </a:p>
          <a:p>
            <a:pPr marL="85725"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</a:t>
            </a:r>
            <a:r>
              <a:rPr lang="es-ES" sz="1800" dirty="0">
                <a:solidFill>
                  <a:srgbClr val="FFC000"/>
                </a:solidFill>
                <a:latin typeface="Consolas" pitchFamily="49" charset="0"/>
              </a:rPr>
              <a:t>double</a:t>
            </a:r>
            <a:r>
              <a:rPr lang="es-ES" sz="1800" dirty="0">
                <a:latin typeface="Consolas" pitchFamily="49" charset="0"/>
              </a:rPr>
              <a:t> numerador, denominador, resultado;</a:t>
            </a:r>
          </a:p>
          <a:p>
            <a:pPr marL="85725"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"Numerador: "</a:t>
            </a:r>
            <a:r>
              <a:rPr lang="es-ES" sz="1800" dirty="0">
                <a:latin typeface="Consolas" pitchFamily="49" charset="0"/>
              </a:rPr>
              <a:t>; </a:t>
            </a:r>
          </a:p>
          <a:p>
            <a:pPr marL="85725"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cin &gt;&gt; numerador;</a:t>
            </a:r>
          </a:p>
          <a:p>
            <a:pPr marL="85725"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"Denominador: "</a:t>
            </a:r>
            <a:r>
              <a:rPr lang="es-ES" sz="1800" dirty="0">
                <a:latin typeface="Consolas" pitchFamily="49" charset="0"/>
              </a:rPr>
              <a:t>; </a:t>
            </a:r>
          </a:p>
          <a:p>
            <a:pPr marL="85725"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cin &gt;&gt; denominador;</a:t>
            </a:r>
          </a:p>
          <a:p>
            <a:pPr marL="85725"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</a:t>
            </a: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s-ES" sz="1800" dirty="0">
                <a:latin typeface="Consolas" pitchFamily="49" charset="0"/>
              </a:rPr>
              <a:t> (denominador ==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1800" dirty="0">
                <a:latin typeface="Consolas" pitchFamily="49" charset="0"/>
              </a:rPr>
              <a:t>) {</a:t>
            </a:r>
          </a:p>
          <a:p>
            <a:pPr marL="85725"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   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"Imposible dividir entre 0!"</a:t>
            </a:r>
            <a:r>
              <a:rPr lang="es-ES" sz="1800" dirty="0">
                <a:latin typeface="Consolas" pitchFamily="49" charset="0"/>
              </a:rPr>
              <a:t>;</a:t>
            </a:r>
          </a:p>
          <a:p>
            <a:pPr marL="85725"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}</a:t>
            </a:r>
          </a:p>
          <a:p>
            <a:pPr marL="85725"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</a:t>
            </a: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else </a:t>
            </a:r>
            <a:r>
              <a:rPr lang="es-ES" sz="1800" dirty="0">
                <a:latin typeface="Consolas" pitchFamily="49" charset="0"/>
              </a:rPr>
              <a:t>{</a:t>
            </a:r>
          </a:p>
          <a:p>
            <a:pPr marL="85725"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   resultado = numerador / denominador;</a:t>
            </a:r>
          </a:p>
          <a:p>
            <a:pPr marL="85725"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   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"Resultado: "</a:t>
            </a:r>
            <a:r>
              <a:rPr lang="es-ES" sz="1800" dirty="0">
                <a:latin typeface="Consolas" pitchFamily="49" charset="0"/>
              </a:rPr>
              <a:t> &lt;&lt; resultado &lt;&lt; endl;</a:t>
            </a:r>
          </a:p>
          <a:p>
            <a:pPr marL="85725"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}</a:t>
            </a:r>
          </a:p>
          <a:p>
            <a:pPr marL="85725"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</a:t>
            </a: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return</a:t>
            </a:r>
            <a:r>
              <a:rPr lang="es-ES" sz="1800" dirty="0">
                <a:latin typeface="Consolas" pitchFamily="49" charset="0"/>
              </a:rPr>
              <a:t>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1800" dirty="0">
                <a:latin typeface="Consolas" pitchFamily="49" charset="0"/>
              </a:rPr>
              <a:t>;</a:t>
            </a:r>
          </a:p>
          <a:p>
            <a:pPr marL="85725"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}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999656" y="6323277"/>
            <a:ext cx="7429552" cy="365125"/>
          </a:xfrm>
        </p:spPr>
        <p:txBody>
          <a:bodyPr/>
          <a:lstStyle/>
          <a:p>
            <a:r>
              <a:rPr lang="es-ES" dirty="0" err="1" smtClean="0"/>
              <a:t>AyED</a:t>
            </a:r>
            <a:r>
              <a:rPr lang="es-ES" dirty="0" smtClean="0"/>
              <a:t> I: Tipos e instrucciones II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7721876" y="414189"/>
            <a:ext cx="2464136" cy="3693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Veamos un ejemplo…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77D2-BEA2-4351-92C8-5B0F0136D0DB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Algoritmos y Estructuras de Datos I</a:t>
            </a:r>
            <a:endParaRPr lang="es-E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981961" y="3044280"/>
            <a:ext cx="6228243" cy="1446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Operadores lógicos</a:t>
            </a:r>
            <a:b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</a:br>
            <a:r>
              <a:rPr lang="es-ES" sz="4400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(condiciones compuestas)</a:t>
            </a:r>
            <a:endParaRPr lang="es-ES" sz="240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E322-9975-4018-8CBB-CBC0FD7BD8A9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1588">
              <a:spcBef>
                <a:spcPts val="0"/>
              </a:spcBef>
              <a:spcAft>
                <a:spcPts val="600"/>
              </a:spcAft>
            </a:pPr>
            <a:r>
              <a:rPr lang="es-ES" dirty="0" smtClean="0"/>
              <a:t>Operadores lógicos (booleanos)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Se aplican a valores 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bool</a:t>
            </a:r>
            <a:r>
              <a:rPr lang="es-ES" dirty="0" smtClean="0"/>
              <a:t> (</a:t>
            </a:r>
            <a:r>
              <a:rPr lang="es-ES" i="1" dirty="0" smtClean="0"/>
              <a:t>condiciones</a:t>
            </a:r>
            <a:r>
              <a:rPr lang="es-ES" dirty="0" smtClean="0"/>
              <a:t>)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El resultado es de tipo 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bool</a:t>
            </a:r>
            <a:endParaRPr lang="es-ES" dirty="0" smtClean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432703" y="6356351"/>
            <a:ext cx="7429552" cy="365125"/>
          </a:xfrm>
        </p:spPr>
        <p:txBody>
          <a:bodyPr/>
          <a:lstStyle/>
          <a:p>
            <a:r>
              <a:rPr lang="es-ES" dirty="0" err="1" smtClean="0"/>
              <a:t>AyED</a:t>
            </a:r>
            <a:r>
              <a:rPr lang="es-ES" dirty="0" smtClean="0"/>
              <a:t> I: Tipos e instrucciones II</a:t>
            </a:r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143672" y="2636912"/>
          <a:ext cx="2264254" cy="1188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59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159">
                <a:tc>
                  <a:txBody>
                    <a:bodyPr/>
                    <a:lstStyle/>
                    <a:p>
                      <a:r>
                        <a:rPr lang="es-ES" sz="1800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!</a:t>
                      </a:r>
                      <a:endParaRPr lang="es-ES" sz="18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NO</a:t>
                      </a:r>
                      <a:endParaRPr lang="es-ES" sz="18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Monario</a:t>
                      </a:r>
                      <a:endParaRPr lang="es-ES" sz="20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159">
                <a:tc>
                  <a:txBody>
                    <a:bodyPr/>
                    <a:lstStyle/>
                    <a:p>
                      <a:r>
                        <a:rPr lang="es-ES" sz="1800" b="0" i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&amp;&amp;</a:t>
                      </a:r>
                      <a:endParaRPr lang="es-ES" sz="1800" b="0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i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Y</a:t>
                      </a:r>
                      <a:endParaRPr lang="es-ES" sz="1800" b="0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i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Binario</a:t>
                      </a:r>
                      <a:endParaRPr lang="es-ES" sz="2000" b="0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159">
                <a:tc>
                  <a:txBody>
                    <a:bodyPr/>
                    <a:lstStyle/>
                    <a:p>
                      <a:r>
                        <a:rPr lang="es-ES" sz="1800" b="0" i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||</a:t>
                      </a:r>
                      <a:endParaRPr lang="es-ES" sz="1800" b="0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i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O</a:t>
                      </a:r>
                      <a:endParaRPr lang="es-ES" sz="1800" b="0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i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Binario</a:t>
                      </a:r>
                      <a:endParaRPr lang="es-ES" sz="2000" b="0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6312024" y="2492896"/>
          <a:ext cx="2595560" cy="3291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95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033">
                <a:tc>
                  <a:txBody>
                    <a:bodyPr/>
                    <a:lstStyle/>
                    <a:p>
                      <a:r>
                        <a:rPr lang="es-ES" sz="1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Operadores (prioridad)</a:t>
                      </a:r>
                      <a:endParaRPr lang="es-E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r>
                        <a:rPr lang="es-ES" sz="18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18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r>
                        <a:rPr lang="es-ES" sz="1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!</a:t>
                      </a:r>
                      <a:endParaRPr lang="es-ES" sz="1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r>
                        <a:rPr lang="es-ES" sz="18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* / %</a:t>
                      </a:r>
                      <a:endParaRPr lang="es-ES" sz="18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r>
                        <a:rPr lang="es-ES" sz="18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+ -</a:t>
                      </a:r>
                      <a:endParaRPr lang="es-ES" sz="18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r>
                        <a:rPr lang="es-ES" sz="18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</a:t>
                      </a:r>
                      <a:r>
                        <a:rPr lang="es-ES" sz="180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 &lt;= &gt; &gt;=</a:t>
                      </a:r>
                      <a:endParaRPr lang="es-ES" sz="18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r>
                        <a:rPr lang="es-ES" sz="18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== !=</a:t>
                      </a:r>
                      <a:endParaRPr lang="es-ES" sz="18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r>
                        <a:rPr lang="es-ES" sz="1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&amp;&amp;</a:t>
                      </a:r>
                      <a:endParaRPr lang="es-ES" sz="1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r>
                        <a:rPr lang="es-ES" sz="18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||</a:t>
                      </a:r>
                      <a:endParaRPr lang="es-ES" sz="18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F059-3C66-42E3-9A9F-3BAD5593B37B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1588">
              <a:spcBef>
                <a:spcPts val="0"/>
              </a:spcBef>
              <a:spcAft>
                <a:spcPts val="600"/>
              </a:spcAft>
            </a:pPr>
            <a:r>
              <a:rPr lang="es-ES" dirty="0" smtClean="0"/>
              <a:t>Operadores lógicos - Tablas de verdad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71526" y="6356351"/>
            <a:ext cx="7429552" cy="365125"/>
          </a:xfrm>
        </p:spPr>
        <p:txBody>
          <a:bodyPr/>
          <a:lstStyle/>
          <a:p>
            <a:r>
              <a:rPr lang="es-ES" dirty="0" err="1" smtClean="0"/>
              <a:t>AyED</a:t>
            </a:r>
            <a:r>
              <a:rPr lang="es-ES" dirty="0" smtClean="0"/>
              <a:t> I: Tipos e instrucciones II</a:t>
            </a:r>
            <a:endParaRPr lang="es-ES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2063552" y="1196752"/>
          <a:ext cx="2101200" cy="1188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21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033">
                <a:tc>
                  <a:txBody>
                    <a:bodyPr/>
                    <a:lstStyle/>
                    <a:p>
                      <a:pPr algn="ctr"/>
                      <a:endParaRPr lang="es-ES" sz="2000" b="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l"/>
                      <a:r>
                        <a:rPr lang="es-ES" sz="2000" b="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!</a:t>
                      </a:r>
                      <a:endParaRPr lang="es-ES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r>
                        <a:rPr lang="es-ES" sz="2000" b="1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true</a:t>
                      </a:r>
                      <a:endParaRPr lang="es-ES" sz="2000" b="1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1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false</a:t>
                      </a:r>
                      <a:endParaRPr lang="es-ES" sz="2000" b="1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r>
                        <a:rPr lang="es-ES" sz="2000" b="1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false</a:t>
                      </a:r>
                      <a:endParaRPr lang="es-ES" sz="2000" b="1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1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true</a:t>
                      </a:r>
                      <a:endParaRPr lang="es-ES" sz="2000" b="1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4295800" y="1196752"/>
          <a:ext cx="2990502" cy="1188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21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6033">
                <a:tc>
                  <a:txBody>
                    <a:bodyPr/>
                    <a:lstStyle/>
                    <a:p>
                      <a:pPr algn="ctr"/>
                      <a:r>
                        <a:rPr lang="es-ES" sz="2000" b="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&amp;&amp;</a:t>
                      </a:r>
                      <a:endParaRPr lang="es-ES" sz="2000" b="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1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true</a:t>
                      </a:r>
                      <a:endParaRPr lang="es-ES" sz="2000" b="1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1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r>
                        <a:rPr lang="es-ES" sz="2000" b="1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true</a:t>
                      </a:r>
                      <a:endParaRPr lang="es-ES" sz="2000" b="1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1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true</a:t>
                      </a:r>
                      <a:endParaRPr lang="es-ES" sz="2000" b="1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1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r>
                        <a:rPr lang="es-ES" sz="2000" b="1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false</a:t>
                      </a:r>
                      <a:endParaRPr lang="es-ES" sz="2000" b="1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1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false</a:t>
                      </a:r>
                      <a:endParaRPr lang="es-ES" sz="2000" b="1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1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false</a:t>
                      </a:r>
                      <a:endParaRPr lang="es-ES" sz="2000" b="1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7411195" y="1196752"/>
          <a:ext cx="2812285" cy="1188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21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6033">
                <a:tc>
                  <a:txBody>
                    <a:bodyPr/>
                    <a:lstStyle/>
                    <a:p>
                      <a:pPr algn="ctr"/>
                      <a:r>
                        <a:rPr lang="es-ES" sz="2000" b="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||</a:t>
                      </a:r>
                      <a:endParaRPr lang="es-ES" sz="2000" b="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1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true</a:t>
                      </a:r>
                      <a:endParaRPr lang="es-ES" sz="2000" b="1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1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r>
                        <a:rPr lang="es-ES" sz="2000" b="1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true</a:t>
                      </a:r>
                      <a:endParaRPr lang="es-ES" sz="2000" b="1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1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true</a:t>
                      </a:r>
                      <a:endParaRPr lang="es-ES" sz="2000" b="1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1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r>
                        <a:rPr lang="es-ES" sz="2000" b="1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false</a:t>
                      </a:r>
                      <a:endParaRPr lang="es-ES" sz="2000" b="1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1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true</a:t>
                      </a:r>
                      <a:endParaRPr lang="es-ES" sz="2000" b="1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1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false</a:t>
                      </a:r>
                      <a:endParaRPr lang="es-ES" sz="2000" b="1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2398693" y="2555613"/>
            <a:ext cx="1364477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NO (</a:t>
            </a:r>
            <a:r>
              <a:rPr lang="es-E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Not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)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5291961" y="2555613"/>
            <a:ext cx="1167499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Y (</a:t>
            </a: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And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)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8398947" y="2555613"/>
            <a:ext cx="1002198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O (</a:t>
            </a:r>
            <a:r>
              <a:rPr lang="es-E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Or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)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2063552" y="3284984"/>
            <a:ext cx="828092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1588">
              <a:spcBef>
                <a:spcPts val="1200"/>
              </a:spcBef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bool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cond1, cond2, resultado;</a:t>
            </a:r>
          </a:p>
          <a:p>
            <a:pPr marL="0" lvl="1" indent="1588"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a =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b =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c =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4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0" lvl="1" indent="1588"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resultado = 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!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(a &lt;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        </a:t>
            </a:r>
            <a:r>
              <a:rPr lang="es-ES" sz="2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!(2 &lt; 5) </a:t>
            </a:r>
            <a:r>
              <a:rPr lang="es-ES" sz="2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sym typeface="Wingdings" pitchFamily="2" charset="2"/>
              </a:rPr>
              <a:t></a:t>
            </a:r>
            <a:r>
              <a:rPr lang="es-ES" sz="2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!true </a:t>
            </a:r>
            <a:r>
              <a:rPr lang="es-ES" sz="2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sym typeface="Wingdings" pitchFamily="2" charset="2"/>
              </a:rPr>
              <a:t> false</a:t>
            </a:r>
            <a:endParaRPr lang="es-ES" sz="20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1588"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cond1 = (a * b + c) &gt;=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12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  </a:t>
            </a:r>
            <a:r>
              <a:rPr lang="es-ES" sz="2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10 &gt;= 12 </a:t>
            </a:r>
            <a:r>
              <a:rPr lang="es-ES" sz="2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sym typeface="Wingdings" pitchFamily="2" charset="2"/>
              </a:rPr>
              <a:t></a:t>
            </a:r>
            <a:r>
              <a:rPr lang="es-ES" sz="2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false</a:t>
            </a:r>
          </a:p>
          <a:p>
            <a:pPr marL="0" lvl="1" indent="1588"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cond2 = (a * (b + c)) &gt;=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12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</a:t>
            </a:r>
            <a:r>
              <a:rPr lang="es-ES" sz="2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14 &gt;= 12 </a:t>
            </a:r>
            <a:r>
              <a:rPr lang="es-ES" sz="2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sym typeface="Wingdings" pitchFamily="2" charset="2"/>
              </a:rPr>
              <a:t></a:t>
            </a:r>
            <a:r>
              <a:rPr lang="es-ES" sz="2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true</a:t>
            </a:r>
            <a:endParaRPr lang="es-ES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1588"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resultado = cond1 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&amp;&amp;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cond2;  </a:t>
            </a:r>
            <a:r>
              <a:rPr lang="es-ES" sz="2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false &amp;&amp; true </a:t>
            </a:r>
            <a:r>
              <a:rPr lang="es-ES" sz="2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sym typeface="Wingdings" pitchFamily="2" charset="2"/>
              </a:rPr>
              <a:t></a:t>
            </a:r>
            <a:r>
              <a:rPr lang="es-ES" sz="2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false</a:t>
            </a:r>
            <a:endParaRPr lang="es-ES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1588"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resultado = cond1 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||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cond2;  </a:t>
            </a:r>
            <a:r>
              <a:rPr lang="es-ES" sz="2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false || true </a:t>
            </a:r>
            <a:r>
              <a:rPr lang="es-ES" sz="2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sym typeface="Wingdings" pitchFamily="2" charset="2"/>
              </a:rPr>
              <a:t></a:t>
            </a:r>
            <a:r>
              <a:rPr lang="es-ES" sz="2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true</a:t>
            </a:r>
            <a:endParaRPr lang="es-ES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35AA-2DE3-4737-8B2E-18BEBE386C1C}" type="datetime8">
              <a:rPr lang="es-AR" smtClean="0"/>
              <a:t>3/7/2020 13:56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i="1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87688" y="6448251"/>
            <a:ext cx="7429552" cy="365125"/>
          </a:xfrm>
        </p:spPr>
        <p:txBody>
          <a:bodyPr/>
          <a:lstStyle/>
          <a:p>
            <a:r>
              <a:rPr lang="es-ES" dirty="0" err="1" smtClean="0"/>
              <a:t>AyED</a:t>
            </a:r>
            <a:r>
              <a:rPr lang="es-ES" dirty="0" smtClean="0"/>
              <a:t> I: Tipos e instrucciones II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2135560" y="946821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FF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std;</a:t>
            </a:r>
          </a:p>
          <a:p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s-E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main()</a:t>
            </a:r>
          </a:p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s-E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num;</a:t>
            </a:r>
          </a:p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"Introduce un número entre 1 y 10: "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cin &gt;&gt;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((num &gt;=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&amp;&amp; (num &lt;=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 {</a:t>
            </a:r>
          </a:p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cout &lt;&lt;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"Número dentro del intervalo de valores válidos"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s-ES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cout &lt;&lt;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"Número no válido!"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7750451" y="423714"/>
            <a:ext cx="2464136" cy="3693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Veamos un ejemplo…</a:t>
            </a:r>
          </a:p>
        </p:txBody>
      </p:sp>
      <p:grpSp>
        <p:nvGrpSpPr>
          <p:cNvPr id="3" name="14 Grupo"/>
          <p:cNvGrpSpPr/>
          <p:nvPr/>
        </p:nvGrpSpPr>
        <p:grpSpPr>
          <a:xfrm>
            <a:off x="5702998" y="4984601"/>
            <a:ext cx="3993402" cy="1264206"/>
            <a:chOff x="2289003" y="5013176"/>
            <a:chExt cx="3993402" cy="1264206"/>
          </a:xfrm>
        </p:grpSpPr>
        <p:sp>
          <p:nvSpPr>
            <p:cNvPr id="10" name="9 Rectángulo"/>
            <p:cNvSpPr/>
            <p:nvPr/>
          </p:nvSpPr>
          <p:spPr>
            <a:xfrm>
              <a:off x="2289003" y="5013176"/>
              <a:ext cx="399340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20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s-ES" sz="20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num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&gt;= </a:t>
              </a:r>
              <a:r>
                <a:rPr lang="es-E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) &amp;&amp; (</a:t>
              </a:r>
              <a:r>
                <a:rPr lang="es-ES" sz="20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num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&lt;= </a:t>
              </a:r>
              <a:r>
                <a:rPr lang="es-E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)</a:t>
              </a:r>
              <a:r>
                <a:rPr lang="es-ES" sz="20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)</a:t>
              </a:r>
              <a:endParaRPr lang="es-ES" sz="2000" dirty="0">
                <a:solidFill>
                  <a:srgbClr val="FFC000"/>
                </a:solidFill>
              </a:endParaRPr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2430068" y="5301208"/>
              <a:ext cx="371127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20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s-ES" sz="20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num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&gt; </a:t>
              </a:r>
              <a:r>
                <a:rPr lang="es-E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) &amp;&amp; (</a:t>
              </a:r>
              <a:r>
                <a:rPr lang="es-ES" sz="20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num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&lt; </a:t>
              </a:r>
              <a:r>
                <a:rPr lang="es-E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11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)</a:t>
              </a:r>
              <a:r>
                <a:rPr lang="es-ES" sz="20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)</a:t>
              </a:r>
              <a:endParaRPr lang="es-ES" sz="2000" dirty="0">
                <a:solidFill>
                  <a:srgbClr val="FFC000"/>
                </a:solidFill>
              </a:endParaRP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2299688" y="5589240"/>
              <a:ext cx="385233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20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s-ES" sz="20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num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&gt;= </a:t>
              </a:r>
              <a:r>
                <a:rPr lang="es-E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) &amp;&amp; (</a:t>
              </a:r>
              <a:r>
                <a:rPr lang="es-ES" sz="20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num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&lt; </a:t>
              </a:r>
              <a:r>
                <a:rPr lang="es-E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11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)</a:t>
              </a:r>
              <a:r>
                <a:rPr lang="es-ES" sz="20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)</a:t>
              </a:r>
              <a:endParaRPr lang="es-ES" sz="2000" dirty="0">
                <a:solidFill>
                  <a:srgbClr val="FFC000"/>
                </a:solidFill>
              </a:endParaRPr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2422854" y="5877272"/>
              <a:ext cx="385233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20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s-ES" sz="20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num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&gt; </a:t>
              </a:r>
              <a:r>
                <a:rPr lang="es-E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) &amp;&amp; (</a:t>
              </a:r>
              <a:r>
                <a:rPr lang="es-ES" sz="20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num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&lt;= </a:t>
              </a:r>
              <a:r>
                <a:rPr lang="es-E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)</a:t>
              </a:r>
              <a:r>
                <a:rPr lang="es-ES" sz="20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)</a:t>
              </a:r>
              <a:endParaRPr lang="es-ES" sz="2000" dirty="0">
                <a:solidFill>
                  <a:srgbClr val="FFC000"/>
                </a:solidFill>
              </a:endParaRPr>
            </a:p>
          </p:txBody>
        </p:sp>
      </p:grpSp>
      <p:sp>
        <p:nvSpPr>
          <p:cNvPr id="14" name="13 CuadroTexto"/>
          <p:cNvSpPr txBox="1"/>
          <p:nvPr/>
        </p:nvSpPr>
        <p:spPr>
          <a:xfrm>
            <a:off x="2567609" y="5457418"/>
            <a:ext cx="2932021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¡Encierra las condiciones</a:t>
            </a:r>
            <a:b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simples entre paréntesis!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6228770" y="4653136"/>
            <a:ext cx="2954591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Condiciones equivalentes</a:t>
            </a:r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46A4-B50F-4DCA-8598-9DF2101E1E56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animBg="1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3753720" y="3044281"/>
            <a:ext cx="4684744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Anidamiento de </a:t>
            </a:r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Consolas" pitchFamily="49" charset="0"/>
              </a:rPr>
              <a:t>if</a:t>
            </a:r>
            <a:endParaRPr lang="es-E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1258-74D8-4C2D-8177-F319B66AA1A9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Número de días de un mes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6820" y="6382657"/>
            <a:ext cx="7429552" cy="365125"/>
          </a:xfrm>
        </p:spPr>
        <p:txBody>
          <a:bodyPr/>
          <a:lstStyle/>
          <a:p>
            <a:r>
              <a:rPr lang="es-ES" dirty="0" err="1" smtClean="0"/>
              <a:t>AyED</a:t>
            </a:r>
            <a:r>
              <a:rPr lang="es-ES" dirty="0" smtClean="0"/>
              <a:t> I: Tipos e instrucciones II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2063552" y="956187"/>
            <a:ext cx="8147248" cy="5452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lvl="1" indent="1588">
              <a:lnSpc>
                <a:spcPts val="1900"/>
              </a:lnSpc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s-E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mes, </a:t>
            </a:r>
            <a:r>
              <a:rPr lang="es-ES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anio</a:t>
            </a:r>
            <a:r>
              <a:rPr lang="es-E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</a:t>
            </a:r>
            <a:r>
              <a:rPr lang="es-ES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dias</a:t>
            </a:r>
            <a:r>
              <a:rPr lang="es-E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361950" lvl="1" indent="1588">
              <a:lnSpc>
                <a:spcPts val="1900"/>
              </a:lnSpc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cout &lt;&lt;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"Número de mes: "</a:t>
            </a:r>
            <a:r>
              <a:rPr lang="es-E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</a:t>
            </a:r>
          </a:p>
          <a:p>
            <a:pPr marL="361950" lvl="1" indent="1588">
              <a:lnSpc>
                <a:spcPts val="1900"/>
              </a:lnSpc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cin &gt;&gt; mes;</a:t>
            </a:r>
          </a:p>
          <a:p>
            <a:pPr marL="361950" lvl="1" indent="1588">
              <a:lnSpc>
                <a:spcPts val="1900"/>
              </a:lnSpc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cout &lt;&lt;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"Año: "</a:t>
            </a:r>
            <a:r>
              <a:rPr lang="es-E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</a:t>
            </a:r>
          </a:p>
          <a:p>
            <a:pPr marL="361950" lvl="1" indent="1588">
              <a:lnSpc>
                <a:spcPts val="1900"/>
              </a:lnSpc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cin &gt;&gt; </a:t>
            </a:r>
            <a:r>
              <a:rPr lang="es-ES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anio</a:t>
            </a:r>
            <a:r>
              <a:rPr lang="es-E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361950" lvl="1" indent="1588">
              <a:lnSpc>
                <a:spcPts val="1900"/>
              </a:lnSpc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dirty="0">
                <a:solidFill>
                  <a:srgbClr val="009D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if</a:t>
            </a:r>
            <a:r>
              <a:rPr lang="es-E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(mes ==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</a:t>
            </a:r>
            <a:r>
              <a:rPr lang="es-E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marL="361950" lvl="1" indent="1588">
              <a:lnSpc>
                <a:spcPts val="1900"/>
              </a:lnSpc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if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(bisiesto(mes,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anio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)) {</a:t>
            </a:r>
          </a:p>
          <a:p>
            <a:pPr marL="361950" lvl="1" indent="1588">
              <a:lnSpc>
                <a:spcPts val="1900"/>
              </a:lnSpc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dias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29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361950" lvl="1" indent="1588">
              <a:lnSpc>
                <a:spcPts val="1900"/>
              </a:lnSpc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}</a:t>
            </a:r>
          </a:p>
          <a:p>
            <a:pPr marL="361950" lvl="1" indent="1588">
              <a:lnSpc>
                <a:spcPts val="1900"/>
              </a:lnSpc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</a:t>
            </a:r>
          </a:p>
          <a:p>
            <a:pPr marL="361950" lvl="1" indent="1588">
              <a:lnSpc>
                <a:spcPts val="1900"/>
              </a:lnSpc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dias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28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361950" lvl="1" indent="1588">
              <a:lnSpc>
                <a:spcPts val="1900"/>
              </a:lnSpc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 marL="361950" lvl="1" indent="1588">
              <a:lnSpc>
                <a:spcPts val="1900"/>
              </a:lnSpc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 marL="361950" lvl="1" indent="1588">
              <a:lnSpc>
                <a:spcPts val="1900"/>
              </a:lnSpc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dirty="0">
                <a:solidFill>
                  <a:srgbClr val="009D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marL="361950" lvl="1" indent="1588">
              <a:lnSpc>
                <a:spcPts val="1900"/>
              </a:lnSpc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dirty="0">
                <a:solidFill>
                  <a:srgbClr val="009D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if</a:t>
            </a:r>
            <a:r>
              <a:rPr lang="es-E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s-E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(mes ==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  <a:r>
              <a:rPr lang="es-E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|| (mes ==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</a:t>
            </a:r>
            <a:r>
              <a:rPr lang="es-E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|| (mes ==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</a:t>
            </a:r>
            <a:r>
              <a:rPr lang="es-E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|| (mes ==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7</a:t>
            </a:r>
            <a:r>
              <a:rPr lang="es-E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</a:t>
            </a:r>
          </a:p>
          <a:p>
            <a:pPr marL="361950" lvl="1" indent="1588">
              <a:lnSpc>
                <a:spcPts val="1900"/>
              </a:lnSpc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|| (mes ==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  <a:r>
              <a:rPr lang="es-E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|| (mes ==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10) </a:t>
            </a:r>
            <a:r>
              <a:rPr lang="es-E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|| (mes ==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12</a:t>
            </a:r>
            <a:r>
              <a:rPr lang="es-E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marL="361950" lvl="1" indent="1588">
              <a:lnSpc>
                <a:spcPts val="1900"/>
              </a:lnSpc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</a:t>
            </a:r>
            <a:r>
              <a:rPr lang="es-ES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dias</a:t>
            </a:r>
            <a:r>
              <a:rPr lang="es-E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31</a:t>
            </a:r>
            <a:r>
              <a:rPr lang="es-E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361950" lvl="1" indent="1588">
              <a:lnSpc>
                <a:spcPts val="1900"/>
              </a:lnSpc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}</a:t>
            </a:r>
          </a:p>
          <a:p>
            <a:pPr marL="361950" lvl="1" indent="1588">
              <a:lnSpc>
                <a:spcPts val="1900"/>
              </a:lnSpc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dirty="0">
                <a:solidFill>
                  <a:srgbClr val="009D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else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marL="361950" lvl="1" indent="1588">
              <a:lnSpc>
                <a:spcPts val="1900"/>
              </a:lnSpc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dirty="0">
                <a:solidFill>
                  <a:srgbClr val="009D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</a:t>
            </a:r>
            <a:r>
              <a:rPr lang="es-ES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dias</a:t>
            </a:r>
            <a:r>
              <a:rPr lang="es-E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30</a:t>
            </a:r>
            <a:r>
              <a:rPr lang="es-E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361950" lvl="1" indent="1588">
              <a:lnSpc>
                <a:spcPts val="1900"/>
              </a:lnSpc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}</a:t>
            </a:r>
          </a:p>
          <a:p>
            <a:pPr marL="361950" lvl="1" indent="1588">
              <a:lnSpc>
                <a:spcPts val="1900"/>
              </a:lnSpc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cxnSp>
        <p:nvCxnSpPr>
          <p:cNvPr id="10" name="9 Conector recto"/>
          <p:cNvCxnSpPr/>
          <p:nvPr/>
        </p:nvCxnSpPr>
        <p:spPr>
          <a:xfrm>
            <a:off x="3177580" y="3429000"/>
            <a:ext cx="0" cy="288032"/>
          </a:xfrm>
          <a:prstGeom prst="line">
            <a:avLst/>
          </a:prstGeom>
          <a:ln w="3175">
            <a:solidFill>
              <a:srgbClr val="FFC000"/>
            </a:solidFill>
            <a:prstDash val="sysDot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2827065" y="2492896"/>
            <a:ext cx="0" cy="1440160"/>
          </a:xfrm>
          <a:prstGeom prst="line">
            <a:avLst/>
          </a:prstGeom>
          <a:ln w="3175">
            <a:solidFill>
              <a:srgbClr val="FFC000"/>
            </a:solidFill>
            <a:prstDash val="sysDot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3177580" y="2699395"/>
            <a:ext cx="0" cy="288032"/>
          </a:xfrm>
          <a:prstGeom prst="line">
            <a:avLst/>
          </a:prstGeom>
          <a:ln w="3175">
            <a:solidFill>
              <a:srgbClr val="FFC000"/>
            </a:solidFill>
            <a:prstDash val="sysDot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2827065" y="4365104"/>
            <a:ext cx="0" cy="1728192"/>
          </a:xfrm>
          <a:prstGeom prst="line">
            <a:avLst/>
          </a:prstGeom>
          <a:ln w="3175">
            <a:solidFill>
              <a:srgbClr val="FFC000"/>
            </a:solidFill>
            <a:prstDash val="sysDot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3177580" y="4821535"/>
            <a:ext cx="0" cy="288032"/>
          </a:xfrm>
          <a:prstGeom prst="line">
            <a:avLst/>
          </a:prstGeom>
          <a:ln w="3175">
            <a:solidFill>
              <a:srgbClr val="FFC000"/>
            </a:solidFill>
            <a:prstDash val="sysDot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3177580" y="5589240"/>
            <a:ext cx="0" cy="288032"/>
          </a:xfrm>
          <a:prstGeom prst="line">
            <a:avLst/>
          </a:prstGeom>
          <a:ln w="3175">
            <a:solidFill>
              <a:srgbClr val="FFC000"/>
            </a:solidFill>
            <a:prstDash val="sysDot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0AB8-1108-494B-AE3F-FA0D527C9163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s-ES" dirty="0" smtClean="0"/>
              <a:t>¿Año bisiesto?</a:t>
            </a:r>
            <a:endParaRPr lang="es-ES" dirty="0" smtClean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990734"/>
            <a:ext cx="11319048" cy="5284804"/>
          </a:xfrm>
        </p:spPr>
        <p:txBody>
          <a:bodyPr>
            <a:normAutofit/>
          </a:bodyPr>
          <a:lstStyle/>
          <a:p>
            <a:pPr marL="0" lvl="1" indent="158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i="1" dirty="0"/>
              <a:t>Calendario Gregoriano</a:t>
            </a:r>
            <a:r>
              <a:rPr lang="es-ES" sz="1800" dirty="0"/>
              <a:t>: bisiesto si divisible por 4, excepto el último de cada siglo (divisible por 100), </a:t>
            </a:r>
            <a:r>
              <a:rPr lang="es-ES" sz="1800" dirty="0" smtClean="0"/>
              <a:t/>
            </a:r>
            <a:br>
              <a:rPr lang="es-ES" sz="1800" dirty="0" smtClean="0"/>
            </a:br>
            <a:r>
              <a:rPr lang="es-ES" sz="1800" dirty="0" smtClean="0"/>
              <a:t>salvo </a:t>
            </a:r>
            <a:r>
              <a:rPr lang="es-ES" sz="1800" dirty="0"/>
              <a:t>que sea divisible por 400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12319" y="6346759"/>
            <a:ext cx="7429552" cy="365125"/>
          </a:xfrm>
        </p:spPr>
        <p:txBody>
          <a:bodyPr/>
          <a:lstStyle/>
          <a:p>
            <a:r>
              <a:rPr lang="es-ES" dirty="0" err="1" smtClean="0"/>
              <a:t>AyED</a:t>
            </a:r>
            <a:r>
              <a:rPr lang="es-ES" dirty="0" smtClean="0"/>
              <a:t> I: Tipos e instrucciones II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2135560" y="1785006"/>
            <a:ext cx="80752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1588"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bisiesto(</a:t>
            </a:r>
            <a:r>
              <a:rPr lang="es-E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mes, </a:t>
            </a:r>
            <a:r>
              <a:rPr lang="es-E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anio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marL="0" lvl="1" indent="1588"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s-E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esBisiesto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0" lvl="1" indent="1588"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if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anio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%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4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==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 </a:t>
            </a:r>
            <a:r>
              <a:rPr lang="es-E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Divisible por 4</a:t>
            </a:r>
          </a:p>
          <a:p>
            <a:pPr marL="0" lvl="1" indent="1588"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if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(((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anio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%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100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==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&amp;&amp; ((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anio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%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400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!=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)) {</a:t>
            </a:r>
          </a:p>
          <a:p>
            <a:pPr marL="0" lvl="1" indent="1588"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 </a:t>
            </a:r>
            <a:r>
              <a:rPr lang="es-E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Pero último de siglo y no múltiplo de 400</a:t>
            </a:r>
          </a:p>
          <a:p>
            <a:pPr marL="0" lvl="1" indent="1588"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esBisiesto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false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0" lvl="1" indent="1588"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}</a:t>
            </a:r>
          </a:p>
          <a:p>
            <a:pPr marL="0" lvl="1" indent="1588"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</a:t>
            </a:r>
          </a:p>
          <a:p>
            <a:pPr marL="0" lvl="1" indent="1588"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esBisiesto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true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</a:t>
            </a:r>
            <a:r>
              <a:rPr lang="es-E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Año bisiesto</a:t>
            </a:r>
          </a:p>
          <a:p>
            <a:pPr marL="0" lvl="1" indent="1588"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}</a:t>
            </a:r>
          </a:p>
          <a:p>
            <a:pPr marL="0" lvl="1" indent="1588"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}</a:t>
            </a:r>
          </a:p>
          <a:p>
            <a:pPr marL="0" lvl="1" indent="1588"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</a:t>
            </a:r>
          </a:p>
          <a:p>
            <a:pPr marL="0" lvl="1" indent="1588"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esBisiesto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false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0" lvl="1" indent="1588"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}</a:t>
            </a:r>
          </a:p>
          <a:p>
            <a:pPr marL="0" lvl="1" indent="1588"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esBisiesto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0" lvl="1" indent="1588"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2533700" y="2157239"/>
            <a:ext cx="0" cy="3744416"/>
          </a:xfrm>
          <a:prstGeom prst="line">
            <a:avLst/>
          </a:prstGeom>
          <a:ln w="3175">
            <a:solidFill>
              <a:srgbClr val="FFC000"/>
            </a:solidFill>
            <a:prstDash val="sysDot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2927648" y="2685144"/>
            <a:ext cx="0" cy="1895984"/>
          </a:xfrm>
          <a:prstGeom prst="line">
            <a:avLst/>
          </a:prstGeom>
          <a:ln w="3175">
            <a:solidFill>
              <a:srgbClr val="FFC000"/>
            </a:solidFill>
            <a:prstDash val="sysDot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3287688" y="3001145"/>
            <a:ext cx="0" cy="475481"/>
          </a:xfrm>
          <a:prstGeom prst="line">
            <a:avLst/>
          </a:prstGeom>
          <a:ln w="3175">
            <a:solidFill>
              <a:srgbClr val="FFC000"/>
            </a:solidFill>
            <a:prstDash val="sysDot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87688" y="4041104"/>
            <a:ext cx="0" cy="324000"/>
          </a:xfrm>
          <a:prstGeom prst="line">
            <a:avLst/>
          </a:prstGeom>
          <a:ln w="3175">
            <a:solidFill>
              <a:srgbClr val="FFC000"/>
            </a:solidFill>
            <a:prstDash val="sysDot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2927648" y="5138142"/>
            <a:ext cx="0" cy="324000"/>
          </a:xfrm>
          <a:prstGeom prst="line">
            <a:avLst/>
          </a:prstGeom>
          <a:ln w="3175">
            <a:solidFill>
              <a:srgbClr val="FFC000"/>
            </a:solidFill>
            <a:prstDash val="sysDot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20B5-2673-40A2-99F7-99A447859D07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dirty="0" smtClean="0"/>
              <a:t>Asociación de cláusulas </a:t>
            </a: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else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284804"/>
          </a:xfrm>
        </p:spPr>
        <p:txBody>
          <a:bodyPr>
            <a:normAutofit/>
          </a:bodyPr>
          <a:lstStyle/>
          <a:p>
            <a:pPr marL="0" lvl="1" indent="1588">
              <a:spcBef>
                <a:spcPts val="0"/>
              </a:spcBef>
              <a:spcAft>
                <a:spcPts val="1500"/>
              </a:spcAft>
              <a:buNone/>
            </a:pPr>
            <a:r>
              <a:rPr lang="es-ES" sz="2000" spc="-20" dirty="0"/>
              <a:t>Cada </a:t>
            </a:r>
            <a:r>
              <a:rPr lang="es-ES" sz="2000" spc="-2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else</a:t>
            </a:r>
            <a:r>
              <a:rPr lang="es-ES" sz="2000" spc="-20" dirty="0"/>
              <a:t> se asocia al </a:t>
            </a:r>
            <a:r>
              <a:rPr lang="es-ES" sz="2000" spc="-2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s-ES" sz="2000" spc="-20" dirty="0"/>
              <a:t> anterior más cercano sin asociar (mismo bloque)</a:t>
            </a:r>
          </a:p>
          <a:p>
            <a:pPr marL="180975" lvl="1" indent="1588">
              <a:lnSpc>
                <a:spcPts val="23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s-ES" sz="2000" dirty="0">
                <a:latin typeface="Consolas" pitchFamily="49" charset="0"/>
              </a:rPr>
              <a:t> (</a:t>
            </a:r>
            <a:r>
              <a:rPr lang="es-ES" sz="2000" i="1" dirty="0">
                <a:latin typeface="Consolas" pitchFamily="49" charset="0"/>
              </a:rPr>
              <a:t>condición1</a:t>
            </a:r>
            <a:r>
              <a:rPr lang="es-ES" sz="2000" dirty="0">
                <a:latin typeface="Consolas" pitchFamily="49" charset="0"/>
              </a:rPr>
              <a:t>) { </a:t>
            </a:r>
          </a:p>
          <a:p>
            <a:pPr marL="180975" lvl="1" indent="1588">
              <a:lnSpc>
                <a:spcPts val="23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latin typeface="Consolas" pitchFamily="49" charset="0"/>
              </a:rPr>
              <a:t>   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s-ES" sz="2000" dirty="0">
                <a:latin typeface="Consolas" pitchFamily="49" charset="0"/>
              </a:rPr>
              <a:t> (</a:t>
            </a:r>
            <a:r>
              <a:rPr lang="es-ES" sz="2000" i="1" dirty="0">
                <a:latin typeface="Consolas" pitchFamily="49" charset="0"/>
              </a:rPr>
              <a:t>condición2</a:t>
            </a:r>
            <a:r>
              <a:rPr lang="es-ES" sz="2000" dirty="0">
                <a:latin typeface="Consolas" pitchFamily="49" charset="0"/>
              </a:rPr>
              <a:t>) {...}</a:t>
            </a:r>
            <a:endParaRPr lang="es-ES" sz="2000" dirty="0">
              <a:solidFill>
                <a:srgbClr val="92D050"/>
              </a:solidFill>
              <a:latin typeface="Consolas" pitchFamily="49" charset="0"/>
            </a:endParaRPr>
          </a:p>
          <a:p>
            <a:pPr marL="180975" lvl="1" indent="1588">
              <a:lnSpc>
                <a:spcPts val="23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   else</a:t>
            </a:r>
            <a:r>
              <a:rPr lang="es-ES" sz="2000" dirty="0">
                <a:latin typeface="Consolas" pitchFamily="49" charset="0"/>
              </a:rPr>
              <a:t>  {...}</a:t>
            </a:r>
          </a:p>
          <a:p>
            <a:pPr marL="180975" lvl="1" indent="1588">
              <a:lnSpc>
                <a:spcPts val="23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latin typeface="Consolas" pitchFamily="49" charset="0"/>
              </a:rPr>
              <a:t>}</a:t>
            </a:r>
          </a:p>
          <a:p>
            <a:pPr marL="180975" lvl="1" indent="1588">
              <a:lnSpc>
                <a:spcPts val="23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else </a:t>
            </a:r>
            <a:r>
              <a:rPr lang="es-ES" sz="2000" dirty="0">
                <a:latin typeface="Consolas" pitchFamily="49" charset="0"/>
              </a:rPr>
              <a:t>{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</a:p>
          <a:p>
            <a:pPr marL="180975" lvl="1" indent="1588">
              <a:lnSpc>
                <a:spcPts val="23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   if</a:t>
            </a:r>
            <a:r>
              <a:rPr lang="es-ES" sz="2000" dirty="0">
                <a:latin typeface="Consolas" pitchFamily="49" charset="0"/>
              </a:rPr>
              <a:t> (</a:t>
            </a:r>
            <a:r>
              <a:rPr lang="es-ES" sz="2000" i="1" dirty="0">
                <a:latin typeface="Consolas" pitchFamily="49" charset="0"/>
              </a:rPr>
              <a:t>condición3</a:t>
            </a:r>
            <a:r>
              <a:rPr lang="es-ES" sz="2000" dirty="0">
                <a:latin typeface="Consolas" pitchFamily="49" charset="0"/>
              </a:rPr>
              <a:t>) {</a:t>
            </a:r>
          </a:p>
          <a:p>
            <a:pPr marL="180975" lvl="1" indent="1588">
              <a:lnSpc>
                <a:spcPts val="23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latin typeface="Consolas" pitchFamily="49" charset="0"/>
              </a:rPr>
              <a:t>      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s-ES" sz="2000" dirty="0">
                <a:latin typeface="Consolas" pitchFamily="49" charset="0"/>
              </a:rPr>
              <a:t> (</a:t>
            </a:r>
            <a:r>
              <a:rPr lang="es-ES" sz="2000" i="1" dirty="0">
                <a:latin typeface="Consolas" pitchFamily="49" charset="0"/>
              </a:rPr>
              <a:t>condición4</a:t>
            </a:r>
            <a:r>
              <a:rPr lang="es-ES" sz="2000" dirty="0">
                <a:latin typeface="Consolas" pitchFamily="49" charset="0"/>
              </a:rPr>
              <a:t>) {...}</a:t>
            </a:r>
          </a:p>
          <a:p>
            <a:pPr marL="180975" lvl="1" indent="1588">
              <a:lnSpc>
                <a:spcPts val="23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latin typeface="Consolas" pitchFamily="49" charset="0"/>
              </a:rPr>
              <a:t>      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s-ES" sz="2000" dirty="0">
                <a:latin typeface="Consolas" pitchFamily="49" charset="0"/>
              </a:rPr>
              <a:t> (</a:t>
            </a:r>
            <a:r>
              <a:rPr lang="es-ES" sz="2000" i="1" dirty="0">
                <a:latin typeface="Consolas" pitchFamily="49" charset="0"/>
              </a:rPr>
              <a:t>condición5</a:t>
            </a:r>
            <a:r>
              <a:rPr lang="es-ES" sz="2000" dirty="0">
                <a:latin typeface="Consolas" pitchFamily="49" charset="0"/>
              </a:rPr>
              <a:t>) {...}</a:t>
            </a:r>
          </a:p>
          <a:p>
            <a:pPr marL="180975" lvl="1" indent="1588">
              <a:lnSpc>
                <a:spcPts val="23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      else</a:t>
            </a:r>
            <a:r>
              <a:rPr lang="es-ES" sz="2000" dirty="0">
                <a:latin typeface="Consolas" pitchFamily="49" charset="0"/>
              </a:rPr>
              <a:t> {...}</a:t>
            </a:r>
          </a:p>
          <a:p>
            <a:pPr marL="180975" lvl="1" indent="1588">
              <a:lnSpc>
                <a:spcPts val="23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latin typeface="Consolas" pitchFamily="49" charset="0"/>
              </a:rPr>
              <a:t>   }</a:t>
            </a:r>
          </a:p>
          <a:p>
            <a:pPr marL="180975" lvl="1" indent="1588">
              <a:lnSpc>
                <a:spcPts val="23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   else</a:t>
            </a:r>
            <a:r>
              <a:rPr lang="es-ES" sz="2000" dirty="0">
                <a:latin typeface="Consolas" pitchFamily="49" charset="0"/>
              </a:rPr>
              <a:t> { ...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326985" y="6448251"/>
            <a:ext cx="7429552" cy="365125"/>
          </a:xfrm>
        </p:spPr>
        <p:txBody>
          <a:bodyPr/>
          <a:lstStyle/>
          <a:p>
            <a:r>
              <a:rPr lang="es-ES" dirty="0" err="1" smtClean="0"/>
              <a:t>AyED</a:t>
            </a:r>
            <a:r>
              <a:rPr lang="es-ES" dirty="0" smtClean="0"/>
              <a:t> I: Tipos e instrucciones II</a:t>
            </a:r>
            <a:endParaRPr lang="es-ES" dirty="0"/>
          </a:p>
        </p:txBody>
      </p:sp>
      <p:grpSp>
        <p:nvGrpSpPr>
          <p:cNvPr id="6" name="5 Grupo"/>
          <p:cNvGrpSpPr/>
          <p:nvPr/>
        </p:nvGrpSpPr>
        <p:grpSpPr>
          <a:xfrm>
            <a:off x="3431705" y="5733256"/>
            <a:ext cx="5773079" cy="426720"/>
            <a:chOff x="899591" y="5401791"/>
            <a:chExt cx="5655260" cy="426720"/>
          </a:xfrm>
        </p:grpSpPr>
        <p:sp>
          <p:nvSpPr>
            <p:cNvPr id="7" name="6 CuadroTexto"/>
            <p:cNvSpPr txBox="1"/>
            <p:nvPr/>
          </p:nvSpPr>
          <p:spPr>
            <a:xfrm>
              <a:off x="899591" y="5416649"/>
              <a:ext cx="5655260" cy="4118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marL="540000">
                <a:spcAft>
                  <a:spcPts val="600"/>
                </a:spcAft>
              </a:pP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La sangría ayuda a asociar los 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else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 con sus 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if</a:t>
              </a:r>
              <a:endPara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  <p:pic>
          <p:nvPicPr>
            <p:cNvPr id="8" name="Picture 3" descr="D:\Docencia\Fundamentos de programación\CV\icoGuille\xeye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3660" y="5401791"/>
              <a:ext cx="426720" cy="4267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26 Grupo"/>
          <p:cNvGrpSpPr/>
          <p:nvPr/>
        </p:nvGrpSpPr>
        <p:grpSpPr>
          <a:xfrm>
            <a:off x="2150419" y="1499642"/>
            <a:ext cx="746248" cy="1838300"/>
            <a:chOff x="860296" y="1926357"/>
            <a:chExt cx="746248" cy="1838300"/>
          </a:xfrm>
        </p:grpSpPr>
        <p:sp>
          <p:nvSpPr>
            <p:cNvPr id="13" name="12 Elipse"/>
            <p:cNvSpPr/>
            <p:nvPr/>
          </p:nvSpPr>
          <p:spPr>
            <a:xfrm>
              <a:off x="860296" y="1926357"/>
              <a:ext cx="504000" cy="360040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13 Elipse"/>
            <p:cNvSpPr/>
            <p:nvPr/>
          </p:nvSpPr>
          <p:spPr>
            <a:xfrm>
              <a:off x="884734" y="3404617"/>
              <a:ext cx="721810" cy="360040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6" name="15 Conector recto"/>
            <p:cNvCxnSpPr>
              <a:stCxn id="13" idx="2"/>
              <a:endCxn id="14" idx="2"/>
            </p:cNvCxnSpPr>
            <p:nvPr/>
          </p:nvCxnSpPr>
          <p:spPr>
            <a:xfrm>
              <a:off x="860296" y="2106377"/>
              <a:ext cx="24438" cy="1478260"/>
            </a:xfrm>
            <a:prstGeom prst="line">
              <a:avLst/>
            </a:prstGeom>
            <a:ln w="1905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28 Grupo"/>
          <p:cNvGrpSpPr/>
          <p:nvPr/>
        </p:nvGrpSpPr>
        <p:grpSpPr>
          <a:xfrm>
            <a:off x="2611041" y="3328418"/>
            <a:ext cx="715944" cy="2207865"/>
            <a:chOff x="1125141" y="3395092"/>
            <a:chExt cx="715944" cy="2207865"/>
          </a:xfrm>
        </p:grpSpPr>
        <p:sp>
          <p:nvSpPr>
            <p:cNvPr id="20" name="19 Elipse"/>
            <p:cNvSpPr/>
            <p:nvPr/>
          </p:nvSpPr>
          <p:spPr>
            <a:xfrm>
              <a:off x="1134666" y="3395092"/>
              <a:ext cx="432000" cy="360040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20 Elipse"/>
            <p:cNvSpPr/>
            <p:nvPr/>
          </p:nvSpPr>
          <p:spPr>
            <a:xfrm>
              <a:off x="1125141" y="5242917"/>
              <a:ext cx="715944" cy="360040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2" name="21 Conector recto"/>
            <p:cNvCxnSpPr>
              <a:stCxn id="20" idx="2"/>
              <a:endCxn id="21" idx="2"/>
            </p:cNvCxnSpPr>
            <p:nvPr/>
          </p:nvCxnSpPr>
          <p:spPr>
            <a:xfrm flipH="1">
              <a:off x="1125141" y="3575112"/>
              <a:ext cx="9525" cy="1847825"/>
            </a:xfrm>
            <a:prstGeom prst="line">
              <a:avLst/>
            </a:prstGeom>
            <a:ln w="1905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49 Grupo"/>
          <p:cNvGrpSpPr/>
          <p:nvPr/>
        </p:nvGrpSpPr>
        <p:grpSpPr>
          <a:xfrm>
            <a:off x="2611097" y="1850157"/>
            <a:ext cx="715888" cy="758180"/>
            <a:chOff x="1087097" y="1941215"/>
            <a:chExt cx="715888" cy="758180"/>
          </a:xfrm>
        </p:grpSpPr>
        <p:grpSp>
          <p:nvGrpSpPr>
            <p:cNvPr id="28" name="27 Grupo"/>
            <p:cNvGrpSpPr/>
            <p:nvPr/>
          </p:nvGrpSpPr>
          <p:grpSpPr>
            <a:xfrm>
              <a:off x="1087097" y="1941215"/>
              <a:ext cx="715888" cy="758180"/>
              <a:chOff x="1115616" y="2276872"/>
              <a:chExt cx="715888" cy="758180"/>
            </a:xfrm>
          </p:grpSpPr>
          <p:sp>
            <p:nvSpPr>
              <p:cNvPr id="11" name="10 Elipse"/>
              <p:cNvSpPr/>
              <p:nvPr/>
            </p:nvSpPr>
            <p:spPr>
              <a:xfrm>
                <a:off x="1115616" y="2276872"/>
                <a:ext cx="432000" cy="360040"/>
              </a:xfrm>
              <a:prstGeom prst="ellipse">
                <a:avLst/>
              </a:prstGeom>
              <a:noFill/>
              <a:ln w="19050">
                <a:solidFill>
                  <a:srgbClr val="FFC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11 Elipse"/>
              <p:cNvSpPr/>
              <p:nvPr/>
            </p:nvSpPr>
            <p:spPr>
              <a:xfrm>
                <a:off x="1115616" y="2675012"/>
                <a:ext cx="715888" cy="360040"/>
              </a:xfrm>
              <a:prstGeom prst="ellipse">
                <a:avLst/>
              </a:prstGeom>
              <a:noFill/>
              <a:ln w="19050">
                <a:solidFill>
                  <a:srgbClr val="FFC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7" name="46 Conector recto"/>
            <p:cNvCxnSpPr>
              <a:endCxn id="12" idx="2"/>
            </p:cNvCxnSpPr>
            <p:nvPr/>
          </p:nvCxnSpPr>
          <p:spPr>
            <a:xfrm flipH="1">
              <a:off x="1087097" y="2092088"/>
              <a:ext cx="1" cy="427287"/>
            </a:xfrm>
            <a:prstGeom prst="line">
              <a:avLst/>
            </a:prstGeom>
            <a:ln w="1905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50 Grupo"/>
          <p:cNvGrpSpPr/>
          <p:nvPr/>
        </p:nvGrpSpPr>
        <p:grpSpPr>
          <a:xfrm>
            <a:off x="3028231" y="4051952"/>
            <a:ext cx="715888" cy="758180"/>
            <a:chOff x="1087097" y="1941215"/>
            <a:chExt cx="715888" cy="758180"/>
          </a:xfrm>
        </p:grpSpPr>
        <p:grpSp>
          <p:nvGrpSpPr>
            <p:cNvPr id="52" name="51 Grupo"/>
            <p:cNvGrpSpPr/>
            <p:nvPr/>
          </p:nvGrpSpPr>
          <p:grpSpPr>
            <a:xfrm>
              <a:off x="1087097" y="1941215"/>
              <a:ext cx="715888" cy="758180"/>
              <a:chOff x="1115616" y="2276872"/>
              <a:chExt cx="715888" cy="758180"/>
            </a:xfrm>
          </p:grpSpPr>
          <p:sp>
            <p:nvSpPr>
              <p:cNvPr id="54" name="53 Elipse"/>
              <p:cNvSpPr/>
              <p:nvPr/>
            </p:nvSpPr>
            <p:spPr>
              <a:xfrm>
                <a:off x="1115616" y="2276872"/>
                <a:ext cx="432000" cy="360040"/>
              </a:xfrm>
              <a:prstGeom prst="ellipse">
                <a:avLst/>
              </a:prstGeom>
              <a:noFill/>
              <a:ln w="19050">
                <a:solidFill>
                  <a:srgbClr val="FFC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5" name="54 Elipse"/>
              <p:cNvSpPr/>
              <p:nvPr/>
            </p:nvSpPr>
            <p:spPr>
              <a:xfrm>
                <a:off x="1115616" y="2675012"/>
                <a:ext cx="715888" cy="360040"/>
              </a:xfrm>
              <a:prstGeom prst="ellipse">
                <a:avLst/>
              </a:prstGeom>
              <a:noFill/>
              <a:ln w="19050">
                <a:solidFill>
                  <a:srgbClr val="FFC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53" name="52 Conector recto"/>
            <p:cNvCxnSpPr>
              <a:endCxn id="55" idx="2"/>
            </p:cNvCxnSpPr>
            <p:nvPr/>
          </p:nvCxnSpPr>
          <p:spPr>
            <a:xfrm flipH="1">
              <a:off x="1087097" y="2092088"/>
              <a:ext cx="1" cy="427287"/>
            </a:xfrm>
            <a:prstGeom prst="line">
              <a:avLst/>
            </a:prstGeom>
            <a:ln w="1905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42 Grupo"/>
          <p:cNvGrpSpPr/>
          <p:nvPr/>
        </p:nvGrpSpPr>
        <p:grpSpPr>
          <a:xfrm>
            <a:off x="6240016" y="1700809"/>
            <a:ext cx="3970784" cy="3031599"/>
            <a:chOff x="4716016" y="1700808"/>
            <a:chExt cx="3970784" cy="3031599"/>
          </a:xfrm>
        </p:grpSpPr>
        <p:grpSp>
          <p:nvGrpSpPr>
            <p:cNvPr id="31" name="30 Grupo"/>
            <p:cNvGrpSpPr/>
            <p:nvPr/>
          </p:nvGrpSpPr>
          <p:grpSpPr>
            <a:xfrm>
              <a:off x="4716016" y="1700808"/>
              <a:ext cx="3970784" cy="3031599"/>
              <a:chOff x="4788023" y="2008579"/>
              <a:chExt cx="3771801" cy="3031599"/>
            </a:xfrm>
          </p:grpSpPr>
          <p:sp>
            <p:nvSpPr>
              <p:cNvPr id="37" name="36 CuadroTexto"/>
              <p:cNvSpPr txBox="1"/>
              <p:nvPr/>
            </p:nvSpPr>
            <p:spPr>
              <a:xfrm>
                <a:off x="4788023" y="2008579"/>
                <a:ext cx="3771801" cy="3031599"/>
              </a:xfrm>
              <a:prstGeom prst="rect">
                <a:avLst/>
              </a:prstGeom>
              <a:noFill/>
              <a:ln w="190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72000">
                  <a:spcAft>
                    <a:spcPts val="600"/>
                  </a:spcAft>
                </a:pPr>
                <a:r>
                  <a:rPr lang="es-ES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" pitchFamily="18" charset="0"/>
                  </a:rPr>
                  <a:t>Una mala sangría puede confundir</a:t>
                </a:r>
              </a:p>
              <a:p>
                <a:pPr marL="541338">
                  <a:spcAft>
                    <a:spcPts val="600"/>
                  </a:spcAft>
                </a:pPr>
                <a:r>
                  <a:rPr lang="es-E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if</a:t>
                </a:r>
                <a:r>
                  <a:rPr lang="es-E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 (x &gt; </a:t>
                </a:r>
                <a:r>
                  <a:rPr lang="es-ES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0</a:t>
                </a:r>
                <a:r>
                  <a:rPr lang="es-E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) {</a:t>
                </a:r>
              </a:p>
              <a:p>
                <a:pPr marL="541338">
                  <a:spcAft>
                    <a:spcPts val="600"/>
                  </a:spcAft>
                </a:pPr>
                <a:r>
                  <a:rPr lang="es-E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   if</a:t>
                </a:r>
                <a:r>
                  <a:rPr lang="es-E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 (y &gt; </a:t>
                </a:r>
                <a:r>
                  <a:rPr lang="es-ES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0</a:t>
                </a:r>
                <a:r>
                  <a:rPr lang="es-E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) {...}</a:t>
                </a:r>
              </a:p>
              <a:p>
                <a:pPr marL="541338">
                  <a:spcAft>
                    <a:spcPts val="1200"/>
                  </a:spcAft>
                </a:pPr>
                <a:r>
                  <a:rPr lang="es-E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else</a:t>
                </a:r>
                <a:r>
                  <a:rPr lang="es-E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 {...}</a:t>
                </a:r>
              </a:p>
              <a:p>
                <a:pPr marL="541338">
                  <a:spcAft>
                    <a:spcPts val="1200"/>
                  </a:spcAft>
                </a:pPr>
                <a:endPara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endParaRPr>
              </a:p>
              <a:p>
                <a:pPr marL="541338">
                  <a:spcAft>
                    <a:spcPts val="600"/>
                  </a:spcAft>
                </a:pPr>
                <a:r>
                  <a:rPr lang="es-E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if</a:t>
                </a:r>
                <a:r>
                  <a:rPr lang="es-E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 (x &gt; </a:t>
                </a:r>
                <a:r>
                  <a:rPr lang="es-ES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0</a:t>
                </a:r>
                <a:r>
                  <a:rPr lang="es-E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) {</a:t>
                </a:r>
              </a:p>
              <a:p>
                <a:pPr marL="541338">
                  <a:spcAft>
                    <a:spcPts val="600"/>
                  </a:spcAft>
                </a:pPr>
                <a:r>
                  <a:rPr lang="es-E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   if</a:t>
                </a:r>
                <a:r>
                  <a:rPr lang="es-E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 (y &gt; </a:t>
                </a:r>
                <a:r>
                  <a:rPr lang="es-ES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0</a:t>
                </a:r>
                <a:r>
                  <a:rPr lang="es-E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) {...}</a:t>
                </a:r>
              </a:p>
              <a:p>
                <a:pPr marL="541338">
                  <a:spcAft>
                    <a:spcPts val="1200"/>
                  </a:spcAft>
                </a:pPr>
                <a:r>
                  <a:rPr lang="es-E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   else</a:t>
                </a:r>
                <a:r>
                  <a:rPr lang="es-E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 {...}</a:t>
                </a:r>
              </a:p>
            </p:txBody>
          </p:sp>
          <p:sp>
            <p:nvSpPr>
              <p:cNvPr id="38" name="37 Elipse"/>
              <p:cNvSpPr/>
              <p:nvPr/>
            </p:nvSpPr>
            <p:spPr>
              <a:xfrm>
                <a:off x="5312811" y="3109881"/>
                <a:ext cx="612000" cy="324000"/>
              </a:xfrm>
              <a:prstGeom prst="ellipse">
                <a:avLst/>
              </a:prstGeom>
              <a:noFill/>
              <a:ln w="19050">
                <a:solidFill>
                  <a:srgbClr val="FFC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sp>
            <p:nvSpPr>
              <p:cNvPr id="39" name="38 Elipse"/>
              <p:cNvSpPr/>
              <p:nvPr/>
            </p:nvSpPr>
            <p:spPr>
              <a:xfrm>
                <a:off x="5682376" y="2757234"/>
                <a:ext cx="360000" cy="324000"/>
              </a:xfrm>
              <a:prstGeom prst="ellipse">
                <a:avLst/>
              </a:prstGeom>
              <a:noFill/>
              <a:ln w="19050">
                <a:solidFill>
                  <a:srgbClr val="FFC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</p:grpSp>
        <p:sp>
          <p:nvSpPr>
            <p:cNvPr id="40" name="39 Flecha abajo"/>
            <p:cNvSpPr/>
            <p:nvPr/>
          </p:nvSpPr>
          <p:spPr>
            <a:xfrm>
              <a:off x="5796136" y="3337942"/>
              <a:ext cx="1008112" cy="180020"/>
            </a:xfrm>
            <a:prstGeom prst="down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A768-45CD-411A-8C38-FDD11028A68B}" type="datetime8">
              <a:rPr lang="es-AR" smtClean="0"/>
              <a:t>3/7/2020 13:56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Algoritmos y Estructuras de Datos I</a:t>
            </a:r>
            <a:endParaRPr lang="es-E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1936255" y="2533111"/>
            <a:ext cx="6388159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 smtClean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Lógica y Flujo </a:t>
            </a:r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de ejecución</a:t>
            </a:r>
            <a:endParaRPr lang="es-ES" sz="240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15EE-B49E-456A-B7F8-FA5C583CE5EA}" type="datetime8">
              <a:rPr lang="es-AR" smtClean="0"/>
              <a:t>3/7/2020 13:56</a:t>
            </a:fld>
            <a:endParaRPr lang="en-US"/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5911178" y="3645024"/>
            <a:ext cx="5256584" cy="500066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ln>
                  <a:solidFill>
                    <a:srgbClr val="0070C0"/>
                  </a:solidFill>
                </a:ln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dirty="0" smtClean="0"/>
              <a:t>Ejecución secuencial</a:t>
            </a: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5895577" y="4265221"/>
            <a:ext cx="2678088" cy="500066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ln>
                  <a:solidFill>
                    <a:srgbClr val="0070C0"/>
                  </a:solidFill>
                </a:ln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Selección</a:t>
            </a:r>
            <a:endParaRPr lang="es-ES" dirty="0"/>
          </a:p>
        </p:txBody>
      </p:sp>
      <p:sp>
        <p:nvSpPr>
          <p:cNvPr id="11" name="1 Título"/>
          <p:cNvSpPr txBox="1">
            <a:spLocks/>
          </p:cNvSpPr>
          <p:nvPr/>
        </p:nvSpPr>
        <p:spPr>
          <a:xfrm>
            <a:off x="5911178" y="4799037"/>
            <a:ext cx="5036159" cy="500066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ln>
                  <a:solidFill>
                    <a:srgbClr val="0070C0"/>
                  </a:solidFill>
                </a:ln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dirty="0" smtClean="0"/>
              <a:t>Repetición (iteración)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1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Algoritmos y Estructuras de Datos I</a:t>
            </a:r>
            <a:endParaRPr lang="es-E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4587503" y="3044281"/>
            <a:ext cx="3017172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Condiciones</a:t>
            </a:r>
            <a:endParaRPr lang="es-ES" sz="240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7AC6-8632-417A-B1F4-D46D0DDC1AF6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Condiciones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Autofit/>
          </a:bodyPr>
          <a:lstStyle/>
          <a:p>
            <a:pPr marL="361950" indent="-276225"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  <a:tabLst>
                <a:tab pos="3048000" algn="l"/>
              </a:tabLst>
            </a:pPr>
            <a:r>
              <a:rPr lang="es-ES" i="0" dirty="0" smtClean="0">
                <a:solidFill>
                  <a:srgbClr val="FFC000"/>
                </a:solidFill>
              </a:rPr>
              <a:t>Condición simple:</a:t>
            </a:r>
            <a:r>
              <a:rPr lang="es-ES" i="0" dirty="0" smtClean="0"/>
              <a:t>	Expresión lógica (</a:t>
            </a:r>
            <a:r>
              <a:rPr lang="es-ES" sz="2000" i="0" dirty="0">
                <a:solidFill>
                  <a:srgbClr val="FFFF00"/>
                </a:solidFill>
                <a:latin typeface="Consolas" pitchFamily="49" charset="0"/>
              </a:rPr>
              <a:t>true</a:t>
            </a:r>
            <a:r>
              <a:rPr lang="es-ES" i="0" dirty="0" smtClean="0"/>
              <a:t>/</a:t>
            </a:r>
            <a:r>
              <a:rPr lang="es-ES" sz="2000" i="0" dirty="0">
                <a:solidFill>
                  <a:srgbClr val="FFFF00"/>
                </a:solidFill>
                <a:latin typeface="Consolas" pitchFamily="49" charset="0"/>
              </a:rPr>
              <a:t>false</a:t>
            </a:r>
            <a:r>
              <a:rPr lang="es-ES" i="0" dirty="0" smtClean="0"/>
              <a:t>) </a:t>
            </a:r>
            <a:br>
              <a:rPr lang="es-ES" i="0" dirty="0" smtClean="0"/>
            </a:br>
            <a:r>
              <a:rPr lang="es-ES" i="0" dirty="0" smtClean="0"/>
              <a:t>	Sin operadores lógicos</a:t>
            </a:r>
          </a:p>
          <a:p>
            <a:pPr lvl="1" indent="1588">
              <a:spcBef>
                <a:spcPts val="0"/>
              </a:spcBef>
              <a:spcAft>
                <a:spcPts val="300"/>
              </a:spcAft>
              <a:buNone/>
            </a:pPr>
            <a:r>
              <a:rPr lang="es-ES" sz="2000" dirty="0">
                <a:latin typeface="Consolas" pitchFamily="49" charset="0"/>
              </a:rPr>
              <a:t>num 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0</a:t>
            </a:r>
          </a:p>
          <a:p>
            <a:pPr lvl="1" indent="1588">
              <a:spcBef>
                <a:spcPts val="0"/>
              </a:spcBef>
              <a:spcAft>
                <a:spcPts val="300"/>
              </a:spcAft>
              <a:buNone/>
            </a:pPr>
            <a:r>
              <a:rPr lang="es-ES" sz="2000" dirty="0">
                <a:latin typeface="Consolas" pitchFamily="49" charset="0"/>
              </a:rPr>
              <a:t>car ==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'a'</a:t>
            </a:r>
          </a:p>
          <a:p>
            <a:pPr lvl="1" indent="1588">
              <a:spcBef>
                <a:spcPts val="0"/>
              </a:spcBef>
              <a:spcAft>
                <a:spcPts val="300"/>
              </a:spcAft>
              <a:buNone/>
            </a:pPr>
            <a:r>
              <a:rPr lang="es-ES" sz="2000" dirty="0" err="1">
                <a:latin typeface="Consolas" pitchFamily="49" charset="0"/>
              </a:rPr>
              <a:t>isalpha</a:t>
            </a:r>
            <a:r>
              <a:rPr lang="es-ES" sz="2000" dirty="0">
                <a:latin typeface="Consolas" pitchFamily="49" charset="0"/>
              </a:rPr>
              <a:t>(car)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12</a:t>
            </a:r>
          </a:p>
          <a:p>
            <a:pPr marL="361950" indent="-276225">
              <a:spcBef>
                <a:spcPts val="180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  <a:tabLst>
                <a:tab pos="3048000" algn="l"/>
              </a:tabLst>
            </a:pPr>
            <a:r>
              <a:rPr lang="es-ES" i="0" dirty="0" smtClean="0">
                <a:solidFill>
                  <a:srgbClr val="FFC000"/>
                </a:solidFill>
              </a:rPr>
              <a:t>Condición compuesta:</a:t>
            </a:r>
            <a:br>
              <a:rPr lang="es-ES" i="0" dirty="0" smtClean="0">
                <a:solidFill>
                  <a:srgbClr val="FFC000"/>
                </a:solidFill>
              </a:rPr>
            </a:br>
            <a:r>
              <a:rPr lang="es-ES" i="0" dirty="0" smtClean="0"/>
              <a:t>Combinación de condiciones simples y operadores lógicos</a:t>
            </a:r>
          </a:p>
          <a:p>
            <a:pPr lvl="1" indent="1588">
              <a:spcBef>
                <a:spcPts val="0"/>
              </a:spcBef>
              <a:spcAft>
                <a:spcPts val="300"/>
              </a:spcAft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!</a:t>
            </a:r>
            <a:r>
              <a:rPr lang="es-ES" sz="2000" dirty="0" err="1">
                <a:latin typeface="Consolas" pitchFamily="49" charset="0"/>
              </a:rPr>
              <a:t>isalpha</a:t>
            </a:r>
            <a:r>
              <a:rPr lang="es-ES" sz="2000" dirty="0">
                <a:latin typeface="Consolas" pitchFamily="49" charset="0"/>
              </a:rPr>
              <a:t>(car)</a:t>
            </a:r>
          </a:p>
          <a:p>
            <a:pPr lvl="1" indent="1588">
              <a:spcBef>
                <a:spcPts val="0"/>
              </a:spcBef>
              <a:spcAft>
                <a:spcPts val="300"/>
              </a:spcAft>
              <a:buNone/>
            </a:pPr>
            <a:r>
              <a:rPr lang="es-ES" sz="2000" dirty="0">
                <a:latin typeface="Consolas" pitchFamily="49" charset="0"/>
              </a:rPr>
              <a:t>(num 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2000" dirty="0">
                <a:latin typeface="Consolas" pitchFamily="49" charset="0"/>
              </a:rPr>
              <a:t>)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||</a:t>
            </a:r>
            <a:r>
              <a:rPr lang="es-ES" sz="2000" dirty="0">
                <a:latin typeface="Consolas" pitchFamily="49" charset="0"/>
              </a:rPr>
              <a:t> (car ==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'a'</a:t>
            </a:r>
            <a:r>
              <a:rPr lang="es-ES" sz="2000" dirty="0">
                <a:latin typeface="Consolas" pitchFamily="49" charset="0"/>
              </a:rPr>
              <a:t>)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latin typeface="Consolas" pitchFamily="49" charset="0"/>
              </a:rPr>
              <a:t>(num 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2000" dirty="0">
                <a:latin typeface="Consolas" pitchFamily="49" charset="0"/>
              </a:rPr>
              <a:t>)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&amp;&amp;</a:t>
            </a:r>
            <a:r>
              <a:rPr lang="es-ES" sz="2000" dirty="0">
                <a:latin typeface="Consolas" pitchFamily="49" charset="0"/>
              </a:rPr>
              <a:t> ((car ==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'a'</a:t>
            </a:r>
            <a:r>
              <a:rPr lang="es-ES" sz="2000" dirty="0">
                <a:latin typeface="Consolas" pitchFamily="49" charset="0"/>
              </a:rPr>
              <a:t>)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|| !</a:t>
            </a:r>
            <a:r>
              <a:rPr lang="es-ES" sz="2000" dirty="0" err="1">
                <a:latin typeface="Consolas" pitchFamily="49" charset="0"/>
              </a:rPr>
              <a:t>isalpha</a:t>
            </a:r>
            <a:r>
              <a:rPr lang="es-ES" sz="2000" dirty="0">
                <a:latin typeface="Consolas" pitchFamily="49" charset="0"/>
              </a:rPr>
              <a:t>(car))</a:t>
            </a:r>
            <a:endParaRPr lang="es-ES" sz="2000" dirty="0">
              <a:solidFill>
                <a:srgbClr val="FFFF00"/>
              </a:solidFill>
              <a:latin typeface="Consolas" pitchFamily="49" charset="0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42913" y="6366493"/>
            <a:ext cx="7429552" cy="365125"/>
          </a:xfrm>
        </p:spPr>
        <p:txBody>
          <a:bodyPr/>
          <a:lstStyle/>
          <a:p>
            <a:r>
              <a:rPr lang="es-ES" dirty="0" err="1" smtClean="0"/>
              <a:t>AyED</a:t>
            </a:r>
            <a:r>
              <a:rPr lang="es-ES" dirty="0" smtClean="0"/>
              <a:t> I: Tipos e instrucciones II</a:t>
            </a:r>
            <a:endParaRPr lang="es-ES" dirty="0"/>
          </a:p>
        </p:txBody>
      </p:sp>
      <p:grpSp>
        <p:nvGrpSpPr>
          <p:cNvPr id="6" name="27 Grupo"/>
          <p:cNvGrpSpPr/>
          <p:nvPr/>
        </p:nvGrpSpPr>
        <p:grpSpPr>
          <a:xfrm>
            <a:off x="3431704" y="5500812"/>
            <a:ext cx="5328592" cy="736500"/>
            <a:chOff x="899592" y="5401791"/>
            <a:chExt cx="6475251" cy="736500"/>
          </a:xfrm>
        </p:grpSpPr>
        <p:sp>
          <p:nvSpPr>
            <p:cNvPr id="30" name="29 CuadroTexto"/>
            <p:cNvSpPr txBox="1"/>
            <p:nvPr/>
          </p:nvSpPr>
          <p:spPr>
            <a:xfrm>
              <a:off x="899592" y="5416649"/>
              <a:ext cx="6475251" cy="72164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marL="444500">
                <a:spcAft>
                  <a:spcPts val="600"/>
                </a:spcAft>
              </a:pP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No confundas el operador de igualdad (==)</a:t>
              </a:r>
              <a:b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con el operador de asignación (=).</a:t>
              </a:r>
            </a:p>
          </p:txBody>
        </p:sp>
        <p:pic>
          <p:nvPicPr>
            <p:cNvPr id="31" name="Picture 3" descr="D:\Docencia\Fundamentos de programación\CV\icoGuille\xeye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3660" y="5401791"/>
              <a:ext cx="426720" cy="42672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13" name="12 CuadroTexto"/>
          <p:cNvSpPr txBox="1"/>
          <p:nvPr/>
        </p:nvSpPr>
        <p:spPr>
          <a:xfrm>
            <a:off x="4571930" y="2132857"/>
            <a:ext cx="5700535" cy="1015663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Compatibilidad con el lenguaje C:</a:t>
            </a:r>
            <a:b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es equivalente a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false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/>
            </a:r>
            <a:b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Cualquier valor distinto de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es equivalente a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true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1029-83D5-438E-9026-37B19C2AE7A8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Evaluación perezosa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indent="1588">
              <a:spcBef>
                <a:spcPts val="0"/>
              </a:spcBef>
              <a:spcAft>
                <a:spcPts val="1200"/>
              </a:spcAft>
            </a:pPr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Shortcut Boolean Evaluation</a:t>
            </a:r>
          </a:p>
          <a:p>
            <a:pPr lvl="1" indent="1588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2400" dirty="0">
                <a:solidFill>
                  <a:srgbClr val="FFFF00"/>
                </a:solidFill>
                <a:latin typeface="Consolas" pitchFamily="49" charset="0"/>
              </a:rPr>
              <a:t>true</a:t>
            </a:r>
            <a:r>
              <a:rPr lang="es-ES" sz="2400" dirty="0">
                <a:latin typeface="Consolas" pitchFamily="49" charset="0"/>
              </a:rPr>
              <a:t> ||</a:t>
            </a:r>
            <a:r>
              <a:rPr lang="es-ES" sz="2400" dirty="0">
                <a:solidFill>
                  <a:srgbClr val="FFFF00"/>
                </a:solidFill>
                <a:latin typeface="Consolas" pitchFamily="49" charset="0"/>
              </a:rPr>
              <a:t> </a:t>
            </a:r>
            <a:r>
              <a:rPr lang="es-ES" sz="2400" i="1" dirty="0">
                <a:latin typeface="Consolas" pitchFamily="49" charset="0"/>
              </a:rPr>
              <a:t>X</a:t>
            </a:r>
            <a:r>
              <a:rPr lang="es-ES" sz="2400" dirty="0">
                <a:latin typeface="Consolas" pitchFamily="49" charset="0"/>
              </a:rPr>
              <a:t> </a:t>
            </a:r>
            <a:r>
              <a:rPr lang="es-ES" sz="2400" dirty="0">
                <a:latin typeface="Consolas" pitchFamily="49" charset="0"/>
                <a:sym typeface="Symbol"/>
              </a:rPr>
              <a:t> </a:t>
            </a:r>
            <a:r>
              <a:rPr lang="es-ES" sz="2400" dirty="0">
                <a:solidFill>
                  <a:srgbClr val="FFFF00"/>
                </a:solidFill>
                <a:latin typeface="Consolas" pitchFamily="49" charset="0"/>
              </a:rPr>
              <a:t>true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>
                <a:latin typeface="Consolas" pitchFamily="49" charset="0"/>
              </a:rPr>
              <a:t>(n == </a:t>
            </a:r>
            <a:r>
              <a:rPr lang="es-ES" sz="24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2400" dirty="0">
                <a:latin typeface="Consolas" pitchFamily="49" charset="0"/>
              </a:rPr>
              <a:t>) || (x &gt;= </a:t>
            </a:r>
            <a:r>
              <a:rPr lang="es-ES" sz="2400" dirty="0">
                <a:solidFill>
                  <a:srgbClr val="FFFF00"/>
                </a:solidFill>
                <a:latin typeface="Consolas" pitchFamily="49" charset="0"/>
              </a:rPr>
              <a:t>1.0</a:t>
            </a:r>
            <a:r>
              <a:rPr lang="es-ES" sz="2400" dirty="0">
                <a:latin typeface="Consolas" pitchFamily="49" charset="0"/>
              </a:rPr>
              <a:t> / n)</a:t>
            </a:r>
            <a:endParaRPr lang="es-ES" sz="2000" dirty="0"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/>
              <a:t>Si </a:t>
            </a:r>
            <a:r>
              <a:rPr lang="es-ES" sz="2400" dirty="0">
                <a:latin typeface="Consolas" pitchFamily="49" charset="0"/>
              </a:rPr>
              <a:t>n</a:t>
            </a:r>
            <a:r>
              <a:rPr lang="es-ES" sz="2400" dirty="0"/>
              <a:t> es </a:t>
            </a:r>
            <a:r>
              <a:rPr lang="es-ES" sz="2400" dirty="0">
                <a:latin typeface="Consolas" pitchFamily="49" charset="0"/>
                <a:cs typeface="Consolas" pitchFamily="49" charset="0"/>
              </a:rPr>
              <a:t>0</a:t>
            </a:r>
            <a:r>
              <a:rPr lang="es-ES" sz="2400" dirty="0"/>
              <a:t>: ¿división por cero? (segunda condición)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/>
              <a:t>Como la primera sería </a:t>
            </a:r>
            <a:r>
              <a:rPr lang="es-ES" sz="2400" dirty="0">
                <a:solidFill>
                  <a:srgbClr val="FFFF00"/>
                </a:solidFill>
                <a:latin typeface="Consolas" pitchFamily="49" charset="0"/>
              </a:rPr>
              <a:t>true</a:t>
            </a:r>
            <a:r>
              <a:rPr lang="es-ES" sz="2400" dirty="0"/>
              <a:t>: ¡no se evalúa la segunda!</a:t>
            </a:r>
          </a:p>
          <a:p>
            <a:pPr lvl="1" indent="1588" algn="ctr">
              <a:spcBef>
                <a:spcPts val="3000"/>
              </a:spcBef>
              <a:spcAft>
                <a:spcPts val="1200"/>
              </a:spcAft>
              <a:buNone/>
              <a:tabLst>
                <a:tab pos="3943350" algn="l"/>
              </a:tabLst>
            </a:pPr>
            <a:r>
              <a:rPr lang="es-ES" sz="2400" dirty="0">
                <a:solidFill>
                  <a:srgbClr val="FFFF00"/>
                </a:solidFill>
                <a:latin typeface="Consolas" pitchFamily="49" charset="0"/>
              </a:rPr>
              <a:t>false</a:t>
            </a:r>
            <a:r>
              <a:rPr lang="es-ES" sz="2400" dirty="0">
                <a:latin typeface="Consolas" pitchFamily="49" charset="0"/>
                <a:sym typeface="Symbol"/>
              </a:rPr>
              <a:t> &amp;&amp;</a:t>
            </a:r>
            <a:r>
              <a:rPr lang="es-ES" sz="2400" dirty="0">
                <a:solidFill>
                  <a:srgbClr val="FFFF00"/>
                </a:solidFill>
                <a:latin typeface="Consolas" pitchFamily="49" charset="0"/>
              </a:rPr>
              <a:t> </a:t>
            </a:r>
            <a:r>
              <a:rPr lang="es-ES" sz="2400" i="1" dirty="0">
                <a:latin typeface="Consolas" pitchFamily="49" charset="0"/>
                <a:sym typeface="Symbol"/>
              </a:rPr>
              <a:t>X</a:t>
            </a:r>
            <a:r>
              <a:rPr lang="es-ES" sz="2400" dirty="0">
                <a:latin typeface="Consolas" pitchFamily="49" charset="0"/>
                <a:sym typeface="Symbol"/>
              </a:rPr>
              <a:t>  </a:t>
            </a:r>
            <a:r>
              <a:rPr lang="es-ES" sz="2400" dirty="0">
                <a:solidFill>
                  <a:srgbClr val="FFFF00"/>
                </a:solidFill>
                <a:latin typeface="Consolas" pitchFamily="49" charset="0"/>
              </a:rPr>
              <a:t>false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  <a:tabLst>
                <a:tab pos="3943350" algn="l"/>
              </a:tabLst>
            </a:pPr>
            <a:r>
              <a:rPr lang="es-ES" sz="2400" dirty="0">
                <a:latin typeface="Consolas" pitchFamily="49" charset="0"/>
              </a:rPr>
              <a:t>(n != </a:t>
            </a:r>
            <a:r>
              <a:rPr lang="es-ES" sz="24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2400" dirty="0">
                <a:latin typeface="Consolas" pitchFamily="49" charset="0"/>
              </a:rPr>
              <a:t>) &amp;&amp; (x &lt; </a:t>
            </a:r>
            <a:r>
              <a:rPr lang="es-ES" sz="2400" dirty="0">
                <a:solidFill>
                  <a:srgbClr val="FFFF00"/>
                </a:solidFill>
                <a:latin typeface="Consolas" pitchFamily="49" charset="0"/>
              </a:rPr>
              <a:t>1.0</a:t>
            </a:r>
            <a:r>
              <a:rPr lang="es-ES" sz="2400" dirty="0">
                <a:latin typeface="Consolas" pitchFamily="49" charset="0"/>
              </a:rPr>
              <a:t> / n)</a:t>
            </a:r>
            <a:endParaRPr lang="es-ES" sz="2000" dirty="0"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/>
              <a:t>Si </a:t>
            </a:r>
            <a:r>
              <a:rPr lang="es-ES" sz="2400" dirty="0">
                <a:latin typeface="Consolas" pitchFamily="49" charset="0"/>
              </a:rPr>
              <a:t>n</a:t>
            </a:r>
            <a:r>
              <a:rPr lang="es-ES" sz="2400" dirty="0"/>
              <a:t> es </a:t>
            </a:r>
            <a:r>
              <a:rPr lang="es-ES" sz="2400" dirty="0">
                <a:latin typeface="Consolas" pitchFamily="49" charset="0"/>
                <a:cs typeface="Consolas" pitchFamily="49" charset="0"/>
              </a:rPr>
              <a:t>0</a:t>
            </a:r>
            <a:r>
              <a:rPr lang="es-ES" sz="2400" dirty="0"/>
              <a:t>: ¿división por cero? (segunda condición)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/>
              <a:t>Como la primera sería </a:t>
            </a:r>
            <a:r>
              <a:rPr lang="es-ES" sz="2400" dirty="0">
                <a:solidFill>
                  <a:srgbClr val="FFFF00"/>
                </a:solidFill>
                <a:latin typeface="Consolas" pitchFamily="49" charset="0"/>
              </a:rPr>
              <a:t>false</a:t>
            </a:r>
            <a:r>
              <a:rPr lang="es-ES" sz="2400" dirty="0"/>
              <a:t>: ¡no se evalúa la segunda!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567608" y="6356351"/>
            <a:ext cx="7429552" cy="365125"/>
          </a:xfrm>
        </p:spPr>
        <p:txBody>
          <a:bodyPr/>
          <a:lstStyle/>
          <a:p>
            <a:r>
              <a:rPr lang="es-ES" dirty="0" err="1" smtClean="0"/>
              <a:t>AyED</a:t>
            </a:r>
            <a:r>
              <a:rPr lang="es-ES" dirty="0" smtClean="0"/>
              <a:t> I: Tipos e instrucciones II</a:t>
            </a:r>
            <a:endParaRPr lang="es-ES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F619-F381-4B10-BBF9-1EC21FEBB198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999656" y="6325550"/>
            <a:ext cx="5567378" cy="365125"/>
          </a:xfrm>
        </p:spPr>
        <p:txBody>
          <a:bodyPr/>
          <a:lstStyle/>
          <a:p>
            <a:r>
              <a:rPr lang="es-ES" dirty="0" err="1" smtClean="0"/>
              <a:t>AyED</a:t>
            </a:r>
            <a:r>
              <a:rPr lang="es-ES" dirty="0" smtClean="0"/>
              <a:t> I: Tipos e instrucciones II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3867760" y="3044281"/>
            <a:ext cx="4456669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Selección múltiple</a:t>
            </a:r>
            <a:endParaRPr lang="es-ES" sz="240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DB6C-A027-4BB8-A79D-8FD428E3E2AA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Selección múltiple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24" name="23 CuadroTexto"/>
          <p:cNvSpPr txBox="1"/>
          <p:nvPr/>
        </p:nvSpPr>
        <p:spPr>
          <a:xfrm>
            <a:off x="6384032" y="1755798"/>
            <a:ext cx="864096" cy="216620"/>
          </a:xfrm>
          <a:prstGeom prst="rect">
            <a:avLst/>
          </a:prstGeom>
          <a:solidFill>
            <a:srgbClr val="0037A8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es-E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52" name="51 Conector recto de flecha"/>
          <p:cNvCxnSpPr/>
          <p:nvPr/>
        </p:nvCxnSpPr>
        <p:spPr>
          <a:xfrm>
            <a:off x="5896534" y="1873633"/>
            <a:ext cx="541837" cy="1588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/>
          <p:nvPr/>
        </p:nvCxnSpPr>
        <p:spPr>
          <a:xfrm>
            <a:off x="7248128" y="1864108"/>
            <a:ext cx="360040" cy="1588"/>
          </a:xfrm>
          <a:prstGeom prst="straightConnector1">
            <a:avLst/>
          </a:prstGeom>
          <a:ln w="38100">
            <a:solidFill>
              <a:srgbClr val="FFC000"/>
            </a:solidFill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1" name="60 CuadroTexto"/>
          <p:cNvSpPr txBox="1"/>
          <p:nvPr/>
        </p:nvSpPr>
        <p:spPr>
          <a:xfrm>
            <a:off x="6384032" y="2414897"/>
            <a:ext cx="864096" cy="216620"/>
          </a:xfrm>
          <a:prstGeom prst="rect">
            <a:avLst/>
          </a:prstGeom>
          <a:solidFill>
            <a:srgbClr val="0037A8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es-E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62" name="61 Conector recto de flecha"/>
          <p:cNvCxnSpPr/>
          <p:nvPr/>
        </p:nvCxnSpPr>
        <p:spPr>
          <a:xfrm>
            <a:off x="5896534" y="2532732"/>
            <a:ext cx="541837" cy="1588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3" name="62 Decisión"/>
          <p:cNvSpPr/>
          <p:nvPr/>
        </p:nvSpPr>
        <p:spPr>
          <a:xfrm>
            <a:off x="4882294" y="2324591"/>
            <a:ext cx="1042814" cy="397232"/>
          </a:xfrm>
          <a:prstGeom prst="flowChartDecision">
            <a:avLst/>
          </a:prstGeom>
          <a:solidFill>
            <a:srgbClr val="0037A8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es-E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64" name="63 Conector recto de flecha"/>
          <p:cNvCxnSpPr/>
          <p:nvPr/>
        </p:nvCxnSpPr>
        <p:spPr>
          <a:xfrm>
            <a:off x="7248128" y="2523207"/>
            <a:ext cx="360040" cy="1588"/>
          </a:xfrm>
          <a:prstGeom prst="straightConnector1">
            <a:avLst/>
          </a:prstGeom>
          <a:ln w="38100">
            <a:solidFill>
              <a:srgbClr val="FFC000"/>
            </a:solidFill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5" name="64 CuadroTexto"/>
          <p:cNvSpPr txBox="1"/>
          <p:nvPr/>
        </p:nvSpPr>
        <p:spPr>
          <a:xfrm>
            <a:off x="6384032" y="3123950"/>
            <a:ext cx="864096" cy="216620"/>
          </a:xfrm>
          <a:prstGeom prst="rect">
            <a:avLst/>
          </a:prstGeom>
          <a:solidFill>
            <a:srgbClr val="0037A8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es-E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66" name="65 Conector recto de flecha"/>
          <p:cNvCxnSpPr/>
          <p:nvPr/>
        </p:nvCxnSpPr>
        <p:spPr>
          <a:xfrm>
            <a:off x="5896534" y="3241785"/>
            <a:ext cx="541837" cy="1588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7" name="66 Decisión"/>
          <p:cNvSpPr/>
          <p:nvPr/>
        </p:nvSpPr>
        <p:spPr>
          <a:xfrm>
            <a:off x="4882294" y="3033644"/>
            <a:ext cx="1042814" cy="397232"/>
          </a:xfrm>
          <a:prstGeom prst="flowChartDecision">
            <a:avLst/>
          </a:prstGeom>
          <a:solidFill>
            <a:srgbClr val="0037A8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es-E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68" name="67 Conector recto de flecha"/>
          <p:cNvCxnSpPr/>
          <p:nvPr/>
        </p:nvCxnSpPr>
        <p:spPr>
          <a:xfrm>
            <a:off x="7248128" y="3232260"/>
            <a:ext cx="360040" cy="1588"/>
          </a:xfrm>
          <a:prstGeom prst="straightConnector1">
            <a:avLst/>
          </a:prstGeom>
          <a:ln w="38100">
            <a:solidFill>
              <a:srgbClr val="FFC000"/>
            </a:solidFill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9" name="68 CuadroTexto"/>
          <p:cNvSpPr txBox="1"/>
          <p:nvPr/>
        </p:nvSpPr>
        <p:spPr>
          <a:xfrm>
            <a:off x="6384032" y="4168364"/>
            <a:ext cx="864096" cy="216620"/>
          </a:xfrm>
          <a:prstGeom prst="rect">
            <a:avLst/>
          </a:prstGeom>
          <a:solidFill>
            <a:srgbClr val="0037A8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es-E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70" name="69 Conector recto de flecha"/>
          <p:cNvCxnSpPr/>
          <p:nvPr/>
        </p:nvCxnSpPr>
        <p:spPr>
          <a:xfrm>
            <a:off x="5896534" y="4286199"/>
            <a:ext cx="541837" cy="1588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1" name="70 Decisión"/>
          <p:cNvSpPr/>
          <p:nvPr/>
        </p:nvSpPr>
        <p:spPr>
          <a:xfrm>
            <a:off x="4882294" y="4078058"/>
            <a:ext cx="1042814" cy="397232"/>
          </a:xfrm>
          <a:prstGeom prst="flowChartDecision">
            <a:avLst/>
          </a:prstGeom>
          <a:solidFill>
            <a:srgbClr val="0037A8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es-E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72" name="71 Conector recto de flecha"/>
          <p:cNvCxnSpPr/>
          <p:nvPr/>
        </p:nvCxnSpPr>
        <p:spPr>
          <a:xfrm>
            <a:off x="7248128" y="4276674"/>
            <a:ext cx="360040" cy="1588"/>
          </a:xfrm>
          <a:prstGeom prst="straightConnector1">
            <a:avLst/>
          </a:prstGeom>
          <a:ln w="38100">
            <a:solidFill>
              <a:srgbClr val="FFC000"/>
            </a:solidFill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3" name="72 Conector recto de flecha"/>
          <p:cNvCxnSpPr/>
          <p:nvPr/>
        </p:nvCxnSpPr>
        <p:spPr>
          <a:xfrm rot="16200000" flipH="1">
            <a:off x="5225666" y="2242347"/>
            <a:ext cx="360040" cy="794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4" name="73 Conector recto de flecha"/>
          <p:cNvCxnSpPr/>
          <p:nvPr/>
        </p:nvCxnSpPr>
        <p:spPr>
          <a:xfrm rot="16200000" flipH="1">
            <a:off x="5225666" y="2892375"/>
            <a:ext cx="360040" cy="794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5" name="74 Conector recto de flecha"/>
          <p:cNvCxnSpPr/>
          <p:nvPr/>
        </p:nvCxnSpPr>
        <p:spPr>
          <a:xfrm rot="5400000">
            <a:off x="5288573" y="3547592"/>
            <a:ext cx="233432" cy="1588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7" name="76 Conector recto de flecha"/>
          <p:cNvCxnSpPr/>
          <p:nvPr/>
        </p:nvCxnSpPr>
        <p:spPr>
          <a:xfrm rot="5400000">
            <a:off x="5288573" y="3989123"/>
            <a:ext cx="233432" cy="1588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8" name="77 Conector recto"/>
          <p:cNvCxnSpPr/>
          <p:nvPr/>
        </p:nvCxnSpPr>
        <p:spPr>
          <a:xfrm rot="5400000">
            <a:off x="5298083" y="3765201"/>
            <a:ext cx="216000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9 Decisión"/>
          <p:cNvSpPr/>
          <p:nvPr/>
        </p:nvSpPr>
        <p:spPr>
          <a:xfrm>
            <a:off x="4882294" y="1665492"/>
            <a:ext cx="1042814" cy="397232"/>
          </a:xfrm>
          <a:prstGeom prst="flowChartDecision">
            <a:avLst/>
          </a:prstGeom>
          <a:solidFill>
            <a:srgbClr val="0037A8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es-E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51" name="50 Conector recto de flecha"/>
          <p:cNvCxnSpPr/>
          <p:nvPr/>
        </p:nvCxnSpPr>
        <p:spPr>
          <a:xfrm rot="16200000" flipH="1">
            <a:off x="5225666" y="1520391"/>
            <a:ext cx="360040" cy="794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5647494" y="1521129"/>
            <a:ext cx="582211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true</a:t>
            </a:r>
          </a:p>
        </p:txBody>
      </p:sp>
      <p:sp>
        <p:nvSpPr>
          <p:cNvPr id="80" name="79 CuadroTexto"/>
          <p:cNvSpPr txBox="1"/>
          <p:nvPr/>
        </p:nvSpPr>
        <p:spPr>
          <a:xfrm>
            <a:off x="5647494" y="2192537"/>
            <a:ext cx="582211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true</a:t>
            </a:r>
          </a:p>
        </p:txBody>
      </p:sp>
      <p:sp>
        <p:nvSpPr>
          <p:cNvPr id="81" name="80 CuadroTexto"/>
          <p:cNvSpPr txBox="1"/>
          <p:nvPr/>
        </p:nvSpPr>
        <p:spPr>
          <a:xfrm>
            <a:off x="5647494" y="2899854"/>
            <a:ext cx="582211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true</a:t>
            </a:r>
          </a:p>
        </p:txBody>
      </p:sp>
      <p:sp>
        <p:nvSpPr>
          <p:cNvPr id="82" name="81 CuadroTexto"/>
          <p:cNvSpPr txBox="1"/>
          <p:nvPr/>
        </p:nvSpPr>
        <p:spPr>
          <a:xfrm>
            <a:off x="5647494" y="3940323"/>
            <a:ext cx="582211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true</a:t>
            </a:r>
          </a:p>
        </p:txBody>
      </p:sp>
      <p:sp>
        <p:nvSpPr>
          <p:cNvPr id="83" name="82 CuadroTexto"/>
          <p:cNvSpPr txBox="1"/>
          <p:nvPr/>
        </p:nvSpPr>
        <p:spPr>
          <a:xfrm>
            <a:off x="4666272" y="1988380"/>
            <a:ext cx="681598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false</a:t>
            </a:r>
          </a:p>
        </p:txBody>
      </p:sp>
      <p:sp>
        <p:nvSpPr>
          <p:cNvPr id="84" name="83 CuadroTexto"/>
          <p:cNvSpPr txBox="1"/>
          <p:nvPr/>
        </p:nvSpPr>
        <p:spPr>
          <a:xfrm>
            <a:off x="4666272" y="2631518"/>
            <a:ext cx="681598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false</a:t>
            </a:r>
          </a:p>
        </p:txBody>
      </p:sp>
      <p:sp>
        <p:nvSpPr>
          <p:cNvPr id="85" name="84 CuadroTexto"/>
          <p:cNvSpPr txBox="1"/>
          <p:nvPr/>
        </p:nvSpPr>
        <p:spPr>
          <a:xfrm>
            <a:off x="4666272" y="3340571"/>
            <a:ext cx="681598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false</a:t>
            </a:r>
          </a:p>
        </p:txBody>
      </p:sp>
      <p:sp>
        <p:nvSpPr>
          <p:cNvPr id="86" name="85 CuadroTexto"/>
          <p:cNvSpPr txBox="1"/>
          <p:nvPr/>
        </p:nvSpPr>
        <p:spPr>
          <a:xfrm>
            <a:off x="4666272" y="4384985"/>
            <a:ext cx="681598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false</a:t>
            </a:r>
          </a:p>
        </p:txBody>
      </p:sp>
      <p:cxnSp>
        <p:nvCxnSpPr>
          <p:cNvPr id="92" name="91 Conector recto de flecha"/>
          <p:cNvCxnSpPr/>
          <p:nvPr/>
        </p:nvCxnSpPr>
        <p:spPr>
          <a:xfrm rot="5400000">
            <a:off x="5296555" y="4584025"/>
            <a:ext cx="217471" cy="1588"/>
          </a:xfrm>
          <a:prstGeom prst="straightConnector1">
            <a:avLst/>
          </a:prstGeom>
          <a:ln w="38100">
            <a:solidFill>
              <a:srgbClr val="FFC000"/>
            </a:solidFill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4" name="93 Conector recto de flecha"/>
          <p:cNvCxnSpPr/>
          <p:nvPr/>
        </p:nvCxnSpPr>
        <p:spPr>
          <a:xfrm>
            <a:off x="5404496" y="4681789"/>
            <a:ext cx="2203673" cy="1588"/>
          </a:xfrm>
          <a:prstGeom prst="straightConnector1">
            <a:avLst/>
          </a:prstGeom>
          <a:ln w="38100">
            <a:solidFill>
              <a:srgbClr val="FFC000"/>
            </a:solidFill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/>
          <p:nvPr/>
        </p:nvCxnSpPr>
        <p:spPr>
          <a:xfrm rot="5400000">
            <a:off x="6009682" y="3436511"/>
            <a:ext cx="3160680" cy="1588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58" name="Picture 5" descr="C:\Documents and Settings\Luis\Configuración local\Archivos temporales de Internet\Content.IE5\VWXD0WTH\MC90034564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03350" y="404664"/>
            <a:ext cx="885139" cy="854964"/>
          </a:xfrm>
          <a:prstGeom prst="rect">
            <a:avLst/>
          </a:prstGeom>
          <a:noFill/>
        </p:spPr>
      </p:pic>
      <p:sp>
        <p:nvSpPr>
          <p:cNvPr id="60" name="59 CuadroTexto"/>
          <p:cNvSpPr txBox="1"/>
          <p:nvPr/>
        </p:nvSpPr>
        <p:spPr>
          <a:xfrm>
            <a:off x="5364280" y="5041340"/>
            <a:ext cx="1883849" cy="90794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4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if-else-if</a:t>
            </a:r>
          </a:p>
          <a:p>
            <a:pPr algn="ctr">
              <a:spcAft>
                <a:spcPts val="600"/>
              </a:spcAft>
            </a:pPr>
            <a:r>
              <a:rPr lang="es-ES" sz="24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4D0B-D88E-45AA-913A-A93F20AB9257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3481500" y="3044281"/>
            <a:ext cx="5229188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La escala </a:t>
            </a:r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Consolas" pitchFamily="49" charset="0"/>
              </a:rPr>
              <a:t>if</a:t>
            </a:r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-</a:t>
            </a:r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Consolas" pitchFamily="49" charset="0"/>
              </a:rPr>
              <a:t>else</a:t>
            </a:r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-</a:t>
            </a:r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Consolas" pitchFamily="49" charset="0"/>
              </a:rPr>
              <a:t>if</a:t>
            </a:r>
            <a:endParaRPr lang="es-E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B6D34-FDF9-43F3-8963-DBA51C9FB7B0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escala </a:t>
            </a:r>
            <a:r>
              <a:rPr lang="es-E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s-ES" sz="3200" dirty="0">
                <a:latin typeface="Consolas" pitchFamily="49" charset="0"/>
              </a:rPr>
              <a:t>-</a:t>
            </a:r>
            <a:r>
              <a:rPr lang="es-E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else</a:t>
            </a:r>
            <a:r>
              <a:rPr lang="es-ES" sz="3200" dirty="0">
                <a:latin typeface="Consolas" pitchFamily="49" charset="0"/>
              </a:rPr>
              <a:t>-</a:t>
            </a:r>
            <a:r>
              <a:rPr lang="es-E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marL="361950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Ejemplo:</a:t>
            </a:r>
            <a:br>
              <a:rPr lang="es-ES" dirty="0" smtClean="0"/>
            </a:br>
            <a:r>
              <a:rPr lang="es-ES" dirty="0" smtClean="0"/>
              <a:t>Calificación (en letras) </a:t>
            </a:r>
            <a:br>
              <a:rPr lang="es-ES" dirty="0" smtClean="0"/>
            </a:br>
            <a:r>
              <a:rPr lang="es-ES" dirty="0" smtClean="0"/>
              <a:t>de un estudiante en base</a:t>
            </a:r>
            <a:br>
              <a:rPr lang="es-ES" dirty="0" smtClean="0"/>
            </a:br>
            <a:r>
              <a:rPr lang="es-ES" dirty="0" smtClean="0"/>
              <a:t>a su nota numérica (0-10)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80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77351" y="6356351"/>
            <a:ext cx="7429552" cy="365125"/>
          </a:xfrm>
        </p:spPr>
        <p:txBody>
          <a:bodyPr/>
          <a:lstStyle/>
          <a:p>
            <a:r>
              <a:rPr lang="es-ES" dirty="0" err="1" smtClean="0"/>
              <a:t>AyED</a:t>
            </a:r>
            <a:r>
              <a:rPr lang="es-ES" dirty="0" smtClean="0"/>
              <a:t> I: Tipos e instrucciones II</a:t>
            </a:r>
            <a:endParaRPr lang="es-ES" dirty="0"/>
          </a:p>
        </p:txBody>
      </p:sp>
      <p:grpSp>
        <p:nvGrpSpPr>
          <p:cNvPr id="45" name="44 Grupo"/>
          <p:cNvGrpSpPr/>
          <p:nvPr/>
        </p:nvGrpSpPr>
        <p:grpSpPr>
          <a:xfrm>
            <a:off x="7797301" y="1967758"/>
            <a:ext cx="2320715" cy="3477467"/>
            <a:chOff x="6211725" y="2030240"/>
            <a:chExt cx="2320715" cy="3477467"/>
          </a:xfrm>
        </p:grpSpPr>
        <p:cxnSp>
          <p:nvCxnSpPr>
            <p:cNvPr id="31" name="30 Conector recto de flecha"/>
            <p:cNvCxnSpPr/>
            <p:nvPr/>
          </p:nvCxnSpPr>
          <p:spPr>
            <a:xfrm>
              <a:off x="7812360" y="2363695"/>
              <a:ext cx="720080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64" name="63 CuadroTexto"/>
            <p:cNvSpPr txBox="1"/>
            <p:nvPr/>
          </p:nvSpPr>
          <p:spPr>
            <a:xfrm>
              <a:off x="6211725" y="2030240"/>
              <a:ext cx="582211" cy="30777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1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true</a:t>
              </a:r>
            </a:p>
          </p:txBody>
        </p:sp>
        <p:cxnSp>
          <p:nvCxnSpPr>
            <p:cNvPr id="74" name="73 Conector recto de flecha"/>
            <p:cNvCxnSpPr/>
            <p:nvPr/>
          </p:nvCxnSpPr>
          <p:spPr>
            <a:xfrm rot="5400000">
              <a:off x="6941781" y="3926573"/>
              <a:ext cx="3160680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27 CuadroTexto"/>
            <p:cNvSpPr txBox="1"/>
            <p:nvPr/>
          </p:nvSpPr>
          <p:spPr>
            <a:xfrm>
              <a:off x="6948264" y="2255384"/>
              <a:ext cx="1440160" cy="242567"/>
            </a:xfrm>
            <a:prstGeom prst="rect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cout &lt;&lt; </a:t>
              </a:r>
              <a:r>
                <a:rPr lang="es-ES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“EX"</a:t>
              </a:r>
              <a:endParaRPr lang="es-E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cxnSp>
          <p:nvCxnSpPr>
            <p:cNvPr id="30" name="29 Conector recto de flecha"/>
            <p:cNvCxnSpPr/>
            <p:nvPr/>
          </p:nvCxnSpPr>
          <p:spPr>
            <a:xfrm>
              <a:off x="6460765" y="2373220"/>
              <a:ext cx="541837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3" name="52 Grupo"/>
          <p:cNvGrpSpPr/>
          <p:nvPr/>
        </p:nvGrpSpPr>
        <p:grpSpPr>
          <a:xfrm>
            <a:off x="7797301" y="2639166"/>
            <a:ext cx="2320715" cy="470919"/>
            <a:chOff x="6211725" y="2701648"/>
            <a:chExt cx="2320715" cy="470919"/>
          </a:xfrm>
        </p:grpSpPr>
        <p:cxnSp>
          <p:nvCxnSpPr>
            <p:cNvPr id="39" name="38 Conector recto de flecha"/>
            <p:cNvCxnSpPr/>
            <p:nvPr/>
          </p:nvCxnSpPr>
          <p:spPr>
            <a:xfrm>
              <a:off x="7812360" y="3022794"/>
              <a:ext cx="720080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65" name="64 CuadroTexto"/>
            <p:cNvSpPr txBox="1"/>
            <p:nvPr/>
          </p:nvSpPr>
          <p:spPr>
            <a:xfrm>
              <a:off x="6211725" y="2701648"/>
              <a:ext cx="582211" cy="30777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1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true</a:t>
              </a:r>
            </a:p>
          </p:txBody>
        </p:sp>
        <p:sp>
          <p:nvSpPr>
            <p:cNvPr id="46" name="45 CuadroTexto"/>
            <p:cNvSpPr txBox="1"/>
            <p:nvPr/>
          </p:nvSpPr>
          <p:spPr>
            <a:xfrm>
              <a:off x="6948264" y="2930000"/>
              <a:ext cx="1440160" cy="242567"/>
            </a:xfrm>
            <a:prstGeom prst="rect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cout &lt;&lt; "</a:t>
              </a:r>
              <a:r>
                <a:rPr lang="es-ES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SS"</a:t>
              </a:r>
              <a:endParaRPr lang="es-E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cxnSp>
          <p:nvCxnSpPr>
            <p:cNvPr id="34" name="33 Conector recto de flecha"/>
            <p:cNvCxnSpPr/>
            <p:nvPr/>
          </p:nvCxnSpPr>
          <p:spPr>
            <a:xfrm>
              <a:off x="6460765" y="3032319"/>
              <a:ext cx="541837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5" name="74 Grupo"/>
          <p:cNvGrpSpPr/>
          <p:nvPr/>
        </p:nvGrpSpPr>
        <p:grpSpPr>
          <a:xfrm>
            <a:off x="7797301" y="3346482"/>
            <a:ext cx="2320715" cy="483682"/>
            <a:chOff x="6211725" y="3408965"/>
            <a:chExt cx="2320715" cy="483682"/>
          </a:xfrm>
        </p:grpSpPr>
        <p:cxnSp>
          <p:nvCxnSpPr>
            <p:cNvPr id="52" name="51 Conector recto de flecha"/>
            <p:cNvCxnSpPr/>
            <p:nvPr/>
          </p:nvCxnSpPr>
          <p:spPr>
            <a:xfrm>
              <a:off x="7812360" y="3731847"/>
              <a:ext cx="720080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66" name="65 CuadroTexto"/>
            <p:cNvSpPr txBox="1"/>
            <p:nvPr/>
          </p:nvSpPr>
          <p:spPr>
            <a:xfrm>
              <a:off x="6211725" y="3408965"/>
              <a:ext cx="582211" cy="30777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1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true</a:t>
              </a:r>
            </a:p>
          </p:txBody>
        </p:sp>
        <p:sp>
          <p:nvSpPr>
            <p:cNvPr id="47" name="46 CuadroTexto"/>
            <p:cNvSpPr txBox="1"/>
            <p:nvPr/>
          </p:nvSpPr>
          <p:spPr>
            <a:xfrm>
              <a:off x="6948264" y="3650080"/>
              <a:ext cx="1440160" cy="242567"/>
            </a:xfrm>
            <a:prstGeom prst="rect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cout &lt;&lt; </a:t>
              </a:r>
              <a:r>
                <a:rPr lang="es-ES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“AM"</a:t>
              </a:r>
              <a:endParaRPr lang="es-E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cxnSp>
          <p:nvCxnSpPr>
            <p:cNvPr id="50" name="49 Conector recto de flecha"/>
            <p:cNvCxnSpPr/>
            <p:nvPr/>
          </p:nvCxnSpPr>
          <p:spPr>
            <a:xfrm>
              <a:off x="6460765" y="3741138"/>
              <a:ext cx="541837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8" name="77 Grupo"/>
          <p:cNvGrpSpPr/>
          <p:nvPr/>
        </p:nvGrpSpPr>
        <p:grpSpPr>
          <a:xfrm>
            <a:off x="7797301" y="4024114"/>
            <a:ext cx="2320715" cy="454122"/>
            <a:chOff x="6211725" y="4086597"/>
            <a:chExt cx="2320715" cy="454122"/>
          </a:xfrm>
        </p:grpSpPr>
        <p:cxnSp>
          <p:nvCxnSpPr>
            <p:cNvPr id="56" name="55 Conector recto de flecha"/>
            <p:cNvCxnSpPr/>
            <p:nvPr/>
          </p:nvCxnSpPr>
          <p:spPr>
            <a:xfrm>
              <a:off x="7812360" y="4445013"/>
              <a:ext cx="720080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67" name="66 CuadroTexto"/>
            <p:cNvSpPr txBox="1"/>
            <p:nvPr/>
          </p:nvSpPr>
          <p:spPr>
            <a:xfrm>
              <a:off x="6211725" y="4086597"/>
              <a:ext cx="582211" cy="30777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1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true</a:t>
              </a:r>
            </a:p>
          </p:txBody>
        </p:sp>
        <p:sp>
          <p:nvSpPr>
            <p:cNvPr id="48" name="47 CuadroTexto"/>
            <p:cNvSpPr txBox="1"/>
            <p:nvPr/>
          </p:nvSpPr>
          <p:spPr>
            <a:xfrm>
              <a:off x="6948264" y="4298152"/>
              <a:ext cx="1440160" cy="242567"/>
            </a:xfrm>
            <a:prstGeom prst="rect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cout &lt;&lt; "AP"</a:t>
              </a:r>
            </a:p>
          </p:txBody>
        </p:sp>
        <p:cxnSp>
          <p:nvCxnSpPr>
            <p:cNvPr id="54" name="53 Conector recto de flecha"/>
            <p:cNvCxnSpPr/>
            <p:nvPr/>
          </p:nvCxnSpPr>
          <p:spPr>
            <a:xfrm>
              <a:off x="6460765" y="4444779"/>
              <a:ext cx="541837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9" name="78 Grupo"/>
          <p:cNvGrpSpPr/>
          <p:nvPr/>
        </p:nvGrpSpPr>
        <p:grpSpPr>
          <a:xfrm>
            <a:off x="6816081" y="4500365"/>
            <a:ext cx="3301935" cy="544410"/>
            <a:chOff x="5230505" y="4562848"/>
            <a:chExt cx="3301935" cy="544410"/>
          </a:xfrm>
        </p:grpSpPr>
        <p:sp>
          <p:nvSpPr>
            <p:cNvPr id="71" name="70 CuadroTexto"/>
            <p:cNvSpPr txBox="1"/>
            <p:nvPr/>
          </p:nvSpPr>
          <p:spPr>
            <a:xfrm>
              <a:off x="5230505" y="4562848"/>
              <a:ext cx="681597" cy="30777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1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false</a:t>
              </a:r>
            </a:p>
          </p:txBody>
        </p:sp>
        <p:cxnSp>
          <p:nvCxnSpPr>
            <p:cNvPr id="72" name="71 Conector recto de flecha"/>
            <p:cNvCxnSpPr/>
            <p:nvPr/>
          </p:nvCxnSpPr>
          <p:spPr>
            <a:xfrm rot="5400000">
              <a:off x="5793137" y="4812076"/>
              <a:ext cx="354359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72 Conector recto de flecha"/>
            <p:cNvCxnSpPr/>
            <p:nvPr/>
          </p:nvCxnSpPr>
          <p:spPr>
            <a:xfrm>
              <a:off x="7524328" y="4985272"/>
              <a:ext cx="1008112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60" name="59 CuadroTexto"/>
            <p:cNvSpPr txBox="1"/>
            <p:nvPr/>
          </p:nvSpPr>
          <p:spPr>
            <a:xfrm>
              <a:off x="6948264" y="4864691"/>
              <a:ext cx="1440160" cy="242567"/>
            </a:xfrm>
            <a:prstGeom prst="rect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cout &lt;&lt; </a:t>
              </a:r>
              <a:r>
                <a:rPr lang="es-ES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“NS</a:t>
              </a:r>
              <a:r>
                <a:rPr lang="es-E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"</a:t>
              </a:r>
            </a:p>
          </p:txBody>
        </p:sp>
        <p:cxnSp>
          <p:nvCxnSpPr>
            <p:cNvPr id="77" name="76 Conector recto de flecha"/>
            <p:cNvCxnSpPr/>
            <p:nvPr/>
          </p:nvCxnSpPr>
          <p:spPr>
            <a:xfrm>
              <a:off x="5974060" y="4971558"/>
              <a:ext cx="1044000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6" name="75 Grupo"/>
          <p:cNvGrpSpPr/>
          <p:nvPr/>
        </p:nvGrpSpPr>
        <p:grpSpPr>
          <a:xfrm>
            <a:off x="6816081" y="3787199"/>
            <a:ext cx="1296935" cy="784422"/>
            <a:chOff x="5230505" y="3849682"/>
            <a:chExt cx="1296935" cy="784422"/>
          </a:xfrm>
        </p:grpSpPr>
        <p:sp>
          <p:nvSpPr>
            <p:cNvPr id="70" name="69 CuadroTexto"/>
            <p:cNvSpPr txBox="1"/>
            <p:nvPr/>
          </p:nvSpPr>
          <p:spPr>
            <a:xfrm>
              <a:off x="5230505" y="3849682"/>
              <a:ext cx="681597" cy="30777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1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false</a:t>
              </a:r>
            </a:p>
          </p:txBody>
        </p:sp>
        <p:sp>
          <p:nvSpPr>
            <p:cNvPr id="55" name="54 Decisión"/>
            <p:cNvSpPr/>
            <p:nvPr/>
          </p:nvSpPr>
          <p:spPr>
            <a:xfrm>
              <a:off x="5424788" y="4236872"/>
              <a:ext cx="1102652" cy="397232"/>
            </a:xfrm>
            <a:prstGeom prst="flowChartDecision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&gt;= 5</a:t>
              </a:r>
            </a:p>
          </p:txBody>
        </p:sp>
        <p:cxnSp>
          <p:nvCxnSpPr>
            <p:cNvPr id="59" name="58 Conector recto de flecha"/>
            <p:cNvCxnSpPr/>
            <p:nvPr/>
          </p:nvCxnSpPr>
          <p:spPr>
            <a:xfrm rot="5400000">
              <a:off x="5811554" y="4106686"/>
              <a:ext cx="315140" cy="238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1" name="60 Grupo"/>
          <p:cNvGrpSpPr/>
          <p:nvPr/>
        </p:nvGrpSpPr>
        <p:grpSpPr>
          <a:xfrm>
            <a:off x="6816080" y="3078147"/>
            <a:ext cx="1329144" cy="799359"/>
            <a:chOff x="5230505" y="3140629"/>
            <a:chExt cx="1329144" cy="799359"/>
          </a:xfrm>
        </p:grpSpPr>
        <p:sp>
          <p:nvSpPr>
            <p:cNvPr id="69" name="68 CuadroTexto"/>
            <p:cNvSpPr txBox="1"/>
            <p:nvPr/>
          </p:nvSpPr>
          <p:spPr>
            <a:xfrm>
              <a:off x="5230505" y="3140629"/>
              <a:ext cx="681597" cy="30777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1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false</a:t>
              </a:r>
            </a:p>
          </p:txBody>
        </p:sp>
        <p:sp>
          <p:nvSpPr>
            <p:cNvPr id="51" name="50 Decisión"/>
            <p:cNvSpPr/>
            <p:nvPr/>
          </p:nvSpPr>
          <p:spPr>
            <a:xfrm>
              <a:off x="5386688" y="3542756"/>
              <a:ext cx="1172961" cy="397232"/>
            </a:xfrm>
            <a:prstGeom prst="flowChartDecision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&gt;= 7</a:t>
              </a:r>
            </a:p>
          </p:txBody>
        </p:sp>
        <p:cxnSp>
          <p:nvCxnSpPr>
            <p:cNvPr id="58" name="57 Conector recto de flecha"/>
            <p:cNvCxnSpPr/>
            <p:nvPr/>
          </p:nvCxnSpPr>
          <p:spPr>
            <a:xfrm rot="16200000" flipH="1">
              <a:off x="5789898" y="3401487"/>
              <a:ext cx="360040" cy="7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9" name="48 Grupo"/>
          <p:cNvGrpSpPr/>
          <p:nvPr/>
        </p:nvGrpSpPr>
        <p:grpSpPr>
          <a:xfrm>
            <a:off x="6816080" y="2435008"/>
            <a:ext cx="1329144" cy="733444"/>
            <a:chOff x="5230505" y="2497491"/>
            <a:chExt cx="1329144" cy="733444"/>
          </a:xfrm>
        </p:grpSpPr>
        <p:sp>
          <p:nvSpPr>
            <p:cNvPr id="68" name="67 CuadroTexto"/>
            <p:cNvSpPr txBox="1"/>
            <p:nvPr/>
          </p:nvSpPr>
          <p:spPr>
            <a:xfrm>
              <a:off x="5230505" y="2497491"/>
              <a:ext cx="681597" cy="30777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1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false</a:t>
              </a:r>
            </a:p>
          </p:txBody>
        </p:sp>
        <p:sp>
          <p:nvSpPr>
            <p:cNvPr id="35" name="34 Decisión"/>
            <p:cNvSpPr/>
            <p:nvPr/>
          </p:nvSpPr>
          <p:spPr>
            <a:xfrm>
              <a:off x="5386688" y="2833703"/>
              <a:ext cx="1172961" cy="397232"/>
            </a:xfrm>
            <a:prstGeom prst="flowChartDecision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&gt;= 9</a:t>
              </a:r>
            </a:p>
          </p:txBody>
        </p:sp>
        <p:cxnSp>
          <p:nvCxnSpPr>
            <p:cNvPr id="57" name="56 Conector recto de flecha"/>
            <p:cNvCxnSpPr/>
            <p:nvPr/>
          </p:nvCxnSpPr>
          <p:spPr>
            <a:xfrm rot="16200000" flipH="1">
              <a:off x="5789898" y="2722884"/>
              <a:ext cx="360040" cy="7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4" name="43 Grupo"/>
          <p:cNvGrpSpPr/>
          <p:nvPr/>
        </p:nvGrpSpPr>
        <p:grpSpPr>
          <a:xfrm>
            <a:off x="6901955" y="1787397"/>
            <a:ext cx="1290895" cy="721956"/>
            <a:chOff x="5316379" y="1849880"/>
            <a:chExt cx="1290895" cy="721956"/>
          </a:xfrm>
        </p:grpSpPr>
        <p:sp>
          <p:nvSpPr>
            <p:cNvPr id="62" name="61 Decisión"/>
            <p:cNvSpPr/>
            <p:nvPr/>
          </p:nvSpPr>
          <p:spPr>
            <a:xfrm>
              <a:off x="5316379" y="2174604"/>
              <a:ext cx="1290895" cy="397232"/>
            </a:xfrm>
            <a:prstGeom prst="flowChartDecision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== 10</a:t>
              </a:r>
            </a:p>
          </p:txBody>
        </p:sp>
        <p:cxnSp>
          <p:nvCxnSpPr>
            <p:cNvPr id="63" name="62 Conector recto de flecha"/>
            <p:cNvCxnSpPr/>
            <p:nvPr/>
          </p:nvCxnSpPr>
          <p:spPr>
            <a:xfrm rot="16200000" flipH="1">
              <a:off x="5789898" y="2029503"/>
              <a:ext cx="360040" cy="7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3" name="42 Rectángulo"/>
          <p:cNvSpPr/>
          <p:nvPr/>
        </p:nvSpPr>
        <p:spPr>
          <a:xfrm>
            <a:off x="2269144" y="3068961"/>
            <a:ext cx="4402920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11113">
              <a:lnSpc>
                <a:spcPts val="3000"/>
              </a:lnSpc>
              <a:spcAft>
                <a:spcPts val="600"/>
              </a:spcAft>
            </a:pPr>
            <a:r>
              <a:rPr lang="es-ES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Si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nota == </a:t>
            </a:r>
            <a:r>
              <a:rPr lang="es-ES" sz="2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entonces </a:t>
            </a:r>
            <a:r>
              <a:rPr lang="es-E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EX</a:t>
            </a: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11113">
              <a:lnSpc>
                <a:spcPts val="3000"/>
              </a:lnSpc>
              <a:spcAft>
                <a:spcPts val="600"/>
              </a:spcAft>
            </a:pPr>
            <a:r>
              <a:rPr lang="es-ES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si no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, </a:t>
            </a:r>
            <a:r>
              <a:rPr lang="es-ES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si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nota &gt;= </a:t>
            </a:r>
            <a:r>
              <a:rPr lang="es-ES" sz="2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entonces </a:t>
            </a:r>
            <a:r>
              <a:rPr lang="es-E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SS</a:t>
            </a: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11113">
              <a:lnSpc>
                <a:spcPts val="3000"/>
              </a:lnSpc>
              <a:spcAft>
                <a:spcPts val="600"/>
              </a:spcAft>
            </a:pPr>
            <a:r>
              <a:rPr lang="es-ES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si no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, </a:t>
            </a:r>
            <a:r>
              <a:rPr lang="es-ES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si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nota &gt;= </a:t>
            </a:r>
            <a:r>
              <a:rPr lang="es-ES" sz="2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entonces </a:t>
            </a:r>
            <a:r>
              <a:rPr lang="es-E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AM</a:t>
            </a: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11113">
              <a:lnSpc>
                <a:spcPts val="3000"/>
              </a:lnSpc>
              <a:spcAft>
                <a:spcPts val="600"/>
              </a:spcAft>
            </a:pPr>
            <a:r>
              <a:rPr lang="es-ES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si no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, </a:t>
            </a:r>
            <a:r>
              <a:rPr lang="es-ES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si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nota &gt;= </a:t>
            </a:r>
            <a:r>
              <a:rPr lang="es-ES" sz="2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entonces 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</a:t>
            </a:r>
          </a:p>
          <a:p>
            <a:pPr marL="0" lvl="1" indent="11113">
              <a:lnSpc>
                <a:spcPts val="3000"/>
              </a:lnSpc>
              <a:spcAft>
                <a:spcPts val="600"/>
              </a:spcAft>
            </a:pPr>
            <a:r>
              <a:rPr lang="es-ES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si no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</a:t>
            </a:r>
            <a:r>
              <a:rPr lang="es-E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NS</a:t>
            </a: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27BF-1823-4D61-B4A8-41D3A9A4636D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escala </a:t>
            </a:r>
            <a:r>
              <a:rPr lang="es-E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s-ES" sz="3200" dirty="0">
                <a:latin typeface="Consolas" pitchFamily="49" charset="0"/>
              </a:rPr>
              <a:t>-</a:t>
            </a:r>
            <a:r>
              <a:rPr lang="es-E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else</a:t>
            </a:r>
            <a:r>
              <a:rPr lang="es-ES" sz="3200" dirty="0">
                <a:latin typeface="Consolas" pitchFamily="49" charset="0"/>
              </a:rPr>
              <a:t>-</a:t>
            </a:r>
            <a:r>
              <a:rPr lang="es-E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42864" y="980728"/>
            <a:ext cx="8229600" cy="5110178"/>
          </a:xfrm>
        </p:spPr>
        <p:txBody>
          <a:bodyPr>
            <a:noAutofit/>
          </a:bodyPr>
          <a:lstStyle/>
          <a:p>
            <a:pPr marL="361950" lvl="1" indent="1588">
              <a:lnSpc>
                <a:spcPts val="1800"/>
              </a:lnSpc>
              <a:spcBef>
                <a:spcPts val="0"/>
              </a:spcBef>
              <a:buNone/>
            </a:pPr>
            <a:r>
              <a:rPr lang="es-ES" sz="1800" dirty="0">
                <a:solidFill>
                  <a:srgbClr val="FFC000"/>
                </a:solidFill>
                <a:latin typeface="Consolas" pitchFamily="49" charset="0"/>
              </a:rPr>
              <a:t>double</a:t>
            </a:r>
            <a:r>
              <a:rPr lang="es-ES" sz="1800" dirty="0">
                <a:latin typeface="Consolas" pitchFamily="49" charset="0"/>
              </a:rPr>
              <a:t> nota;</a:t>
            </a:r>
          </a:p>
          <a:p>
            <a:pPr marL="361950" lvl="1" indent="1588">
              <a:lnSpc>
                <a:spcPts val="1800"/>
              </a:lnSpc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cin &gt;&gt; nota;</a:t>
            </a:r>
          </a:p>
          <a:p>
            <a:pPr marL="361950" lvl="1" indent="1588">
              <a:lnSpc>
                <a:spcPts val="1800"/>
              </a:lnSpc>
              <a:spcBef>
                <a:spcPts val="0"/>
              </a:spcBef>
              <a:buNone/>
            </a:pP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s-ES" sz="1800" dirty="0">
                <a:latin typeface="Consolas" pitchFamily="49" charset="0"/>
              </a:rPr>
              <a:t> (nota ==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10</a:t>
            </a:r>
            <a:r>
              <a:rPr lang="es-ES" sz="1800" dirty="0">
                <a:latin typeface="Consolas" pitchFamily="49" charset="0"/>
              </a:rPr>
              <a:t>) {</a:t>
            </a:r>
          </a:p>
          <a:p>
            <a:pPr marL="361950" lvl="1" indent="1588">
              <a:lnSpc>
                <a:spcPts val="1800"/>
              </a:lnSpc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cout &lt;&lt; </a:t>
            </a:r>
            <a:r>
              <a:rPr lang="es-ES" sz="1800" dirty="0" smtClean="0">
                <a:solidFill>
                  <a:srgbClr val="FFFF00"/>
                </a:solidFill>
                <a:latin typeface="Consolas" pitchFamily="49" charset="0"/>
              </a:rPr>
              <a:t>“EX"</a:t>
            </a:r>
            <a:r>
              <a:rPr lang="es-ES" sz="1800" dirty="0" smtClean="0">
                <a:latin typeface="Consolas" pitchFamily="49" charset="0"/>
              </a:rPr>
              <a:t>;</a:t>
            </a:r>
            <a:endParaRPr lang="es-ES" sz="1800" dirty="0">
              <a:latin typeface="Consolas" pitchFamily="49" charset="0"/>
            </a:endParaRPr>
          </a:p>
          <a:p>
            <a:pPr marL="361950" lvl="1" indent="1588">
              <a:lnSpc>
                <a:spcPts val="1800"/>
              </a:lnSpc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}</a:t>
            </a:r>
          </a:p>
          <a:p>
            <a:pPr marL="361950" lvl="1" indent="1588">
              <a:lnSpc>
                <a:spcPts val="1800"/>
              </a:lnSpc>
              <a:spcBef>
                <a:spcPts val="0"/>
              </a:spcBef>
              <a:buNone/>
            </a:pP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else</a:t>
            </a:r>
            <a:r>
              <a:rPr lang="es-ES" sz="1800" dirty="0">
                <a:latin typeface="Consolas" pitchFamily="49" charset="0"/>
              </a:rPr>
              <a:t> {</a:t>
            </a:r>
          </a:p>
          <a:p>
            <a:pPr marL="361950" lvl="1" indent="1588">
              <a:lnSpc>
                <a:spcPts val="1800"/>
              </a:lnSpc>
              <a:spcBef>
                <a:spcPts val="0"/>
              </a:spcBef>
              <a:buNone/>
            </a:pP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   if</a:t>
            </a:r>
            <a:r>
              <a:rPr lang="es-ES" sz="1800" dirty="0">
                <a:latin typeface="Consolas" pitchFamily="49" charset="0"/>
              </a:rPr>
              <a:t> (nota &gt;=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9</a:t>
            </a:r>
            <a:r>
              <a:rPr lang="es-ES" sz="1800" dirty="0">
                <a:latin typeface="Consolas" pitchFamily="49" charset="0"/>
              </a:rPr>
              <a:t>) {</a:t>
            </a:r>
          </a:p>
          <a:p>
            <a:pPr marL="361950" lvl="1" indent="1588">
              <a:lnSpc>
                <a:spcPts val="1800"/>
              </a:lnSpc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   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</a:t>
            </a:r>
            <a:r>
              <a:rPr lang="es-ES" sz="1800" dirty="0" smtClean="0">
                <a:solidFill>
                  <a:srgbClr val="FFFF00"/>
                </a:solidFill>
                <a:latin typeface="Consolas" pitchFamily="49" charset="0"/>
              </a:rPr>
              <a:t>SS"</a:t>
            </a:r>
            <a:r>
              <a:rPr lang="es-ES" sz="1800" dirty="0" smtClean="0">
                <a:latin typeface="Consolas" pitchFamily="49" charset="0"/>
              </a:rPr>
              <a:t>;</a:t>
            </a:r>
            <a:endParaRPr lang="es-ES" sz="1800" dirty="0">
              <a:latin typeface="Consolas" pitchFamily="49" charset="0"/>
            </a:endParaRPr>
          </a:p>
          <a:p>
            <a:pPr marL="361950" lvl="1" indent="1588">
              <a:lnSpc>
                <a:spcPts val="1800"/>
              </a:lnSpc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}</a:t>
            </a:r>
          </a:p>
          <a:p>
            <a:pPr marL="361950" lvl="1" indent="1588">
              <a:lnSpc>
                <a:spcPts val="1800"/>
              </a:lnSpc>
              <a:spcBef>
                <a:spcPts val="0"/>
              </a:spcBef>
              <a:buNone/>
            </a:pP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   else</a:t>
            </a:r>
            <a:r>
              <a:rPr lang="es-ES" sz="1800" dirty="0">
                <a:latin typeface="Consolas" pitchFamily="49" charset="0"/>
              </a:rPr>
              <a:t> {</a:t>
            </a:r>
          </a:p>
          <a:p>
            <a:pPr marL="361950" lvl="1" indent="1588">
              <a:lnSpc>
                <a:spcPts val="1800"/>
              </a:lnSpc>
              <a:spcBef>
                <a:spcPts val="0"/>
              </a:spcBef>
              <a:buNone/>
            </a:pP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      if</a:t>
            </a:r>
            <a:r>
              <a:rPr lang="es-ES" sz="1800" dirty="0">
                <a:latin typeface="Consolas" pitchFamily="49" charset="0"/>
              </a:rPr>
              <a:t> (nota &gt;=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7</a:t>
            </a:r>
            <a:r>
              <a:rPr lang="es-ES" sz="1800" dirty="0">
                <a:latin typeface="Consolas" pitchFamily="49" charset="0"/>
              </a:rPr>
              <a:t>) {</a:t>
            </a:r>
          </a:p>
          <a:p>
            <a:pPr marL="361950" lvl="1" indent="1588">
              <a:lnSpc>
                <a:spcPts val="1800"/>
              </a:lnSpc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      cout &lt;&lt; </a:t>
            </a:r>
            <a:r>
              <a:rPr lang="es-ES" sz="1800" dirty="0" smtClean="0">
                <a:solidFill>
                  <a:srgbClr val="FFFF00"/>
                </a:solidFill>
                <a:latin typeface="Consolas" pitchFamily="49" charset="0"/>
              </a:rPr>
              <a:t>“AM"</a:t>
            </a:r>
            <a:r>
              <a:rPr lang="es-ES" sz="1800" dirty="0" smtClean="0">
                <a:latin typeface="Consolas" pitchFamily="49" charset="0"/>
              </a:rPr>
              <a:t>;</a:t>
            </a:r>
            <a:endParaRPr lang="es-ES" sz="1800" dirty="0">
              <a:latin typeface="Consolas" pitchFamily="49" charset="0"/>
            </a:endParaRPr>
          </a:p>
          <a:p>
            <a:pPr marL="361950" lvl="1" indent="1588">
              <a:lnSpc>
                <a:spcPts val="1800"/>
              </a:lnSpc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   }</a:t>
            </a:r>
          </a:p>
          <a:p>
            <a:pPr marL="361950" lvl="1" indent="1588">
              <a:lnSpc>
                <a:spcPts val="1800"/>
              </a:lnSpc>
              <a:spcBef>
                <a:spcPts val="0"/>
              </a:spcBef>
              <a:buNone/>
            </a:pP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      else</a:t>
            </a:r>
            <a:r>
              <a:rPr lang="es-ES" sz="1800" dirty="0">
                <a:latin typeface="Consolas" pitchFamily="49" charset="0"/>
              </a:rPr>
              <a:t> {</a:t>
            </a:r>
          </a:p>
          <a:p>
            <a:pPr marL="361950" lvl="1" indent="1588">
              <a:lnSpc>
                <a:spcPts val="1800"/>
              </a:lnSpc>
              <a:spcBef>
                <a:spcPts val="0"/>
              </a:spcBef>
              <a:buNone/>
            </a:pP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if</a:t>
            </a:r>
            <a:r>
              <a:rPr lang="es-ES" sz="1800" dirty="0">
                <a:latin typeface="Consolas" pitchFamily="49" charset="0"/>
              </a:rPr>
              <a:t> (nota &gt;=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5</a:t>
            </a:r>
            <a:r>
              <a:rPr lang="es-ES" sz="1800" dirty="0">
                <a:latin typeface="Consolas" pitchFamily="49" charset="0"/>
              </a:rPr>
              <a:t>) {</a:t>
            </a:r>
          </a:p>
          <a:p>
            <a:pPr marL="361950" lvl="1" indent="1588">
              <a:lnSpc>
                <a:spcPts val="1800"/>
              </a:lnSpc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         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"AP"</a:t>
            </a:r>
            <a:r>
              <a:rPr lang="es-ES" sz="1800" dirty="0">
                <a:latin typeface="Consolas" pitchFamily="49" charset="0"/>
              </a:rPr>
              <a:t>;</a:t>
            </a:r>
          </a:p>
          <a:p>
            <a:pPr marL="361950" lvl="1" indent="1588">
              <a:lnSpc>
                <a:spcPts val="1800"/>
              </a:lnSpc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      }</a:t>
            </a:r>
          </a:p>
          <a:p>
            <a:pPr marL="361950" lvl="1" indent="1588">
              <a:lnSpc>
                <a:spcPts val="1800"/>
              </a:lnSpc>
              <a:spcBef>
                <a:spcPts val="0"/>
              </a:spcBef>
              <a:buNone/>
            </a:pP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else</a:t>
            </a:r>
            <a:r>
              <a:rPr lang="es-ES" sz="1800" dirty="0">
                <a:latin typeface="Consolas" pitchFamily="49" charset="0"/>
              </a:rPr>
              <a:t> {</a:t>
            </a:r>
          </a:p>
          <a:p>
            <a:pPr marL="361950" lvl="1" indent="1588">
              <a:lnSpc>
                <a:spcPts val="1800"/>
              </a:lnSpc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         cout &lt;&lt; </a:t>
            </a:r>
            <a:r>
              <a:rPr lang="es-ES" sz="1800" dirty="0" smtClean="0">
                <a:solidFill>
                  <a:srgbClr val="FFFF00"/>
                </a:solidFill>
                <a:latin typeface="Consolas" pitchFamily="49" charset="0"/>
              </a:rPr>
              <a:t>“NS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</a:t>
            </a:r>
            <a:r>
              <a:rPr lang="es-ES" sz="1800" dirty="0">
                <a:latin typeface="Consolas" pitchFamily="49" charset="0"/>
              </a:rPr>
              <a:t>;</a:t>
            </a:r>
          </a:p>
          <a:p>
            <a:pPr marL="361950" lvl="1" indent="1588">
              <a:lnSpc>
                <a:spcPts val="1800"/>
              </a:lnSpc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      }</a:t>
            </a:r>
          </a:p>
          <a:p>
            <a:pPr marL="361950" lvl="1" indent="1588">
              <a:lnSpc>
                <a:spcPts val="1800"/>
              </a:lnSpc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   }</a:t>
            </a:r>
          </a:p>
          <a:p>
            <a:pPr marL="361950" lvl="1" indent="1588">
              <a:lnSpc>
                <a:spcPts val="1800"/>
              </a:lnSpc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}</a:t>
            </a:r>
          </a:p>
          <a:p>
            <a:pPr marL="361950" lvl="1" indent="1588">
              <a:lnSpc>
                <a:spcPts val="1800"/>
              </a:lnSpc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}</a:t>
            </a:r>
            <a:endParaRPr lang="es-ES" sz="200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53660" y="6340521"/>
            <a:ext cx="7429552" cy="365125"/>
          </a:xfrm>
        </p:spPr>
        <p:txBody>
          <a:bodyPr/>
          <a:lstStyle/>
          <a:p>
            <a:r>
              <a:rPr lang="es-ES" dirty="0" err="1" smtClean="0"/>
              <a:t>AyED</a:t>
            </a:r>
            <a:r>
              <a:rPr lang="es-ES" dirty="0" smtClean="0"/>
              <a:t> I: Tipos e instrucciones II</a:t>
            </a:r>
            <a:endParaRPr lang="es-ES" dirty="0"/>
          </a:p>
        </p:txBody>
      </p:sp>
      <p:grpSp>
        <p:nvGrpSpPr>
          <p:cNvPr id="44" name="43 Grupo"/>
          <p:cNvGrpSpPr/>
          <p:nvPr/>
        </p:nvGrpSpPr>
        <p:grpSpPr>
          <a:xfrm>
            <a:off x="6384032" y="933104"/>
            <a:ext cx="4032448" cy="5324535"/>
            <a:chOff x="3779912" y="3543106"/>
            <a:chExt cx="4032448" cy="5324535"/>
          </a:xfrm>
        </p:grpSpPr>
        <p:sp>
          <p:nvSpPr>
            <p:cNvPr id="42" name="41 Rectángulo"/>
            <p:cNvSpPr/>
            <p:nvPr/>
          </p:nvSpPr>
          <p:spPr>
            <a:xfrm>
              <a:off x="4499992" y="3543106"/>
              <a:ext cx="3312368" cy="53245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indent="1588"/>
              <a:r>
                <a:rPr lang="es-ES" sz="20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double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nota;</a:t>
              </a:r>
            </a:p>
            <a:p>
              <a:pPr marL="0" lvl="1" indent="1588"/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cin &gt;&gt; nota;</a:t>
              </a:r>
            </a:p>
            <a:p>
              <a:pPr marL="0" lvl="1" indent="1588"/>
              <a:r>
                <a:rPr lang="es-ES"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if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(nota == </a:t>
              </a:r>
              <a:r>
                <a:rPr lang="es-E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10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) {</a:t>
              </a:r>
            </a:p>
            <a:p>
              <a:pPr marL="0" lvl="1" indent="1588"/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  cout &lt;&lt; </a:t>
              </a:r>
              <a:r>
                <a:rPr lang="es-ES" sz="20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“EX"</a:t>
              </a:r>
              <a:r>
                <a:rPr lang="es-ES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;</a:t>
              </a:r>
              <a:endPara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  <a:p>
              <a:pPr marL="0" lvl="1" indent="1588"/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}</a:t>
              </a:r>
            </a:p>
            <a:p>
              <a:pPr marL="0" lvl="1" indent="1588"/>
              <a:r>
                <a:rPr lang="es-ES"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else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</a:t>
              </a:r>
              <a:r>
                <a:rPr lang="es-ES"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if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(nota &gt;= </a:t>
              </a:r>
              <a:r>
                <a:rPr lang="es-E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9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) { </a:t>
              </a:r>
            </a:p>
            <a:p>
              <a:pPr marL="0" lvl="1" indent="1588"/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  cout &lt;&lt; </a:t>
              </a:r>
              <a:r>
                <a:rPr lang="es-E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"</a:t>
              </a:r>
              <a:r>
                <a:rPr lang="es-ES" sz="20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SS"</a:t>
              </a:r>
              <a:r>
                <a:rPr lang="es-ES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;</a:t>
              </a:r>
              <a:endPara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  <a:p>
              <a:pPr marL="0" lvl="1" indent="1588"/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}</a:t>
              </a:r>
            </a:p>
            <a:p>
              <a:pPr marL="0" lvl="1" indent="1588"/>
              <a:r>
                <a:rPr lang="es-ES"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else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</a:t>
              </a:r>
              <a:r>
                <a:rPr lang="es-ES"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if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(nota &gt;= </a:t>
              </a:r>
              <a:r>
                <a:rPr lang="es-E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7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) {</a:t>
              </a:r>
            </a:p>
            <a:p>
              <a:pPr marL="0" lvl="1" indent="1588"/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  cout &lt;&lt; </a:t>
              </a:r>
              <a:r>
                <a:rPr lang="es-ES" sz="20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“AM"</a:t>
              </a:r>
              <a:r>
                <a:rPr lang="es-ES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;</a:t>
              </a:r>
              <a:endPara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  <a:p>
              <a:pPr marL="0" lvl="1" indent="1588"/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}</a:t>
              </a:r>
            </a:p>
            <a:p>
              <a:pPr marL="0" lvl="1" indent="1588"/>
              <a:r>
                <a:rPr lang="es-ES"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else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</a:t>
              </a:r>
              <a:r>
                <a:rPr lang="es-ES"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if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(nota &gt;= </a:t>
              </a:r>
              <a:r>
                <a:rPr lang="es-E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5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) {</a:t>
              </a:r>
            </a:p>
            <a:p>
              <a:pPr marL="0" lvl="1" indent="1588"/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  cout &lt;&lt; </a:t>
              </a:r>
              <a:r>
                <a:rPr lang="es-E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"AP"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;</a:t>
              </a:r>
            </a:p>
            <a:p>
              <a:pPr marL="0" lvl="1" indent="1588"/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}</a:t>
              </a:r>
            </a:p>
            <a:p>
              <a:pPr marL="0" lvl="1" indent="1588"/>
              <a:r>
                <a:rPr lang="es-ES"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else 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{</a:t>
              </a:r>
            </a:p>
            <a:p>
              <a:pPr marL="0" lvl="1" indent="1588"/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  cout &lt;&lt; </a:t>
              </a:r>
              <a:r>
                <a:rPr lang="es-ES" sz="20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“NS</a:t>
              </a:r>
              <a:r>
                <a:rPr lang="es-E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"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;</a:t>
              </a:r>
            </a:p>
            <a:p>
              <a:pPr marL="0" lvl="1" indent="1588"/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}</a:t>
              </a:r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3779912" y="5822979"/>
              <a:ext cx="410690" cy="58477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32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  <a:sym typeface="Symbol"/>
                </a:rPr>
                <a:t></a:t>
              </a:r>
              <a:endParaRPr lang="es-E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</p:grp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144A-D8C5-48BA-AC70-30B4512D9BFE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0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escala </a:t>
            </a:r>
            <a:r>
              <a:rPr lang="es-E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s-ES" sz="3200" dirty="0">
                <a:latin typeface="Consolas" pitchFamily="49" charset="0"/>
              </a:rPr>
              <a:t>-</a:t>
            </a:r>
            <a:r>
              <a:rPr lang="es-E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else</a:t>
            </a:r>
            <a:r>
              <a:rPr lang="es-ES" sz="3200" dirty="0">
                <a:latin typeface="Consolas" pitchFamily="49" charset="0"/>
              </a:rPr>
              <a:t>-</a:t>
            </a:r>
            <a:r>
              <a:rPr lang="es-E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 fontScale="92500" lnSpcReduction="10000"/>
          </a:bodyPr>
          <a:lstStyle/>
          <a:p>
            <a:pPr indent="1588"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¡Cuidado con el orden de las condiciones!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double</a:t>
            </a:r>
            <a:r>
              <a:rPr lang="es-ES" dirty="0" smtClean="0">
                <a:latin typeface="Consolas" pitchFamily="49" charset="0"/>
              </a:rPr>
              <a:t> nota;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cin &gt;&gt; nota;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s-ES" dirty="0" smtClean="0">
                <a:latin typeface="Consolas" pitchFamily="49" charset="0"/>
              </a:rPr>
              <a:t> (nota &lt;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5</a:t>
            </a:r>
            <a:r>
              <a:rPr lang="es-ES" dirty="0" smtClean="0">
                <a:latin typeface="Consolas" pitchFamily="49" charset="0"/>
              </a:rPr>
              <a:t>) { cout &lt;&lt;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“NS"</a:t>
            </a:r>
            <a:r>
              <a:rPr lang="es-ES" dirty="0" smtClean="0">
                <a:latin typeface="Consolas" pitchFamily="49" charset="0"/>
              </a:rPr>
              <a:t>; }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else</a:t>
            </a:r>
            <a:r>
              <a:rPr lang="es-ES" dirty="0" smtClean="0">
                <a:latin typeface="Consolas" pitchFamily="49" charset="0"/>
              </a:rPr>
              <a:t> </a:t>
            </a: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s-ES" dirty="0" smtClean="0">
                <a:latin typeface="Consolas" pitchFamily="49" charset="0"/>
              </a:rPr>
              <a:t> (nota &lt;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7</a:t>
            </a:r>
            <a:r>
              <a:rPr lang="es-ES" dirty="0" smtClean="0">
                <a:latin typeface="Consolas" pitchFamily="49" charset="0"/>
              </a:rPr>
              <a:t>) { cout &lt;&lt;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"AP"</a:t>
            </a:r>
            <a:r>
              <a:rPr lang="es-ES" dirty="0" smtClean="0">
                <a:latin typeface="Consolas" pitchFamily="49" charset="0"/>
              </a:rPr>
              <a:t>; }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else</a:t>
            </a:r>
            <a:r>
              <a:rPr lang="es-ES" dirty="0" smtClean="0">
                <a:latin typeface="Consolas" pitchFamily="49" charset="0"/>
              </a:rPr>
              <a:t> </a:t>
            </a: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s-ES" dirty="0" smtClean="0">
                <a:latin typeface="Consolas" pitchFamily="49" charset="0"/>
              </a:rPr>
              <a:t> (nota &lt;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9</a:t>
            </a:r>
            <a:r>
              <a:rPr lang="es-ES" dirty="0" smtClean="0">
                <a:latin typeface="Consolas" pitchFamily="49" charset="0"/>
              </a:rPr>
              <a:t>) { cout &lt;&lt;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“AM"</a:t>
            </a:r>
            <a:r>
              <a:rPr lang="es-ES" dirty="0" smtClean="0">
                <a:latin typeface="Consolas" pitchFamily="49" charset="0"/>
              </a:rPr>
              <a:t>; }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else</a:t>
            </a:r>
            <a:r>
              <a:rPr lang="es-ES" dirty="0" smtClean="0">
                <a:latin typeface="Consolas" pitchFamily="49" charset="0"/>
              </a:rPr>
              <a:t> </a:t>
            </a: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s-ES" dirty="0" smtClean="0">
                <a:latin typeface="Consolas" pitchFamily="49" charset="0"/>
              </a:rPr>
              <a:t> (nota &lt;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10</a:t>
            </a:r>
            <a:r>
              <a:rPr lang="es-ES" dirty="0" smtClean="0">
                <a:latin typeface="Consolas" pitchFamily="49" charset="0"/>
              </a:rPr>
              <a:t>) { cout &lt;&lt;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“SS"</a:t>
            </a:r>
            <a:r>
              <a:rPr lang="es-ES" dirty="0" smtClean="0">
                <a:latin typeface="Consolas" pitchFamily="49" charset="0"/>
              </a:rPr>
              <a:t>; }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else</a:t>
            </a:r>
            <a:r>
              <a:rPr lang="es-ES" dirty="0" smtClean="0">
                <a:latin typeface="Consolas" pitchFamily="49" charset="0"/>
              </a:rPr>
              <a:t> { cout &lt;&lt;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“EX"</a:t>
            </a:r>
            <a:r>
              <a:rPr lang="es-ES" dirty="0" smtClean="0">
                <a:latin typeface="Consolas" pitchFamily="49" charset="0"/>
              </a:rPr>
              <a:t>; }</a:t>
            </a:r>
          </a:p>
          <a:p>
            <a:pPr lvl="1" indent="1588">
              <a:spcBef>
                <a:spcPts val="0"/>
              </a:spcBef>
              <a:buNone/>
            </a:pPr>
            <a:endParaRPr lang="es-ES" dirty="0" smtClean="0"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buNone/>
            </a:pP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double</a:t>
            </a:r>
            <a:r>
              <a:rPr lang="es-ES" dirty="0" smtClean="0">
                <a:latin typeface="Consolas" pitchFamily="49" charset="0"/>
              </a:rPr>
              <a:t> nota;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cin &gt;&gt; nota;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s-ES" dirty="0" smtClean="0">
                <a:latin typeface="Consolas" pitchFamily="49" charset="0"/>
              </a:rPr>
              <a:t> (nota &gt;=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5</a:t>
            </a:r>
            <a:r>
              <a:rPr lang="es-ES" dirty="0" smtClean="0">
                <a:latin typeface="Consolas" pitchFamily="49" charset="0"/>
              </a:rPr>
              <a:t>) { cout &lt;&lt;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"AP"</a:t>
            </a:r>
            <a:r>
              <a:rPr lang="es-ES" dirty="0" smtClean="0">
                <a:latin typeface="Consolas" pitchFamily="49" charset="0"/>
              </a:rPr>
              <a:t>; }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else</a:t>
            </a:r>
            <a:r>
              <a:rPr lang="es-ES" dirty="0" smtClean="0">
                <a:latin typeface="Consolas" pitchFamily="49" charset="0"/>
              </a:rPr>
              <a:t> </a:t>
            </a: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s-ES" dirty="0" smtClean="0">
                <a:latin typeface="Consolas" pitchFamily="49" charset="0"/>
              </a:rPr>
              <a:t> (nota &gt;=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7</a:t>
            </a:r>
            <a:r>
              <a:rPr lang="es-ES" dirty="0" smtClean="0">
                <a:latin typeface="Consolas" pitchFamily="49" charset="0"/>
              </a:rPr>
              <a:t>) { cout &lt;&lt;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“AM"</a:t>
            </a:r>
            <a:r>
              <a:rPr lang="es-ES" dirty="0" smtClean="0">
                <a:latin typeface="Consolas" pitchFamily="49" charset="0"/>
              </a:rPr>
              <a:t>; }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else</a:t>
            </a:r>
            <a:r>
              <a:rPr lang="es-ES" dirty="0" smtClean="0">
                <a:latin typeface="Consolas" pitchFamily="49" charset="0"/>
              </a:rPr>
              <a:t> </a:t>
            </a: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s-ES" dirty="0" smtClean="0">
                <a:latin typeface="Consolas" pitchFamily="49" charset="0"/>
              </a:rPr>
              <a:t> (nota &gt;=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9</a:t>
            </a:r>
            <a:r>
              <a:rPr lang="es-ES" dirty="0" smtClean="0">
                <a:latin typeface="Consolas" pitchFamily="49" charset="0"/>
              </a:rPr>
              <a:t>) { cout &lt;&lt;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"SS"</a:t>
            </a:r>
            <a:r>
              <a:rPr lang="es-ES" dirty="0" smtClean="0">
                <a:latin typeface="Consolas" pitchFamily="49" charset="0"/>
              </a:rPr>
              <a:t>; }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else</a:t>
            </a:r>
            <a:r>
              <a:rPr lang="es-ES" dirty="0" smtClean="0">
                <a:latin typeface="Consolas" pitchFamily="49" charset="0"/>
              </a:rPr>
              <a:t> </a:t>
            </a: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s-ES" dirty="0" smtClean="0">
                <a:latin typeface="Consolas" pitchFamily="49" charset="0"/>
              </a:rPr>
              <a:t> (nota ==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10</a:t>
            </a:r>
            <a:r>
              <a:rPr lang="es-ES" dirty="0" smtClean="0">
                <a:latin typeface="Consolas" pitchFamily="49" charset="0"/>
              </a:rPr>
              <a:t>) { cout &lt;&lt;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“EX"</a:t>
            </a:r>
            <a:r>
              <a:rPr lang="es-ES" dirty="0" smtClean="0">
                <a:latin typeface="Consolas" pitchFamily="49" charset="0"/>
              </a:rPr>
              <a:t>; }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else</a:t>
            </a:r>
            <a:r>
              <a:rPr lang="es-ES" dirty="0" smtClean="0">
                <a:latin typeface="Consolas" pitchFamily="49" charset="0"/>
              </a:rPr>
              <a:t> { cout &lt;&lt;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“NS"</a:t>
            </a:r>
            <a:r>
              <a:rPr lang="es-ES" dirty="0" smtClean="0">
                <a:latin typeface="Consolas" pitchFamily="49" charset="0"/>
              </a:rPr>
              <a:t>; }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81248" y="6431740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40" name="39 CuadroTexto"/>
          <p:cNvSpPr txBox="1"/>
          <p:nvPr/>
        </p:nvSpPr>
        <p:spPr>
          <a:xfrm>
            <a:off x="8544272" y="1850157"/>
            <a:ext cx="1343638" cy="1862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115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/>
              </a:rPr>
              <a:t></a:t>
            </a:r>
            <a:endParaRPr lang="es-ES" sz="115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8591104" y="4231248"/>
            <a:ext cx="1120820" cy="1862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115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/>
              </a:rPr>
              <a:t></a:t>
            </a:r>
            <a:endParaRPr lang="es-ES" sz="115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6920950" y="5949280"/>
            <a:ext cx="2462982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Sólo muestra </a:t>
            </a:r>
            <a:r>
              <a:rPr lang="es-ES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EX </a:t>
            </a:r>
            <a:r>
              <a:rPr lang="es-E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o SS</a:t>
            </a:r>
          </a:p>
        </p:txBody>
      </p:sp>
      <p:grpSp>
        <p:nvGrpSpPr>
          <p:cNvPr id="16" name="15 Grupo"/>
          <p:cNvGrpSpPr/>
          <p:nvPr/>
        </p:nvGrpSpPr>
        <p:grpSpPr>
          <a:xfrm>
            <a:off x="5476503" y="3882826"/>
            <a:ext cx="4953107" cy="1922944"/>
            <a:chOff x="3952502" y="3959661"/>
            <a:chExt cx="4953107" cy="1922944"/>
          </a:xfrm>
        </p:grpSpPr>
        <p:sp>
          <p:nvSpPr>
            <p:cNvPr id="9" name="8 Rectángulo"/>
            <p:cNvSpPr/>
            <p:nvPr/>
          </p:nvSpPr>
          <p:spPr>
            <a:xfrm>
              <a:off x="3952502" y="4937209"/>
              <a:ext cx="2834075" cy="945396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" name="10 Conector recto"/>
            <p:cNvCxnSpPr/>
            <p:nvPr/>
          </p:nvCxnSpPr>
          <p:spPr>
            <a:xfrm flipV="1">
              <a:off x="6389870" y="4355579"/>
              <a:ext cx="558394" cy="581631"/>
            </a:xfrm>
            <a:prstGeom prst="line">
              <a:avLst/>
            </a:prstGeom>
            <a:ln w="38100">
              <a:solidFill>
                <a:schemeClr val="accent2">
                  <a:lumMod val="40000"/>
                  <a:lumOff val="60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11 CuadroTexto"/>
            <p:cNvSpPr txBox="1"/>
            <p:nvPr/>
          </p:nvSpPr>
          <p:spPr>
            <a:xfrm>
              <a:off x="6265143" y="3959661"/>
              <a:ext cx="2640466" cy="40011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20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¡No se ejecutan nunca!</a:t>
              </a:r>
            </a:p>
          </p:txBody>
        </p:sp>
      </p:grp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1891-6748-461D-93CA-646D0035FE73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0" grpId="0"/>
      <p:bldP spid="41" grpId="0"/>
      <p:bldP spid="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escala </a:t>
            </a:r>
            <a:r>
              <a:rPr lang="es-E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s-ES" sz="3200" dirty="0">
                <a:latin typeface="Consolas" pitchFamily="49" charset="0"/>
              </a:rPr>
              <a:t>-</a:t>
            </a:r>
            <a:r>
              <a:rPr lang="es-E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else</a:t>
            </a:r>
            <a:r>
              <a:rPr lang="es-ES" sz="3200" dirty="0">
                <a:latin typeface="Consolas" pitchFamily="49" charset="0"/>
              </a:rPr>
              <a:t>-</a:t>
            </a:r>
            <a:r>
              <a:rPr lang="es-E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indent="1588"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Simplificación de las condiciones</a:t>
            </a:r>
          </a:p>
          <a:p>
            <a:pPr lvl="1" indent="1588">
              <a:spcBef>
                <a:spcPts val="0"/>
              </a:spcBef>
              <a:buNone/>
            </a:pPr>
            <a:endParaRPr lang="es-ES" sz="1800" dirty="0">
              <a:solidFill>
                <a:schemeClr val="accent2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marL="84138" lvl="1" indent="1588">
              <a:spcBef>
                <a:spcPts val="3000"/>
              </a:spcBef>
              <a:spcAft>
                <a:spcPts val="300"/>
              </a:spcAft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s-ES" sz="2000" dirty="0">
                <a:latin typeface="Consolas" pitchFamily="49" charset="0"/>
              </a:rPr>
              <a:t> (nota ==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10</a:t>
            </a:r>
            <a:r>
              <a:rPr lang="es-ES" sz="2000" dirty="0">
                <a:latin typeface="Consolas" pitchFamily="49" charset="0"/>
              </a:rPr>
              <a:t>) { cout &lt;&lt; </a:t>
            </a:r>
            <a:r>
              <a:rPr lang="es-ES" sz="2000" dirty="0" smtClean="0">
                <a:solidFill>
                  <a:srgbClr val="FFFF00"/>
                </a:solidFill>
                <a:latin typeface="Consolas" pitchFamily="49" charset="0"/>
              </a:rPr>
              <a:t>“EX"</a:t>
            </a:r>
            <a:r>
              <a:rPr lang="es-ES" sz="2000" dirty="0" smtClean="0">
                <a:latin typeface="Consolas" pitchFamily="49" charset="0"/>
              </a:rPr>
              <a:t>; </a:t>
            </a:r>
            <a:r>
              <a:rPr lang="es-ES" sz="2000" dirty="0">
                <a:latin typeface="Consolas" pitchFamily="49" charset="0"/>
              </a:rPr>
              <a:t>}</a:t>
            </a:r>
          </a:p>
          <a:p>
            <a:pPr marL="84138" lvl="1" indent="1588">
              <a:spcBef>
                <a:spcPts val="0"/>
              </a:spcBef>
              <a:spcAft>
                <a:spcPts val="300"/>
              </a:spcAft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else</a:t>
            </a:r>
            <a:r>
              <a:rPr lang="es-ES" sz="2000" dirty="0">
                <a:latin typeface="Consolas" pitchFamily="49" charset="0"/>
              </a:rPr>
              <a:t> 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s-ES" sz="2000" dirty="0">
                <a:latin typeface="Consolas" pitchFamily="49" charset="0"/>
              </a:rPr>
              <a:t> ((nota 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10</a:t>
            </a:r>
            <a:r>
              <a:rPr lang="es-ES" sz="2000" dirty="0">
                <a:latin typeface="Consolas" pitchFamily="49" charset="0"/>
              </a:rPr>
              <a:t>) &amp;&amp; (nota &gt;=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9</a:t>
            </a:r>
            <a:r>
              <a:rPr lang="es-ES" sz="2000" dirty="0">
                <a:latin typeface="Consolas" pitchFamily="49" charset="0"/>
              </a:rPr>
              <a:t>)) { cout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</a:t>
            </a:r>
            <a:r>
              <a:rPr lang="es-ES" sz="2000" dirty="0" smtClean="0">
                <a:solidFill>
                  <a:srgbClr val="FFFF00"/>
                </a:solidFill>
                <a:latin typeface="Consolas" pitchFamily="49" charset="0"/>
              </a:rPr>
              <a:t>SS"</a:t>
            </a:r>
            <a:r>
              <a:rPr lang="es-ES" sz="2000" dirty="0" smtClean="0">
                <a:latin typeface="Consolas" pitchFamily="49" charset="0"/>
              </a:rPr>
              <a:t>; </a:t>
            </a:r>
            <a:r>
              <a:rPr lang="es-ES" sz="2000" dirty="0">
                <a:latin typeface="Consolas" pitchFamily="49" charset="0"/>
              </a:rPr>
              <a:t>}</a:t>
            </a:r>
          </a:p>
          <a:p>
            <a:pPr marL="84138" lvl="1" indent="1588">
              <a:spcBef>
                <a:spcPts val="0"/>
              </a:spcBef>
              <a:spcAft>
                <a:spcPts val="300"/>
              </a:spcAft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else</a:t>
            </a:r>
            <a:r>
              <a:rPr lang="es-ES" sz="2000" dirty="0">
                <a:latin typeface="Consolas" pitchFamily="49" charset="0"/>
              </a:rPr>
              <a:t> 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s-ES" sz="2000" dirty="0">
                <a:latin typeface="Consolas" pitchFamily="49" charset="0"/>
              </a:rPr>
              <a:t> ((nota 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9</a:t>
            </a:r>
            <a:r>
              <a:rPr lang="es-ES" sz="2000" dirty="0">
                <a:latin typeface="Consolas" pitchFamily="49" charset="0"/>
              </a:rPr>
              <a:t>) &amp;&amp; (nota &gt;=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7</a:t>
            </a:r>
            <a:r>
              <a:rPr lang="es-ES" sz="2000" dirty="0">
                <a:latin typeface="Consolas" pitchFamily="49" charset="0"/>
              </a:rPr>
              <a:t>)) { cout &lt;&lt; </a:t>
            </a:r>
            <a:r>
              <a:rPr lang="es-ES" sz="2000" dirty="0" smtClean="0">
                <a:solidFill>
                  <a:srgbClr val="FFFF00"/>
                </a:solidFill>
                <a:latin typeface="Consolas" pitchFamily="49" charset="0"/>
              </a:rPr>
              <a:t>“AM"</a:t>
            </a:r>
            <a:r>
              <a:rPr lang="es-ES" sz="2000" dirty="0" smtClean="0">
                <a:latin typeface="Consolas" pitchFamily="49" charset="0"/>
              </a:rPr>
              <a:t>; </a:t>
            </a:r>
            <a:r>
              <a:rPr lang="es-ES" sz="2000" dirty="0">
                <a:latin typeface="Consolas" pitchFamily="49" charset="0"/>
              </a:rPr>
              <a:t>}</a:t>
            </a:r>
          </a:p>
          <a:p>
            <a:pPr marL="84138" lvl="1" indent="1588">
              <a:spcBef>
                <a:spcPts val="0"/>
              </a:spcBef>
              <a:spcAft>
                <a:spcPts val="300"/>
              </a:spcAft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else</a:t>
            </a:r>
            <a:r>
              <a:rPr lang="es-ES" sz="2000" dirty="0">
                <a:latin typeface="Consolas" pitchFamily="49" charset="0"/>
              </a:rPr>
              <a:t> 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s-ES" sz="2000" dirty="0">
                <a:latin typeface="Consolas" pitchFamily="49" charset="0"/>
              </a:rPr>
              <a:t> ((nota 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7</a:t>
            </a:r>
            <a:r>
              <a:rPr lang="es-ES" sz="2000" dirty="0">
                <a:latin typeface="Consolas" pitchFamily="49" charset="0"/>
              </a:rPr>
              <a:t>) &amp;&amp; (nota &gt;=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5</a:t>
            </a:r>
            <a:r>
              <a:rPr lang="es-ES" sz="2000" dirty="0">
                <a:latin typeface="Consolas" pitchFamily="49" charset="0"/>
              </a:rPr>
              <a:t>)) { cout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"AP"</a:t>
            </a:r>
            <a:r>
              <a:rPr lang="es-ES" sz="2000" dirty="0">
                <a:latin typeface="Consolas" pitchFamily="49" charset="0"/>
              </a:rPr>
              <a:t>; }</a:t>
            </a:r>
          </a:p>
          <a:p>
            <a:pPr marL="84138" lvl="1" indent="1588">
              <a:spcBef>
                <a:spcPts val="0"/>
              </a:spcBef>
              <a:spcAft>
                <a:spcPts val="300"/>
              </a:spcAft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else</a:t>
            </a:r>
            <a:r>
              <a:rPr lang="es-ES" sz="2000" dirty="0">
                <a:latin typeface="Consolas" pitchFamily="49" charset="0"/>
              </a:rPr>
              <a:t> 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s-ES" sz="2000" dirty="0">
                <a:latin typeface="Consolas" pitchFamily="49" charset="0"/>
              </a:rPr>
              <a:t> (nota 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5</a:t>
            </a:r>
            <a:r>
              <a:rPr lang="es-ES" sz="2000" dirty="0">
                <a:latin typeface="Consolas" pitchFamily="49" charset="0"/>
              </a:rPr>
              <a:t>)  { cout &lt;&lt; </a:t>
            </a:r>
            <a:r>
              <a:rPr lang="es-ES" sz="2000" dirty="0" smtClean="0">
                <a:solidFill>
                  <a:srgbClr val="FFFF00"/>
                </a:solidFill>
                <a:latin typeface="Consolas" pitchFamily="49" charset="0"/>
              </a:rPr>
              <a:t>“NS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</a:t>
            </a:r>
            <a:r>
              <a:rPr lang="es-ES" sz="2000" dirty="0">
                <a:latin typeface="Consolas" pitchFamily="49" charset="0"/>
              </a:rPr>
              <a:t>; }</a:t>
            </a:r>
          </a:p>
          <a:p>
            <a:pPr lvl="1" indent="1588">
              <a:spcBef>
                <a:spcPts val="0"/>
              </a:spcBef>
              <a:spcAft>
                <a:spcPts val="300"/>
              </a:spcAft>
              <a:buNone/>
            </a:pPr>
            <a:endParaRPr lang="es-ES" sz="2000" dirty="0">
              <a:latin typeface="Consolas" pitchFamily="49" charset="0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09686" y="6341480"/>
            <a:ext cx="7429552" cy="365125"/>
          </a:xfrm>
        </p:spPr>
        <p:txBody>
          <a:bodyPr/>
          <a:lstStyle/>
          <a:p>
            <a:r>
              <a:rPr lang="es-ES" dirty="0" err="1" smtClean="0"/>
              <a:t>AyED</a:t>
            </a:r>
            <a:r>
              <a:rPr lang="es-ES" dirty="0" smtClean="0"/>
              <a:t> I: Tipos e instrucciones II</a:t>
            </a:r>
            <a:endParaRPr lang="es-ES" dirty="0"/>
          </a:p>
        </p:txBody>
      </p:sp>
      <p:grpSp>
        <p:nvGrpSpPr>
          <p:cNvPr id="28" name="27 Grupo"/>
          <p:cNvGrpSpPr/>
          <p:nvPr/>
        </p:nvGrpSpPr>
        <p:grpSpPr>
          <a:xfrm>
            <a:off x="2699187" y="1628800"/>
            <a:ext cx="7005770" cy="864096"/>
            <a:chOff x="1175186" y="1700808"/>
            <a:chExt cx="7005770" cy="864096"/>
          </a:xfrm>
        </p:grpSpPr>
        <p:sp>
          <p:nvSpPr>
            <p:cNvPr id="9" name="8 Rectángulo"/>
            <p:cNvSpPr/>
            <p:nvPr/>
          </p:nvSpPr>
          <p:spPr>
            <a:xfrm>
              <a:off x="1331640" y="1700808"/>
              <a:ext cx="6624736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" name="10 Conector recto"/>
            <p:cNvCxnSpPr/>
            <p:nvPr/>
          </p:nvCxnSpPr>
          <p:spPr>
            <a:xfrm rot="5400000">
              <a:off x="1187624" y="1844824"/>
              <a:ext cx="288032" cy="0"/>
            </a:xfrm>
            <a:prstGeom prst="line">
              <a:avLst/>
            </a:prstGeom>
            <a:ln w="12700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 rot="5400000">
              <a:off x="7812360" y="1844824"/>
              <a:ext cx="288032" cy="0"/>
            </a:xfrm>
            <a:prstGeom prst="line">
              <a:avLst/>
            </a:prstGeom>
            <a:ln w="12700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 rot="5400000">
              <a:off x="4499992" y="1844824"/>
              <a:ext cx="288032" cy="0"/>
            </a:xfrm>
            <a:prstGeom prst="line">
              <a:avLst/>
            </a:prstGeom>
            <a:ln w="12700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rot="5400000">
              <a:off x="5796136" y="1844824"/>
              <a:ext cx="288032" cy="0"/>
            </a:xfrm>
            <a:prstGeom prst="line">
              <a:avLst/>
            </a:prstGeom>
            <a:ln w="12700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rot="5400000">
              <a:off x="7020272" y="1844824"/>
              <a:ext cx="288032" cy="0"/>
            </a:xfrm>
            <a:prstGeom prst="line">
              <a:avLst/>
            </a:prstGeom>
            <a:ln w="12700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45 CuadroTexto"/>
            <p:cNvSpPr txBox="1"/>
            <p:nvPr/>
          </p:nvSpPr>
          <p:spPr>
            <a:xfrm>
              <a:off x="1175186" y="1916832"/>
              <a:ext cx="312907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0</a:t>
              </a:r>
            </a:p>
          </p:txBody>
        </p:sp>
        <p:sp>
          <p:nvSpPr>
            <p:cNvPr id="47" name="46 CuadroTexto"/>
            <p:cNvSpPr txBox="1"/>
            <p:nvPr/>
          </p:nvSpPr>
          <p:spPr>
            <a:xfrm>
              <a:off x="4487554" y="1916832"/>
              <a:ext cx="312907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5</a:t>
              </a:r>
            </a:p>
          </p:txBody>
        </p:sp>
        <p:sp>
          <p:nvSpPr>
            <p:cNvPr id="48" name="47 CuadroTexto"/>
            <p:cNvSpPr txBox="1"/>
            <p:nvPr/>
          </p:nvSpPr>
          <p:spPr>
            <a:xfrm>
              <a:off x="5784499" y="1916832"/>
              <a:ext cx="311304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7</a:t>
              </a:r>
            </a:p>
          </p:txBody>
        </p:sp>
        <p:sp>
          <p:nvSpPr>
            <p:cNvPr id="49" name="48 CuadroTexto"/>
            <p:cNvSpPr txBox="1"/>
            <p:nvPr/>
          </p:nvSpPr>
          <p:spPr>
            <a:xfrm>
              <a:off x="7008636" y="1916832"/>
              <a:ext cx="311304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9</a:t>
              </a:r>
            </a:p>
          </p:txBody>
        </p:sp>
        <p:sp>
          <p:nvSpPr>
            <p:cNvPr id="50" name="49 CuadroTexto"/>
            <p:cNvSpPr txBox="1"/>
            <p:nvPr/>
          </p:nvSpPr>
          <p:spPr>
            <a:xfrm>
              <a:off x="7737406" y="1916832"/>
              <a:ext cx="437941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10</a:t>
              </a:r>
            </a:p>
          </p:txBody>
        </p:sp>
        <p:sp>
          <p:nvSpPr>
            <p:cNvPr id="51" name="50 CuadroTexto"/>
            <p:cNvSpPr txBox="1"/>
            <p:nvPr/>
          </p:nvSpPr>
          <p:spPr>
            <a:xfrm>
              <a:off x="7731794" y="2195572"/>
              <a:ext cx="44916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EX</a:t>
              </a:r>
              <a:endPara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  <p:sp>
          <p:nvSpPr>
            <p:cNvPr id="52" name="51 CuadroTexto"/>
            <p:cNvSpPr txBox="1"/>
            <p:nvPr/>
          </p:nvSpPr>
          <p:spPr>
            <a:xfrm>
              <a:off x="7357939" y="1844824"/>
              <a:ext cx="412293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SS</a:t>
              </a:r>
              <a:endPara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  <p:sp>
          <p:nvSpPr>
            <p:cNvPr id="53" name="52 CuadroTexto"/>
            <p:cNvSpPr txBox="1"/>
            <p:nvPr/>
          </p:nvSpPr>
          <p:spPr>
            <a:xfrm>
              <a:off x="6308562" y="1826240"/>
              <a:ext cx="516488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AM</a:t>
              </a:r>
              <a:endPara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  <p:sp>
          <p:nvSpPr>
            <p:cNvPr id="54" name="53 CuadroTexto"/>
            <p:cNvSpPr txBox="1"/>
            <p:nvPr/>
          </p:nvSpPr>
          <p:spPr>
            <a:xfrm>
              <a:off x="5084873" y="1826240"/>
              <a:ext cx="46038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AP</a:t>
              </a:r>
            </a:p>
          </p:txBody>
        </p:sp>
        <p:sp>
          <p:nvSpPr>
            <p:cNvPr id="55" name="54 CuadroTexto"/>
            <p:cNvSpPr txBox="1"/>
            <p:nvPr/>
          </p:nvSpPr>
          <p:spPr>
            <a:xfrm>
              <a:off x="2918219" y="1826240"/>
              <a:ext cx="455574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NS</a:t>
              </a:r>
              <a:endPara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</p:grpSp>
      <p:grpSp>
        <p:nvGrpSpPr>
          <p:cNvPr id="27" name="26 Grupo"/>
          <p:cNvGrpSpPr/>
          <p:nvPr/>
        </p:nvGrpSpPr>
        <p:grpSpPr>
          <a:xfrm>
            <a:off x="3268638" y="2617863"/>
            <a:ext cx="7147843" cy="3232479"/>
            <a:chOff x="2050576" y="2733302"/>
            <a:chExt cx="7147843" cy="3232479"/>
          </a:xfrm>
        </p:grpSpPr>
        <p:sp>
          <p:nvSpPr>
            <p:cNvPr id="56" name="55 Rectángulo"/>
            <p:cNvSpPr/>
            <p:nvPr/>
          </p:nvSpPr>
          <p:spPr>
            <a:xfrm>
              <a:off x="2050576" y="2733302"/>
              <a:ext cx="1692000" cy="1368000"/>
            </a:xfrm>
            <a:prstGeom prst="rect">
              <a:avLst/>
            </a:pr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8" name="57 Conector recto"/>
            <p:cNvCxnSpPr>
              <a:stCxn id="56" idx="2"/>
            </p:cNvCxnSpPr>
            <p:nvPr/>
          </p:nvCxnSpPr>
          <p:spPr>
            <a:xfrm>
              <a:off x="2896576" y="4101302"/>
              <a:ext cx="0" cy="248944"/>
            </a:xfrm>
            <a:prstGeom prst="line">
              <a:avLst/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"/>
            <p:cNvCxnSpPr/>
            <p:nvPr/>
          </p:nvCxnSpPr>
          <p:spPr>
            <a:xfrm>
              <a:off x="2896576" y="4350246"/>
              <a:ext cx="3349515" cy="0"/>
            </a:xfrm>
            <a:prstGeom prst="line">
              <a:avLst/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62 CuadroTexto"/>
            <p:cNvSpPr txBox="1"/>
            <p:nvPr/>
          </p:nvSpPr>
          <p:spPr>
            <a:xfrm>
              <a:off x="6173232" y="4134510"/>
              <a:ext cx="3025187" cy="183127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Siempre </a:t>
              </a:r>
              <a:r>
                <a:rPr lang="es-E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true</a:t>
              </a: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: ramas </a:t>
              </a:r>
              <a:r>
                <a:rPr lang="es-ES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else</a:t>
              </a: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/>
              </a:r>
              <a:b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Si no es 10, es menor que 10</a:t>
              </a:r>
              <a:b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Si no es &gt;= 9, es menor que 9</a:t>
              </a:r>
              <a:b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Si no es &gt;= 7, es menor que 7</a:t>
              </a:r>
              <a:b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…</a:t>
              </a:r>
            </a:p>
            <a:p>
              <a:pPr>
                <a:spcAft>
                  <a:spcPts val="600"/>
                </a:spcAft>
              </a:pPr>
              <a:r>
                <a:rPr lang="es-E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true</a:t>
              </a: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&amp;&amp; X </a:t>
              </a: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sym typeface="Symbol"/>
                </a:rPr>
                <a:t></a:t>
              </a: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X</a:t>
              </a:r>
            </a:p>
          </p:txBody>
        </p:sp>
      </p:grpSp>
      <p:sp>
        <p:nvSpPr>
          <p:cNvPr id="26" name="25 Rectángulo"/>
          <p:cNvSpPr/>
          <p:nvPr/>
        </p:nvSpPr>
        <p:spPr>
          <a:xfrm>
            <a:off x="2073078" y="4452208"/>
            <a:ext cx="55071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1588"/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if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(nota ==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10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 cout &lt;&lt; </a:t>
            </a:r>
            <a:r>
              <a:rPr lang="es-ES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“EX"</a:t>
            </a:r>
            <a:r>
              <a:rPr lang="es-E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 marL="0" lvl="1" indent="1588"/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if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(nota &gt;=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9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{cout &lt;&lt;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</a:t>
            </a:r>
            <a:r>
              <a:rPr lang="es-ES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SS"</a:t>
            </a:r>
            <a:r>
              <a:rPr lang="es-E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 marL="0" lvl="1" indent="1588"/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if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(nota &gt;=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7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 cout &lt;&lt; </a:t>
            </a:r>
            <a:r>
              <a:rPr lang="es-ES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“AM"</a:t>
            </a:r>
            <a:r>
              <a:rPr lang="es-E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 marL="0" lvl="1" indent="1588"/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if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(nota &gt;=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 cout &lt;&lt;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"AP"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}</a:t>
            </a:r>
          </a:p>
          <a:p>
            <a:pPr marL="0" lvl="1" indent="1588"/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 cout &lt;&lt; </a:t>
            </a:r>
            <a:r>
              <a:rPr lang="es-ES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“NS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}</a:t>
            </a:r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BEAA-0B83-4508-B1CC-7C33B7B06261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29 Conector recto de flecha"/>
          <p:cNvCxnSpPr/>
          <p:nvPr/>
        </p:nvCxnSpPr>
        <p:spPr>
          <a:xfrm rot="16200000" flipH="1">
            <a:off x="3431307" y="5768863"/>
            <a:ext cx="360040" cy="794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dirty="0" smtClean="0"/>
              <a:t>Ejecución secuencial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999656" y="6340648"/>
            <a:ext cx="7429552" cy="365125"/>
          </a:xfrm>
        </p:spPr>
        <p:txBody>
          <a:bodyPr/>
          <a:lstStyle/>
          <a:p>
            <a:r>
              <a:rPr lang="es-ES" dirty="0" err="1" smtClean="0"/>
              <a:t>AyED</a:t>
            </a:r>
            <a:r>
              <a:rPr lang="es-ES" dirty="0" smtClean="0"/>
              <a:t> I: Tipos e instrucciones II</a:t>
            </a:r>
            <a:endParaRPr lang="es-ES" dirty="0"/>
          </a:p>
        </p:txBody>
      </p:sp>
      <p:sp>
        <p:nvSpPr>
          <p:cNvPr id="31" name="30 Rectángulo"/>
          <p:cNvSpPr/>
          <p:nvPr/>
        </p:nvSpPr>
        <p:spPr>
          <a:xfrm>
            <a:off x="4727848" y="1111955"/>
            <a:ext cx="54006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1588">
              <a:spcAft>
                <a:spcPts val="600"/>
              </a:spcAft>
            </a:pP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  <a:endParaRPr lang="es-ES" sz="22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1588">
              <a:spcAft>
                <a:spcPts val="1800"/>
              </a:spcAft>
            </a:pP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s-ES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double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oper1, oper2, </a:t>
            </a:r>
            <a:r>
              <a:rPr lang="es-E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prod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0" lvl="1" indent="1588">
              <a:spcAft>
                <a:spcPts val="2600"/>
              </a:spcAft>
            </a:pP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cout &lt;&lt; </a:t>
            </a:r>
            <a:r>
              <a:rPr lang="es-ES" sz="2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"Operando 1: "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0" lvl="1" indent="1588">
              <a:spcAft>
                <a:spcPts val="2600"/>
              </a:spcAft>
            </a:pP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cin &gt;&gt; oper1;</a:t>
            </a:r>
          </a:p>
          <a:p>
            <a:pPr marL="0" lvl="1" indent="1588">
              <a:spcAft>
                <a:spcPts val="1800"/>
              </a:spcAft>
            </a:pP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cout &lt;&lt; </a:t>
            </a:r>
            <a:r>
              <a:rPr lang="es-ES" sz="2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"Operando 2: "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0" lvl="1" indent="1588">
              <a:spcAft>
                <a:spcPts val="1800"/>
              </a:spcAft>
            </a:pP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...</a:t>
            </a:r>
          </a:p>
          <a:p>
            <a:pPr marL="0" lvl="1" indent="1588">
              <a:spcAft>
                <a:spcPts val="2600"/>
              </a:spcAft>
            </a:pP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cout &lt;&lt; </a:t>
            </a:r>
            <a:r>
              <a:rPr lang="es-ES" sz="2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"Producto: "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&lt;&lt; </a:t>
            </a:r>
            <a:r>
              <a:rPr lang="es-E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prod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0" lvl="1" indent="1588">
              <a:spcAft>
                <a:spcPts val="1800"/>
              </a:spcAft>
            </a:pPr>
            <a:r>
              <a:rPr lang="es-ES" sz="22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return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s-ES" sz="2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0" lvl="1" indent="1588">
              <a:spcAft>
                <a:spcPts val="2400"/>
              </a:spcAft>
            </a:pP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grpSp>
        <p:nvGrpSpPr>
          <p:cNvPr id="40" name="39 Grupo"/>
          <p:cNvGrpSpPr/>
          <p:nvPr/>
        </p:nvGrpSpPr>
        <p:grpSpPr>
          <a:xfrm>
            <a:off x="3610930" y="3790182"/>
            <a:ext cx="795" cy="862955"/>
            <a:chOff x="2014921" y="3790181"/>
            <a:chExt cx="795" cy="862955"/>
          </a:xfrm>
        </p:grpSpPr>
        <p:cxnSp>
          <p:nvCxnSpPr>
            <p:cNvPr id="33" name="32 Conector recto de flecha"/>
            <p:cNvCxnSpPr/>
            <p:nvPr/>
          </p:nvCxnSpPr>
          <p:spPr>
            <a:xfrm rot="16200000" flipH="1">
              <a:off x="1835299" y="3969804"/>
              <a:ext cx="360040" cy="7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34 Conector recto"/>
            <p:cNvCxnSpPr/>
            <p:nvPr/>
          </p:nvCxnSpPr>
          <p:spPr>
            <a:xfrm rot="5400000">
              <a:off x="1906921" y="4545136"/>
              <a:ext cx="216000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41 Conector recto de flecha"/>
          <p:cNvCxnSpPr/>
          <p:nvPr/>
        </p:nvCxnSpPr>
        <p:spPr>
          <a:xfrm>
            <a:off x="2525216" y="1772817"/>
            <a:ext cx="0" cy="4247317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42 CuadroTexto"/>
          <p:cNvSpPr txBox="1"/>
          <p:nvPr/>
        </p:nvSpPr>
        <p:spPr>
          <a:xfrm>
            <a:off x="1991544" y="2155140"/>
            <a:ext cx="553998" cy="31508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Flujo de ejecución</a:t>
            </a:r>
          </a:p>
        </p:txBody>
      </p:sp>
      <p:grpSp>
        <p:nvGrpSpPr>
          <p:cNvPr id="41" name="40 Grupo"/>
          <p:cNvGrpSpPr/>
          <p:nvPr/>
        </p:nvGrpSpPr>
        <p:grpSpPr>
          <a:xfrm>
            <a:off x="2855640" y="4935835"/>
            <a:ext cx="1512168" cy="701030"/>
            <a:chOff x="1259632" y="4935835"/>
            <a:chExt cx="1512168" cy="701030"/>
          </a:xfrm>
        </p:grpSpPr>
        <p:sp>
          <p:nvSpPr>
            <p:cNvPr id="28" name="27 CuadroTexto"/>
            <p:cNvSpPr txBox="1"/>
            <p:nvPr/>
          </p:nvSpPr>
          <p:spPr>
            <a:xfrm>
              <a:off x="1259632" y="5276825"/>
              <a:ext cx="1512168" cy="360040"/>
            </a:xfrm>
            <a:prstGeom prst="rect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sz="2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Instrucción N</a:t>
              </a:r>
            </a:p>
          </p:txBody>
        </p:sp>
        <p:cxnSp>
          <p:nvCxnSpPr>
            <p:cNvPr id="29" name="28 Conector recto de flecha"/>
            <p:cNvCxnSpPr/>
            <p:nvPr/>
          </p:nvCxnSpPr>
          <p:spPr>
            <a:xfrm rot="16200000" flipH="1">
              <a:off x="1835299" y="5115458"/>
              <a:ext cx="360040" cy="7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9" name="38 Grupo"/>
          <p:cNvGrpSpPr/>
          <p:nvPr/>
        </p:nvGrpSpPr>
        <p:grpSpPr>
          <a:xfrm>
            <a:off x="2855640" y="3136776"/>
            <a:ext cx="1512168" cy="701030"/>
            <a:chOff x="1259632" y="3136776"/>
            <a:chExt cx="1512168" cy="701030"/>
          </a:xfrm>
        </p:grpSpPr>
        <p:sp>
          <p:nvSpPr>
            <p:cNvPr id="26" name="25 CuadroTexto"/>
            <p:cNvSpPr txBox="1"/>
            <p:nvPr/>
          </p:nvSpPr>
          <p:spPr>
            <a:xfrm>
              <a:off x="1259632" y="3477766"/>
              <a:ext cx="1512168" cy="360040"/>
            </a:xfrm>
            <a:prstGeom prst="rect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sz="2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Instrucción 3</a:t>
              </a:r>
            </a:p>
          </p:txBody>
        </p:sp>
        <p:cxnSp>
          <p:nvCxnSpPr>
            <p:cNvPr id="27" name="26 Conector recto de flecha"/>
            <p:cNvCxnSpPr/>
            <p:nvPr/>
          </p:nvCxnSpPr>
          <p:spPr>
            <a:xfrm rot="16200000" flipH="1">
              <a:off x="1835299" y="3316399"/>
              <a:ext cx="360040" cy="7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8" name="37 Grupo"/>
          <p:cNvGrpSpPr/>
          <p:nvPr/>
        </p:nvGrpSpPr>
        <p:grpSpPr>
          <a:xfrm>
            <a:off x="2855640" y="2464321"/>
            <a:ext cx="1512168" cy="701030"/>
            <a:chOff x="1259632" y="2464321"/>
            <a:chExt cx="1512168" cy="701030"/>
          </a:xfrm>
        </p:grpSpPr>
        <p:sp>
          <p:nvSpPr>
            <p:cNvPr id="24" name="23 CuadroTexto"/>
            <p:cNvSpPr txBox="1"/>
            <p:nvPr/>
          </p:nvSpPr>
          <p:spPr>
            <a:xfrm>
              <a:off x="1259632" y="2805311"/>
              <a:ext cx="1512168" cy="360040"/>
            </a:xfrm>
            <a:prstGeom prst="rect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sz="2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Instrucción 2</a:t>
              </a:r>
            </a:p>
          </p:txBody>
        </p:sp>
        <p:cxnSp>
          <p:nvCxnSpPr>
            <p:cNvPr id="25" name="24 Conector recto de flecha"/>
            <p:cNvCxnSpPr/>
            <p:nvPr/>
          </p:nvCxnSpPr>
          <p:spPr>
            <a:xfrm rot="16200000" flipH="1">
              <a:off x="1835299" y="2643944"/>
              <a:ext cx="360040" cy="7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7" name="36 Grupo"/>
          <p:cNvGrpSpPr/>
          <p:nvPr/>
        </p:nvGrpSpPr>
        <p:grpSpPr>
          <a:xfrm>
            <a:off x="2855640" y="1772816"/>
            <a:ext cx="1512168" cy="720080"/>
            <a:chOff x="1259632" y="1772816"/>
            <a:chExt cx="1512168" cy="720080"/>
          </a:xfrm>
        </p:grpSpPr>
        <p:sp>
          <p:nvSpPr>
            <p:cNvPr id="6" name="5 CuadroTexto"/>
            <p:cNvSpPr txBox="1"/>
            <p:nvPr/>
          </p:nvSpPr>
          <p:spPr>
            <a:xfrm>
              <a:off x="1259632" y="2132856"/>
              <a:ext cx="1512168" cy="360040"/>
            </a:xfrm>
            <a:prstGeom prst="rect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sz="2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Instrucción 1</a:t>
              </a:r>
            </a:p>
          </p:txBody>
        </p:sp>
        <p:cxnSp>
          <p:nvCxnSpPr>
            <p:cNvPr id="7" name="6 Conector recto de flecha"/>
            <p:cNvCxnSpPr>
              <a:endCxn id="6" idx="0"/>
            </p:cNvCxnSpPr>
            <p:nvPr/>
          </p:nvCxnSpPr>
          <p:spPr>
            <a:xfrm>
              <a:off x="2014922" y="1772816"/>
              <a:ext cx="794" cy="36004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4C0F-B2EE-4E81-A626-2C532C6E4E65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  <p:bldP spid="4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Nivel de un valor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60624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6916688" y="980729"/>
            <a:ext cx="34277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1588">
              <a:spcAft>
                <a:spcPts val="12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num == 4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entonces Muy alto</a:t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num == 3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entonces Alto</a:t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num == 2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entonces Medio</a:t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num == 1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entonces Bajo</a:t>
            </a:r>
          </a:p>
        </p:txBody>
      </p:sp>
      <p:sp>
        <p:nvSpPr>
          <p:cNvPr id="9" name="8 Rectángulo"/>
          <p:cNvSpPr/>
          <p:nvPr/>
        </p:nvSpPr>
        <p:spPr>
          <a:xfrm>
            <a:off x="2063552" y="980729"/>
            <a:ext cx="7632848" cy="5404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lvl="1" indent="1588">
              <a:lnSpc>
                <a:spcPts val="1800"/>
              </a:lnSpc>
            </a:pPr>
            <a:r>
              <a:rPr lang="es-ES" dirty="0">
                <a:solidFill>
                  <a:srgbClr val="FF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#include &lt;iostream&gt;</a:t>
            </a:r>
            <a:endParaRPr lang="es-ES" i="1" dirty="0">
              <a:solidFill>
                <a:srgbClr val="FF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361950" lvl="1" indent="1588">
              <a:lnSpc>
                <a:spcPts val="1800"/>
              </a:lnSpc>
            </a:pP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using namespace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std;</a:t>
            </a:r>
            <a:endParaRPr lang="es-E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361950" lvl="1" indent="1588">
              <a:lnSpc>
                <a:spcPts val="1800"/>
              </a:lnSpc>
            </a:pPr>
            <a:r>
              <a:rPr lang="es-E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main() {</a:t>
            </a:r>
          </a:p>
          <a:p>
            <a:pPr marL="361950" lvl="1" indent="1588">
              <a:lnSpc>
                <a:spcPts val="18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s-E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num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361950" lvl="1" indent="1588">
              <a:lnSpc>
                <a:spcPts val="18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cout &lt;&lt;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"Introduce el nivel: "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361950" lvl="1" indent="1588">
              <a:lnSpc>
                <a:spcPts val="18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cin &gt;&gt; num;</a:t>
            </a:r>
          </a:p>
          <a:p>
            <a:pPr marL="361950" lvl="1" indent="1588">
              <a:lnSpc>
                <a:spcPts val="1800"/>
              </a:lnSpc>
            </a:pP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if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(num ==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4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marL="361950" lvl="1" indent="1588">
              <a:lnSpc>
                <a:spcPts val="18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cout &lt;&lt;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"Muy alto"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&lt;&lt; endl;</a:t>
            </a:r>
          </a:p>
          <a:p>
            <a:pPr marL="361950" lvl="1" indent="1588">
              <a:lnSpc>
                <a:spcPts val="18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}</a:t>
            </a:r>
          </a:p>
          <a:p>
            <a:pPr marL="361950" lvl="1" indent="1588">
              <a:lnSpc>
                <a:spcPts val="1800"/>
              </a:lnSpc>
            </a:pP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else if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(num ==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marL="361950" lvl="1" indent="1588">
              <a:lnSpc>
                <a:spcPts val="18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cout &lt;&lt;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"Alto"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&lt;&lt; endl;</a:t>
            </a:r>
          </a:p>
          <a:p>
            <a:pPr marL="361950" lvl="1" indent="1588">
              <a:lnSpc>
                <a:spcPts val="18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}</a:t>
            </a:r>
          </a:p>
          <a:p>
            <a:pPr marL="361950" lvl="1" indent="1588">
              <a:lnSpc>
                <a:spcPts val="1800"/>
              </a:lnSpc>
            </a:pP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else if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(num ==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marL="361950" lvl="1" indent="1588">
              <a:lnSpc>
                <a:spcPts val="18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cout &lt;&lt;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"Medio"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&lt;&lt; endl;</a:t>
            </a:r>
          </a:p>
          <a:p>
            <a:pPr marL="361950" lvl="1" indent="1588">
              <a:lnSpc>
                <a:spcPts val="18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}</a:t>
            </a:r>
          </a:p>
          <a:p>
            <a:pPr marL="361950" lvl="1" indent="1588">
              <a:lnSpc>
                <a:spcPts val="1800"/>
              </a:lnSpc>
            </a:pP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else if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(num ==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marL="361950" lvl="1" indent="1588">
              <a:lnSpc>
                <a:spcPts val="18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cout &lt;&lt;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"Bajo"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&lt;&lt; endl;</a:t>
            </a:r>
          </a:p>
          <a:p>
            <a:pPr marL="361950" lvl="1" indent="1588">
              <a:lnSpc>
                <a:spcPts val="18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}</a:t>
            </a:r>
          </a:p>
          <a:p>
            <a:pPr marL="361950" lvl="1" indent="1588">
              <a:lnSpc>
                <a:spcPts val="1800"/>
              </a:lnSpc>
            </a:pP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else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  <a:endParaRPr lang="es-ES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361950" lvl="1" indent="1588">
              <a:lnSpc>
                <a:spcPts val="1800"/>
              </a:lnSpc>
            </a:pP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cout &lt;&lt;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"Valor no válido"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&lt;&lt; endl;</a:t>
            </a:r>
          </a:p>
          <a:p>
            <a:pPr marL="361950" lvl="1" indent="1588">
              <a:lnSpc>
                <a:spcPts val="18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}</a:t>
            </a:r>
          </a:p>
          <a:p>
            <a:pPr marL="361950" lvl="1" indent="1588">
              <a:lnSpc>
                <a:spcPts val="1800"/>
              </a:lnSpc>
            </a:pP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return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361950" lvl="1" indent="1588">
              <a:lnSpc>
                <a:spcPts val="18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2A30-CC4A-4DF1-AE07-1FD07032138F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uiExpand="1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s-ES" dirty="0" smtClean="0"/>
              <a:t>¿Código repetido en las distintas ramas?</a:t>
            </a:r>
            <a:endParaRPr lang="es-ES" dirty="0" smtClean="0">
              <a:latin typeface="Consolas" pitchFamily="49" charset="0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85291" y="6356350"/>
            <a:ext cx="7429552" cy="365125"/>
          </a:xfrm>
        </p:spPr>
        <p:txBody>
          <a:bodyPr/>
          <a:lstStyle/>
          <a:p>
            <a:r>
              <a:rPr lang="es-ES" dirty="0" err="1" smtClean="0"/>
              <a:t>AyED</a:t>
            </a:r>
            <a:r>
              <a:rPr lang="es-ES" dirty="0" smtClean="0"/>
              <a:t> I: Tipos e instrucciones II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2341240" y="980728"/>
            <a:ext cx="800323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1588"/>
            <a:r>
              <a:rPr lang="es-ES" sz="22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if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(num == </a:t>
            </a:r>
            <a:r>
              <a:rPr lang="es-ES" sz="2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4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 cout &lt;&lt; </a:t>
            </a:r>
            <a:r>
              <a:rPr lang="es-ES" sz="2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"Muy alto"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&lt;&lt; endl; }</a:t>
            </a:r>
          </a:p>
          <a:p>
            <a:pPr marL="0" lvl="1" indent="1588"/>
            <a:r>
              <a:rPr lang="es-ES" sz="22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 if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(num == </a:t>
            </a:r>
            <a:r>
              <a:rPr lang="es-ES" sz="2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 cout &lt;&lt; </a:t>
            </a:r>
            <a:r>
              <a:rPr lang="es-ES" sz="2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"Alto"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&lt;&lt; endl; }</a:t>
            </a:r>
          </a:p>
          <a:p>
            <a:pPr marL="0" lvl="1" indent="1588"/>
            <a:r>
              <a:rPr lang="es-ES" sz="22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 if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(num == </a:t>
            </a:r>
            <a:r>
              <a:rPr lang="es-ES" sz="2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 cout &lt;&lt; </a:t>
            </a:r>
            <a:r>
              <a:rPr lang="es-ES" sz="2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"Medio"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&lt;&lt; endl; }</a:t>
            </a:r>
          </a:p>
          <a:p>
            <a:pPr marL="0" lvl="1" indent="1588"/>
            <a:r>
              <a:rPr lang="es-ES" sz="22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 if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(num == </a:t>
            </a:r>
            <a:r>
              <a:rPr lang="es-ES" sz="2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 cout &lt;&lt; </a:t>
            </a:r>
            <a:r>
              <a:rPr lang="es-ES" sz="2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"Bajo"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&lt;&lt; endl; }</a:t>
            </a:r>
          </a:p>
          <a:p>
            <a:pPr marL="0" lvl="1" indent="1588"/>
            <a:r>
              <a:rPr lang="es-ES" sz="22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 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cout &lt;&lt; </a:t>
            </a:r>
            <a:r>
              <a:rPr lang="es-ES" sz="2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"Valor no válido"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&lt;&lt; endl; }</a:t>
            </a:r>
          </a:p>
        </p:txBody>
      </p:sp>
      <p:sp>
        <p:nvSpPr>
          <p:cNvPr id="10" name="9 Elipse"/>
          <p:cNvSpPr/>
          <p:nvPr/>
        </p:nvSpPr>
        <p:spPr>
          <a:xfrm>
            <a:off x="7702554" y="1005111"/>
            <a:ext cx="1512168" cy="417158"/>
          </a:xfrm>
          <a:prstGeom prst="ellipse">
            <a:avLst/>
          </a:prstGeom>
          <a:noFill/>
          <a:ln w="1905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Elipse"/>
          <p:cNvSpPr/>
          <p:nvPr/>
        </p:nvSpPr>
        <p:spPr>
          <a:xfrm>
            <a:off x="7824194" y="1340768"/>
            <a:ext cx="1512167" cy="417158"/>
          </a:xfrm>
          <a:prstGeom prst="ellipse">
            <a:avLst/>
          </a:prstGeom>
          <a:noFill/>
          <a:ln w="1905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Elipse"/>
          <p:cNvSpPr/>
          <p:nvPr/>
        </p:nvSpPr>
        <p:spPr>
          <a:xfrm>
            <a:off x="7966204" y="1681790"/>
            <a:ext cx="1514173" cy="417158"/>
          </a:xfrm>
          <a:prstGeom prst="ellipse">
            <a:avLst/>
          </a:prstGeom>
          <a:noFill/>
          <a:ln w="1905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Elipse"/>
          <p:cNvSpPr/>
          <p:nvPr/>
        </p:nvSpPr>
        <p:spPr>
          <a:xfrm>
            <a:off x="7805144" y="2007890"/>
            <a:ext cx="1531217" cy="417158"/>
          </a:xfrm>
          <a:prstGeom prst="ellipse">
            <a:avLst/>
          </a:prstGeom>
          <a:noFill/>
          <a:ln w="1905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Elipse"/>
          <p:cNvSpPr/>
          <p:nvPr/>
        </p:nvSpPr>
        <p:spPr>
          <a:xfrm>
            <a:off x="7035433" y="2339355"/>
            <a:ext cx="1599033" cy="417158"/>
          </a:xfrm>
          <a:prstGeom prst="ellipse">
            <a:avLst/>
          </a:prstGeom>
          <a:noFill/>
          <a:ln w="1905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Rectángulo"/>
          <p:cNvSpPr/>
          <p:nvPr/>
        </p:nvSpPr>
        <p:spPr>
          <a:xfrm>
            <a:off x="2341240" y="3721239"/>
            <a:ext cx="800323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1588"/>
            <a:r>
              <a:rPr lang="es-ES" sz="22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if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(num == </a:t>
            </a:r>
            <a:r>
              <a:rPr lang="es-ES" sz="2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4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cout &lt;&lt; </a:t>
            </a:r>
            <a:r>
              <a:rPr lang="es-ES" sz="2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"Muy alto"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0" lvl="1" indent="1588"/>
            <a:r>
              <a:rPr lang="es-ES" sz="22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 if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(num == </a:t>
            </a:r>
            <a:r>
              <a:rPr lang="es-ES" sz="2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cout &lt;&lt; </a:t>
            </a:r>
            <a:r>
              <a:rPr lang="es-ES" sz="2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"Alto"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0" lvl="1" indent="1588"/>
            <a:r>
              <a:rPr lang="es-ES" sz="22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 if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(num == </a:t>
            </a:r>
            <a:r>
              <a:rPr lang="es-ES" sz="2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cout &lt;&lt; </a:t>
            </a:r>
            <a:r>
              <a:rPr lang="es-ES" sz="2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"Medio"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0" lvl="1" indent="1588"/>
            <a:r>
              <a:rPr lang="es-ES" sz="22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 if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(num == </a:t>
            </a:r>
            <a:r>
              <a:rPr lang="es-ES" sz="2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cout &lt;&lt; </a:t>
            </a:r>
            <a:r>
              <a:rPr lang="es-ES" sz="2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"Bajo"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0" lvl="1" indent="1588"/>
            <a:r>
              <a:rPr lang="es-ES" sz="22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 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cout &lt;&lt; </a:t>
            </a:r>
            <a:r>
              <a:rPr lang="es-ES" sz="2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"Valor no válido"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0" lvl="1" indent="1588"/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cout &lt;&lt; endl;</a:t>
            </a:r>
          </a:p>
        </p:txBody>
      </p:sp>
      <p:sp>
        <p:nvSpPr>
          <p:cNvPr id="17" name="16 Elipse"/>
          <p:cNvSpPr/>
          <p:nvPr/>
        </p:nvSpPr>
        <p:spPr>
          <a:xfrm>
            <a:off x="2135560" y="5420841"/>
            <a:ext cx="2448272" cy="432048"/>
          </a:xfrm>
          <a:prstGeom prst="ellipse">
            <a:avLst/>
          </a:prstGeom>
          <a:noFill/>
          <a:ln w="1905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Flecha abajo"/>
          <p:cNvSpPr/>
          <p:nvPr/>
        </p:nvSpPr>
        <p:spPr>
          <a:xfrm>
            <a:off x="4223792" y="3140968"/>
            <a:ext cx="1872208" cy="360040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C81D-322D-4CCB-9DC4-A7C46315C656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  <p:bldP spid="13" grpId="0" animBg="1"/>
      <p:bldP spid="15" grpId="0" animBg="1"/>
      <p:bldP spid="16" grpId="0"/>
      <p:bldP spid="17" grpId="0" animBg="1"/>
      <p:bldP spid="17" grpId="1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 dirty="0" err="1" smtClean="0"/>
              <a:t>AyED</a:t>
            </a:r>
            <a:r>
              <a:rPr lang="es-ES" dirty="0" smtClean="0"/>
              <a:t> I: Tipos e instrucciones II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3397249" y="3044281"/>
            <a:ext cx="5397696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La instrucción </a:t>
            </a:r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Consolas" pitchFamily="49" charset="0"/>
              </a:rPr>
              <a:t>switch</a:t>
            </a:r>
            <a:endParaRPr lang="es-E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C56A-1FD7-4D7A-8136-109B22FD9CE0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dirty="0" smtClean="0"/>
              <a:t>La instrucción </a:t>
            </a: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switch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marL="0" lvl="1" indent="1588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28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Selección entre valores posibles de una expresión</a:t>
            </a:r>
          </a:p>
          <a:p>
            <a:pPr lvl="1" indent="1588">
              <a:spcBef>
                <a:spcPts val="0"/>
              </a:spcBef>
              <a:spcAft>
                <a:spcPts val="1200"/>
              </a:spcAft>
              <a:buNone/>
            </a:pPr>
            <a:endParaRPr lang="es-ES" sz="180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81248" y="6383982"/>
            <a:ext cx="7429552" cy="365125"/>
          </a:xfrm>
        </p:spPr>
        <p:txBody>
          <a:bodyPr/>
          <a:lstStyle/>
          <a:p>
            <a:r>
              <a:rPr lang="es-ES" dirty="0" err="1" smtClean="0"/>
              <a:t>AyED</a:t>
            </a:r>
            <a:r>
              <a:rPr lang="es-ES" dirty="0" smtClean="0"/>
              <a:t> I: Tipos e instrucciones II</a:t>
            </a:r>
            <a:endParaRPr lang="es-ES" dirty="0"/>
          </a:p>
        </p:txBody>
      </p:sp>
      <p:sp>
        <p:nvSpPr>
          <p:cNvPr id="41" name="40 Rectángulo"/>
          <p:cNvSpPr/>
          <p:nvPr/>
        </p:nvSpPr>
        <p:spPr>
          <a:xfrm>
            <a:off x="2351584" y="1772816"/>
            <a:ext cx="7859216" cy="3785652"/>
          </a:xfrm>
          <a:prstGeom prst="rect">
            <a:avLst/>
          </a:prstGeom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numCol="2" spcCol="720000">
            <a:spAutoFit/>
          </a:bodyPr>
          <a:lstStyle/>
          <a:p>
            <a:pPr marL="0" lvl="1" indent="1588"/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switch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</a:t>
            </a:r>
            <a:r>
              <a:rPr lang="es-E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expresión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marL="0" lvl="1" indent="1588"/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case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s-E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constante1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</a:t>
            </a:r>
          </a:p>
          <a:p>
            <a:pPr marL="0" lvl="1" indent="1588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{</a:t>
            </a:r>
          </a:p>
          <a:p>
            <a:pPr marL="0" lvl="1" indent="1588"/>
            <a:r>
              <a:rPr lang="es-E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código1</a:t>
            </a:r>
          </a:p>
          <a:p>
            <a:pPr marL="0" lvl="1" indent="1588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}</a:t>
            </a:r>
          </a:p>
          <a:p>
            <a:pPr marL="0" lvl="1" indent="1588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[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break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;]</a:t>
            </a:r>
          </a:p>
          <a:p>
            <a:pPr marL="0" lvl="1" indent="1588"/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case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s-E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constante2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</a:t>
            </a:r>
          </a:p>
          <a:p>
            <a:pPr marL="0" lvl="1" indent="1588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{</a:t>
            </a:r>
          </a:p>
          <a:p>
            <a:pPr marL="0" lvl="1" indent="1588"/>
            <a:r>
              <a:rPr lang="es-E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código2</a:t>
            </a: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1588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}</a:t>
            </a:r>
          </a:p>
          <a:p>
            <a:pPr marL="0" lvl="1" indent="1588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[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break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;]</a:t>
            </a:r>
          </a:p>
          <a:p>
            <a:pPr marL="0" lvl="1" indent="1588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...</a:t>
            </a:r>
          </a:p>
          <a:p>
            <a:pPr marL="0" lvl="1" indent="1588"/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case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s-E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constanteN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</a:t>
            </a:r>
          </a:p>
          <a:p>
            <a:pPr marL="0" lvl="1" indent="1588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{</a:t>
            </a:r>
          </a:p>
          <a:p>
            <a:pPr marL="0" lvl="1" indent="1588"/>
            <a:r>
              <a:rPr lang="es-E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</a:t>
            </a:r>
            <a:r>
              <a:rPr lang="es-E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códigoN</a:t>
            </a: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1588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}</a:t>
            </a:r>
          </a:p>
          <a:p>
            <a:pPr marL="0" lvl="1" indent="1588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[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break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;]</a:t>
            </a:r>
          </a:p>
          <a:p>
            <a:pPr marL="0" lvl="1" indent="1588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[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default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</a:t>
            </a:r>
          </a:p>
          <a:p>
            <a:pPr marL="0" lvl="1" indent="1588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{</a:t>
            </a:r>
          </a:p>
          <a:p>
            <a:pPr marL="0" lvl="1" indent="1588"/>
            <a:r>
              <a:rPr lang="es-E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</a:t>
            </a:r>
            <a:r>
              <a:rPr lang="es-E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códigoDefault</a:t>
            </a: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1588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}]</a:t>
            </a:r>
          </a:p>
          <a:p>
            <a:pPr marL="0" lvl="1" indent="1588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cxnSp>
        <p:nvCxnSpPr>
          <p:cNvPr id="13" name="12 Conector recto"/>
          <p:cNvCxnSpPr/>
          <p:nvPr/>
        </p:nvCxnSpPr>
        <p:spPr>
          <a:xfrm>
            <a:off x="3071664" y="5507707"/>
            <a:ext cx="3024336" cy="0"/>
          </a:xfrm>
          <a:prstGeom prst="line">
            <a:avLst/>
          </a:prstGeom>
          <a:ln w="28575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 flipV="1">
            <a:off x="6096000" y="1988840"/>
            <a:ext cx="0" cy="3528392"/>
          </a:xfrm>
          <a:prstGeom prst="line">
            <a:avLst/>
          </a:prstGeom>
          <a:ln w="28575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>
            <a:off x="6096000" y="1998365"/>
            <a:ext cx="432048" cy="0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2812207" y="2464514"/>
            <a:ext cx="0" cy="1180511"/>
          </a:xfrm>
          <a:prstGeom prst="line">
            <a:avLst/>
          </a:prstGeom>
          <a:ln w="3175">
            <a:solidFill>
              <a:srgbClr val="FFC000"/>
            </a:solidFill>
            <a:prstDash val="sysDot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2812207" y="3980682"/>
            <a:ext cx="0" cy="1180511"/>
          </a:xfrm>
          <a:prstGeom prst="line">
            <a:avLst/>
          </a:prstGeom>
          <a:ln w="3175">
            <a:solidFill>
              <a:srgbClr val="FFC000"/>
            </a:solidFill>
            <a:prstDash val="sysDot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7032104" y="2128665"/>
            <a:ext cx="0" cy="1180511"/>
          </a:xfrm>
          <a:prstGeom prst="line">
            <a:avLst/>
          </a:prstGeom>
          <a:ln w="3175">
            <a:solidFill>
              <a:srgbClr val="FFC000"/>
            </a:solidFill>
            <a:prstDash val="sysDot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>
            <a:off x="7032104" y="3664074"/>
            <a:ext cx="0" cy="936104"/>
          </a:xfrm>
          <a:prstGeom prst="line">
            <a:avLst/>
          </a:prstGeom>
          <a:ln w="3175">
            <a:solidFill>
              <a:srgbClr val="FFC000"/>
            </a:solidFill>
            <a:prstDash val="sysDot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D0FA-8D87-4AE2-9866-560AC644C7D8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dirty="0" smtClean="0"/>
              <a:t>La instrucción </a:t>
            </a: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switch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48198" y="6356350"/>
            <a:ext cx="7429552" cy="365125"/>
          </a:xfrm>
        </p:spPr>
        <p:txBody>
          <a:bodyPr/>
          <a:lstStyle/>
          <a:p>
            <a:r>
              <a:rPr lang="es-ES" dirty="0" err="1" smtClean="0"/>
              <a:t>AyED</a:t>
            </a:r>
            <a:r>
              <a:rPr lang="es-ES" dirty="0" smtClean="0"/>
              <a:t> I: Tipos e instrucciones II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2332534" y="980728"/>
            <a:ext cx="5707682" cy="5428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1588">
              <a:lnSpc>
                <a:spcPts val="1600"/>
              </a:lnSpc>
            </a:pP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switch</a:t>
            </a: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</a:t>
            </a:r>
            <a:r>
              <a:rPr lang="es-E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num</a:t>
            </a: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marL="0" lvl="1" indent="1588">
              <a:lnSpc>
                <a:spcPts val="1600"/>
              </a:lnSpc>
            </a:pP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case</a:t>
            </a: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s-ES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4</a:t>
            </a: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</a:t>
            </a:r>
          </a:p>
          <a:p>
            <a:pPr marL="0" lvl="1" indent="1588">
              <a:lnSpc>
                <a:spcPts val="1600"/>
              </a:lnSpc>
            </a:pP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{</a:t>
            </a:r>
          </a:p>
          <a:p>
            <a:pPr marL="0" lvl="1" indent="1588">
              <a:lnSpc>
                <a:spcPts val="1600"/>
              </a:lnSpc>
            </a:pP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cout &lt;&lt; </a:t>
            </a:r>
            <a:r>
              <a:rPr lang="es-ES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"Muy alto"</a:t>
            </a: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0" lvl="1" indent="1588">
              <a:lnSpc>
                <a:spcPts val="1600"/>
              </a:lnSpc>
            </a:pP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}</a:t>
            </a:r>
          </a:p>
          <a:p>
            <a:pPr marL="0" lvl="1" indent="1588">
              <a:lnSpc>
                <a:spcPts val="1600"/>
              </a:lnSpc>
            </a:pP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break</a:t>
            </a: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0" lvl="1" indent="1588">
              <a:lnSpc>
                <a:spcPts val="1600"/>
              </a:lnSpc>
            </a:pP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case</a:t>
            </a: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s-ES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</a:t>
            </a: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</a:t>
            </a:r>
          </a:p>
          <a:p>
            <a:pPr marL="0" lvl="1" indent="1588">
              <a:lnSpc>
                <a:spcPts val="1600"/>
              </a:lnSpc>
            </a:pP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{</a:t>
            </a:r>
          </a:p>
          <a:p>
            <a:pPr marL="0" lvl="1" indent="1588">
              <a:lnSpc>
                <a:spcPts val="1600"/>
              </a:lnSpc>
            </a:pP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cout &lt;&lt; </a:t>
            </a:r>
            <a:r>
              <a:rPr lang="es-ES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"Alto"</a:t>
            </a: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0" lvl="1" indent="1588">
              <a:lnSpc>
                <a:spcPts val="1600"/>
              </a:lnSpc>
            </a:pP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}</a:t>
            </a:r>
          </a:p>
          <a:p>
            <a:pPr marL="0" lvl="1" indent="1588">
              <a:lnSpc>
                <a:spcPts val="1600"/>
              </a:lnSpc>
            </a:pP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break</a:t>
            </a: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0" lvl="1" indent="1588">
              <a:lnSpc>
                <a:spcPts val="1600"/>
              </a:lnSpc>
            </a:pP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case</a:t>
            </a: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s-ES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</a:t>
            </a: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</a:t>
            </a:r>
          </a:p>
          <a:p>
            <a:pPr marL="0" lvl="1" indent="1588">
              <a:lnSpc>
                <a:spcPts val="1600"/>
              </a:lnSpc>
            </a:pP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{</a:t>
            </a:r>
          </a:p>
          <a:p>
            <a:pPr marL="0" lvl="1" indent="1588">
              <a:lnSpc>
                <a:spcPts val="1600"/>
              </a:lnSpc>
            </a:pP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cout &lt;&lt; </a:t>
            </a:r>
            <a:r>
              <a:rPr lang="es-ES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"Medio"</a:t>
            </a: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0" lvl="1" indent="1588">
              <a:lnSpc>
                <a:spcPts val="1600"/>
              </a:lnSpc>
            </a:pP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}</a:t>
            </a:r>
          </a:p>
          <a:p>
            <a:pPr marL="0" lvl="1" indent="1588">
              <a:lnSpc>
                <a:spcPts val="1600"/>
              </a:lnSpc>
            </a:pP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break</a:t>
            </a: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0" lvl="1" indent="1588">
              <a:lnSpc>
                <a:spcPts val="1600"/>
              </a:lnSpc>
            </a:pP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case</a:t>
            </a: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s-ES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</a:t>
            </a:r>
          </a:p>
          <a:p>
            <a:pPr marL="0" lvl="1" indent="1588">
              <a:lnSpc>
                <a:spcPts val="1600"/>
              </a:lnSpc>
            </a:pP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{</a:t>
            </a:r>
          </a:p>
          <a:p>
            <a:pPr marL="0" lvl="1" indent="1588">
              <a:lnSpc>
                <a:spcPts val="1600"/>
              </a:lnSpc>
            </a:pP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cout &lt;&lt; </a:t>
            </a:r>
            <a:r>
              <a:rPr lang="es-ES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"Bajo"</a:t>
            </a: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0" lvl="1" indent="1588">
              <a:lnSpc>
                <a:spcPts val="1600"/>
              </a:lnSpc>
            </a:pP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}</a:t>
            </a:r>
          </a:p>
          <a:p>
            <a:pPr marL="0" lvl="1" indent="1588">
              <a:lnSpc>
                <a:spcPts val="1600"/>
              </a:lnSpc>
            </a:pP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break</a:t>
            </a: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0" lvl="1" indent="1588">
              <a:lnSpc>
                <a:spcPts val="1600"/>
              </a:lnSpc>
            </a:pP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default</a:t>
            </a: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</a:t>
            </a:r>
          </a:p>
          <a:p>
            <a:pPr marL="0" lvl="1" indent="1588">
              <a:lnSpc>
                <a:spcPts val="1600"/>
              </a:lnSpc>
            </a:pP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{</a:t>
            </a:r>
          </a:p>
          <a:p>
            <a:pPr marL="0" lvl="1" indent="1588">
              <a:lnSpc>
                <a:spcPts val="1600"/>
              </a:lnSpc>
            </a:pP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cout &lt;&lt; </a:t>
            </a:r>
            <a:r>
              <a:rPr lang="es-ES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"Valor no válido"</a:t>
            </a: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0" lvl="1" indent="1588">
              <a:lnSpc>
                <a:spcPts val="1600"/>
              </a:lnSpc>
            </a:pP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}</a:t>
            </a:r>
          </a:p>
          <a:p>
            <a:pPr marL="0" lvl="1" indent="1588">
              <a:lnSpc>
                <a:spcPts val="1600"/>
              </a:lnSpc>
            </a:pP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7383602" y="980729"/>
            <a:ext cx="29608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Si 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num == 4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sym typeface="Wingdings" pitchFamily="2" charset="2"/>
              </a:rPr>
              <a:t>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Muy alto</a:t>
            </a:r>
            <a:b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Si 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num == 3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sym typeface="Wingdings" pitchFamily="2" charset="2"/>
              </a:rPr>
              <a:t>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Alto</a:t>
            </a:r>
            <a:b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Si 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num == 2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sym typeface="Wingdings" pitchFamily="2" charset="2"/>
              </a:rPr>
              <a:t>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Medio</a:t>
            </a:r>
            <a:b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Si 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num == 1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sym typeface="Wingdings" pitchFamily="2" charset="2"/>
              </a:rPr>
              <a:t>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Bajo</a:t>
            </a:r>
            <a:endParaRPr lang="es-ES" sz="200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3473-F980-4384-A259-7DC22AEC2601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marL="8572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i="1" dirty="0"/>
              <a:t>Interrumpe</a:t>
            </a:r>
            <a:r>
              <a:rPr lang="es-ES" sz="2400" dirty="0"/>
              <a:t> el </a:t>
            </a:r>
            <a:r>
              <a:rPr lang="es-E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switch</a:t>
            </a:r>
            <a:r>
              <a:rPr lang="es-ES" sz="2400" dirty="0"/>
              <a:t>; continúa en la instrucción que le siga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/>
          </a:p>
        </p:txBody>
      </p:sp>
      <p:grpSp>
        <p:nvGrpSpPr>
          <p:cNvPr id="7" name="16 Grupo"/>
          <p:cNvGrpSpPr/>
          <p:nvPr/>
        </p:nvGrpSpPr>
        <p:grpSpPr>
          <a:xfrm>
            <a:off x="7104112" y="2951074"/>
            <a:ext cx="2249432" cy="1630055"/>
            <a:chOff x="6516216" y="2591033"/>
            <a:chExt cx="2088232" cy="1486039"/>
          </a:xfrm>
        </p:grpSpPr>
        <p:sp>
          <p:nvSpPr>
            <p:cNvPr id="67" name="66 CuadroTexto"/>
            <p:cNvSpPr txBox="1"/>
            <p:nvPr/>
          </p:nvSpPr>
          <p:spPr>
            <a:xfrm>
              <a:off x="6516216" y="2591033"/>
              <a:ext cx="2088232" cy="1486039"/>
            </a:xfrm>
            <a:prstGeom prst="rect">
              <a:avLst/>
            </a:prstGeom>
            <a:solidFill>
              <a:schemeClr val="dk1"/>
            </a:solidFill>
            <a:ln w="63500" cap="rnd">
              <a:solidFill>
                <a:schemeClr val="tx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tIns="72000" bIns="72000" rtlCol="0">
              <a:noAutofit/>
            </a:bodyPr>
            <a:lstStyle/>
            <a:p>
              <a:endParaRPr lang="es-ES" sz="1600" dirty="0">
                <a:latin typeface="Consolas" pitchFamily="49" charset="0"/>
              </a:endParaRPr>
            </a:p>
          </p:txBody>
        </p:sp>
        <p:sp>
          <p:nvSpPr>
            <p:cNvPr id="69" name="68 CuadroTexto"/>
            <p:cNvSpPr txBox="1"/>
            <p:nvPr/>
          </p:nvSpPr>
          <p:spPr>
            <a:xfrm>
              <a:off x="6587653" y="2626516"/>
              <a:ext cx="1428760" cy="428628"/>
            </a:xfrm>
            <a:prstGeom prst="rect">
              <a:avLst/>
            </a:prstGeom>
            <a:noFill/>
            <a:ln w="63500" cap="rnd">
              <a:noFill/>
            </a:ln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tIns="72000" bIns="72000" rtlCol="0">
              <a:noAutofit/>
            </a:bodyPr>
            <a:lstStyle/>
            <a:p>
              <a:endParaRPr lang="es-ES" sz="1600" dirty="0">
                <a:latin typeface="Consolas" pitchFamily="49" charset="0"/>
              </a:endParaRPr>
            </a:p>
          </p:txBody>
        </p:sp>
        <p:sp>
          <p:nvSpPr>
            <p:cNvPr id="70" name="69 CuadroTexto"/>
            <p:cNvSpPr txBox="1"/>
            <p:nvPr/>
          </p:nvSpPr>
          <p:spPr>
            <a:xfrm>
              <a:off x="6566652" y="2635674"/>
              <a:ext cx="1428760" cy="865334"/>
            </a:xfrm>
            <a:prstGeom prst="rect">
              <a:avLst/>
            </a:prstGeom>
            <a:noFill/>
            <a:ln w="63500" cap="rnd">
              <a:noFill/>
            </a:ln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tIns="72000" bIns="72000" rtlCol="0">
              <a:noAutofit/>
            </a:bodyPr>
            <a:lstStyle/>
            <a:p>
              <a:r>
                <a:rPr lang="es-ES" dirty="0">
                  <a:latin typeface="Consolas" pitchFamily="49" charset="0"/>
                </a:rPr>
                <a:t>Num: 3</a:t>
              </a:r>
            </a:p>
            <a:p>
              <a:r>
                <a:rPr lang="es-ES" dirty="0">
                  <a:latin typeface="Consolas" pitchFamily="49" charset="0"/>
                </a:rPr>
                <a:t>Alto</a:t>
              </a: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dirty="0" smtClean="0"/>
              <a:t>La instrucción </a:t>
            </a: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break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567608" y="6399209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46" name="45 Rectángulo"/>
          <p:cNvSpPr/>
          <p:nvPr/>
        </p:nvSpPr>
        <p:spPr>
          <a:xfrm>
            <a:off x="2387588" y="1620084"/>
            <a:ext cx="55806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1588"/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switch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(num) {</a:t>
            </a:r>
          </a:p>
          <a:p>
            <a:pPr marL="0" lvl="1" indent="1588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...</a:t>
            </a:r>
          </a:p>
          <a:p>
            <a:pPr marL="0" lvl="1" indent="1588"/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case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</a:t>
            </a:r>
          </a:p>
          <a:p>
            <a:pPr marL="0" lvl="1" indent="1588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{</a:t>
            </a:r>
          </a:p>
          <a:p>
            <a:pPr marL="0" lvl="1" indent="1588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cout &lt;&lt;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"Alto"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0" lvl="1" indent="1588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}</a:t>
            </a:r>
          </a:p>
          <a:p>
            <a:pPr marL="0" lvl="1" indent="1588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break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0" lvl="1" indent="1588"/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case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</a:t>
            </a:r>
          </a:p>
          <a:p>
            <a:pPr marL="0" lvl="1" indent="1588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{</a:t>
            </a:r>
          </a:p>
          <a:p>
            <a:pPr marL="0" lvl="1" indent="1588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cout &lt;&lt;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"Medio"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0" lvl="1" indent="1588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}</a:t>
            </a:r>
          </a:p>
          <a:p>
            <a:pPr marL="0" lvl="1" indent="1588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break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0" lvl="1" indent="1588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...</a:t>
            </a:r>
          </a:p>
          <a:p>
            <a:pPr marL="0" lvl="1" indent="1588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grpSp>
        <p:nvGrpSpPr>
          <p:cNvPr id="26" name="25 Grupo"/>
          <p:cNvGrpSpPr/>
          <p:nvPr/>
        </p:nvGrpSpPr>
        <p:grpSpPr>
          <a:xfrm>
            <a:off x="1359824" y="3356993"/>
            <a:ext cx="2863968" cy="2733917"/>
            <a:chOff x="-164176" y="3356992"/>
            <a:chExt cx="2863968" cy="2733917"/>
          </a:xfrm>
        </p:grpSpPr>
        <p:sp>
          <p:nvSpPr>
            <p:cNvPr id="75" name="74 Arco"/>
            <p:cNvSpPr/>
            <p:nvPr/>
          </p:nvSpPr>
          <p:spPr>
            <a:xfrm rot="5400000">
              <a:off x="-99151" y="3291967"/>
              <a:ext cx="2733917" cy="2863968"/>
            </a:xfrm>
            <a:prstGeom prst="arc">
              <a:avLst>
                <a:gd name="adj1" fmla="val 13485488"/>
                <a:gd name="adj2" fmla="val 403413"/>
              </a:avLst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20 Elipse"/>
            <p:cNvSpPr/>
            <p:nvPr/>
          </p:nvSpPr>
          <p:spPr>
            <a:xfrm>
              <a:off x="1214414" y="3508787"/>
              <a:ext cx="1116096" cy="301848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4" name="23 Elipse"/>
          <p:cNvSpPr>
            <a:spLocks noChangeAspect="1"/>
          </p:cNvSpPr>
          <p:nvPr/>
        </p:nvSpPr>
        <p:spPr>
          <a:xfrm>
            <a:off x="3100207" y="2286381"/>
            <a:ext cx="288000" cy="288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62E0-27CE-4F0C-99E5-6FB136A4243F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dirty="0" smtClean="0"/>
              <a:t>La instrucción </a:t>
            </a: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break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41873" y="6374035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46" name="45 Rectángulo"/>
          <p:cNvSpPr/>
          <p:nvPr/>
        </p:nvSpPr>
        <p:spPr>
          <a:xfrm>
            <a:off x="2387588" y="980729"/>
            <a:ext cx="5580620" cy="5452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1588">
              <a:lnSpc>
                <a:spcPts val="2200"/>
              </a:lnSpc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switch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(num) {</a:t>
            </a:r>
          </a:p>
          <a:p>
            <a:pPr marL="0" lvl="1" indent="1588">
              <a:lnSpc>
                <a:spcPts val="2200"/>
              </a:lnSpc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...</a:t>
            </a:r>
          </a:p>
          <a:p>
            <a:pPr marL="0" lvl="1" indent="1588">
              <a:lnSpc>
                <a:spcPts val="2200"/>
              </a:lnSpc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case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</a:t>
            </a:r>
          </a:p>
          <a:p>
            <a:pPr marL="0" lvl="1" indent="1588">
              <a:lnSpc>
                <a:spcPts val="2200"/>
              </a:lnSpc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{</a:t>
            </a:r>
          </a:p>
          <a:p>
            <a:pPr marL="0" lvl="1" indent="1588">
              <a:lnSpc>
                <a:spcPts val="2200"/>
              </a:lnSpc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cout &lt;&lt;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"Alto"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0" lvl="1" indent="1588">
              <a:lnSpc>
                <a:spcPts val="2200"/>
              </a:lnSpc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}</a:t>
            </a:r>
          </a:p>
          <a:p>
            <a:pPr marL="0" lvl="1" indent="1588">
              <a:lnSpc>
                <a:spcPts val="2200"/>
              </a:lnSpc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case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</a:t>
            </a:r>
          </a:p>
          <a:p>
            <a:pPr marL="0" lvl="1" indent="1588">
              <a:lnSpc>
                <a:spcPts val="2200"/>
              </a:lnSpc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{</a:t>
            </a:r>
          </a:p>
          <a:p>
            <a:pPr marL="0" lvl="1" indent="1588">
              <a:lnSpc>
                <a:spcPts val="2200"/>
              </a:lnSpc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cout &lt;&lt;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"Medio"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0" lvl="1" indent="1588">
              <a:lnSpc>
                <a:spcPts val="2200"/>
              </a:lnSpc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}</a:t>
            </a:r>
          </a:p>
          <a:p>
            <a:pPr marL="0" lvl="1" indent="1588">
              <a:lnSpc>
                <a:spcPts val="2200"/>
              </a:lnSpc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case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</a:t>
            </a:r>
          </a:p>
          <a:p>
            <a:pPr marL="0" lvl="1" indent="1588">
              <a:lnSpc>
                <a:spcPts val="2200"/>
              </a:lnSpc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{</a:t>
            </a:r>
          </a:p>
          <a:p>
            <a:pPr marL="0" lvl="1" indent="1588">
              <a:lnSpc>
                <a:spcPts val="2200"/>
              </a:lnSpc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cout &lt;&lt;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"Bajo"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0" lvl="1" indent="1588">
              <a:lnSpc>
                <a:spcPts val="2200"/>
              </a:lnSpc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}</a:t>
            </a:r>
          </a:p>
          <a:p>
            <a:pPr marL="0" lvl="1" indent="1588">
              <a:lnSpc>
                <a:spcPts val="2200"/>
              </a:lnSpc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default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</a:t>
            </a:r>
          </a:p>
          <a:p>
            <a:pPr marL="0" lvl="1" indent="1588">
              <a:lnSpc>
                <a:spcPts val="2200"/>
              </a:lnSpc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{</a:t>
            </a:r>
          </a:p>
          <a:p>
            <a:pPr marL="0" lvl="1" indent="1588">
              <a:lnSpc>
                <a:spcPts val="2200"/>
              </a:lnSpc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cout &lt;&lt;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"Valor no válido"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0" lvl="1" indent="1588">
              <a:lnSpc>
                <a:spcPts val="2200"/>
              </a:lnSpc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}</a:t>
            </a:r>
          </a:p>
          <a:p>
            <a:pPr marL="0" lvl="1" indent="1588">
              <a:lnSpc>
                <a:spcPts val="2200"/>
              </a:lnSpc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24" name="23 Elipse"/>
          <p:cNvSpPr>
            <a:spLocks noChangeAspect="1"/>
          </p:cNvSpPr>
          <p:nvPr/>
        </p:nvSpPr>
        <p:spPr>
          <a:xfrm>
            <a:off x="3100207" y="1575842"/>
            <a:ext cx="288000" cy="288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0" name="17 Grupo"/>
          <p:cNvGrpSpPr/>
          <p:nvPr/>
        </p:nvGrpSpPr>
        <p:grpSpPr>
          <a:xfrm>
            <a:off x="7104113" y="2968378"/>
            <a:ext cx="2233433" cy="1612751"/>
            <a:chOff x="1042423" y="4568973"/>
            <a:chExt cx="2233433" cy="1612751"/>
          </a:xfrm>
        </p:grpSpPr>
        <p:sp>
          <p:nvSpPr>
            <p:cNvPr id="22" name="21 CuadroTexto"/>
            <p:cNvSpPr txBox="1"/>
            <p:nvPr/>
          </p:nvSpPr>
          <p:spPr>
            <a:xfrm>
              <a:off x="1042423" y="4568973"/>
              <a:ext cx="2233433" cy="1612751"/>
            </a:xfrm>
            <a:prstGeom prst="rect">
              <a:avLst/>
            </a:prstGeom>
            <a:solidFill>
              <a:schemeClr val="dk1"/>
            </a:solidFill>
            <a:ln w="63500" cap="rnd">
              <a:solidFill>
                <a:schemeClr val="tx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tIns="72000" bIns="72000" rtlCol="0">
              <a:noAutofit/>
            </a:bodyPr>
            <a:lstStyle/>
            <a:p>
              <a:endParaRPr lang="es-ES" sz="1600" dirty="0">
                <a:latin typeface="Consolas" pitchFamily="49" charset="0"/>
              </a:endParaRPr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1099574" y="4610194"/>
              <a:ext cx="1888250" cy="1427514"/>
            </a:xfrm>
            <a:prstGeom prst="rect">
              <a:avLst/>
            </a:prstGeom>
            <a:noFill/>
            <a:ln w="63500" cap="rnd">
              <a:noFill/>
            </a:ln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tIns="72000" bIns="72000" rtlCol="0">
              <a:noAutofit/>
            </a:bodyPr>
            <a:lstStyle/>
            <a:p>
              <a:r>
                <a:rPr lang="es-ES" dirty="0">
                  <a:latin typeface="Consolas" pitchFamily="49" charset="0"/>
                </a:rPr>
                <a:t>Num: 3</a:t>
              </a:r>
            </a:p>
            <a:p>
              <a:r>
                <a:rPr lang="es-ES" dirty="0">
                  <a:latin typeface="Consolas" pitchFamily="49" charset="0"/>
                </a:rPr>
                <a:t>Alto</a:t>
              </a:r>
            </a:p>
            <a:p>
              <a:r>
                <a:rPr lang="es-ES" dirty="0">
                  <a:latin typeface="Consolas" pitchFamily="49" charset="0"/>
                </a:rPr>
                <a:t>Medio</a:t>
              </a:r>
            </a:p>
            <a:p>
              <a:r>
                <a:rPr lang="es-ES" dirty="0">
                  <a:latin typeface="Consolas" pitchFamily="49" charset="0"/>
                </a:rPr>
                <a:t>Bajo</a:t>
              </a:r>
            </a:p>
            <a:p>
              <a:r>
                <a:rPr lang="es-ES" dirty="0">
                  <a:latin typeface="Consolas" pitchFamily="49" charset="0"/>
                </a:rPr>
                <a:t>Valor no válido</a:t>
              </a:r>
            </a:p>
          </p:txBody>
        </p:sp>
      </p:grpSp>
      <p:cxnSp>
        <p:nvCxnSpPr>
          <p:cNvPr id="25" name="24 Conector recto de flecha"/>
          <p:cNvCxnSpPr/>
          <p:nvPr/>
        </p:nvCxnSpPr>
        <p:spPr>
          <a:xfrm>
            <a:off x="3969668" y="1988840"/>
            <a:ext cx="0" cy="4248472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9CC2-405B-44BC-960D-452306EA3F0C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dirty="0" smtClean="0"/>
              <a:t>Con y sin </a:t>
            </a: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break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14373" y="6356351"/>
            <a:ext cx="7429552" cy="365125"/>
          </a:xfrm>
        </p:spPr>
        <p:txBody>
          <a:bodyPr/>
          <a:lstStyle/>
          <a:p>
            <a:r>
              <a:rPr lang="es-ES" dirty="0" err="1" smtClean="0"/>
              <a:t>AyED</a:t>
            </a:r>
            <a:r>
              <a:rPr lang="es-ES" dirty="0" smtClean="0"/>
              <a:t> I: Tipos e instrucciones II</a:t>
            </a:r>
            <a:endParaRPr lang="es-ES" dirty="0"/>
          </a:p>
        </p:txBody>
      </p:sp>
      <p:grpSp>
        <p:nvGrpSpPr>
          <p:cNvPr id="93" name="92 Grupo"/>
          <p:cNvGrpSpPr/>
          <p:nvPr/>
        </p:nvGrpSpPr>
        <p:grpSpPr>
          <a:xfrm>
            <a:off x="4079774" y="1239841"/>
            <a:ext cx="1042814" cy="774084"/>
            <a:chOff x="2887261" y="1693089"/>
            <a:chExt cx="1042814" cy="774084"/>
          </a:xfrm>
        </p:grpSpPr>
        <p:sp>
          <p:nvSpPr>
            <p:cNvPr id="80" name="79 Decisión"/>
            <p:cNvSpPr/>
            <p:nvPr/>
          </p:nvSpPr>
          <p:spPr>
            <a:xfrm>
              <a:off x="2887261" y="2069941"/>
              <a:ext cx="1042814" cy="397232"/>
            </a:xfrm>
            <a:prstGeom prst="flowChartDecision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num==4</a:t>
              </a:r>
            </a:p>
          </p:txBody>
        </p:sp>
        <p:cxnSp>
          <p:nvCxnSpPr>
            <p:cNvPr id="81" name="80 Conector recto de flecha"/>
            <p:cNvCxnSpPr/>
            <p:nvPr/>
          </p:nvCxnSpPr>
          <p:spPr>
            <a:xfrm rot="16200000" flipH="1">
              <a:off x="3230633" y="1872712"/>
              <a:ext cx="360040" cy="7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94" name="93 Grupo"/>
          <p:cNvGrpSpPr/>
          <p:nvPr/>
        </p:nvGrpSpPr>
        <p:grpSpPr>
          <a:xfrm>
            <a:off x="4844973" y="1472329"/>
            <a:ext cx="2376264" cy="451290"/>
            <a:chOff x="3652460" y="1925577"/>
            <a:chExt cx="2376264" cy="451290"/>
          </a:xfrm>
        </p:grpSpPr>
        <p:sp>
          <p:nvSpPr>
            <p:cNvPr id="46" name="45 CuadroTexto"/>
            <p:cNvSpPr txBox="1"/>
            <p:nvPr/>
          </p:nvSpPr>
          <p:spPr>
            <a:xfrm>
              <a:off x="4804588" y="2160247"/>
              <a:ext cx="864096" cy="216620"/>
            </a:xfrm>
            <a:prstGeom prst="rect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Muy alto</a:t>
              </a:r>
            </a:p>
          </p:txBody>
        </p:sp>
        <p:cxnSp>
          <p:nvCxnSpPr>
            <p:cNvPr id="47" name="46 Conector recto de flecha"/>
            <p:cNvCxnSpPr/>
            <p:nvPr/>
          </p:nvCxnSpPr>
          <p:spPr>
            <a:xfrm>
              <a:off x="3901500" y="2278082"/>
              <a:ext cx="903088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47 Conector recto de flecha"/>
            <p:cNvCxnSpPr/>
            <p:nvPr/>
          </p:nvCxnSpPr>
          <p:spPr>
            <a:xfrm>
              <a:off x="5668684" y="2268557"/>
              <a:ext cx="360040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81 CuadroTexto"/>
            <p:cNvSpPr txBox="1"/>
            <p:nvPr/>
          </p:nvSpPr>
          <p:spPr>
            <a:xfrm>
              <a:off x="3652460" y="1925577"/>
              <a:ext cx="582211" cy="30777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1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true</a:t>
              </a:r>
            </a:p>
          </p:txBody>
        </p:sp>
      </p:grpSp>
      <p:grpSp>
        <p:nvGrpSpPr>
          <p:cNvPr id="98" name="97 Grupo"/>
          <p:cNvGrpSpPr/>
          <p:nvPr/>
        </p:nvGrpSpPr>
        <p:grpSpPr>
          <a:xfrm>
            <a:off x="4844973" y="2323812"/>
            <a:ext cx="2376264" cy="438981"/>
            <a:chOff x="3652460" y="2777059"/>
            <a:chExt cx="2376264" cy="438981"/>
          </a:xfrm>
        </p:grpSpPr>
        <p:sp>
          <p:nvSpPr>
            <p:cNvPr id="50" name="49 CuadroTexto"/>
            <p:cNvSpPr txBox="1"/>
            <p:nvPr/>
          </p:nvSpPr>
          <p:spPr>
            <a:xfrm>
              <a:off x="4804588" y="2999420"/>
              <a:ext cx="864096" cy="216620"/>
            </a:xfrm>
            <a:prstGeom prst="rect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Alto</a:t>
              </a:r>
            </a:p>
          </p:txBody>
        </p:sp>
        <p:cxnSp>
          <p:nvCxnSpPr>
            <p:cNvPr id="52" name="51 Conector recto de flecha"/>
            <p:cNvCxnSpPr/>
            <p:nvPr/>
          </p:nvCxnSpPr>
          <p:spPr>
            <a:xfrm>
              <a:off x="3901500" y="3117255"/>
              <a:ext cx="903088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56 Conector recto de flecha"/>
            <p:cNvCxnSpPr/>
            <p:nvPr/>
          </p:nvCxnSpPr>
          <p:spPr>
            <a:xfrm>
              <a:off x="5668684" y="3107730"/>
              <a:ext cx="360040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83" name="82 CuadroTexto"/>
            <p:cNvSpPr txBox="1"/>
            <p:nvPr/>
          </p:nvSpPr>
          <p:spPr>
            <a:xfrm>
              <a:off x="3652460" y="2777059"/>
              <a:ext cx="582211" cy="30777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1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true</a:t>
              </a:r>
            </a:p>
          </p:txBody>
        </p:sp>
      </p:grpSp>
      <p:grpSp>
        <p:nvGrpSpPr>
          <p:cNvPr id="102" name="101 Grupo"/>
          <p:cNvGrpSpPr/>
          <p:nvPr/>
        </p:nvGrpSpPr>
        <p:grpSpPr>
          <a:xfrm>
            <a:off x="4844973" y="3192986"/>
            <a:ext cx="2376264" cy="440717"/>
            <a:chOff x="3652460" y="3636708"/>
            <a:chExt cx="2376264" cy="440717"/>
          </a:xfrm>
        </p:grpSpPr>
        <p:sp>
          <p:nvSpPr>
            <p:cNvPr id="64" name="63 CuadroTexto"/>
            <p:cNvSpPr txBox="1"/>
            <p:nvPr/>
          </p:nvSpPr>
          <p:spPr>
            <a:xfrm>
              <a:off x="4804588" y="3860805"/>
              <a:ext cx="864096" cy="216620"/>
            </a:xfrm>
            <a:prstGeom prst="rect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Medio</a:t>
              </a:r>
            </a:p>
          </p:txBody>
        </p:sp>
        <p:cxnSp>
          <p:nvCxnSpPr>
            <p:cNvPr id="65" name="64 Conector recto de flecha"/>
            <p:cNvCxnSpPr/>
            <p:nvPr/>
          </p:nvCxnSpPr>
          <p:spPr>
            <a:xfrm>
              <a:off x="3901500" y="3978640"/>
              <a:ext cx="903088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9" name="68 Conector recto de flecha"/>
            <p:cNvCxnSpPr/>
            <p:nvPr/>
          </p:nvCxnSpPr>
          <p:spPr>
            <a:xfrm>
              <a:off x="5668684" y="3969115"/>
              <a:ext cx="360040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84" name="83 CuadroTexto"/>
            <p:cNvSpPr txBox="1"/>
            <p:nvPr/>
          </p:nvSpPr>
          <p:spPr>
            <a:xfrm>
              <a:off x="3652460" y="3636708"/>
              <a:ext cx="582211" cy="30777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1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true</a:t>
              </a:r>
            </a:p>
          </p:txBody>
        </p:sp>
      </p:grpSp>
      <p:grpSp>
        <p:nvGrpSpPr>
          <p:cNvPr id="118" name="117 Grupo"/>
          <p:cNvGrpSpPr/>
          <p:nvPr/>
        </p:nvGrpSpPr>
        <p:grpSpPr>
          <a:xfrm>
            <a:off x="4844973" y="3966620"/>
            <a:ext cx="2376264" cy="444662"/>
            <a:chOff x="3652460" y="4893201"/>
            <a:chExt cx="2376264" cy="444662"/>
          </a:xfrm>
        </p:grpSpPr>
        <p:sp>
          <p:nvSpPr>
            <p:cNvPr id="70" name="69 CuadroTexto"/>
            <p:cNvSpPr txBox="1"/>
            <p:nvPr/>
          </p:nvSpPr>
          <p:spPr>
            <a:xfrm>
              <a:off x="4804588" y="5121243"/>
              <a:ext cx="864096" cy="216620"/>
            </a:xfrm>
            <a:prstGeom prst="rect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Bajo</a:t>
              </a:r>
            </a:p>
          </p:txBody>
        </p:sp>
        <p:cxnSp>
          <p:nvCxnSpPr>
            <p:cNvPr id="72" name="71 Conector recto de flecha"/>
            <p:cNvCxnSpPr>
              <a:endCxn id="70" idx="1"/>
            </p:cNvCxnSpPr>
            <p:nvPr/>
          </p:nvCxnSpPr>
          <p:spPr>
            <a:xfrm flipV="1">
              <a:off x="3901500" y="5229553"/>
              <a:ext cx="903088" cy="9525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73 Conector recto de flecha"/>
            <p:cNvCxnSpPr/>
            <p:nvPr/>
          </p:nvCxnSpPr>
          <p:spPr>
            <a:xfrm>
              <a:off x="5668684" y="5229553"/>
              <a:ext cx="360040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85" name="84 CuadroTexto"/>
            <p:cNvSpPr txBox="1"/>
            <p:nvPr/>
          </p:nvSpPr>
          <p:spPr>
            <a:xfrm>
              <a:off x="3652460" y="4893201"/>
              <a:ext cx="582211" cy="30777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1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true</a:t>
              </a:r>
            </a:p>
          </p:txBody>
        </p:sp>
      </p:grpSp>
      <p:grpSp>
        <p:nvGrpSpPr>
          <p:cNvPr id="97" name="96 Grupo"/>
          <p:cNvGrpSpPr/>
          <p:nvPr/>
        </p:nvGrpSpPr>
        <p:grpSpPr>
          <a:xfrm>
            <a:off x="3863752" y="1939580"/>
            <a:ext cx="1258836" cy="913518"/>
            <a:chOff x="2671239" y="2392828"/>
            <a:chExt cx="1258836" cy="913518"/>
          </a:xfrm>
        </p:grpSpPr>
        <p:sp>
          <p:nvSpPr>
            <p:cNvPr id="54" name="53 Decisión"/>
            <p:cNvSpPr/>
            <p:nvPr/>
          </p:nvSpPr>
          <p:spPr>
            <a:xfrm>
              <a:off x="2887261" y="2909114"/>
              <a:ext cx="1042814" cy="397232"/>
            </a:xfrm>
            <a:prstGeom prst="flowChartDecision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num==3</a:t>
              </a:r>
            </a:p>
          </p:txBody>
        </p:sp>
        <p:cxnSp>
          <p:nvCxnSpPr>
            <p:cNvPr id="75" name="74 Conector recto de flecha"/>
            <p:cNvCxnSpPr>
              <a:endCxn id="54" idx="0"/>
            </p:cNvCxnSpPr>
            <p:nvPr/>
          </p:nvCxnSpPr>
          <p:spPr>
            <a:xfrm rot="5400000">
              <a:off x="3188492" y="2687349"/>
              <a:ext cx="441941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86" name="85 CuadroTexto"/>
            <p:cNvSpPr txBox="1"/>
            <p:nvPr/>
          </p:nvSpPr>
          <p:spPr>
            <a:xfrm>
              <a:off x="2671239" y="2392828"/>
              <a:ext cx="681598" cy="30777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1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false</a:t>
              </a:r>
            </a:p>
          </p:txBody>
        </p:sp>
      </p:grpSp>
      <p:grpSp>
        <p:nvGrpSpPr>
          <p:cNvPr id="101" name="100 Grupo"/>
          <p:cNvGrpSpPr/>
          <p:nvPr/>
        </p:nvGrpSpPr>
        <p:grpSpPr>
          <a:xfrm>
            <a:off x="3863752" y="2772318"/>
            <a:ext cx="1258836" cy="951691"/>
            <a:chOff x="2671239" y="3216040"/>
            <a:chExt cx="1258836" cy="951691"/>
          </a:xfrm>
        </p:grpSpPr>
        <p:sp>
          <p:nvSpPr>
            <p:cNvPr id="67" name="66 Decisión"/>
            <p:cNvSpPr/>
            <p:nvPr/>
          </p:nvSpPr>
          <p:spPr>
            <a:xfrm>
              <a:off x="2887261" y="3770499"/>
              <a:ext cx="1042814" cy="397232"/>
            </a:xfrm>
            <a:prstGeom prst="flowChartDecision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num==2</a:t>
              </a:r>
            </a:p>
          </p:txBody>
        </p:sp>
        <p:cxnSp>
          <p:nvCxnSpPr>
            <p:cNvPr id="76" name="75 Conector recto de flecha"/>
            <p:cNvCxnSpPr>
              <a:endCxn id="67" idx="0"/>
            </p:cNvCxnSpPr>
            <p:nvPr/>
          </p:nvCxnSpPr>
          <p:spPr>
            <a:xfrm rot="5400000">
              <a:off x="3177406" y="3536853"/>
              <a:ext cx="464909" cy="238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87" name="86 CuadroTexto"/>
            <p:cNvSpPr txBox="1"/>
            <p:nvPr/>
          </p:nvSpPr>
          <p:spPr>
            <a:xfrm>
              <a:off x="2671239" y="3216040"/>
              <a:ext cx="681598" cy="30777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1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false</a:t>
              </a:r>
            </a:p>
          </p:txBody>
        </p:sp>
      </p:grpSp>
      <p:grpSp>
        <p:nvGrpSpPr>
          <p:cNvPr id="108" name="107 Grupo"/>
          <p:cNvGrpSpPr/>
          <p:nvPr/>
        </p:nvGrpSpPr>
        <p:grpSpPr>
          <a:xfrm>
            <a:off x="3863752" y="3633702"/>
            <a:ext cx="1258836" cy="867886"/>
            <a:chOff x="2339752" y="3581088"/>
            <a:chExt cx="1258836" cy="867886"/>
          </a:xfrm>
        </p:grpSpPr>
        <p:sp>
          <p:nvSpPr>
            <p:cNvPr id="73" name="72 Decisión"/>
            <p:cNvSpPr/>
            <p:nvPr/>
          </p:nvSpPr>
          <p:spPr>
            <a:xfrm>
              <a:off x="2555774" y="4051742"/>
              <a:ext cx="1042814" cy="397232"/>
            </a:xfrm>
            <a:prstGeom prst="flowChartDecision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num==1</a:t>
              </a:r>
            </a:p>
          </p:txBody>
        </p:sp>
        <p:grpSp>
          <p:nvGrpSpPr>
            <p:cNvPr id="106" name="105 Grupo"/>
            <p:cNvGrpSpPr/>
            <p:nvPr/>
          </p:nvGrpSpPr>
          <p:grpSpPr>
            <a:xfrm>
              <a:off x="2339752" y="3581088"/>
              <a:ext cx="739018" cy="444275"/>
              <a:chOff x="2671239" y="4077425"/>
              <a:chExt cx="739018" cy="444275"/>
            </a:xfrm>
          </p:grpSpPr>
          <p:cxnSp>
            <p:nvCxnSpPr>
              <p:cNvPr id="77" name="76 Conector recto de flecha"/>
              <p:cNvCxnSpPr>
                <a:stCxn id="67" idx="2"/>
              </p:cNvCxnSpPr>
              <p:nvPr/>
            </p:nvCxnSpPr>
            <p:spPr>
              <a:xfrm>
                <a:off x="3408668" y="4167731"/>
                <a:ext cx="1589" cy="353969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stealth" w="lg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88" name="87 CuadroTexto"/>
              <p:cNvSpPr txBox="1"/>
              <p:nvPr/>
            </p:nvSpPr>
            <p:spPr>
              <a:xfrm>
                <a:off x="2671239" y="4077425"/>
                <a:ext cx="681598" cy="30777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s-ES" sz="1400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false</a:t>
                </a:r>
              </a:p>
            </p:txBody>
          </p:sp>
        </p:grpSp>
      </p:grpSp>
      <p:grpSp>
        <p:nvGrpSpPr>
          <p:cNvPr id="123" name="122 Grupo"/>
          <p:cNvGrpSpPr/>
          <p:nvPr/>
        </p:nvGrpSpPr>
        <p:grpSpPr>
          <a:xfrm>
            <a:off x="3863752" y="4411282"/>
            <a:ext cx="740606" cy="668754"/>
            <a:chOff x="2671239" y="5337863"/>
            <a:chExt cx="740606" cy="668754"/>
          </a:xfrm>
        </p:grpSpPr>
        <p:sp>
          <p:nvSpPr>
            <p:cNvPr id="89" name="88 CuadroTexto"/>
            <p:cNvSpPr txBox="1"/>
            <p:nvPr/>
          </p:nvSpPr>
          <p:spPr>
            <a:xfrm>
              <a:off x="2671239" y="5337863"/>
              <a:ext cx="681598" cy="30777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1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false</a:t>
              </a:r>
            </a:p>
          </p:txBody>
        </p:sp>
        <p:cxnSp>
          <p:nvCxnSpPr>
            <p:cNvPr id="90" name="89 Conector recto de flecha"/>
            <p:cNvCxnSpPr/>
            <p:nvPr/>
          </p:nvCxnSpPr>
          <p:spPr>
            <a:xfrm rot="5400000">
              <a:off x="3127383" y="5722155"/>
              <a:ext cx="567336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24" name="123 Grupo"/>
          <p:cNvGrpSpPr/>
          <p:nvPr/>
        </p:nvGrpSpPr>
        <p:grpSpPr>
          <a:xfrm>
            <a:off x="4592450" y="4962059"/>
            <a:ext cx="2601802" cy="453253"/>
            <a:chOff x="3409462" y="5888639"/>
            <a:chExt cx="2601802" cy="453253"/>
          </a:xfrm>
        </p:grpSpPr>
        <p:cxnSp>
          <p:nvCxnSpPr>
            <p:cNvPr id="91" name="90 Conector recto de flecha"/>
            <p:cNvCxnSpPr/>
            <p:nvPr/>
          </p:nvCxnSpPr>
          <p:spPr>
            <a:xfrm>
              <a:off x="3409462" y="5985183"/>
              <a:ext cx="2599418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2" name="91 Conector recto de flecha"/>
            <p:cNvCxnSpPr/>
            <p:nvPr/>
          </p:nvCxnSpPr>
          <p:spPr>
            <a:xfrm>
              <a:off x="6001739" y="5967373"/>
              <a:ext cx="9525" cy="374519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20" name="119 CuadroTexto"/>
            <p:cNvSpPr txBox="1"/>
            <p:nvPr/>
          </p:nvSpPr>
          <p:spPr>
            <a:xfrm>
              <a:off x="4804588" y="5888639"/>
              <a:ext cx="864096" cy="216620"/>
            </a:xfrm>
            <a:prstGeom prst="rect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sz="1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No válido</a:t>
              </a:r>
            </a:p>
          </p:txBody>
        </p:sp>
        <p:sp>
          <p:nvSpPr>
            <p:cNvPr id="122" name="121 CuadroTexto"/>
            <p:cNvSpPr txBox="1"/>
            <p:nvPr/>
          </p:nvSpPr>
          <p:spPr>
            <a:xfrm>
              <a:off x="3572125" y="5977899"/>
              <a:ext cx="880370" cy="30777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default</a:t>
              </a:r>
            </a:p>
          </p:txBody>
        </p:sp>
      </p:grpSp>
      <p:grpSp>
        <p:nvGrpSpPr>
          <p:cNvPr id="99" name="98 Grupo"/>
          <p:cNvGrpSpPr/>
          <p:nvPr/>
        </p:nvGrpSpPr>
        <p:grpSpPr>
          <a:xfrm>
            <a:off x="5499767" y="2640194"/>
            <a:ext cx="2929042" cy="2805030"/>
            <a:chOff x="4307254" y="3083916"/>
            <a:chExt cx="2929042" cy="3005843"/>
          </a:xfrm>
        </p:grpSpPr>
        <p:sp>
          <p:nvSpPr>
            <p:cNvPr id="139" name="138 Arco"/>
            <p:cNvSpPr/>
            <p:nvPr/>
          </p:nvSpPr>
          <p:spPr>
            <a:xfrm>
              <a:off x="4307254" y="3083916"/>
              <a:ext cx="2929042" cy="3005843"/>
            </a:xfrm>
            <a:prstGeom prst="arc">
              <a:avLst>
                <a:gd name="adj1" fmla="val 16742733"/>
                <a:gd name="adj2" fmla="val 4494027"/>
              </a:avLst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0" name="139 CuadroTexto"/>
            <p:cNvSpPr txBox="1"/>
            <p:nvPr/>
          </p:nvSpPr>
          <p:spPr>
            <a:xfrm>
              <a:off x="6300192" y="3197280"/>
              <a:ext cx="720000" cy="21662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break;</a:t>
              </a:r>
            </a:p>
          </p:txBody>
        </p:sp>
      </p:grpSp>
      <p:grpSp>
        <p:nvGrpSpPr>
          <p:cNvPr id="103" name="102 Grupo"/>
          <p:cNvGrpSpPr/>
          <p:nvPr/>
        </p:nvGrpSpPr>
        <p:grpSpPr>
          <a:xfrm>
            <a:off x="5427185" y="3486471"/>
            <a:ext cx="2785601" cy="1958752"/>
            <a:chOff x="4234671" y="3930193"/>
            <a:chExt cx="2785601" cy="2227391"/>
          </a:xfrm>
        </p:grpSpPr>
        <p:sp>
          <p:nvSpPr>
            <p:cNvPr id="141" name="140 Arco"/>
            <p:cNvSpPr/>
            <p:nvPr/>
          </p:nvSpPr>
          <p:spPr>
            <a:xfrm>
              <a:off x="4234671" y="3930193"/>
              <a:ext cx="2785601" cy="2227391"/>
            </a:xfrm>
            <a:prstGeom prst="arc">
              <a:avLst>
                <a:gd name="adj1" fmla="val 17429311"/>
                <a:gd name="adj2" fmla="val 3793155"/>
              </a:avLst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2" name="141 CuadroTexto"/>
            <p:cNvSpPr txBox="1"/>
            <p:nvPr/>
          </p:nvSpPr>
          <p:spPr>
            <a:xfrm>
              <a:off x="6300192" y="4077425"/>
              <a:ext cx="720000" cy="21662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break;</a:t>
              </a:r>
            </a:p>
          </p:txBody>
        </p:sp>
      </p:grpSp>
      <p:grpSp>
        <p:nvGrpSpPr>
          <p:cNvPr id="119" name="118 Grupo"/>
          <p:cNvGrpSpPr/>
          <p:nvPr/>
        </p:nvGrpSpPr>
        <p:grpSpPr>
          <a:xfrm>
            <a:off x="5438378" y="4224734"/>
            <a:ext cx="2535097" cy="1277210"/>
            <a:chOff x="4265855" y="5213136"/>
            <a:chExt cx="2754337" cy="1277210"/>
          </a:xfrm>
        </p:grpSpPr>
        <p:sp>
          <p:nvSpPr>
            <p:cNvPr id="143" name="142 Arco"/>
            <p:cNvSpPr/>
            <p:nvPr/>
          </p:nvSpPr>
          <p:spPr>
            <a:xfrm>
              <a:off x="4265855" y="5230346"/>
              <a:ext cx="2622200" cy="1260000"/>
            </a:xfrm>
            <a:prstGeom prst="arc">
              <a:avLst>
                <a:gd name="adj1" fmla="val 18904861"/>
                <a:gd name="adj2" fmla="val 2083983"/>
              </a:avLst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4" name="143 CuadroTexto"/>
            <p:cNvSpPr txBox="1"/>
            <p:nvPr/>
          </p:nvSpPr>
          <p:spPr>
            <a:xfrm>
              <a:off x="6300192" y="5213136"/>
              <a:ext cx="720000" cy="21662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break;</a:t>
              </a:r>
            </a:p>
          </p:txBody>
        </p:sp>
      </p:grpSp>
      <p:grpSp>
        <p:nvGrpSpPr>
          <p:cNvPr id="95" name="94 Grupo"/>
          <p:cNvGrpSpPr/>
          <p:nvPr/>
        </p:nvGrpSpPr>
        <p:grpSpPr>
          <a:xfrm>
            <a:off x="5499767" y="1815309"/>
            <a:ext cx="3145066" cy="3600000"/>
            <a:chOff x="4307254" y="2259033"/>
            <a:chExt cx="3361090" cy="3836702"/>
          </a:xfrm>
        </p:grpSpPr>
        <p:sp>
          <p:nvSpPr>
            <p:cNvPr id="137" name="136 Arco"/>
            <p:cNvSpPr/>
            <p:nvPr/>
          </p:nvSpPr>
          <p:spPr>
            <a:xfrm>
              <a:off x="4307254" y="2259033"/>
              <a:ext cx="3361090" cy="3836702"/>
            </a:xfrm>
            <a:prstGeom prst="arc">
              <a:avLst>
                <a:gd name="adj1" fmla="val 16264779"/>
                <a:gd name="adj2" fmla="val 5122408"/>
              </a:avLst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8" name="137 CuadroTexto"/>
            <p:cNvSpPr txBox="1"/>
            <p:nvPr/>
          </p:nvSpPr>
          <p:spPr>
            <a:xfrm>
              <a:off x="6300192" y="2358863"/>
              <a:ext cx="720000" cy="21662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break;</a:t>
              </a:r>
            </a:p>
          </p:txBody>
        </p:sp>
      </p:grpSp>
      <p:grpSp>
        <p:nvGrpSpPr>
          <p:cNvPr id="96" name="95 Grupo"/>
          <p:cNvGrpSpPr/>
          <p:nvPr/>
        </p:nvGrpSpPr>
        <p:grpSpPr>
          <a:xfrm>
            <a:off x="5637061" y="1827216"/>
            <a:ext cx="1584176" cy="839173"/>
            <a:chOff x="4444548" y="2270938"/>
            <a:chExt cx="1584176" cy="839173"/>
          </a:xfrm>
        </p:grpSpPr>
        <p:cxnSp>
          <p:nvCxnSpPr>
            <p:cNvPr id="105" name="104 Conector recto de flecha"/>
            <p:cNvCxnSpPr/>
            <p:nvPr/>
          </p:nvCxnSpPr>
          <p:spPr>
            <a:xfrm rot="5400000">
              <a:off x="5799207" y="2480612"/>
              <a:ext cx="420935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7" name="106 Conector recto de flecha"/>
            <p:cNvCxnSpPr/>
            <p:nvPr/>
          </p:nvCxnSpPr>
          <p:spPr>
            <a:xfrm>
              <a:off x="4444548" y="2692668"/>
              <a:ext cx="1584176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9" name="108 Conector recto de flecha"/>
            <p:cNvCxnSpPr/>
            <p:nvPr/>
          </p:nvCxnSpPr>
          <p:spPr>
            <a:xfrm rot="5400000">
              <a:off x="4244559" y="2897421"/>
              <a:ext cx="423793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63" name="62 CuadroTexto"/>
            <p:cNvSpPr txBox="1"/>
            <p:nvPr/>
          </p:nvSpPr>
          <p:spPr>
            <a:xfrm>
              <a:off x="5004048" y="2564904"/>
              <a:ext cx="936024" cy="216024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Sin </a:t>
              </a:r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break;</a:t>
              </a:r>
            </a:p>
          </p:txBody>
        </p:sp>
      </p:grpSp>
      <p:grpSp>
        <p:nvGrpSpPr>
          <p:cNvPr id="100" name="99 Grupo"/>
          <p:cNvGrpSpPr/>
          <p:nvPr/>
        </p:nvGrpSpPr>
        <p:grpSpPr>
          <a:xfrm>
            <a:off x="5637061" y="2671469"/>
            <a:ext cx="1584176" cy="845193"/>
            <a:chOff x="4444548" y="3115191"/>
            <a:chExt cx="1584176" cy="845193"/>
          </a:xfrm>
        </p:grpSpPr>
        <p:cxnSp>
          <p:nvCxnSpPr>
            <p:cNvPr id="126" name="125 Conector recto de flecha"/>
            <p:cNvCxnSpPr/>
            <p:nvPr/>
          </p:nvCxnSpPr>
          <p:spPr>
            <a:xfrm rot="5400000">
              <a:off x="5799207" y="3324865"/>
              <a:ext cx="420935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7" name="126 Conector recto de flecha"/>
            <p:cNvCxnSpPr/>
            <p:nvPr/>
          </p:nvCxnSpPr>
          <p:spPr>
            <a:xfrm>
              <a:off x="4444548" y="3536921"/>
              <a:ext cx="1584176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8" name="127 Conector recto de flecha"/>
            <p:cNvCxnSpPr/>
            <p:nvPr/>
          </p:nvCxnSpPr>
          <p:spPr>
            <a:xfrm rot="5400000">
              <a:off x="4242740" y="3745081"/>
              <a:ext cx="429018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66" name="65 CuadroTexto"/>
            <p:cNvSpPr txBox="1"/>
            <p:nvPr/>
          </p:nvSpPr>
          <p:spPr>
            <a:xfrm>
              <a:off x="5004048" y="3419475"/>
              <a:ext cx="936024" cy="216024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Sin </a:t>
              </a:r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break;</a:t>
              </a:r>
            </a:p>
          </p:txBody>
        </p:sp>
      </p:grpSp>
      <p:grpSp>
        <p:nvGrpSpPr>
          <p:cNvPr id="104" name="103 Grupo"/>
          <p:cNvGrpSpPr/>
          <p:nvPr/>
        </p:nvGrpSpPr>
        <p:grpSpPr>
          <a:xfrm>
            <a:off x="5637061" y="3536505"/>
            <a:ext cx="1584176" cy="775995"/>
            <a:chOff x="4444548" y="3980227"/>
            <a:chExt cx="1584176" cy="775995"/>
          </a:xfrm>
        </p:grpSpPr>
        <p:cxnSp>
          <p:nvCxnSpPr>
            <p:cNvPr id="113" name="112 Conector recto de flecha"/>
            <p:cNvCxnSpPr/>
            <p:nvPr/>
          </p:nvCxnSpPr>
          <p:spPr>
            <a:xfrm rot="5400000">
              <a:off x="5799207" y="4189901"/>
              <a:ext cx="420935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4" name="113 Conector recto de flecha"/>
            <p:cNvCxnSpPr/>
            <p:nvPr/>
          </p:nvCxnSpPr>
          <p:spPr>
            <a:xfrm>
              <a:off x="4444548" y="4401957"/>
              <a:ext cx="1584176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5" name="114 Conector recto de flecha"/>
            <p:cNvCxnSpPr/>
            <p:nvPr/>
          </p:nvCxnSpPr>
          <p:spPr>
            <a:xfrm>
              <a:off x="4458045" y="4396400"/>
              <a:ext cx="0" cy="35982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68" name="67 CuadroTexto"/>
            <p:cNvSpPr txBox="1"/>
            <p:nvPr/>
          </p:nvSpPr>
          <p:spPr>
            <a:xfrm>
              <a:off x="5004048" y="4293096"/>
              <a:ext cx="936024" cy="216024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Sin </a:t>
              </a:r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break;</a:t>
              </a:r>
            </a:p>
          </p:txBody>
        </p:sp>
      </p:grpSp>
      <p:grpSp>
        <p:nvGrpSpPr>
          <p:cNvPr id="121" name="120 Grupo"/>
          <p:cNvGrpSpPr/>
          <p:nvPr/>
        </p:nvGrpSpPr>
        <p:grpSpPr>
          <a:xfrm>
            <a:off x="5637061" y="4294240"/>
            <a:ext cx="1584176" cy="747347"/>
            <a:chOff x="4444548" y="5220820"/>
            <a:chExt cx="1584176" cy="747347"/>
          </a:xfrm>
        </p:grpSpPr>
        <p:cxnSp>
          <p:nvCxnSpPr>
            <p:cNvPr id="110" name="109 Conector recto de flecha"/>
            <p:cNvCxnSpPr/>
            <p:nvPr/>
          </p:nvCxnSpPr>
          <p:spPr>
            <a:xfrm rot="5400000">
              <a:off x="5851547" y="5378949"/>
              <a:ext cx="317845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1" name="110 Conector recto de flecha"/>
            <p:cNvCxnSpPr/>
            <p:nvPr/>
          </p:nvCxnSpPr>
          <p:spPr>
            <a:xfrm>
              <a:off x="4444548" y="5517232"/>
              <a:ext cx="1584176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2" name="111 Conector recto de flecha"/>
            <p:cNvCxnSpPr/>
            <p:nvPr/>
          </p:nvCxnSpPr>
          <p:spPr>
            <a:xfrm rot="5400000">
              <a:off x="4227019" y="5737937"/>
              <a:ext cx="458872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71" name="70 CuadroTexto"/>
            <p:cNvSpPr txBox="1"/>
            <p:nvPr/>
          </p:nvSpPr>
          <p:spPr>
            <a:xfrm>
              <a:off x="5004048" y="5411316"/>
              <a:ext cx="936024" cy="216024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Sin </a:t>
              </a:r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break;</a:t>
              </a:r>
            </a:p>
          </p:txBody>
        </p:sp>
      </p:grp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00C-D684-4385-8DE1-71C9C1E6C153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Un menú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Autofit/>
          </a:bodyPr>
          <a:lstStyle/>
          <a:p>
            <a:pPr marL="361950" lvl="1" indent="1588">
              <a:spcBef>
                <a:spcPts val="0"/>
              </a:spcBef>
              <a:buNone/>
            </a:pPr>
            <a:r>
              <a:rPr lang="es-ES" sz="18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1800" dirty="0">
                <a:latin typeface="Consolas" pitchFamily="49" charset="0"/>
              </a:rPr>
              <a:t> </a:t>
            </a:r>
            <a:r>
              <a:rPr lang="es-ES" sz="1800" dirty="0" err="1">
                <a:latin typeface="Consolas" pitchFamily="49" charset="0"/>
              </a:rPr>
              <a:t>menu</a:t>
            </a:r>
            <a:r>
              <a:rPr lang="es-ES" sz="1800" dirty="0">
                <a:latin typeface="Consolas" pitchFamily="49" charset="0"/>
              </a:rPr>
              <a:t>() {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</a:t>
            </a:r>
            <a:r>
              <a:rPr lang="es-ES" sz="18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1800" dirty="0">
                <a:latin typeface="Consolas" pitchFamily="49" charset="0"/>
              </a:rPr>
              <a:t> </a:t>
            </a:r>
            <a:r>
              <a:rPr lang="es-ES" sz="1800" dirty="0" err="1">
                <a:latin typeface="Consolas" pitchFamily="49" charset="0"/>
              </a:rPr>
              <a:t>op</a:t>
            </a:r>
            <a:r>
              <a:rPr lang="es-ES" sz="1800" dirty="0">
                <a:latin typeface="Consolas" pitchFamily="49" charset="0"/>
              </a:rPr>
              <a:t> =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-1</a:t>
            </a:r>
            <a:r>
              <a:rPr lang="es-ES" sz="1800" dirty="0">
                <a:latin typeface="Consolas" pitchFamily="49" charset="0"/>
              </a:rPr>
              <a:t>; </a:t>
            </a:r>
            <a:r>
              <a:rPr lang="es-ES" sz="1800" dirty="0">
                <a:solidFill>
                  <a:srgbClr val="92D050"/>
                </a:solidFill>
                <a:latin typeface="Consolas" pitchFamily="49" charset="0"/>
              </a:rPr>
              <a:t>// Cualquiera no válida</a:t>
            </a:r>
          </a:p>
          <a:p>
            <a:pPr marL="361950" lvl="1" indent="1588">
              <a:spcBef>
                <a:spcPts val="0"/>
              </a:spcBef>
              <a:buNone/>
            </a:pPr>
            <a:endParaRPr lang="es-ES" sz="1800" dirty="0">
              <a:latin typeface="Consolas" pitchFamily="49" charset="0"/>
            </a:endParaRPr>
          </a:p>
          <a:p>
            <a:pPr marL="361950" lvl="1" indent="1588"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</a:t>
            </a: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while</a:t>
            </a:r>
            <a:r>
              <a:rPr lang="es-ES" sz="1800" dirty="0">
                <a:latin typeface="Consolas" pitchFamily="49" charset="0"/>
              </a:rPr>
              <a:t> ((</a:t>
            </a:r>
            <a:r>
              <a:rPr lang="es-ES" sz="1800" dirty="0" err="1">
                <a:latin typeface="Consolas" pitchFamily="49" charset="0"/>
              </a:rPr>
              <a:t>op</a:t>
            </a:r>
            <a:r>
              <a:rPr lang="es-ES" sz="1800" dirty="0">
                <a:latin typeface="Consolas" pitchFamily="49" charset="0"/>
              </a:rPr>
              <a:t> 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1800" dirty="0">
                <a:latin typeface="Consolas" pitchFamily="49" charset="0"/>
              </a:rPr>
              <a:t>) || (</a:t>
            </a:r>
            <a:r>
              <a:rPr lang="es-ES" sz="1800" dirty="0" err="1">
                <a:latin typeface="Consolas" pitchFamily="49" charset="0"/>
              </a:rPr>
              <a:t>op</a:t>
            </a:r>
            <a:r>
              <a:rPr lang="es-ES" sz="1800" dirty="0">
                <a:latin typeface="Consolas" pitchFamily="49" charset="0"/>
              </a:rPr>
              <a:t> &gt;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4</a:t>
            </a:r>
            <a:r>
              <a:rPr lang="es-ES" sz="1800" dirty="0">
                <a:latin typeface="Consolas" pitchFamily="49" charset="0"/>
              </a:rPr>
              <a:t>)) {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   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"1 - Nuevo cliente"</a:t>
            </a:r>
            <a:r>
              <a:rPr lang="es-ES" sz="1800" dirty="0">
                <a:latin typeface="Consolas" pitchFamily="49" charset="0"/>
              </a:rPr>
              <a:t> &lt;&lt; endl;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   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"2 - Editar cliente"</a:t>
            </a:r>
            <a:r>
              <a:rPr lang="es-ES" sz="1800" dirty="0">
                <a:latin typeface="Consolas" pitchFamily="49" charset="0"/>
              </a:rPr>
              <a:t> &lt;&lt; endl;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   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"3 - Baja cliente"</a:t>
            </a:r>
            <a:r>
              <a:rPr lang="es-ES" sz="1800" dirty="0">
                <a:latin typeface="Consolas" pitchFamily="49" charset="0"/>
              </a:rPr>
              <a:t> &lt;&lt; endl;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   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"4 - Ver cliente"</a:t>
            </a:r>
            <a:r>
              <a:rPr lang="es-ES" sz="1800" dirty="0">
                <a:latin typeface="Consolas" pitchFamily="49" charset="0"/>
              </a:rPr>
              <a:t> &lt;&lt; endl;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   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"0 - Salir"</a:t>
            </a:r>
            <a:r>
              <a:rPr lang="es-ES" sz="1800" dirty="0">
                <a:latin typeface="Consolas" pitchFamily="49" charset="0"/>
              </a:rPr>
              <a:t> &lt;&lt; endl;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   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"Opción: "</a:t>
            </a:r>
            <a:r>
              <a:rPr lang="es-ES" sz="1800" dirty="0">
                <a:latin typeface="Consolas" pitchFamily="49" charset="0"/>
              </a:rPr>
              <a:t>;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   cin &gt;&gt; </a:t>
            </a:r>
            <a:r>
              <a:rPr lang="es-ES" sz="1800" dirty="0" err="1">
                <a:latin typeface="Consolas" pitchFamily="49" charset="0"/>
              </a:rPr>
              <a:t>op</a:t>
            </a:r>
            <a:r>
              <a:rPr lang="es-ES" sz="1800" dirty="0">
                <a:latin typeface="Consolas" pitchFamily="49" charset="0"/>
              </a:rPr>
              <a:t>;</a:t>
            </a:r>
          </a:p>
          <a:p>
            <a:pPr marL="361950" lvl="1" indent="1588">
              <a:spcBef>
                <a:spcPts val="0"/>
              </a:spcBef>
              <a:buNone/>
            </a:pPr>
            <a:endParaRPr lang="es-ES" sz="1800" dirty="0">
              <a:latin typeface="Consolas" pitchFamily="49" charset="0"/>
            </a:endParaRPr>
          </a:p>
          <a:p>
            <a:pPr marL="361950" lvl="1" indent="1588"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   </a:t>
            </a: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s-ES" sz="1800" dirty="0">
                <a:latin typeface="Consolas" pitchFamily="49" charset="0"/>
              </a:rPr>
              <a:t> ((</a:t>
            </a:r>
            <a:r>
              <a:rPr lang="es-ES" sz="1800" dirty="0" err="1">
                <a:latin typeface="Consolas" pitchFamily="49" charset="0"/>
              </a:rPr>
              <a:t>op</a:t>
            </a:r>
            <a:r>
              <a:rPr lang="es-ES" sz="1800" dirty="0">
                <a:latin typeface="Consolas" pitchFamily="49" charset="0"/>
              </a:rPr>
              <a:t> 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1800" dirty="0">
                <a:latin typeface="Consolas" pitchFamily="49" charset="0"/>
              </a:rPr>
              <a:t>) || (</a:t>
            </a:r>
            <a:r>
              <a:rPr lang="es-ES" sz="1800" dirty="0" err="1">
                <a:latin typeface="Consolas" pitchFamily="49" charset="0"/>
              </a:rPr>
              <a:t>op</a:t>
            </a:r>
            <a:r>
              <a:rPr lang="es-ES" sz="1800" dirty="0">
                <a:latin typeface="Consolas" pitchFamily="49" charset="0"/>
              </a:rPr>
              <a:t> &gt;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4</a:t>
            </a:r>
            <a:r>
              <a:rPr lang="es-ES" sz="1800" dirty="0">
                <a:latin typeface="Consolas" pitchFamily="49" charset="0"/>
              </a:rPr>
              <a:t>)) {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      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"¡Opción no válida!" </a:t>
            </a:r>
            <a:r>
              <a:rPr lang="es-ES" sz="1800" dirty="0">
                <a:latin typeface="Consolas" pitchFamily="49" charset="0"/>
              </a:rPr>
              <a:t>&lt;&lt; endl;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   }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}</a:t>
            </a:r>
          </a:p>
          <a:p>
            <a:pPr marL="361950" lvl="1" indent="1588">
              <a:spcBef>
                <a:spcPts val="0"/>
              </a:spcBef>
              <a:buNone/>
            </a:pPr>
            <a:endParaRPr lang="es-ES" sz="1800" dirty="0">
              <a:latin typeface="Consolas" pitchFamily="49" charset="0"/>
            </a:endParaRPr>
          </a:p>
          <a:p>
            <a:pPr marL="361950" lvl="1" indent="1588"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</a:t>
            </a: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return</a:t>
            </a:r>
            <a:r>
              <a:rPr lang="es-ES" sz="1800" dirty="0">
                <a:latin typeface="Consolas" pitchFamily="49" charset="0"/>
              </a:rPr>
              <a:t> </a:t>
            </a:r>
            <a:r>
              <a:rPr lang="es-ES" sz="1800" dirty="0" err="1">
                <a:latin typeface="Consolas" pitchFamily="49" charset="0"/>
              </a:rPr>
              <a:t>op</a:t>
            </a:r>
            <a:r>
              <a:rPr lang="es-ES" sz="1800" dirty="0">
                <a:latin typeface="Consolas" pitchFamily="49" charset="0"/>
              </a:rPr>
              <a:t>;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}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927648" y="6356351"/>
            <a:ext cx="4070955" cy="365125"/>
          </a:xfrm>
        </p:spPr>
        <p:txBody>
          <a:bodyPr/>
          <a:lstStyle/>
          <a:p>
            <a:r>
              <a:rPr lang="es-ES" dirty="0" err="1" smtClean="0"/>
              <a:t>AyED</a:t>
            </a:r>
            <a:r>
              <a:rPr lang="es-ES" dirty="0" smtClean="0"/>
              <a:t> I: Tipos e instrucciones II</a:t>
            </a:r>
            <a:endParaRPr lang="es-ES" dirty="0"/>
          </a:p>
        </p:txBody>
      </p:sp>
      <p:grpSp>
        <p:nvGrpSpPr>
          <p:cNvPr id="6" name="17 Grupo"/>
          <p:cNvGrpSpPr/>
          <p:nvPr/>
        </p:nvGrpSpPr>
        <p:grpSpPr>
          <a:xfrm>
            <a:off x="8112456" y="1052736"/>
            <a:ext cx="2088000" cy="3096344"/>
            <a:chOff x="1042424" y="4568973"/>
            <a:chExt cx="1797820" cy="12695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28 CuadroTexto"/>
            <p:cNvSpPr txBox="1"/>
            <p:nvPr/>
          </p:nvSpPr>
          <p:spPr>
            <a:xfrm>
              <a:off x="1042424" y="4568973"/>
              <a:ext cx="1797820" cy="1269560"/>
            </a:xfrm>
            <a:prstGeom prst="rect">
              <a:avLst/>
            </a:prstGeom>
            <a:solidFill>
              <a:schemeClr val="dk1"/>
            </a:solidFill>
            <a:ln w="63500" cap="rnd">
              <a:solidFill>
                <a:schemeClr val="tx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tIns="72000" bIns="72000" rtlCol="0">
              <a:noAutofit/>
            </a:bodyPr>
            <a:lstStyle/>
            <a:p>
              <a:endParaRPr lang="es-ES" dirty="0">
                <a:latin typeface="Consolas" pitchFamily="49" charset="0"/>
              </a:endParaRPr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1077279" y="4586852"/>
              <a:ext cx="1642531" cy="1228341"/>
            </a:xfrm>
            <a:prstGeom prst="rect">
              <a:avLst/>
            </a:prstGeom>
            <a:noFill/>
            <a:ln w="63500" cap="rnd">
              <a:noFill/>
            </a:ln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tIns="72000" bIns="72000" rtlCol="0">
              <a:noAutofit/>
            </a:bodyPr>
            <a:lstStyle/>
            <a:p>
              <a:pPr marL="0" lvl="1" indent="1588"/>
              <a:r>
                <a:rPr lang="es-ES" sz="1400" dirty="0">
                  <a:solidFill>
                    <a:schemeClr val="tx1"/>
                  </a:solidFill>
                  <a:latin typeface="Consolas" pitchFamily="49" charset="0"/>
                </a:rPr>
                <a:t>1 - Nuevo cliente</a:t>
              </a:r>
            </a:p>
            <a:p>
              <a:pPr marL="0" lvl="1" indent="1588"/>
              <a:r>
                <a:rPr lang="es-ES" sz="1400" dirty="0">
                  <a:solidFill>
                    <a:schemeClr val="tx1"/>
                  </a:solidFill>
                  <a:latin typeface="Consolas" pitchFamily="49" charset="0"/>
                </a:rPr>
                <a:t>2 - Editar cliente</a:t>
              </a:r>
            </a:p>
            <a:p>
              <a:pPr marL="0" lvl="1" indent="1588"/>
              <a:r>
                <a:rPr lang="es-ES" sz="1400" dirty="0">
                  <a:solidFill>
                    <a:schemeClr val="tx1"/>
                  </a:solidFill>
                  <a:latin typeface="Consolas" pitchFamily="49" charset="0"/>
                </a:rPr>
                <a:t>3 - Baja cliente</a:t>
              </a:r>
            </a:p>
            <a:p>
              <a:pPr marL="0" lvl="1" indent="1588"/>
              <a:r>
                <a:rPr lang="es-ES" sz="1400" dirty="0">
                  <a:solidFill>
                    <a:schemeClr val="tx1"/>
                  </a:solidFill>
                  <a:latin typeface="Consolas" pitchFamily="49" charset="0"/>
                </a:rPr>
                <a:t>4 - Ver cliente</a:t>
              </a:r>
            </a:p>
            <a:p>
              <a:pPr marL="0" lvl="1" indent="1588"/>
              <a:r>
                <a:rPr lang="es-ES" sz="1400" dirty="0">
                  <a:solidFill>
                    <a:schemeClr val="tx1"/>
                  </a:solidFill>
                  <a:latin typeface="Consolas" pitchFamily="49" charset="0"/>
                </a:rPr>
                <a:t>0 - Salir</a:t>
              </a:r>
            </a:p>
            <a:p>
              <a:pPr marL="0" lvl="1" indent="1588"/>
              <a:r>
                <a:rPr lang="es-ES" sz="1400" dirty="0">
                  <a:solidFill>
                    <a:schemeClr val="tx1"/>
                  </a:solidFill>
                  <a:latin typeface="Consolas" pitchFamily="49" charset="0"/>
                </a:rPr>
                <a:t>Opción: 5</a:t>
              </a:r>
            </a:p>
            <a:p>
              <a:pPr marL="0" lvl="1" indent="1588"/>
              <a:r>
                <a:rPr lang="es-ES" sz="1400" dirty="0">
                  <a:solidFill>
                    <a:schemeClr val="tx1"/>
                  </a:solidFill>
                  <a:latin typeface="Consolas" pitchFamily="49" charset="0"/>
                </a:rPr>
                <a:t>¡Opción no válida!</a:t>
              </a:r>
            </a:p>
            <a:p>
              <a:pPr marL="0" lvl="1" indent="1588"/>
              <a:r>
                <a:rPr lang="es-ES" sz="1400" dirty="0">
                  <a:solidFill>
                    <a:schemeClr val="tx1"/>
                  </a:solidFill>
                  <a:latin typeface="Consolas" pitchFamily="49" charset="0"/>
                </a:rPr>
                <a:t>1 - Nuevo cliente</a:t>
              </a:r>
            </a:p>
            <a:p>
              <a:pPr marL="0" lvl="1" indent="1588"/>
              <a:r>
                <a:rPr lang="es-ES" sz="1400" dirty="0">
                  <a:solidFill>
                    <a:schemeClr val="tx1"/>
                  </a:solidFill>
                  <a:latin typeface="Consolas" pitchFamily="49" charset="0"/>
                </a:rPr>
                <a:t>2 - Editar cliente</a:t>
              </a:r>
            </a:p>
            <a:p>
              <a:pPr marL="0" lvl="1" indent="1588"/>
              <a:r>
                <a:rPr lang="es-ES" sz="1400" dirty="0">
                  <a:solidFill>
                    <a:schemeClr val="tx1"/>
                  </a:solidFill>
                  <a:latin typeface="Consolas" pitchFamily="49" charset="0"/>
                </a:rPr>
                <a:t>3 - Baja cliente</a:t>
              </a:r>
            </a:p>
            <a:p>
              <a:pPr marL="0" lvl="1" indent="1588"/>
              <a:r>
                <a:rPr lang="es-ES" sz="1400" dirty="0">
                  <a:solidFill>
                    <a:schemeClr val="tx1"/>
                  </a:solidFill>
                  <a:latin typeface="Consolas" pitchFamily="49" charset="0"/>
                </a:rPr>
                <a:t>4 - Ver cliente</a:t>
              </a:r>
            </a:p>
            <a:p>
              <a:pPr marL="0" lvl="1" indent="1588"/>
              <a:r>
                <a:rPr lang="es-ES" sz="1400" dirty="0">
                  <a:solidFill>
                    <a:schemeClr val="tx1"/>
                  </a:solidFill>
                  <a:latin typeface="Consolas" pitchFamily="49" charset="0"/>
                </a:rPr>
                <a:t>0 - Salir</a:t>
              </a:r>
            </a:p>
            <a:p>
              <a:pPr marL="0" lvl="1" indent="1588"/>
              <a:r>
                <a:rPr lang="es-ES" sz="1400" dirty="0">
                  <a:solidFill>
                    <a:schemeClr val="tx1"/>
                  </a:solidFill>
                  <a:latin typeface="Consolas" pitchFamily="49" charset="0"/>
                </a:rPr>
                <a:t>Opción: 3</a:t>
              </a:r>
            </a:p>
            <a:p>
              <a:pPr marL="0" lvl="1" indent="1588"/>
              <a:endParaRPr lang="es-ES" sz="1400" dirty="0">
                <a:solidFill>
                  <a:schemeClr val="tx1"/>
                </a:solidFill>
                <a:latin typeface="Consolas" pitchFamily="49" charset="0"/>
              </a:endParaRPr>
            </a:p>
          </p:txBody>
        </p:sp>
      </p:grp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68D7-C2D6-4C1A-96EC-27A58B2AC0D8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Un menú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27770"/>
            <a:ext cx="8229600" cy="5110178"/>
          </a:xfrm>
        </p:spPr>
        <p:txBody>
          <a:bodyPr>
            <a:noAutofit/>
          </a:bodyPr>
          <a:lstStyle/>
          <a:p>
            <a:pPr marL="361950" lvl="1" indent="1588">
              <a:lnSpc>
                <a:spcPts val="1700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1600" dirty="0">
                <a:latin typeface="Consolas" pitchFamily="49" charset="0"/>
              </a:rPr>
              <a:t> </a:t>
            </a:r>
            <a:r>
              <a:rPr lang="es-ES" sz="1600" dirty="0" err="1">
                <a:latin typeface="Consolas" pitchFamily="49" charset="0"/>
              </a:rPr>
              <a:t>opcion</a:t>
            </a:r>
            <a:r>
              <a:rPr lang="es-ES" sz="1600" dirty="0">
                <a:latin typeface="Consolas" pitchFamily="49" charset="0"/>
              </a:rPr>
              <a:t>;</a:t>
            </a:r>
          </a:p>
          <a:p>
            <a:pPr marL="361950" lvl="1" indent="1588">
              <a:lnSpc>
                <a:spcPts val="1700"/>
              </a:lnSpc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</a:rPr>
              <a:t>...</a:t>
            </a:r>
          </a:p>
          <a:p>
            <a:pPr marL="361950" lvl="1" indent="1588">
              <a:lnSpc>
                <a:spcPts val="1700"/>
              </a:lnSpc>
              <a:spcBef>
                <a:spcPts val="0"/>
              </a:spcBef>
              <a:buNone/>
            </a:pPr>
            <a:r>
              <a:rPr lang="es-ES" sz="1600" dirty="0" err="1">
                <a:latin typeface="Consolas" pitchFamily="49" charset="0"/>
              </a:rPr>
              <a:t>opcion</a:t>
            </a:r>
            <a:r>
              <a:rPr lang="es-ES" sz="1600" dirty="0">
                <a:latin typeface="Consolas" pitchFamily="49" charset="0"/>
              </a:rPr>
              <a:t> = </a:t>
            </a:r>
            <a:r>
              <a:rPr lang="es-ES" sz="1600" dirty="0" err="1">
                <a:latin typeface="Consolas" pitchFamily="49" charset="0"/>
              </a:rPr>
              <a:t>menu</a:t>
            </a:r>
            <a:r>
              <a:rPr lang="es-ES" sz="1600" dirty="0">
                <a:latin typeface="Consolas" pitchFamily="49" charset="0"/>
              </a:rPr>
              <a:t>();</a:t>
            </a:r>
          </a:p>
          <a:p>
            <a:pPr marL="361950" lvl="1" indent="1588">
              <a:lnSpc>
                <a:spcPts val="1700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switch</a:t>
            </a:r>
            <a:r>
              <a:rPr lang="es-ES" sz="1600" dirty="0">
                <a:latin typeface="Consolas" pitchFamily="49" charset="0"/>
              </a:rPr>
              <a:t> (opcion) {</a:t>
            </a:r>
          </a:p>
          <a:p>
            <a:pPr marL="361950" lvl="1" indent="1588">
              <a:lnSpc>
                <a:spcPts val="1700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case</a:t>
            </a:r>
            <a:r>
              <a:rPr lang="es-ES" sz="1600" dirty="0">
                <a:latin typeface="Consolas" pitchFamily="49" charset="0"/>
              </a:rPr>
              <a:t> </a:t>
            </a:r>
            <a:r>
              <a:rPr lang="es-ES" sz="1600" dirty="0">
                <a:solidFill>
                  <a:srgbClr val="FFFF00"/>
                </a:solidFill>
                <a:latin typeface="Consolas" pitchFamily="49" charset="0"/>
              </a:rPr>
              <a:t>1</a:t>
            </a:r>
            <a:r>
              <a:rPr lang="es-ES" sz="1600" dirty="0">
                <a:latin typeface="Consolas" pitchFamily="49" charset="0"/>
              </a:rPr>
              <a:t>:</a:t>
            </a:r>
          </a:p>
          <a:p>
            <a:pPr marL="361950" lvl="1" indent="1588">
              <a:lnSpc>
                <a:spcPts val="1700"/>
              </a:lnSpc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</a:rPr>
              <a:t>   {</a:t>
            </a:r>
          </a:p>
          <a:p>
            <a:pPr marL="361950" lvl="1" indent="1588">
              <a:lnSpc>
                <a:spcPts val="1700"/>
              </a:lnSpc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</a:rPr>
              <a:t>      cout &lt;&lt; </a:t>
            </a:r>
            <a:r>
              <a:rPr lang="es-ES" sz="1600" dirty="0">
                <a:solidFill>
                  <a:srgbClr val="FFFF00"/>
                </a:solidFill>
                <a:latin typeface="Consolas" pitchFamily="49" charset="0"/>
              </a:rPr>
              <a:t>"En la opción 1..."</a:t>
            </a:r>
            <a:r>
              <a:rPr lang="es-ES" sz="1600" dirty="0">
                <a:latin typeface="Consolas" pitchFamily="49" charset="0"/>
              </a:rPr>
              <a:t> &lt;&lt; endl;</a:t>
            </a:r>
          </a:p>
          <a:p>
            <a:pPr marL="361950" lvl="1" indent="1588">
              <a:lnSpc>
                <a:spcPts val="1700"/>
              </a:lnSpc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</a:rPr>
              <a:t>   }</a:t>
            </a:r>
          </a:p>
          <a:p>
            <a:pPr marL="361950" lvl="1" indent="1588">
              <a:lnSpc>
                <a:spcPts val="1700"/>
              </a:lnSpc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</a:rPr>
              <a:t>   </a:t>
            </a: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break</a:t>
            </a:r>
            <a:r>
              <a:rPr lang="es-ES" sz="1600" dirty="0">
                <a:latin typeface="Consolas" pitchFamily="49" charset="0"/>
              </a:rPr>
              <a:t>;</a:t>
            </a:r>
          </a:p>
          <a:p>
            <a:pPr marL="361950" lvl="1" indent="1588">
              <a:lnSpc>
                <a:spcPts val="1700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case</a:t>
            </a:r>
            <a:r>
              <a:rPr lang="es-ES" sz="1600" dirty="0">
                <a:latin typeface="Consolas" pitchFamily="49" charset="0"/>
              </a:rPr>
              <a:t> </a:t>
            </a:r>
            <a:r>
              <a:rPr lang="es-ES" sz="1600" dirty="0">
                <a:solidFill>
                  <a:srgbClr val="FFFF00"/>
                </a:solidFill>
                <a:latin typeface="Consolas" pitchFamily="49" charset="0"/>
              </a:rPr>
              <a:t>2</a:t>
            </a:r>
            <a:r>
              <a:rPr lang="es-ES" sz="1600" dirty="0">
                <a:latin typeface="Consolas" pitchFamily="49" charset="0"/>
              </a:rPr>
              <a:t>:</a:t>
            </a:r>
          </a:p>
          <a:p>
            <a:pPr marL="361950" lvl="1" indent="1588">
              <a:lnSpc>
                <a:spcPts val="1700"/>
              </a:lnSpc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</a:rPr>
              <a:t>   {</a:t>
            </a:r>
          </a:p>
          <a:p>
            <a:pPr marL="361950" lvl="1" indent="1588">
              <a:lnSpc>
                <a:spcPts val="1700"/>
              </a:lnSpc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</a:rPr>
              <a:t>      cout &lt;&lt; </a:t>
            </a:r>
            <a:r>
              <a:rPr lang="es-ES" sz="1600" dirty="0">
                <a:solidFill>
                  <a:srgbClr val="FFFF00"/>
                </a:solidFill>
                <a:latin typeface="Consolas" pitchFamily="49" charset="0"/>
              </a:rPr>
              <a:t>"En la opción 2..."</a:t>
            </a:r>
            <a:r>
              <a:rPr lang="es-ES" sz="1600" dirty="0">
                <a:latin typeface="Consolas" pitchFamily="49" charset="0"/>
              </a:rPr>
              <a:t> &lt;&lt; endl;</a:t>
            </a:r>
          </a:p>
          <a:p>
            <a:pPr marL="361950" lvl="1" indent="1588">
              <a:lnSpc>
                <a:spcPts val="1700"/>
              </a:lnSpc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</a:rPr>
              <a:t>   }</a:t>
            </a:r>
          </a:p>
          <a:p>
            <a:pPr marL="361950" lvl="1" indent="1588">
              <a:lnSpc>
                <a:spcPts val="1700"/>
              </a:lnSpc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</a:rPr>
              <a:t>   </a:t>
            </a: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break</a:t>
            </a:r>
            <a:r>
              <a:rPr lang="es-ES" sz="1600" dirty="0">
                <a:latin typeface="Consolas" pitchFamily="49" charset="0"/>
              </a:rPr>
              <a:t>;</a:t>
            </a:r>
          </a:p>
          <a:p>
            <a:pPr marL="361950" lvl="1" indent="1588">
              <a:lnSpc>
                <a:spcPts val="1700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case</a:t>
            </a:r>
            <a:r>
              <a:rPr lang="es-ES" sz="1600" dirty="0">
                <a:latin typeface="Consolas" pitchFamily="49" charset="0"/>
              </a:rPr>
              <a:t> </a:t>
            </a:r>
            <a:r>
              <a:rPr lang="es-ES" sz="1600" dirty="0">
                <a:solidFill>
                  <a:srgbClr val="FFFF00"/>
                </a:solidFill>
                <a:latin typeface="Consolas" pitchFamily="49" charset="0"/>
              </a:rPr>
              <a:t>3</a:t>
            </a:r>
            <a:r>
              <a:rPr lang="es-ES" sz="1600" dirty="0">
                <a:latin typeface="Consolas" pitchFamily="49" charset="0"/>
              </a:rPr>
              <a:t>:</a:t>
            </a:r>
          </a:p>
          <a:p>
            <a:pPr marL="361950" lvl="1" indent="1588">
              <a:lnSpc>
                <a:spcPts val="1700"/>
              </a:lnSpc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</a:rPr>
              <a:t>   {</a:t>
            </a:r>
          </a:p>
          <a:p>
            <a:pPr marL="361950" lvl="1" indent="1588">
              <a:lnSpc>
                <a:spcPts val="1700"/>
              </a:lnSpc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</a:rPr>
              <a:t>      cout &lt;&lt; </a:t>
            </a:r>
            <a:r>
              <a:rPr lang="es-ES" sz="1600" dirty="0">
                <a:solidFill>
                  <a:srgbClr val="FFFF00"/>
                </a:solidFill>
                <a:latin typeface="Consolas" pitchFamily="49" charset="0"/>
              </a:rPr>
              <a:t>"En la opción 3..."</a:t>
            </a:r>
            <a:r>
              <a:rPr lang="es-ES" sz="1600" dirty="0">
                <a:latin typeface="Consolas" pitchFamily="49" charset="0"/>
              </a:rPr>
              <a:t> &lt;&lt; endl;</a:t>
            </a:r>
          </a:p>
          <a:p>
            <a:pPr marL="361950" lvl="1" indent="1588">
              <a:lnSpc>
                <a:spcPts val="1700"/>
              </a:lnSpc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</a:rPr>
              <a:t>   }</a:t>
            </a:r>
          </a:p>
          <a:p>
            <a:pPr marL="361950" lvl="1" indent="1588">
              <a:lnSpc>
                <a:spcPts val="1700"/>
              </a:lnSpc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</a:rPr>
              <a:t>   </a:t>
            </a: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break</a:t>
            </a:r>
            <a:r>
              <a:rPr lang="es-ES" sz="1600" dirty="0">
                <a:latin typeface="Consolas" pitchFamily="49" charset="0"/>
              </a:rPr>
              <a:t>;</a:t>
            </a:r>
          </a:p>
          <a:p>
            <a:pPr marL="361950" lvl="1" indent="1588">
              <a:lnSpc>
                <a:spcPts val="1700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case</a:t>
            </a:r>
            <a:r>
              <a:rPr lang="es-ES" sz="1600" dirty="0">
                <a:latin typeface="Consolas" pitchFamily="49" charset="0"/>
              </a:rPr>
              <a:t> </a:t>
            </a:r>
            <a:r>
              <a:rPr lang="es-ES" sz="1600" dirty="0">
                <a:solidFill>
                  <a:srgbClr val="FFFF00"/>
                </a:solidFill>
                <a:latin typeface="Consolas" pitchFamily="49" charset="0"/>
              </a:rPr>
              <a:t>4</a:t>
            </a:r>
            <a:r>
              <a:rPr lang="es-ES" sz="1600" dirty="0">
                <a:latin typeface="Consolas" pitchFamily="49" charset="0"/>
              </a:rPr>
              <a:t>:</a:t>
            </a:r>
          </a:p>
          <a:p>
            <a:pPr marL="361950" lvl="1" indent="1588">
              <a:lnSpc>
                <a:spcPts val="1700"/>
              </a:lnSpc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</a:rPr>
              <a:t>   {</a:t>
            </a:r>
          </a:p>
          <a:p>
            <a:pPr marL="361950" lvl="1" indent="1588">
              <a:lnSpc>
                <a:spcPts val="1700"/>
              </a:lnSpc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</a:rPr>
              <a:t>      cout &lt;&lt; </a:t>
            </a:r>
            <a:r>
              <a:rPr lang="es-ES" sz="1600" dirty="0">
                <a:solidFill>
                  <a:srgbClr val="FFFF00"/>
                </a:solidFill>
                <a:latin typeface="Consolas" pitchFamily="49" charset="0"/>
              </a:rPr>
              <a:t>"En la opción 4..."</a:t>
            </a:r>
            <a:r>
              <a:rPr lang="es-ES" sz="1600" dirty="0">
                <a:latin typeface="Consolas" pitchFamily="49" charset="0"/>
              </a:rPr>
              <a:t> &lt;&lt; endl;</a:t>
            </a:r>
          </a:p>
          <a:p>
            <a:pPr marL="361950" lvl="1" indent="1588">
              <a:lnSpc>
                <a:spcPts val="1700"/>
              </a:lnSpc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</a:rPr>
              <a:t>   } </a:t>
            </a:r>
            <a:r>
              <a:rPr lang="es-ES" sz="1600" dirty="0">
                <a:solidFill>
                  <a:srgbClr val="92D050"/>
                </a:solidFill>
                <a:latin typeface="Consolas" pitchFamily="49" charset="0"/>
              </a:rPr>
              <a:t>// En la última no necesitamos break</a:t>
            </a:r>
          </a:p>
          <a:p>
            <a:pPr marL="361950" lvl="1" indent="1588">
              <a:lnSpc>
                <a:spcPts val="1700"/>
              </a:lnSpc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</a:rPr>
              <a:t>}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8F86-B782-461C-9EDD-3A287F6B695C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85728"/>
            <a:ext cx="2678088" cy="500066"/>
          </a:xfrm>
        </p:spPr>
        <p:txBody>
          <a:bodyPr/>
          <a:lstStyle/>
          <a:p>
            <a:r>
              <a:rPr lang="es-ES" dirty="0" smtClean="0"/>
              <a:t>Selección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Uno entre dos o más caminos de ejecución</a:t>
            </a:r>
          </a:p>
          <a:p>
            <a:pPr lvl="2" indent="0" defTabSz="2762250">
              <a:spcBef>
                <a:spcPts val="0"/>
              </a:spcBef>
              <a:spcAft>
                <a:spcPts val="600"/>
              </a:spcAft>
              <a:buNone/>
              <a:tabLst>
                <a:tab pos="4305300" algn="l"/>
              </a:tabLst>
            </a:pPr>
            <a:r>
              <a:rPr lang="es-ES" dirty="0" smtClean="0"/>
              <a:t>Selección simple (2 caminos)	Selección múltiple (&gt; 2 caminos)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12946" y="6410525"/>
            <a:ext cx="7429552" cy="365125"/>
          </a:xfrm>
        </p:spPr>
        <p:txBody>
          <a:bodyPr/>
          <a:lstStyle/>
          <a:p>
            <a:r>
              <a:rPr lang="es-ES" dirty="0" err="1" smtClean="0"/>
              <a:t>AyED</a:t>
            </a:r>
            <a:r>
              <a:rPr lang="es-ES" dirty="0" smtClean="0"/>
              <a:t> I: Tipos e instrucciones II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313484" y="3440027"/>
            <a:ext cx="1512168" cy="360040"/>
          </a:xfrm>
          <a:prstGeom prst="rect">
            <a:avLst/>
          </a:prstGeom>
          <a:solidFill>
            <a:srgbClr val="0037A8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r>
              <a:rPr lang="es-E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Instrucción T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8472264" y="2475878"/>
            <a:ext cx="864096" cy="216620"/>
          </a:xfrm>
          <a:prstGeom prst="rect">
            <a:avLst/>
          </a:prstGeom>
          <a:solidFill>
            <a:srgbClr val="0037A8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es-E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8" name="36 Grupo"/>
          <p:cNvGrpSpPr/>
          <p:nvPr/>
        </p:nvGrpSpPr>
        <p:grpSpPr>
          <a:xfrm>
            <a:off x="3072458" y="2994986"/>
            <a:ext cx="215230" cy="442949"/>
            <a:chOff x="1476450" y="3285903"/>
            <a:chExt cx="215230" cy="44294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5" name="24 Conector recto de flecha"/>
            <p:cNvCxnSpPr/>
            <p:nvPr/>
          </p:nvCxnSpPr>
          <p:spPr>
            <a:xfrm rot="5400000">
              <a:off x="1274026" y="3506584"/>
              <a:ext cx="442949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26 Conector recto de flecha"/>
            <p:cNvCxnSpPr/>
            <p:nvPr/>
          </p:nvCxnSpPr>
          <p:spPr>
            <a:xfrm rot="10800000">
              <a:off x="1476450" y="3287792"/>
              <a:ext cx="215230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8" name="37 CuadroTexto"/>
          <p:cNvSpPr txBox="1"/>
          <p:nvPr/>
        </p:nvSpPr>
        <p:spPr>
          <a:xfrm>
            <a:off x="4530874" y="3449552"/>
            <a:ext cx="1512168" cy="360040"/>
          </a:xfrm>
          <a:prstGeom prst="rect">
            <a:avLst/>
          </a:prstGeom>
          <a:solidFill>
            <a:srgbClr val="0037A8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r>
              <a:rPr lang="es-E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Instrucción F</a:t>
            </a:r>
          </a:p>
        </p:txBody>
      </p:sp>
      <p:grpSp>
        <p:nvGrpSpPr>
          <p:cNvPr id="9" name="38 Grupo"/>
          <p:cNvGrpSpPr/>
          <p:nvPr/>
        </p:nvGrpSpPr>
        <p:grpSpPr>
          <a:xfrm flipH="1">
            <a:off x="5088682" y="3002720"/>
            <a:ext cx="215230" cy="445330"/>
            <a:chOff x="1476450" y="3283522"/>
            <a:chExt cx="215230" cy="4453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40" name="39 Conector recto de flecha"/>
            <p:cNvCxnSpPr/>
            <p:nvPr/>
          </p:nvCxnSpPr>
          <p:spPr>
            <a:xfrm rot="5400000">
              <a:off x="1274026" y="3506584"/>
              <a:ext cx="442949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40 Conector recto de flecha"/>
            <p:cNvCxnSpPr/>
            <p:nvPr/>
          </p:nvCxnSpPr>
          <p:spPr>
            <a:xfrm rot="10800000">
              <a:off x="1476450" y="3283522"/>
              <a:ext cx="215230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3" name="22 Decisión"/>
          <p:cNvSpPr/>
          <p:nvPr/>
        </p:nvSpPr>
        <p:spPr>
          <a:xfrm>
            <a:off x="3215680" y="2730973"/>
            <a:ext cx="1944216" cy="529034"/>
          </a:xfrm>
          <a:prstGeom prst="flowChartDecision">
            <a:avLst/>
          </a:prstGeom>
          <a:solidFill>
            <a:srgbClr val="0037A8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r>
              <a:rPr lang="es-E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Condición</a:t>
            </a:r>
          </a:p>
        </p:txBody>
      </p:sp>
      <p:cxnSp>
        <p:nvCxnSpPr>
          <p:cNvPr id="7" name="6 Conector recto de flecha"/>
          <p:cNvCxnSpPr/>
          <p:nvPr/>
        </p:nvCxnSpPr>
        <p:spPr>
          <a:xfrm rot="16200000" flipH="1">
            <a:off x="4017379" y="2587155"/>
            <a:ext cx="360040" cy="794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41 CuadroTexto"/>
          <p:cNvSpPr txBox="1"/>
          <p:nvPr/>
        </p:nvSpPr>
        <p:spPr>
          <a:xfrm>
            <a:off x="2738414" y="2626158"/>
            <a:ext cx="691216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true</a:t>
            </a:r>
          </a:p>
        </p:txBody>
      </p:sp>
      <p:sp>
        <p:nvSpPr>
          <p:cNvPr id="43" name="42 CuadroTexto"/>
          <p:cNvSpPr txBox="1"/>
          <p:nvPr/>
        </p:nvSpPr>
        <p:spPr>
          <a:xfrm>
            <a:off x="4958306" y="2635769"/>
            <a:ext cx="817853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false</a:t>
            </a:r>
          </a:p>
        </p:txBody>
      </p:sp>
      <p:grpSp>
        <p:nvGrpSpPr>
          <p:cNvPr id="10" name="48 Grupo"/>
          <p:cNvGrpSpPr/>
          <p:nvPr/>
        </p:nvGrpSpPr>
        <p:grpSpPr>
          <a:xfrm>
            <a:off x="3073253" y="3809592"/>
            <a:ext cx="2231454" cy="699528"/>
            <a:chOff x="1549253" y="4097624"/>
            <a:chExt cx="2231454" cy="6995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3" name="32 Conector recto de flecha"/>
            <p:cNvCxnSpPr/>
            <p:nvPr/>
          </p:nvCxnSpPr>
          <p:spPr>
            <a:xfrm rot="16200000" flipH="1">
              <a:off x="1369630" y="4277247"/>
              <a:ext cx="360040" cy="7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43 Conector recto de flecha"/>
            <p:cNvCxnSpPr/>
            <p:nvPr/>
          </p:nvCxnSpPr>
          <p:spPr>
            <a:xfrm rot="16200000" flipH="1">
              <a:off x="3600289" y="4277247"/>
              <a:ext cx="360040" cy="7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44 Conector recto de flecha"/>
            <p:cNvCxnSpPr/>
            <p:nvPr/>
          </p:nvCxnSpPr>
          <p:spPr>
            <a:xfrm rot="10800000" flipV="1">
              <a:off x="1550047" y="4438614"/>
              <a:ext cx="2230660" cy="1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28 Conector recto de flecha"/>
            <p:cNvCxnSpPr/>
            <p:nvPr/>
          </p:nvCxnSpPr>
          <p:spPr>
            <a:xfrm rot="16200000" flipH="1">
              <a:off x="2492585" y="4616735"/>
              <a:ext cx="360040" cy="7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52" name="51 Conector recto de flecha"/>
          <p:cNvCxnSpPr/>
          <p:nvPr/>
        </p:nvCxnSpPr>
        <p:spPr>
          <a:xfrm>
            <a:off x="7984766" y="2593713"/>
            <a:ext cx="541837" cy="1588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/>
          <p:nvPr/>
        </p:nvCxnSpPr>
        <p:spPr>
          <a:xfrm>
            <a:off x="9336360" y="2584188"/>
            <a:ext cx="360040" cy="1588"/>
          </a:xfrm>
          <a:prstGeom prst="straightConnector1">
            <a:avLst/>
          </a:prstGeom>
          <a:ln w="38100">
            <a:solidFill>
              <a:srgbClr val="FFC000"/>
            </a:solidFill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1" name="60 CuadroTexto"/>
          <p:cNvSpPr txBox="1"/>
          <p:nvPr/>
        </p:nvSpPr>
        <p:spPr>
          <a:xfrm>
            <a:off x="8472264" y="3134977"/>
            <a:ext cx="864096" cy="216620"/>
          </a:xfrm>
          <a:prstGeom prst="rect">
            <a:avLst/>
          </a:prstGeom>
          <a:solidFill>
            <a:srgbClr val="0037A8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es-E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62" name="61 Conector recto de flecha"/>
          <p:cNvCxnSpPr/>
          <p:nvPr/>
        </p:nvCxnSpPr>
        <p:spPr>
          <a:xfrm>
            <a:off x="7984766" y="3252812"/>
            <a:ext cx="541837" cy="1588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3" name="62 Decisión"/>
          <p:cNvSpPr/>
          <p:nvPr/>
        </p:nvSpPr>
        <p:spPr>
          <a:xfrm>
            <a:off x="6970526" y="3044671"/>
            <a:ext cx="1042814" cy="397232"/>
          </a:xfrm>
          <a:prstGeom prst="flowChartDecision">
            <a:avLst/>
          </a:prstGeom>
          <a:solidFill>
            <a:srgbClr val="0037A8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es-E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64" name="63 Conector recto de flecha"/>
          <p:cNvCxnSpPr/>
          <p:nvPr/>
        </p:nvCxnSpPr>
        <p:spPr>
          <a:xfrm>
            <a:off x="9336360" y="3243287"/>
            <a:ext cx="360040" cy="1588"/>
          </a:xfrm>
          <a:prstGeom prst="straightConnector1">
            <a:avLst/>
          </a:prstGeom>
          <a:ln w="38100">
            <a:solidFill>
              <a:srgbClr val="FFC000"/>
            </a:solidFill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5" name="64 CuadroTexto"/>
          <p:cNvSpPr txBox="1"/>
          <p:nvPr/>
        </p:nvSpPr>
        <p:spPr>
          <a:xfrm>
            <a:off x="8472264" y="3844030"/>
            <a:ext cx="864096" cy="216620"/>
          </a:xfrm>
          <a:prstGeom prst="rect">
            <a:avLst/>
          </a:prstGeom>
          <a:solidFill>
            <a:srgbClr val="0037A8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es-E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66" name="65 Conector recto de flecha"/>
          <p:cNvCxnSpPr/>
          <p:nvPr/>
        </p:nvCxnSpPr>
        <p:spPr>
          <a:xfrm>
            <a:off x="7984766" y="3961865"/>
            <a:ext cx="541837" cy="1588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7" name="66 Decisión"/>
          <p:cNvSpPr/>
          <p:nvPr/>
        </p:nvSpPr>
        <p:spPr>
          <a:xfrm>
            <a:off x="6970526" y="3753724"/>
            <a:ext cx="1042814" cy="397232"/>
          </a:xfrm>
          <a:prstGeom prst="flowChartDecision">
            <a:avLst/>
          </a:prstGeom>
          <a:solidFill>
            <a:srgbClr val="0037A8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es-E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68" name="67 Conector recto de flecha"/>
          <p:cNvCxnSpPr/>
          <p:nvPr/>
        </p:nvCxnSpPr>
        <p:spPr>
          <a:xfrm>
            <a:off x="9336360" y="3952340"/>
            <a:ext cx="360040" cy="1588"/>
          </a:xfrm>
          <a:prstGeom prst="straightConnector1">
            <a:avLst/>
          </a:prstGeom>
          <a:ln w="38100">
            <a:solidFill>
              <a:srgbClr val="FFC000"/>
            </a:solidFill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9" name="68 CuadroTexto"/>
          <p:cNvSpPr txBox="1"/>
          <p:nvPr/>
        </p:nvSpPr>
        <p:spPr>
          <a:xfrm>
            <a:off x="8472264" y="4888444"/>
            <a:ext cx="864096" cy="216620"/>
          </a:xfrm>
          <a:prstGeom prst="rect">
            <a:avLst/>
          </a:prstGeom>
          <a:solidFill>
            <a:srgbClr val="0037A8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es-E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70" name="69 Conector recto de flecha"/>
          <p:cNvCxnSpPr/>
          <p:nvPr/>
        </p:nvCxnSpPr>
        <p:spPr>
          <a:xfrm>
            <a:off x="7984766" y="5006279"/>
            <a:ext cx="541837" cy="1588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1" name="70 Decisión"/>
          <p:cNvSpPr/>
          <p:nvPr/>
        </p:nvSpPr>
        <p:spPr>
          <a:xfrm>
            <a:off x="6970526" y="4798138"/>
            <a:ext cx="1042814" cy="397232"/>
          </a:xfrm>
          <a:prstGeom prst="flowChartDecision">
            <a:avLst/>
          </a:prstGeom>
          <a:solidFill>
            <a:srgbClr val="0037A8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es-E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72" name="71 Conector recto de flecha"/>
          <p:cNvCxnSpPr/>
          <p:nvPr/>
        </p:nvCxnSpPr>
        <p:spPr>
          <a:xfrm>
            <a:off x="9336360" y="4996754"/>
            <a:ext cx="360040" cy="1588"/>
          </a:xfrm>
          <a:prstGeom prst="straightConnector1">
            <a:avLst/>
          </a:prstGeom>
          <a:ln w="38100">
            <a:solidFill>
              <a:srgbClr val="FFC000"/>
            </a:solidFill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3" name="72 Conector recto de flecha"/>
          <p:cNvCxnSpPr/>
          <p:nvPr/>
        </p:nvCxnSpPr>
        <p:spPr>
          <a:xfrm rot="16200000" flipH="1">
            <a:off x="7313898" y="2962427"/>
            <a:ext cx="360040" cy="794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4" name="73 Conector recto de flecha"/>
          <p:cNvCxnSpPr/>
          <p:nvPr/>
        </p:nvCxnSpPr>
        <p:spPr>
          <a:xfrm rot="16200000" flipH="1">
            <a:off x="7313898" y="3612455"/>
            <a:ext cx="360040" cy="794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5" name="74 Conector recto de flecha"/>
          <p:cNvCxnSpPr/>
          <p:nvPr/>
        </p:nvCxnSpPr>
        <p:spPr>
          <a:xfrm rot="5400000">
            <a:off x="7376805" y="4267672"/>
            <a:ext cx="233432" cy="1588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7" name="76 Conector recto de flecha"/>
          <p:cNvCxnSpPr/>
          <p:nvPr/>
        </p:nvCxnSpPr>
        <p:spPr>
          <a:xfrm rot="5400000">
            <a:off x="7376805" y="4709203"/>
            <a:ext cx="233432" cy="1588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8" name="77 Conector recto"/>
          <p:cNvCxnSpPr/>
          <p:nvPr/>
        </p:nvCxnSpPr>
        <p:spPr>
          <a:xfrm rot="5400000">
            <a:off x="7386315" y="4485281"/>
            <a:ext cx="216000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9 Decisión"/>
          <p:cNvSpPr/>
          <p:nvPr/>
        </p:nvSpPr>
        <p:spPr>
          <a:xfrm>
            <a:off x="6970526" y="2385572"/>
            <a:ext cx="1042814" cy="397232"/>
          </a:xfrm>
          <a:prstGeom prst="flowChartDecision">
            <a:avLst/>
          </a:prstGeom>
          <a:solidFill>
            <a:srgbClr val="0037A8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es-E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51" name="50 Conector recto de flecha"/>
          <p:cNvCxnSpPr/>
          <p:nvPr/>
        </p:nvCxnSpPr>
        <p:spPr>
          <a:xfrm rot="16200000" flipH="1">
            <a:off x="7313898" y="2240471"/>
            <a:ext cx="360040" cy="794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7735726" y="2241209"/>
            <a:ext cx="582211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true</a:t>
            </a:r>
          </a:p>
        </p:txBody>
      </p:sp>
      <p:sp>
        <p:nvSpPr>
          <p:cNvPr id="80" name="79 CuadroTexto"/>
          <p:cNvSpPr txBox="1"/>
          <p:nvPr/>
        </p:nvSpPr>
        <p:spPr>
          <a:xfrm>
            <a:off x="7735726" y="2912617"/>
            <a:ext cx="582211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true</a:t>
            </a:r>
          </a:p>
        </p:txBody>
      </p:sp>
      <p:sp>
        <p:nvSpPr>
          <p:cNvPr id="81" name="80 CuadroTexto"/>
          <p:cNvSpPr txBox="1"/>
          <p:nvPr/>
        </p:nvSpPr>
        <p:spPr>
          <a:xfrm>
            <a:off x="7735726" y="3619934"/>
            <a:ext cx="582211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true</a:t>
            </a:r>
          </a:p>
        </p:txBody>
      </p:sp>
      <p:sp>
        <p:nvSpPr>
          <p:cNvPr id="82" name="81 CuadroTexto"/>
          <p:cNvSpPr txBox="1"/>
          <p:nvPr/>
        </p:nvSpPr>
        <p:spPr>
          <a:xfrm>
            <a:off x="7735726" y="4660403"/>
            <a:ext cx="582211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true</a:t>
            </a:r>
          </a:p>
        </p:txBody>
      </p:sp>
      <p:sp>
        <p:nvSpPr>
          <p:cNvPr id="83" name="82 CuadroTexto"/>
          <p:cNvSpPr txBox="1"/>
          <p:nvPr/>
        </p:nvSpPr>
        <p:spPr>
          <a:xfrm>
            <a:off x="6754504" y="2708460"/>
            <a:ext cx="681598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false</a:t>
            </a:r>
          </a:p>
        </p:txBody>
      </p:sp>
      <p:sp>
        <p:nvSpPr>
          <p:cNvPr id="84" name="83 CuadroTexto"/>
          <p:cNvSpPr txBox="1"/>
          <p:nvPr/>
        </p:nvSpPr>
        <p:spPr>
          <a:xfrm>
            <a:off x="6754504" y="3351598"/>
            <a:ext cx="681598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false</a:t>
            </a:r>
          </a:p>
        </p:txBody>
      </p:sp>
      <p:sp>
        <p:nvSpPr>
          <p:cNvPr id="85" name="84 CuadroTexto"/>
          <p:cNvSpPr txBox="1"/>
          <p:nvPr/>
        </p:nvSpPr>
        <p:spPr>
          <a:xfrm>
            <a:off x="6754504" y="4060651"/>
            <a:ext cx="681598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false</a:t>
            </a:r>
          </a:p>
        </p:txBody>
      </p:sp>
      <p:sp>
        <p:nvSpPr>
          <p:cNvPr id="86" name="85 CuadroTexto"/>
          <p:cNvSpPr txBox="1"/>
          <p:nvPr/>
        </p:nvSpPr>
        <p:spPr>
          <a:xfrm>
            <a:off x="6754504" y="5105065"/>
            <a:ext cx="681598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false</a:t>
            </a:r>
          </a:p>
        </p:txBody>
      </p:sp>
      <p:cxnSp>
        <p:nvCxnSpPr>
          <p:cNvPr id="92" name="91 Conector recto de flecha"/>
          <p:cNvCxnSpPr/>
          <p:nvPr/>
        </p:nvCxnSpPr>
        <p:spPr>
          <a:xfrm rot="5400000">
            <a:off x="7384787" y="5304105"/>
            <a:ext cx="217471" cy="1588"/>
          </a:xfrm>
          <a:prstGeom prst="straightConnector1">
            <a:avLst/>
          </a:prstGeom>
          <a:ln w="38100">
            <a:solidFill>
              <a:srgbClr val="FFC000"/>
            </a:solidFill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4" name="93 Conector recto de flecha"/>
          <p:cNvCxnSpPr/>
          <p:nvPr/>
        </p:nvCxnSpPr>
        <p:spPr>
          <a:xfrm>
            <a:off x="7492728" y="5401869"/>
            <a:ext cx="2203673" cy="1588"/>
          </a:xfrm>
          <a:prstGeom prst="straightConnector1">
            <a:avLst/>
          </a:prstGeom>
          <a:ln w="38100">
            <a:solidFill>
              <a:srgbClr val="FFC000"/>
            </a:solidFill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/>
          <p:nvPr/>
        </p:nvCxnSpPr>
        <p:spPr>
          <a:xfrm rot="5400000">
            <a:off x="8097914" y="4156591"/>
            <a:ext cx="3160680" cy="1588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7" name="96 CuadroTexto"/>
          <p:cNvSpPr txBox="1"/>
          <p:nvPr/>
        </p:nvSpPr>
        <p:spPr>
          <a:xfrm>
            <a:off x="3143672" y="5631632"/>
            <a:ext cx="2549096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4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Diagramas de flujo</a:t>
            </a:r>
          </a:p>
        </p:txBody>
      </p:sp>
      <p:pic>
        <p:nvPicPr>
          <p:cNvPr id="58" name="Picture 5" descr="C:\Documents and Settings\Luis\Configuración local\Archivos temporales de Internet\Content.IE5\VWXD0WTH\MC90034564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03350" y="404664"/>
            <a:ext cx="885139" cy="854964"/>
          </a:xfrm>
          <a:prstGeom prst="rect">
            <a:avLst/>
          </a:prstGeom>
          <a:noFill/>
        </p:spPr>
      </p:pic>
      <p:sp>
        <p:nvSpPr>
          <p:cNvPr id="59" name="58 CuadroTexto"/>
          <p:cNvSpPr txBox="1"/>
          <p:nvPr/>
        </p:nvSpPr>
        <p:spPr>
          <a:xfrm>
            <a:off x="2999656" y="4420691"/>
            <a:ext cx="524504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</a:p>
        </p:txBody>
      </p:sp>
      <p:sp>
        <p:nvSpPr>
          <p:cNvPr id="60" name="59 CuadroTexto"/>
          <p:cNvSpPr txBox="1"/>
          <p:nvPr/>
        </p:nvSpPr>
        <p:spPr>
          <a:xfrm>
            <a:off x="4943873" y="4753308"/>
            <a:ext cx="1883849" cy="90794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if-else-if</a:t>
            </a:r>
          </a:p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</a:p>
        </p:txBody>
      </p:sp>
      <p:sp>
        <p:nvSpPr>
          <p:cNvPr id="11" name="Marcador de fech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722D-4329-4D22-B04F-1BA3963CF1C7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menú con su bucle...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52153"/>
            <a:ext cx="8229600" cy="5404197"/>
          </a:xfrm>
        </p:spPr>
        <p:txBody>
          <a:bodyPr>
            <a:noAutofit/>
          </a:bodyPr>
          <a:lstStyle/>
          <a:p>
            <a:pPr marL="361950" lvl="1" indent="1588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</a:rPr>
              <a:t> </a:t>
            </a:r>
            <a:r>
              <a:rPr lang="es-ES" sz="2000" dirty="0" err="1">
                <a:latin typeface="Consolas" pitchFamily="49" charset="0"/>
              </a:rPr>
              <a:t>opcion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marL="361950" lvl="1" indent="1588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...</a:t>
            </a:r>
          </a:p>
          <a:p>
            <a:pPr marL="361950" lvl="1" indent="1588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2000" dirty="0" err="1">
                <a:latin typeface="Consolas" pitchFamily="49" charset="0"/>
              </a:rPr>
              <a:t>opcion</a:t>
            </a:r>
            <a:r>
              <a:rPr lang="es-ES" sz="2000" dirty="0">
                <a:latin typeface="Consolas" pitchFamily="49" charset="0"/>
              </a:rPr>
              <a:t> = </a:t>
            </a:r>
            <a:r>
              <a:rPr lang="es-ES" sz="2000" dirty="0" err="1">
                <a:latin typeface="Consolas" pitchFamily="49" charset="0"/>
              </a:rPr>
              <a:t>menu</a:t>
            </a:r>
            <a:r>
              <a:rPr lang="es-ES" sz="2000" dirty="0">
                <a:latin typeface="Consolas" pitchFamily="49" charset="0"/>
              </a:rPr>
              <a:t>();</a:t>
            </a:r>
          </a:p>
          <a:p>
            <a:pPr marL="361950" lvl="1" indent="1588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while</a:t>
            </a:r>
            <a:r>
              <a:rPr lang="es-ES" sz="2000" dirty="0">
                <a:latin typeface="Consolas" pitchFamily="49" charset="0"/>
              </a:rPr>
              <a:t> (opcion !=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2000" dirty="0">
                <a:latin typeface="Consolas" pitchFamily="49" charset="0"/>
              </a:rPr>
              <a:t>) {</a:t>
            </a:r>
          </a:p>
          <a:p>
            <a:pPr marL="361950" lvl="1" indent="1588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   switch</a:t>
            </a:r>
            <a:r>
              <a:rPr lang="es-ES" sz="2000" dirty="0">
                <a:latin typeface="Consolas" pitchFamily="49" charset="0"/>
              </a:rPr>
              <a:t> (opcion) {</a:t>
            </a:r>
          </a:p>
          <a:p>
            <a:pPr marL="361950" lvl="1" indent="1588">
              <a:lnSpc>
                <a:spcPts val="1700"/>
              </a:lnSpc>
              <a:spcBef>
                <a:spcPts val="0"/>
              </a:spcBef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   case</a:t>
            </a:r>
            <a:r>
              <a:rPr lang="es-ES" sz="2000" dirty="0">
                <a:latin typeface="Consolas" pitchFamily="49" charset="0"/>
              </a:rPr>
              <a:t>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1</a:t>
            </a:r>
            <a:r>
              <a:rPr lang="es-ES" sz="2000" dirty="0">
                <a:latin typeface="Consolas" pitchFamily="49" charset="0"/>
              </a:rPr>
              <a:t>:</a:t>
            </a:r>
          </a:p>
          <a:p>
            <a:pPr marL="361950" lvl="1" indent="1588">
              <a:lnSpc>
                <a:spcPts val="17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   {</a:t>
            </a:r>
          </a:p>
          <a:p>
            <a:pPr marL="361950" lvl="1" indent="1588">
              <a:lnSpc>
                <a:spcPts val="17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      cout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"En la opción 1..."</a:t>
            </a:r>
            <a:r>
              <a:rPr lang="es-ES" sz="2000" dirty="0">
                <a:latin typeface="Consolas" pitchFamily="49" charset="0"/>
              </a:rPr>
              <a:t> &lt;&lt; endl;</a:t>
            </a:r>
          </a:p>
          <a:p>
            <a:pPr marL="361950" lvl="1" indent="1588">
              <a:lnSpc>
                <a:spcPts val="17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   }</a:t>
            </a:r>
          </a:p>
          <a:p>
            <a:pPr marL="361950" lvl="1" indent="1588">
              <a:lnSpc>
                <a:spcPts val="17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   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break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marL="361950" lvl="1" indent="1588">
              <a:lnSpc>
                <a:spcPts val="17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...</a:t>
            </a:r>
          </a:p>
          <a:p>
            <a:pPr marL="361950" lvl="1" indent="1588">
              <a:lnSpc>
                <a:spcPts val="1700"/>
              </a:lnSpc>
              <a:spcBef>
                <a:spcPts val="0"/>
              </a:spcBef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   case</a:t>
            </a:r>
            <a:r>
              <a:rPr lang="es-ES" sz="2000" dirty="0">
                <a:latin typeface="Consolas" pitchFamily="49" charset="0"/>
              </a:rPr>
              <a:t>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4</a:t>
            </a:r>
            <a:r>
              <a:rPr lang="es-ES" sz="2000" dirty="0">
                <a:latin typeface="Consolas" pitchFamily="49" charset="0"/>
              </a:rPr>
              <a:t>:</a:t>
            </a:r>
          </a:p>
          <a:p>
            <a:pPr marL="361950" lvl="1" indent="1588">
              <a:lnSpc>
                <a:spcPts val="17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   {</a:t>
            </a:r>
          </a:p>
          <a:p>
            <a:pPr marL="361950" lvl="1" indent="1588">
              <a:lnSpc>
                <a:spcPts val="17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      cout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"En la opción 4..."</a:t>
            </a:r>
            <a:r>
              <a:rPr lang="es-ES" sz="2000" dirty="0">
                <a:latin typeface="Consolas" pitchFamily="49" charset="0"/>
              </a:rPr>
              <a:t> &lt;&lt; endl;</a:t>
            </a:r>
          </a:p>
          <a:p>
            <a:pPr marL="361950" lvl="1" indent="1588">
              <a:lnSpc>
                <a:spcPts val="17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   }</a:t>
            </a:r>
            <a:endParaRPr lang="es-ES" sz="2000" dirty="0">
              <a:solidFill>
                <a:srgbClr val="92D050"/>
              </a:solidFill>
              <a:latin typeface="Consolas" pitchFamily="49" charset="0"/>
            </a:endParaRPr>
          </a:p>
          <a:p>
            <a:pPr marL="361950" lvl="1" indent="1588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}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 // switch</a:t>
            </a:r>
            <a:endParaRPr lang="es-ES" sz="2000" dirty="0">
              <a:latin typeface="Consolas" pitchFamily="49" charset="0"/>
            </a:endParaRPr>
          </a:p>
          <a:p>
            <a:pPr marL="361950" lvl="1" indent="1588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...</a:t>
            </a:r>
          </a:p>
          <a:p>
            <a:pPr marL="361950" lvl="1" indent="1588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</a:t>
            </a:r>
            <a:r>
              <a:rPr lang="es-ES" sz="2000" dirty="0" err="1">
                <a:latin typeface="Consolas" pitchFamily="49" charset="0"/>
              </a:rPr>
              <a:t>opcion</a:t>
            </a:r>
            <a:r>
              <a:rPr lang="es-ES" sz="2000" dirty="0">
                <a:latin typeface="Consolas" pitchFamily="49" charset="0"/>
              </a:rPr>
              <a:t> = </a:t>
            </a:r>
            <a:r>
              <a:rPr lang="es-ES" sz="2000" dirty="0" err="1">
                <a:latin typeface="Consolas" pitchFamily="49" charset="0"/>
              </a:rPr>
              <a:t>menu</a:t>
            </a:r>
            <a:r>
              <a:rPr lang="es-ES" sz="2000" dirty="0">
                <a:latin typeface="Consolas" pitchFamily="49" charset="0"/>
              </a:rPr>
              <a:t>();</a:t>
            </a:r>
          </a:p>
          <a:p>
            <a:pPr marL="361950" lvl="1" indent="1588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}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 // while</a:t>
            </a:r>
            <a:endParaRPr lang="es-ES" sz="2000" dirty="0">
              <a:latin typeface="Consolas" pitchFamily="49" charset="0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B0B8-C7BE-4D91-BBA4-58945270B389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Casos múltiples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52153"/>
            <a:ext cx="8363272" cy="5285159"/>
          </a:xfrm>
        </p:spPr>
        <p:txBody>
          <a:bodyPr numCol="2">
            <a:noAutofit/>
          </a:bodyPr>
          <a:lstStyle/>
          <a:p>
            <a:pPr marL="361950"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1800" dirty="0">
                <a:latin typeface="Consolas" pitchFamily="49" charset="0"/>
              </a:rPr>
              <a:t> nota; </a:t>
            </a:r>
            <a:r>
              <a:rPr lang="es-ES" sz="1800" dirty="0">
                <a:solidFill>
                  <a:srgbClr val="92D050"/>
                </a:solidFill>
                <a:latin typeface="Consolas" pitchFamily="49" charset="0"/>
              </a:rPr>
              <a:t>// Sin decimales</a:t>
            </a:r>
          </a:p>
          <a:p>
            <a:pPr marL="361950"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"Nota (0-10): "</a:t>
            </a:r>
            <a:r>
              <a:rPr lang="es-ES" sz="1800" dirty="0">
                <a:latin typeface="Consolas" pitchFamily="49" charset="0"/>
              </a:rPr>
              <a:t>;</a:t>
            </a:r>
          </a:p>
          <a:p>
            <a:pPr marL="361950"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cin &gt;&gt; nota;</a:t>
            </a:r>
          </a:p>
          <a:p>
            <a:pPr marL="361950"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switch</a:t>
            </a:r>
            <a:r>
              <a:rPr lang="es-ES" sz="1800" dirty="0">
                <a:latin typeface="Consolas" pitchFamily="49" charset="0"/>
              </a:rPr>
              <a:t> (nota) {</a:t>
            </a:r>
          </a:p>
          <a:p>
            <a:pPr marL="361950"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case</a:t>
            </a:r>
            <a:r>
              <a:rPr lang="es-ES" sz="1800" dirty="0">
                <a:latin typeface="Consolas" pitchFamily="49" charset="0"/>
              </a:rPr>
              <a:t> 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1800" dirty="0">
                <a:latin typeface="Consolas" pitchFamily="49" charset="0"/>
              </a:rPr>
              <a:t>:</a:t>
            </a:r>
          </a:p>
          <a:p>
            <a:pPr marL="361950"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case</a:t>
            </a:r>
            <a:r>
              <a:rPr lang="es-ES" sz="1800" dirty="0">
                <a:latin typeface="Consolas" pitchFamily="49" charset="0"/>
              </a:rPr>
              <a:t> 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1</a:t>
            </a:r>
            <a:r>
              <a:rPr lang="es-ES" sz="1800" dirty="0">
                <a:latin typeface="Consolas" pitchFamily="49" charset="0"/>
              </a:rPr>
              <a:t>:</a:t>
            </a:r>
          </a:p>
          <a:p>
            <a:pPr marL="361950"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case</a:t>
            </a:r>
            <a:r>
              <a:rPr lang="es-ES" sz="1800" dirty="0">
                <a:latin typeface="Consolas" pitchFamily="49" charset="0"/>
              </a:rPr>
              <a:t> 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2</a:t>
            </a:r>
            <a:r>
              <a:rPr lang="es-ES" sz="1800" dirty="0">
                <a:latin typeface="Consolas" pitchFamily="49" charset="0"/>
              </a:rPr>
              <a:t>:</a:t>
            </a:r>
          </a:p>
          <a:p>
            <a:pPr marL="361950"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case</a:t>
            </a:r>
            <a:r>
              <a:rPr lang="es-ES" sz="1800" dirty="0">
                <a:latin typeface="Consolas" pitchFamily="49" charset="0"/>
              </a:rPr>
              <a:t> 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3</a:t>
            </a:r>
            <a:r>
              <a:rPr lang="es-ES" sz="1800" dirty="0">
                <a:latin typeface="Consolas" pitchFamily="49" charset="0"/>
              </a:rPr>
              <a:t>:</a:t>
            </a:r>
          </a:p>
          <a:p>
            <a:pPr marL="361950"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case</a:t>
            </a:r>
            <a:r>
              <a:rPr lang="es-ES" sz="1800" dirty="0">
                <a:latin typeface="Consolas" pitchFamily="49" charset="0"/>
              </a:rPr>
              <a:t> 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4</a:t>
            </a:r>
            <a:r>
              <a:rPr lang="es-ES" sz="1800" dirty="0">
                <a:latin typeface="Consolas" pitchFamily="49" charset="0"/>
              </a:rPr>
              <a:t>:</a:t>
            </a:r>
          </a:p>
          <a:p>
            <a:pPr marL="361950"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{</a:t>
            </a:r>
          </a:p>
          <a:p>
            <a:pPr marL="361950"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   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"Suspenso"</a:t>
            </a:r>
            <a:r>
              <a:rPr lang="es-ES" sz="1800" dirty="0">
                <a:latin typeface="Consolas" pitchFamily="49" charset="0"/>
              </a:rPr>
              <a:t>;</a:t>
            </a:r>
          </a:p>
          <a:p>
            <a:pPr marL="361950"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}</a:t>
            </a:r>
          </a:p>
          <a:p>
            <a:pPr marL="361950"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</a:t>
            </a: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break</a:t>
            </a:r>
            <a:r>
              <a:rPr lang="es-ES" sz="1800" dirty="0">
                <a:latin typeface="Consolas" pitchFamily="49" charset="0"/>
              </a:rPr>
              <a:t>; </a:t>
            </a:r>
            <a:r>
              <a:rPr lang="es-ES" sz="1800" dirty="0">
                <a:solidFill>
                  <a:srgbClr val="92D050"/>
                </a:solidFill>
                <a:latin typeface="Consolas" pitchFamily="49" charset="0"/>
              </a:rPr>
              <a:t>// De 0 a 4: SS</a:t>
            </a:r>
          </a:p>
          <a:p>
            <a:pPr marL="361950"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case</a:t>
            </a:r>
            <a:r>
              <a:rPr lang="es-ES" sz="1800" dirty="0">
                <a:latin typeface="Consolas" pitchFamily="49" charset="0"/>
              </a:rPr>
              <a:t> 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5</a:t>
            </a:r>
            <a:r>
              <a:rPr lang="es-ES" sz="1800" dirty="0">
                <a:latin typeface="Consolas" pitchFamily="49" charset="0"/>
              </a:rPr>
              <a:t>:</a:t>
            </a:r>
          </a:p>
          <a:p>
            <a:pPr marL="361950"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case</a:t>
            </a:r>
            <a:r>
              <a:rPr lang="es-ES" sz="1800" dirty="0">
                <a:latin typeface="Consolas" pitchFamily="49" charset="0"/>
              </a:rPr>
              <a:t> 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6</a:t>
            </a:r>
            <a:r>
              <a:rPr lang="es-ES" sz="1800" dirty="0">
                <a:latin typeface="Consolas" pitchFamily="49" charset="0"/>
              </a:rPr>
              <a:t>:</a:t>
            </a:r>
          </a:p>
          <a:p>
            <a:pPr marL="361950"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{</a:t>
            </a:r>
          </a:p>
          <a:p>
            <a:pPr marL="361950"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   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"Aprobado"</a:t>
            </a:r>
            <a:r>
              <a:rPr lang="es-ES" sz="1800" dirty="0">
                <a:latin typeface="Consolas" pitchFamily="49" charset="0"/>
              </a:rPr>
              <a:t>;</a:t>
            </a:r>
          </a:p>
          <a:p>
            <a:pPr marL="361950"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}</a:t>
            </a:r>
          </a:p>
          <a:p>
            <a:pPr marL="361950"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</a:t>
            </a: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break</a:t>
            </a:r>
            <a:r>
              <a:rPr lang="es-ES" sz="1800" dirty="0">
                <a:latin typeface="Consolas" pitchFamily="49" charset="0"/>
              </a:rPr>
              <a:t>;</a:t>
            </a:r>
            <a:r>
              <a:rPr lang="es-ES" sz="1800" dirty="0">
                <a:solidFill>
                  <a:srgbClr val="92D050"/>
                </a:solidFill>
                <a:latin typeface="Consolas" pitchFamily="49" charset="0"/>
              </a:rPr>
              <a:t> // 5 o 6: AP</a:t>
            </a:r>
            <a:endParaRPr lang="es-ES" sz="1800" dirty="0">
              <a:latin typeface="Consolas" pitchFamily="49" charset="0"/>
            </a:endParaRPr>
          </a:p>
          <a:p>
            <a:pPr marL="361950"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case</a:t>
            </a:r>
            <a:r>
              <a:rPr lang="es-ES" sz="1800" dirty="0">
                <a:latin typeface="Consolas" pitchFamily="49" charset="0"/>
              </a:rPr>
              <a:t> 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7</a:t>
            </a:r>
            <a:r>
              <a:rPr lang="es-ES" sz="1800" dirty="0">
                <a:latin typeface="Consolas" pitchFamily="49" charset="0"/>
              </a:rPr>
              <a:t>:</a:t>
            </a:r>
          </a:p>
          <a:p>
            <a:pPr marL="361950"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case</a:t>
            </a:r>
            <a:r>
              <a:rPr lang="es-ES" sz="1800" dirty="0">
                <a:latin typeface="Consolas" pitchFamily="49" charset="0"/>
              </a:rPr>
              <a:t> 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8</a:t>
            </a:r>
            <a:r>
              <a:rPr lang="es-ES" sz="1800" dirty="0">
                <a:latin typeface="Consolas" pitchFamily="49" charset="0"/>
              </a:rPr>
              <a:t>:</a:t>
            </a:r>
          </a:p>
          <a:p>
            <a:pPr marL="361950"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{</a:t>
            </a:r>
          </a:p>
          <a:p>
            <a:pPr marL="361950"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   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"Notable"</a:t>
            </a:r>
            <a:r>
              <a:rPr lang="es-ES" sz="1800" dirty="0">
                <a:latin typeface="Consolas" pitchFamily="49" charset="0"/>
              </a:rPr>
              <a:t>;</a:t>
            </a:r>
          </a:p>
          <a:p>
            <a:pPr marL="361950"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}</a:t>
            </a:r>
          </a:p>
          <a:p>
            <a:pPr marL="361950"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</a:t>
            </a: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break</a:t>
            </a:r>
            <a:r>
              <a:rPr lang="es-ES" sz="1800" dirty="0">
                <a:latin typeface="Consolas" pitchFamily="49" charset="0"/>
              </a:rPr>
              <a:t>; </a:t>
            </a:r>
            <a:r>
              <a:rPr lang="es-ES" sz="1800" dirty="0">
                <a:solidFill>
                  <a:srgbClr val="92D050"/>
                </a:solidFill>
                <a:latin typeface="Consolas" pitchFamily="49" charset="0"/>
              </a:rPr>
              <a:t>// 7 u 8: NT</a:t>
            </a:r>
            <a:endParaRPr lang="es-ES" sz="1800" dirty="0">
              <a:latin typeface="Consolas" pitchFamily="49" charset="0"/>
            </a:endParaRPr>
          </a:p>
          <a:p>
            <a:pPr marL="361950"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case</a:t>
            </a:r>
            <a:r>
              <a:rPr lang="es-ES" sz="1800" dirty="0">
                <a:latin typeface="Consolas" pitchFamily="49" charset="0"/>
              </a:rPr>
              <a:t> 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9</a:t>
            </a:r>
            <a:r>
              <a:rPr lang="es-ES" sz="1800" dirty="0">
                <a:latin typeface="Consolas" pitchFamily="49" charset="0"/>
              </a:rPr>
              <a:t>:</a:t>
            </a:r>
          </a:p>
          <a:p>
            <a:pPr marL="361950"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case</a:t>
            </a:r>
            <a:r>
              <a:rPr lang="es-ES" sz="1800" dirty="0">
                <a:latin typeface="Consolas" pitchFamily="49" charset="0"/>
              </a:rPr>
              <a:t>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10</a:t>
            </a:r>
            <a:r>
              <a:rPr lang="es-ES" sz="1800" dirty="0">
                <a:latin typeface="Consolas" pitchFamily="49" charset="0"/>
              </a:rPr>
              <a:t>:</a:t>
            </a:r>
          </a:p>
          <a:p>
            <a:pPr marL="361950"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{</a:t>
            </a:r>
          </a:p>
          <a:p>
            <a:pPr marL="361950"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   </a:t>
            </a:r>
            <a:r>
              <a:rPr lang="es-ES" sz="1800" spc="-30" dirty="0">
                <a:latin typeface="Consolas" pitchFamily="49" charset="0"/>
              </a:rPr>
              <a:t>cout &lt;&lt; </a:t>
            </a:r>
            <a:r>
              <a:rPr lang="es-ES" sz="1800" spc="-30" dirty="0">
                <a:solidFill>
                  <a:srgbClr val="FFFF00"/>
                </a:solidFill>
                <a:latin typeface="Consolas" pitchFamily="49" charset="0"/>
              </a:rPr>
              <a:t>"Sobresaliente"</a:t>
            </a:r>
            <a:r>
              <a:rPr lang="es-ES" sz="1800" spc="-30" dirty="0">
                <a:latin typeface="Consolas" pitchFamily="49" charset="0"/>
              </a:rPr>
              <a:t>;</a:t>
            </a:r>
          </a:p>
          <a:p>
            <a:pPr marL="361950"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}</a:t>
            </a:r>
          </a:p>
          <a:p>
            <a:pPr marL="361950"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</a:t>
            </a: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break</a:t>
            </a:r>
            <a:r>
              <a:rPr lang="es-ES" sz="1800" dirty="0">
                <a:latin typeface="Consolas" pitchFamily="49" charset="0"/>
              </a:rPr>
              <a:t>; </a:t>
            </a:r>
            <a:r>
              <a:rPr lang="es-ES" sz="1800" dirty="0">
                <a:solidFill>
                  <a:srgbClr val="92D050"/>
                </a:solidFill>
                <a:latin typeface="Consolas" pitchFamily="49" charset="0"/>
              </a:rPr>
              <a:t>// 9 o 10: SB</a:t>
            </a:r>
            <a:endParaRPr lang="es-ES" sz="1800" dirty="0">
              <a:latin typeface="Consolas" pitchFamily="49" charset="0"/>
            </a:endParaRPr>
          </a:p>
          <a:p>
            <a:pPr marL="361950"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default</a:t>
            </a:r>
            <a:r>
              <a:rPr lang="es-ES" sz="1800" dirty="0">
                <a:latin typeface="Consolas" pitchFamily="49" charset="0"/>
              </a:rPr>
              <a:t>:</a:t>
            </a:r>
          </a:p>
          <a:p>
            <a:pPr marL="361950"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{</a:t>
            </a:r>
          </a:p>
          <a:p>
            <a:pPr marL="361950"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   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"¡No válida!"</a:t>
            </a:r>
            <a:r>
              <a:rPr lang="es-ES" sz="1800" dirty="0">
                <a:latin typeface="Consolas" pitchFamily="49" charset="0"/>
              </a:rPr>
              <a:t>;</a:t>
            </a:r>
          </a:p>
          <a:p>
            <a:pPr marL="361950"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   }</a:t>
            </a:r>
          </a:p>
          <a:p>
            <a:pPr marL="361950"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</a:rPr>
              <a:t>}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831-3592-4DEE-8102-F244BC8E8094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dirty="0" smtClean="0"/>
              <a:t>Escritura de variables de tipos enumerados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082602" y="946821"/>
            <a:ext cx="8261870" cy="545277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266700" lvl="1" indent="1588">
              <a:lnSpc>
                <a:spcPts val="1900"/>
              </a:lnSpc>
            </a:pP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typedef </a:t>
            </a:r>
            <a:r>
              <a:rPr lang="es-ES" dirty="0">
                <a:solidFill>
                  <a:srgbClr val="FFC000"/>
                </a:solidFill>
                <a:latin typeface="Consolas" pitchFamily="49" charset="0"/>
              </a:rPr>
              <a:t>enum</a:t>
            </a:r>
            <a:r>
              <a:rPr lang="es-ES" dirty="0">
                <a:latin typeface="Consolas" pitchFamily="49" charset="0"/>
              </a:rPr>
              <a:t> {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</a:rPr>
              <a:t>enero</a:t>
            </a:r>
            <a:r>
              <a:rPr lang="es-ES" dirty="0">
                <a:latin typeface="Consolas" pitchFamily="49" charset="0"/>
              </a:rPr>
              <a:t>,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</a:rPr>
              <a:t>febrero</a:t>
            </a:r>
            <a:r>
              <a:rPr lang="es-ES" dirty="0">
                <a:latin typeface="Consolas" pitchFamily="49" charset="0"/>
              </a:rPr>
              <a:t>,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</a:rPr>
              <a:t>marzo</a:t>
            </a:r>
            <a:r>
              <a:rPr lang="es-ES" dirty="0">
                <a:latin typeface="Consolas" pitchFamily="49" charset="0"/>
              </a:rPr>
              <a:t>,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</a:rPr>
              <a:t>abril</a:t>
            </a:r>
            <a:r>
              <a:rPr lang="es-ES" dirty="0">
                <a:latin typeface="Consolas" pitchFamily="49" charset="0"/>
              </a:rPr>
              <a:t>,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</a:rPr>
              <a:t>mayo</a:t>
            </a:r>
            <a:r>
              <a:rPr lang="es-ES" dirty="0">
                <a:latin typeface="Consolas" pitchFamily="49" charset="0"/>
              </a:rPr>
              <a:t>,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</a:rPr>
              <a:t>junio</a:t>
            </a:r>
            <a:r>
              <a:rPr lang="es-ES" dirty="0">
                <a:latin typeface="Consolas" pitchFamily="49" charset="0"/>
              </a:rPr>
              <a:t>,</a:t>
            </a:r>
          </a:p>
          <a:p>
            <a:pPr marL="266700" lvl="1" indent="1588">
              <a:lnSpc>
                <a:spcPts val="1900"/>
              </a:lnSpc>
            </a:pPr>
            <a:r>
              <a:rPr lang="es-ES" dirty="0">
                <a:latin typeface="Consolas" pitchFamily="49" charset="0"/>
              </a:rPr>
              <a:t>  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</a:rPr>
              <a:t>julio</a:t>
            </a:r>
            <a:r>
              <a:rPr lang="es-ES" dirty="0">
                <a:latin typeface="Consolas" pitchFamily="49" charset="0"/>
              </a:rPr>
              <a:t>,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</a:rPr>
              <a:t>agosto</a:t>
            </a:r>
            <a:r>
              <a:rPr lang="es-ES" dirty="0">
                <a:latin typeface="Consolas" pitchFamily="49" charset="0"/>
              </a:rPr>
              <a:t>,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</a:rPr>
              <a:t>septiembre</a:t>
            </a:r>
            <a:r>
              <a:rPr lang="es-ES" dirty="0">
                <a:latin typeface="Consolas" pitchFamily="49" charset="0"/>
              </a:rPr>
              <a:t>,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</a:rPr>
              <a:t>octubre</a:t>
            </a:r>
            <a:r>
              <a:rPr lang="es-ES" dirty="0">
                <a:latin typeface="Consolas" pitchFamily="49" charset="0"/>
              </a:rPr>
              <a:t>,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</a:rPr>
              <a:t>noviembre</a:t>
            </a:r>
            <a:r>
              <a:rPr lang="es-ES" dirty="0">
                <a:latin typeface="Consolas" pitchFamily="49" charset="0"/>
              </a:rPr>
              <a:t>,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</a:rPr>
              <a:t>diciembre </a:t>
            </a:r>
            <a:r>
              <a:rPr lang="es-ES" dirty="0">
                <a:latin typeface="Consolas" pitchFamily="49" charset="0"/>
              </a:rPr>
              <a:t>}</a:t>
            </a:r>
          </a:p>
          <a:p>
            <a:pPr marL="266700" lvl="1" indent="1588">
              <a:lnSpc>
                <a:spcPts val="1900"/>
              </a:lnSpc>
            </a:pPr>
            <a:r>
              <a:rPr lang="es-ES" dirty="0" err="1">
                <a:solidFill>
                  <a:srgbClr val="FFC000"/>
                </a:solidFill>
                <a:latin typeface="Consolas" pitchFamily="49" charset="0"/>
              </a:rPr>
              <a:t>tMes</a:t>
            </a:r>
            <a:r>
              <a:rPr lang="es-ES" dirty="0">
                <a:latin typeface="Consolas" pitchFamily="49" charset="0"/>
              </a:rPr>
              <a:t>;</a:t>
            </a:r>
          </a:p>
          <a:p>
            <a:pPr marL="266700" lvl="1" indent="1588">
              <a:lnSpc>
                <a:spcPts val="1900"/>
              </a:lnSpc>
            </a:pPr>
            <a:r>
              <a:rPr lang="es-ES" dirty="0" err="1">
                <a:solidFill>
                  <a:srgbClr val="FFC000"/>
                </a:solidFill>
                <a:latin typeface="Consolas" pitchFamily="49" charset="0"/>
              </a:rPr>
              <a:t>tMes</a:t>
            </a:r>
            <a:r>
              <a:rPr lang="es-ES" dirty="0">
                <a:latin typeface="Consolas" pitchFamily="49" charset="0"/>
              </a:rPr>
              <a:t> mes;</a:t>
            </a:r>
          </a:p>
          <a:p>
            <a:pPr marL="266700" lvl="1" indent="1588">
              <a:lnSpc>
                <a:spcPts val="19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...</a:t>
            </a:r>
          </a:p>
          <a:p>
            <a:pPr marL="266700" lvl="1" indent="1588">
              <a:lnSpc>
                <a:spcPts val="1900"/>
              </a:lnSpc>
            </a:pP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switch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(mes) {</a:t>
            </a:r>
          </a:p>
          <a:p>
            <a:pPr marL="266700" lvl="1" indent="1588">
              <a:lnSpc>
                <a:spcPts val="1900"/>
              </a:lnSpc>
            </a:pP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case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enero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</a:t>
            </a:r>
          </a:p>
          <a:p>
            <a:pPr marL="266700" lvl="1" indent="1588">
              <a:lnSpc>
                <a:spcPts val="19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{</a:t>
            </a:r>
          </a:p>
          <a:p>
            <a:pPr marL="266700" lvl="1" indent="1588">
              <a:lnSpc>
                <a:spcPts val="19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cout &lt;&lt;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"enero"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266700" lvl="1" indent="1588">
              <a:lnSpc>
                <a:spcPts val="19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}</a:t>
            </a:r>
          </a:p>
          <a:p>
            <a:pPr marL="266700" lvl="1" indent="1588">
              <a:lnSpc>
                <a:spcPts val="19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break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</a:t>
            </a:r>
          </a:p>
          <a:p>
            <a:pPr marL="266700" lvl="1" indent="1588">
              <a:lnSpc>
                <a:spcPts val="1900"/>
              </a:lnSpc>
            </a:pP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case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febrero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</a:t>
            </a:r>
          </a:p>
          <a:p>
            <a:pPr marL="266700" lvl="1" indent="1588">
              <a:lnSpc>
                <a:spcPts val="19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{</a:t>
            </a:r>
          </a:p>
          <a:p>
            <a:pPr marL="266700" lvl="1" indent="1588">
              <a:lnSpc>
                <a:spcPts val="19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cout &lt;&lt;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"febrero"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266700" lvl="1" indent="1588">
              <a:lnSpc>
                <a:spcPts val="19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}</a:t>
            </a:r>
          </a:p>
          <a:p>
            <a:pPr marL="266700" lvl="1" indent="1588">
              <a:lnSpc>
                <a:spcPts val="19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break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266700" lvl="1" indent="1588">
              <a:lnSpc>
                <a:spcPts val="19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...</a:t>
            </a:r>
          </a:p>
          <a:p>
            <a:pPr marL="266700" lvl="1" indent="1588">
              <a:lnSpc>
                <a:spcPts val="1900"/>
              </a:lnSpc>
            </a:pP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case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diciembre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</a:t>
            </a:r>
          </a:p>
          <a:p>
            <a:pPr marL="266700" lvl="1" indent="1588">
              <a:lnSpc>
                <a:spcPts val="19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{</a:t>
            </a:r>
          </a:p>
          <a:p>
            <a:pPr marL="266700" lvl="1" indent="1588">
              <a:lnSpc>
                <a:spcPts val="19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cout &lt;&lt;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"diciembre"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266700" lvl="1" indent="1588">
              <a:lnSpc>
                <a:spcPts val="19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}</a:t>
            </a:r>
          </a:p>
          <a:p>
            <a:pPr marL="266700" lvl="1" indent="1588">
              <a:lnSpc>
                <a:spcPts val="19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59F6-D935-437A-9E70-85744170888D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4759485" y="3044281"/>
            <a:ext cx="2673232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Repetición</a:t>
            </a:r>
            <a:endParaRPr lang="es-ES" sz="240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C58E-52C5-4000-9D02-4E8BDA636BFE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Repetición (iteración)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grpSp>
        <p:nvGrpSpPr>
          <p:cNvPr id="48" name="47 Grupo"/>
          <p:cNvGrpSpPr/>
          <p:nvPr/>
        </p:nvGrpSpPr>
        <p:grpSpPr>
          <a:xfrm>
            <a:off x="4103676" y="2762310"/>
            <a:ext cx="1512168" cy="1173909"/>
            <a:chOff x="1211524" y="2762309"/>
            <a:chExt cx="1512168" cy="1173909"/>
          </a:xfrm>
        </p:grpSpPr>
        <p:sp>
          <p:nvSpPr>
            <p:cNvPr id="6" name="5 CuadroTexto"/>
            <p:cNvSpPr txBox="1"/>
            <p:nvPr/>
          </p:nvSpPr>
          <p:spPr>
            <a:xfrm>
              <a:off x="1211524" y="3576178"/>
              <a:ext cx="1512168" cy="360040"/>
            </a:xfrm>
            <a:prstGeom prst="rect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sz="2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Cuerpo</a:t>
              </a:r>
            </a:p>
          </p:txBody>
        </p:sp>
        <p:grpSp>
          <p:nvGrpSpPr>
            <p:cNvPr id="8" name="36 Grupo"/>
            <p:cNvGrpSpPr/>
            <p:nvPr/>
          </p:nvGrpSpPr>
          <p:grpSpPr>
            <a:xfrm>
              <a:off x="1970498" y="3131136"/>
              <a:ext cx="215230" cy="442949"/>
              <a:chOff x="1476450" y="3285903"/>
              <a:chExt cx="215230" cy="44294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5" name="24 Conector recto de flecha"/>
              <p:cNvCxnSpPr/>
              <p:nvPr/>
            </p:nvCxnSpPr>
            <p:spPr>
              <a:xfrm rot="5400000">
                <a:off x="1274026" y="3506584"/>
                <a:ext cx="442949" cy="1588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stealth" w="lg" len="lg"/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" name="26 Conector recto de flecha"/>
              <p:cNvCxnSpPr/>
              <p:nvPr/>
            </p:nvCxnSpPr>
            <p:spPr>
              <a:xfrm rot="10800000">
                <a:off x="1476450" y="3287792"/>
                <a:ext cx="215230" cy="1588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none" w="lg" len="lg"/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42" name="41 CuadroTexto"/>
            <p:cNvSpPr txBox="1"/>
            <p:nvPr/>
          </p:nvSpPr>
          <p:spPr>
            <a:xfrm>
              <a:off x="1800762" y="2762309"/>
              <a:ext cx="362600" cy="40011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Sí</a:t>
              </a:r>
            </a:p>
          </p:txBody>
        </p:sp>
      </p:grpSp>
      <p:grpSp>
        <p:nvGrpSpPr>
          <p:cNvPr id="9" name="100 Grupo"/>
          <p:cNvGrpSpPr/>
          <p:nvPr/>
        </p:nvGrpSpPr>
        <p:grpSpPr>
          <a:xfrm>
            <a:off x="3935760" y="2485031"/>
            <a:ext cx="2032384" cy="1820752"/>
            <a:chOff x="899592" y="3284984"/>
            <a:chExt cx="2032384" cy="1820752"/>
          </a:xfrm>
        </p:grpSpPr>
        <p:cxnSp>
          <p:nvCxnSpPr>
            <p:cNvPr id="33" name="32 Conector recto de flecha"/>
            <p:cNvCxnSpPr/>
            <p:nvPr/>
          </p:nvCxnSpPr>
          <p:spPr>
            <a:xfrm rot="16200000" flipH="1">
              <a:off x="1647654" y="4925319"/>
              <a:ext cx="360040" cy="7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28 Conector recto de flecha"/>
            <p:cNvCxnSpPr/>
            <p:nvPr/>
          </p:nvCxnSpPr>
          <p:spPr>
            <a:xfrm>
              <a:off x="901180" y="3287366"/>
              <a:ext cx="2030796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3" name="92 Conector recto de flecha"/>
            <p:cNvCxnSpPr/>
            <p:nvPr/>
          </p:nvCxnSpPr>
          <p:spPr>
            <a:xfrm rot="5400000">
              <a:off x="9457" y="4194169"/>
              <a:ext cx="1819958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44 Conector recto de flecha"/>
            <p:cNvCxnSpPr/>
            <p:nvPr/>
          </p:nvCxnSpPr>
          <p:spPr>
            <a:xfrm rot="10800000">
              <a:off x="899592" y="5088275"/>
              <a:ext cx="946736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9" name="48 Grupo"/>
          <p:cNvGrpSpPr/>
          <p:nvPr/>
        </p:nvGrpSpPr>
        <p:grpSpPr>
          <a:xfrm>
            <a:off x="5968144" y="2771921"/>
            <a:ext cx="1336504" cy="1988791"/>
            <a:chOff x="3075992" y="2771920"/>
            <a:chExt cx="1336504" cy="1988791"/>
          </a:xfrm>
        </p:grpSpPr>
        <p:cxnSp>
          <p:nvCxnSpPr>
            <p:cNvPr id="41" name="40 Conector recto de flecha"/>
            <p:cNvCxnSpPr/>
            <p:nvPr/>
          </p:nvCxnSpPr>
          <p:spPr>
            <a:xfrm rot="10800000" flipH="1">
              <a:off x="3986722" y="3138871"/>
              <a:ext cx="215230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3" name="42 CuadroTexto"/>
            <p:cNvSpPr txBox="1"/>
            <p:nvPr/>
          </p:nvSpPr>
          <p:spPr>
            <a:xfrm>
              <a:off x="3928068" y="2771920"/>
              <a:ext cx="484428" cy="40011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No</a:t>
              </a:r>
            </a:p>
          </p:txBody>
        </p:sp>
        <p:cxnSp>
          <p:nvCxnSpPr>
            <p:cNvPr id="44" name="43 Conector recto de flecha"/>
            <p:cNvCxnSpPr/>
            <p:nvPr/>
          </p:nvCxnSpPr>
          <p:spPr>
            <a:xfrm rot="5400000">
              <a:off x="3587398" y="3749245"/>
              <a:ext cx="1194184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1" name="90 Conector recto de flecha"/>
            <p:cNvCxnSpPr/>
            <p:nvPr/>
          </p:nvCxnSpPr>
          <p:spPr>
            <a:xfrm>
              <a:off x="3075992" y="4327287"/>
              <a:ext cx="1109292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39 Conector recto de flecha"/>
            <p:cNvCxnSpPr/>
            <p:nvPr/>
          </p:nvCxnSpPr>
          <p:spPr>
            <a:xfrm rot="16200000" flipH="1">
              <a:off x="2866426" y="4538443"/>
              <a:ext cx="442949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37" name="Picture 2" descr="C:\Documents and Settings\Luis\Configuración local\Archivos temporales de Internet\Content.IE5\8852AIMF\MC900431582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52384" y="236265"/>
            <a:ext cx="914286" cy="914286"/>
          </a:xfrm>
          <a:prstGeom prst="rect">
            <a:avLst/>
          </a:prstGeom>
          <a:noFill/>
        </p:spPr>
      </p:pic>
      <p:sp>
        <p:nvSpPr>
          <p:cNvPr id="38" name="37 Rectángulo"/>
          <p:cNvSpPr/>
          <p:nvPr/>
        </p:nvSpPr>
        <p:spPr>
          <a:xfrm>
            <a:off x="4223792" y="5013177"/>
            <a:ext cx="2762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Bucles </a:t>
            </a:r>
            <a:r>
              <a:rPr lang="es-ES" sz="2400" dirty="0">
                <a:solidFill>
                  <a:srgbClr val="009D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while</a:t>
            </a:r>
            <a:r>
              <a:rPr lang="es-ES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y </a:t>
            </a:r>
            <a:r>
              <a:rPr lang="es-ES" sz="2400" dirty="0">
                <a:solidFill>
                  <a:srgbClr val="009D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</a:t>
            </a:r>
            <a:endParaRPr lang="es-ES" sz="2400" dirty="0"/>
          </a:p>
        </p:txBody>
      </p:sp>
      <p:grpSp>
        <p:nvGrpSpPr>
          <p:cNvPr id="47" name="46 Grupo"/>
          <p:cNvGrpSpPr/>
          <p:nvPr/>
        </p:nvGrpSpPr>
        <p:grpSpPr>
          <a:xfrm>
            <a:off x="5005872" y="2177084"/>
            <a:ext cx="1944216" cy="1219075"/>
            <a:chOff x="2113720" y="2177083"/>
            <a:chExt cx="1944216" cy="1219075"/>
          </a:xfrm>
        </p:grpSpPr>
        <p:sp>
          <p:nvSpPr>
            <p:cNvPr id="23" name="22 Decisión"/>
            <p:cNvSpPr/>
            <p:nvPr/>
          </p:nvSpPr>
          <p:spPr>
            <a:xfrm>
              <a:off x="2113720" y="2867124"/>
              <a:ext cx="1944216" cy="529034"/>
            </a:xfrm>
            <a:prstGeom prst="flowChartDecision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sz="2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¿Iterar?</a:t>
              </a:r>
            </a:p>
          </p:txBody>
        </p:sp>
        <p:cxnSp>
          <p:nvCxnSpPr>
            <p:cNvPr id="7" name="6 Conector recto de flecha"/>
            <p:cNvCxnSpPr/>
            <p:nvPr/>
          </p:nvCxnSpPr>
          <p:spPr>
            <a:xfrm rot="5400000">
              <a:off x="2729229" y="2540006"/>
              <a:ext cx="727433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6" name="45 Grupo"/>
          <p:cNvGrpSpPr/>
          <p:nvPr/>
        </p:nvGrpSpPr>
        <p:grpSpPr>
          <a:xfrm>
            <a:off x="5231904" y="1484786"/>
            <a:ext cx="1512168" cy="691505"/>
            <a:chOff x="2339752" y="1484785"/>
            <a:chExt cx="1512168" cy="691505"/>
          </a:xfrm>
        </p:grpSpPr>
        <p:sp>
          <p:nvSpPr>
            <p:cNvPr id="58" name="57 CuadroTexto"/>
            <p:cNvSpPr txBox="1"/>
            <p:nvPr/>
          </p:nvSpPr>
          <p:spPr>
            <a:xfrm>
              <a:off x="2339752" y="1816250"/>
              <a:ext cx="1512168" cy="360040"/>
            </a:xfrm>
            <a:prstGeom prst="rect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sz="2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Inicialización</a:t>
              </a:r>
            </a:p>
          </p:txBody>
        </p:sp>
        <p:cxnSp>
          <p:nvCxnSpPr>
            <p:cNvPr id="59" name="58 Conector recto de flecha"/>
            <p:cNvCxnSpPr/>
            <p:nvPr/>
          </p:nvCxnSpPr>
          <p:spPr>
            <a:xfrm rot="16200000" flipH="1">
              <a:off x="2915419" y="1664408"/>
              <a:ext cx="360040" cy="7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B72F-371C-4F48-B148-ABF51B5BC0B7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bucles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284804"/>
          </a:xfrm>
        </p:spPr>
        <p:txBody>
          <a:bodyPr>
            <a:noAutofit/>
          </a:bodyPr>
          <a:lstStyle/>
          <a:p>
            <a:pPr lvl="1" indent="-274638">
              <a:spcBef>
                <a:spcPts val="0"/>
              </a:spcBef>
              <a:spcAft>
                <a:spcPts val="600"/>
              </a:spcAft>
            </a:pPr>
            <a:r>
              <a:rPr lang="es-ES" dirty="0" smtClean="0"/>
              <a:t>Número de iteraciones condicionado (</a:t>
            </a:r>
            <a:r>
              <a:rPr lang="es-ES" i="1" dirty="0" smtClean="0"/>
              <a:t>recorrido variable</a:t>
            </a:r>
            <a:r>
              <a:rPr lang="es-ES" dirty="0" smtClean="0"/>
              <a:t>):</a:t>
            </a:r>
          </a:p>
          <a:p>
            <a:pPr lvl="2" indent="-265113">
              <a:spcBef>
                <a:spcPts val="600"/>
              </a:spcBef>
              <a:spcAft>
                <a:spcPts val="600"/>
              </a:spcAft>
            </a:pPr>
            <a:r>
              <a:rPr lang="es-ES" sz="2200" dirty="0"/>
              <a:t>Bucle </a:t>
            </a:r>
            <a:r>
              <a:rPr lang="es-E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while</a:t>
            </a:r>
          </a:p>
          <a:p>
            <a:pPr lvl="2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while </a:t>
            </a:r>
            <a:r>
              <a:rPr lang="es-ES" sz="2200" dirty="0">
                <a:latin typeface="Consolas" pitchFamily="49" charset="0"/>
              </a:rPr>
              <a:t>(</a:t>
            </a:r>
            <a:r>
              <a:rPr lang="es-ES" sz="2200" i="1" dirty="0">
                <a:latin typeface="Consolas" pitchFamily="49" charset="0"/>
              </a:rPr>
              <a:t>condición</a:t>
            </a:r>
            <a:r>
              <a:rPr lang="es-ES" sz="2200" dirty="0">
                <a:latin typeface="Consolas" pitchFamily="49" charset="0"/>
              </a:rPr>
              <a:t>) </a:t>
            </a:r>
            <a:r>
              <a:rPr lang="es-ES" sz="2200" i="1" dirty="0">
                <a:latin typeface="Consolas" pitchFamily="49" charset="0"/>
              </a:rPr>
              <a:t>cuerpo</a:t>
            </a:r>
          </a:p>
          <a:p>
            <a:pPr lvl="2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200" dirty="0"/>
              <a:t>Ejecuta el </a:t>
            </a:r>
            <a:r>
              <a:rPr lang="es-ES" sz="2200" i="1" dirty="0">
                <a:latin typeface="Consolas" pitchFamily="49" charset="0"/>
              </a:rPr>
              <a:t>cuerpo</a:t>
            </a:r>
            <a:r>
              <a:rPr lang="es-ES" sz="2200" dirty="0"/>
              <a:t> mientras la </a:t>
            </a:r>
            <a:r>
              <a:rPr lang="es-ES" sz="2200" i="1" dirty="0">
                <a:latin typeface="Consolas" pitchFamily="49" charset="0"/>
              </a:rPr>
              <a:t>condición</a:t>
            </a:r>
            <a:r>
              <a:rPr lang="es-ES" sz="2200" dirty="0"/>
              <a:t> sea </a:t>
            </a:r>
            <a:r>
              <a:rPr lang="es-ES" sz="2200" dirty="0">
                <a:solidFill>
                  <a:srgbClr val="FFFF00"/>
                </a:solidFill>
                <a:latin typeface="Consolas" pitchFamily="49" charset="0"/>
              </a:rPr>
              <a:t>true</a:t>
            </a:r>
            <a:endParaRPr lang="es-ES" sz="2200" dirty="0"/>
          </a:p>
          <a:p>
            <a:pPr lvl="2" indent="-265113">
              <a:spcBef>
                <a:spcPts val="600"/>
              </a:spcBef>
              <a:spcAft>
                <a:spcPts val="600"/>
              </a:spcAft>
            </a:pPr>
            <a:r>
              <a:rPr lang="es-ES" sz="2200" dirty="0"/>
              <a:t>Bucle </a:t>
            </a:r>
            <a:r>
              <a:rPr lang="es-E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do</a:t>
            </a:r>
            <a:r>
              <a:rPr lang="es-ES" sz="2200" dirty="0">
                <a:latin typeface="Consolas" pitchFamily="49" charset="0"/>
              </a:rPr>
              <a:t>-</a:t>
            </a:r>
            <a:r>
              <a:rPr lang="es-E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while</a:t>
            </a:r>
          </a:p>
          <a:p>
            <a:pPr lvl="2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200" dirty="0"/>
              <a:t>Comprueba la condición al final (lo veremos más adelante)</a:t>
            </a:r>
          </a:p>
          <a:p>
            <a:pPr lvl="1" indent="-274638">
              <a:spcBef>
                <a:spcPts val="1200"/>
              </a:spcBef>
              <a:spcAft>
                <a:spcPts val="600"/>
              </a:spcAft>
            </a:pPr>
            <a:r>
              <a:rPr lang="es-ES" dirty="0" smtClean="0"/>
              <a:t>Número de iteraciones prefijado (</a:t>
            </a:r>
            <a:r>
              <a:rPr lang="es-ES" i="1" dirty="0" smtClean="0"/>
              <a:t>recorrido fijo</a:t>
            </a:r>
            <a:r>
              <a:rPr lang="es-ES" dirty="0" smtClean="0"/>
              <a:t>):</a:t>
            </a:r>
          </a:p>
          <a:p>
            <a:pPr lvl="2" indent="-265113">
              <a:spcBef>
                <a:spcPts val="600"/>
              </a:spcBef>
              <a:spcAft>
                <a:spcPts val="600"/>
              </a:spcAft>
            </a:pPr>
            <a:r>
              <a:rPr lang="es-ES" sz="2200" dirty="0"/>
              <a:t>Bucle </a:t>
            </a:r>
            <a:r>
              <a:rPr lang="es-E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for</a:t>
            </a:r>
          </a:p>
          <a:p>
            <a:pPr lvl="2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for </a:t>
            </a:r>
            <a:r>
              <a:rPr lang="es-ES" sz="2200" dirty="0">
                <a:latin typeface="Consolas" pitchFamily="49" charset="0"/>
              </a:rPr>
              <a:t>(</a:t>
            </a:r>
            <a:r>
              <a:rPr lang="es-ES" sz="2200" i="1" dirty="0">
                <a:latin typeface="Consolas" pitchFamily="49" charset="0"/>
              </a:rPr>
              <a:t>inicialización</a:t>
            </a:r>
            <a:r>
              <a:rPr lang="es-ES" sz="2200" dirty="0">
                <a:latin typeface="Consolas" pitchFamily="49" charset="0"/>
              </a:rPr>
              <a:t>; </a:t>
            </a:r>
            <a:r>
              <a:rPr lang="es-ES" sz="2200" i="1" dirty="0">
                <a:latin typeface="Consolas" pitchFamily="49" charset="0"/>
              </a:rPr>
              <a:t>condición</a:t>
            </a:r>
            <a:r>
              <a:rPr lang="es-ES" sz="2200" dirty="0">
                <a:latin typeface="Consolas" pitchFamily="49" charset="0"/>
              </a:rPr>
              <a:t>; </a:t>
            </a:r>
            <a:r>
              <a:rPr lang="es-ES" sz="2200" i="1" dirty="0">
                <a:latin typeface="Consolas" pitchFamily="49" charset="0"/>
              </a:rPr>
              <a:t>paso</a:t>
            </a:r>
            <a:r>
              <a:rPr lang="es-ES" sz="2200" dirty="0">
                <a:latin typeface="Consolas" pitchFamily="49" charset="0"/>
              </a:rPr>
              <a:t>) </a:t>
            </a:r>
            <a:r>
              <a:rPr lang="es-ES" sz="2200" i="1" dirty="0">
                <a:latin typeface="Consolas" pitchFamily="49" charset="0"/>
              </a:rPr>
              <a:t>cuerpo</a:t>
            </a:r>
          </a:p>
          <a:p>
            <a:pPr lvl="2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200" dirty="0"/>
              <a:t>Ejecuta el </a:t>
            </a:r>
            <a:r>
              <a:rPr lang="es-ES" sz="2200" i="1" dirty="0">
                <a:latin typeface="Consolas" pitchFamily="49" charset="0"/>
              </a:rPr>
              <a:t>cuerpo</a:t>
            </a:r>
            <a:r>
              <a:rPr lang="es-ES" sz="2200" dirty="0"/>
              <a:t> mientras la </a:t>
            </a:r>
            <a:r>
              <a:rPr lang="es-ES" sz="2200" i="1" dirty="0">
                <a:latin typeface="Consolas" pitchFamily="49" charset="0"/>
              </a:rPr>
              <a:t>condición</a:t>
            </a:r>
            <a:r>
              <a:rPr lang="es-ES" sz="2200" dirty="0"/>
              <a:t> sea </a:t>
            </a:r>
            <a:r>
              <a:rPr lang="es-ES" sz="2200" dirty="0">
                <a:solidFill>
                  <a:srgbClr val="FFFF00"/>
                </a:solidFill>
                <a:latin typeface="Consolas" pitchFamily="49" charset="0"/>
              </a:rPr>
              <a:t>true</a:t>
            </a:r>
          </a:p>
          <a:p>
            <a:pPr lvl="2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200" dirty="0"/>
              <a:t>Se usa una variable contadora entera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5A17-619E-4995-BA0A-6C0F7C46A9AF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4259704" y="3044281"/>
            <a:ext cx="3672801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El bucle </a:t>
            </a:r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Consolas" pitchFamily="49" charset="0"/>
              </a:rPr>
              <a:t>while</a:t>
            </a:r>
            <a:endParaRPr lang="es-E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BEE8-5AB6-48E6-8759-3C7C25F28D62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bucle </a:t>
            </a:r>
            <a:r>
              <a:rPr lang="es-ES" dirty="0" smtClean="0">
                <a:latin typeface="Consolas" pitchFamily="49" charset="0"/>
              </a:rPr>
              <a:t>while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507288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Mientras la condición sea cierta, ejecuta el cuerpo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buNone/>
            </a:pP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while </a:t>
            </a:r>
            <a:r>
              <a:rPr lang="es-ES" dirty="0" smtClean="0">
                <a:latin typeface="Consolas" pitchFamily="49" charset="0"/>
              </a:rPr>
              <a:t>(</a:t>
            </a:r>
            <a:r>
              <a:rPr lang="es-ES" i="1" dirty="0" smtClean="0">
                <a:latin typeface="Consolas" pitchFamily="49" charset="0"/>
              </a:rPr>
              <a:t>condición</a:t>
            </a:r>
            <a:r>
              <a:rPr lang="es-ES" dirty="0" smtClean="0">
                <a:latin typeface="Consolas" pitchFamily="49" charset="0"/>
              </a:rPr>
              <a:t>) {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</a:t>
            </a:r>
            <a:r>
              <a:rPr lang="es-ES" i="1" dirty="0" smtClean="0">
                <a:latin typeface="Consolas" pitchFamily="49" charset="0"/>
              </a:rPr>
              <a:t>cuerpo</a:t>
            </a:r>
            <a:endParaRPr lang="es-ES" dirty="0" smtClean="0"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latin typeface="Consolas" pitchFamily="49" charset="0"/>
              </a:rPr>
              <a:t>}</a:t>
            </a:r>
          </a:p>
          <a:p>
            <a:pPr lvl="1" indent="1588">
              <a:spcBef>
                <a:spcPts val="0"/>
              </a:spcBef>
              <a:spcAft>
                <a:spcPts val="1200"/>
              </a:spcAft>
              <a:buNone/>
            </a:pPr>
            <a:endParaRPr lang="es-ES" dirty="0" smtClean="0">
              <a:solidFill>
                <a:schemeClr val="accent2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vl="1" indent="1588">
              <a:lnSpc>
                <a:spcPts val="22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</a:rPr>
              <a:t> i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1</a:t>
            </a:r>
            <a:r>
              <a:rPr lang="es-ES" sz="2000" dirty="0">
                <a:latin typeface="Consolas" pitchFamily="49" charset="0"/>
              </a:rPr>
              <a:t>;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// Inicialización de la variable i</a:t>
            </a:r>
          </a:p>
          <a:p>
            <a:pPr lvl="1" indent="1588">
              <a:lnSpc>
                <a:spcPts val="22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while </a:t>
            </a:r>
            <a:r>
              <a:rPr lang="es-ES" sz="2000" dirty="0">
                <a:latin typeface="Consolas" pitchFamily="49" charset="0"/>
              </a:rPr>
              <a:t>(i &lt;=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100</a:t>
            </a:r>
            <a:r>
              <a:rPr lang="es-ES" sz="2000" dirty="0">
                <a:latin typeface="Consolas" pitchFamily="49" charset="0"/>
              </a:rPr>
              <a:t>) {</a:t>
            </a:r>
          </a:p>
          <a:p>
            <a:pPr lvl="1" indent="1588">
              <a:lnSpc>
                <a:spcPts val="22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s-ES" sz="2000" dirty="0">
                <a:latin typeface="Consolas" pitchFamily="49" charset="0"/>
              </a:rPr>
              <a:t>   cout &lt;&lt; i &lt;&lt; endl;</a:t>
            </a:r>
          </a:p>
          <a:p>
            <a:pPr lvl="1" indent="1588">
              <a:lnSpc>
                <a:spcPts val="22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s-ES" sz="2000" dirty="0">
                <a:latin typeface="Consolas" pitchFamily="49" charset="0"/>
              </a:rPr>
              <a:t>   i++;</a:t>
            </a:r>
          </a:p>
          <a:p>
            <a:pPr lvl="1" indent="1588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latin typeface="Consolas" pitchFamily="49" charset="0"/>
              </a:rPr>
              <a:t>}</a:t>
            </a:r>
          </a:p>
          <a:p>
            <a:pPr lvl="1" indent="1588">
              <a:lnSpc>
                <a:spcPts val="22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prstClr val="white"/>
                </a:solidFill>
              </a:rPr>
              <a:t>Muestra los números del 1 al 100</a:t>
            </a:r>
            <a:endParaRPr lang="es-ES" dirty="0" smtClean="0">
              <a:latin typeface="Consolas" pitchFamily="49" charset="0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36" name="35 CuadroTexto"/>
          <p:cNvSpPr txBox="1"/>
          <p:nvPr/>
        </p:nvSpPr>
        <p:spPr>
          <a:xfrm>
            <a:off x="6077466" y="1876182"/>
            <a:ext cx="3978974" cy="4308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Condición al principio del bucle</a:t>
            </a:r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663D-9E9B-4074-A0A2-579B55749A8A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Ejecución del bucle </a:t>
            </a:r>
            <a:r>
              <a:rPr lang="es-ES" dirty="0" smtClean="0">
                <a:latin typeface="Consolas" pitchFamily="49" charset="0"/>
              </a:rPr>
              <a:t>while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 marL="84138" lvl="1" indent="1588">
              <a:spcBef>
                <a:spcPts val="0"/>
              </a:spcBef>
              <a:buNone/>
            </a:pPr>
            <a:r>
              <a:rPr lang="es-ES" sz="24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400" dirty="0">
                <a:latin typeface="Consolas" pitchFamily="49" charset="0"/>
              </a:rPr>
              <a:t> i = </a:t>
            </a:r>
            <a:r>
              <a:rPr lang="es-ES" sz="2400" dirty="0">
                <a:solidFill>
                  <a:srgbClr val="FFFF00"/>
                </a:solidFill>
                <a:latin typeface="Consolas" pitchFamily="49" charset="0"/>
              </a:rPr>
              <a:t>1</a:t>
            </a:r>
            <a:r>
              <a:rPr lang="es-ES" sz="2400" dirty="0">
                <a:latin typeface="Consolas" pitchFamily="49" charset="0"/>
              </a:rPr>
              <a:t>;</a:t>
            </a:r>
          </a:p>
          <a:p>
            <a:pPr marL="84138" lvl="1" indent="1588">
              <a:spcBef>
                <a:spcPts val="0"/>
              </a:spcBef>
              <a:buNone/>
            </a:pPr>
            <a:r>
              <a:rPr lang="es-E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while </a:t>
            </a:r>
            <a:r>
              <a:rPr lang="es-ES" sz="2400" dirty="0">
                <a:latin typeface="Consolas" pitchFamily="49" charset="0"/>
              </a:rPr>
              <a:t>(i &lt;= </a:t>
            </a:r>
            <a:r>
              <a:rPr lang="es-ES" sz="2400" dirty="0">
                <a:solidFill>
                  <a:srgbClr val="FFFF00"/>
                </a:solidFill>
                <a:latin typeface="Consolas" pitchFamily="49" charset="0"/>
              </a:rPr>
              <a:t>100</a:t>
            </a:r>
            <a:r>
              <a:rPr lang="es-ES" sz="2400" dirty="0">
                <a:latin typeface="Consolas" pitchFamily="49" charset="0"/>
              </a:rPr>
              <a:t>) {</a:t>
            </a:r>
          </a:p>
          <a:p>
            <a:pPr marL="84138" lvl="1" indent="1588">
              <a:spcBef>
                <a:spcPts val="0"/>
              </a:spcBef>
              <a:buNone/>
            </a:pPr>
            <a:r>
              <a:rPr lang="es-ES" sz="2400" dirty="0">
                <a:latin typeface="Consolas" pitchFamily="49" charset="0"/>
              </a:rPr>
              <a:t>   cout &lt;&lt; i &lt;&lt; endl; </a:t>
            </a:r>
          </a:p>
          <a:p>
            <a:pPr marL="84138" lvl="1" indent="1588">
              <a:spcBef>
                <a:spcPts val="0"/>
              </a:spcBef>
              <a:buNone/>
            </a:pPr>
            <a:r>
              <a:rPr lang="es-ES" sz="2400" dirty="0">
                <a:latin typeface="Consolas" pitchFamily="49" charset="0"/>
              </a:rPr>
              <a:t>   i++;</a:t>
            </a:r>
          </a:p>
          <a:p>
            <a:pPr marL="84138" lvl="1" indent="1588">
              <a:spcBef>
                <a:spcPts val="0"/>
              </a:spcBef>
              <a:buNone/>
            </a:pPr>
            <a:r>
              <a:rPr lang="es-ES" sz="2400" dirty="0">
                <a:latin typeface="Consolas" pitchFamily="49" charset="0"/>
              </a:rPr>
              <a:t>}</a:t>
            </a:r>
            <a:endParaRPr lang="es-ES" sz="1800" dirty="0">
              <a:latin typeface="Consolas" pitchFamily="49" charset="0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grpSp>
        <p:nvGrpSpPr>
          <p:cNvPr id="51" name="50 Grupo"/>
          <p:cNvGrpSpPr/>
          <p:nvPr/>
        </p:nvGrpSpPr>
        <p:grpSpPr>
          <a:xfrm>
            <a:off x="7516460" y="1124744"/>
            <a:ext cx="2828013" cy="1800200"/>
            <a:chOff x="971600" y="3112393"/>
            <a:chExt cx="3555094" cy="2944462"/>
          </a:xfrm>
        </p:grpSpPr>
        <p:cxnSp>
          <p:nvCxnSpPr>
            <p:cNvPr id="21" name="20 Conector recto de flecha"/>
            <p:cNvCxnSpPr/>
            <p:nvPr/>
          </p:nvCxnSpPr>
          <p:spPr>
            <a:xfrm rot="5400000">
              <a:off x="1706556" y="4893251"/>
              <a:ext cx="387042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7" name="6 CuadroTexto"/>
            <p:cNvSpPr txBox="1"/>
            <p:nvPr/>
          </p:nvSpPr>
          <p:spPr>
            <a:xfrm>
              <a:off x="1139516" y="4411699"/>
              <a:ext cx="1512168" cy="360040"/>
            </a:xfrm>
            <a:prstGeom prst="rect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Cuerpo</a:t>
              </a:r>
            </a:p>
          </p:txBody>
        </p:sp>
        <p:grpSp>
          <p:nvGrpSpPr>
            <p:cNvPr id="6" name="36 Grupo"/>
            <p:cNvGrpSpPr/>
            <p:nvPr/>
          </p:nvGrpSpPr>
          <p:grpSpPr>
            <a:xfrm>
              <a:off x="1898490" y="3966657"/>
              <a:ext cx="215230" cy="442949"/>
              <a:chOff x="1476450" y="3285903"/>
              <a:chExt cx="215230" cy="44294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9" name="8 Conector recto de flecha"/>
              <p:cNvCxnSpPr/>
              <p:nvPr/>
            </p:nvCxnSpPr>
            <p:spPr>
              <a:xfrm rot="5400000">
                <a:off x="1274026" y="3506584"/>
                <a:ext cx="442949" cy="1588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stealth" w="lg" len="lg"/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" name="9 Conector recto de flecha"/>
              <p:cNvCxnSpPr/>
              <p:nvPr/>
            </p:nvCxnSpPr>
            <p:spPr>
              <a:xfrm rot="10800000">
                <a:off x="1476450" y="3287792"/>
                <a:ext cx="215230" cy="1588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none" w="lg" len="lg"/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11" name="10 Conector recto de flecha"/>
            <p:cNvCxnSpPr/>
            <p:nvPr/>
          </p:nvCxnSpPr>
          <p:spPr>
            <a:xfrm rot="10800000" flipH="1">
              <a:off x="3914714" y="3974392"/>
              <a:ext cx="215230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11 Decisión"/>
            <p:cNvSpPr/>
            <p:nvPr/>
          </p:nvSpPr>
          <p:spPr>
            <a:xfrm>
              <a:off x="1918337" y="3702645"/>
              <a:ext cx="2194939" cy="529033"/>
            </a:xfrm>
            <a:prstGeom prst="flowChartDecision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Condición</a:t>
              </a:r>
            </a:p>
          </p:txBody>
        </p:sp>
        <p:cxnSp>
          <p:nvCxnSpPr>
            <p:cNvPr id="13" name="12 Conector recto de flecha"/>
            <p:cNvCxnSpPr>
              <a:endCxn id="12" idx="0"/>
            </p:cNvCxnSpPr>
            <p:nvPr/>
          </p:nvCxnSpPr>
          <p:spPr>
            <a:xfrm flipH="1">
              <a:off x="3015806" y="3112393"/>
              <a:ext cx="8025" cy="59025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13 CuadroTexto"/>
            <p:cNvSpPr txBox="1"/>
            <p:nvPr/>
          </p:nvSpPr>
          <p:spPr>
            <a:xfrm>
              <a:off x="1544106" y="3465728"/>
              <a:ext cx="731897" cy="5034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1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true</a:t>
              </a:r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3669857" y="3475339"/>
              <a:ext cx="856837" cy="5034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1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false</a:t>
              </a:r>
            </a:p>
          </p:txBody>
        </p:sp>
        <p:cxnSp>
          <p:nvCxnSpPr>
            <p:cNvPr id="16" name="15 Conector recto de flecha"/>
            <p:cNvCxnSpPr/>
            <p:nvPr/>
          </p:nvCxnSpPr>
          <p:spPr>
            <a:xfrm rot="5400000">
              <a:off x="3291032" y="4801187"/>
              <a:ext cx="1625438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18 Conector recto de flecha"/>
            <p:cNvCxnSpPr/>
            <p:nvPr/>
          </p:nvCxnSpPr>
          <p:spPr>
            <a:xfrm>
              <a:off x="3003984" y="5623431"/>
              <a:ext cx="1109292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21 Conector recto de flecha"/>
            <p:cNvCxnSpPr/>
            <p:nvPr/>
          </p:nvCxnSpPr>
          <p:spPr>
            <a:xfrm>
              <a:off x="973188" y="3322934"/>
              <a:ext cx="2030796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22 Conector recto de flecha"/>
            <p:cNvCxnSpPr/>
            <p:nvPr/>
          </p:nvCxnSpPr>
          <p:spPr>
            <a:xfrm rot="5400000">
              <a:off x="111113" y="4203265"/>
              <a:ext cx="1763838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23 Conector recto de flecha"/>
            <p:cNvCxnSpPr/>
            <p:nvPr/>
          </p:nvCxnSpPr>
          <p:spPr>
            <a:xfrm rot="10800000">
              <a:off x="971600" y="5085184"/>
              <a:ext cx="946736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24 Conector recto de flecha"/>
            <p:cNvCxnSpPr/>
            <p:nvPr/>
          </p:nvCxnSpPr>
          <p:spPr>
            <a:xfrm rot="16200000" flipH="1">
              <a:off x="2794418" y="5834587"/>
              <a:ext cx="442949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6" name="55 Grupo"/>
          <p:cNvGrpSpPr/>
          <p:nvPr/>
        </p:nvGrpSpPr>
        <p:grpSpPr>
          <a:xfrm>
            <a:off x="4007768" y="3448845"/>
            <a:ext cx="2032384" cy="2305050"/>
            <a:chOff x="1972502" y="3427412"/>
            <a:chExt cx="2032384" cy="2305050"/>
          </a:xfrm>
        </p:grpSpPr>
        <p:cxnSp>
          <p:nvCxnSpPr>
            <p:cNvPr id="46" name="45 Conector recto de flecha"/>
            <p:cNvCxnSpPr/>
            <p:nvPr/>
          </p:nvCxnSpPr>
          <p:spPr>
            <a:xfrm>
              <a:off x="1974090" y="3429000"/>
              <a:ext cx="2030796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46 Conector recto de flecha"/>
            <p:cNvCxnSpPr/>
            <p:nvPr/>
          </p:nvCxnSpPr>
          <p:spPr>
            <a:xfrm rot="5400000">
              <a:off x="841012" y="4578746"/>
              <a:ext cx="2304256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47 Conector recto de flecha"/>
            <p:cNvCxnSpPr/>
            <p:nvPr/>
          </p:nvCxnSpPr>
          <p:spPr>
            <a:xfrm rot="10800000">
              <a:off x="1972502" y="5730874"/>
              <a:ext cx="946736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7" name="56 Grupo"/>
          <p:cNvGrpSpPr/>
          <p:nvPr/>
        </p:nvGrpSpPr>
        <p:grpSpPr>
          <a:xfrm>
            <a:off x="6049678" y="3717032"/>
            <a:ext cx="1637709" cy="2448272"/>
            <a:chOff x="4014411" y="3695599"/>
            <a:chExt cx="1637709" cy="2448272"/>
          </a:xfrm>
        </p:grpSpPr>
        <p:cxnSp>
          <p:nvCxnSpPr>
            <p:cNvPr id="37" name="36 Conector recto de flecha"/>
            <p:cNvCxnSpPr/>
            <p:nvPr/>
          </p:nvCxnSpPr>
          <p:spPr>
            <a:xfrm rot="10800000" flipH="1">
              <a:off x="4915616" y="4080458"/>
              <a:ext cx="215230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1" name="40 CuadroTexto"/>
            <p:cNvSpPr txBox="1"/>
            <p:nvPr/>
          </p:nvSpPr>
          <p:spPr>
            <a:xfrm>
              <a:off x="4762133" y="3695599"/>
              <a:ext cx="889987" cy="40011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false</a:t>
              </a:r>
            </a:p>
          </p:txBody>
        </p:sp>
        <p:cxnSp>
          <p:nvCxnSpPr>
            <p:cNvPr id="42" name="41 Conector recto de flecha"/>
            <p:cNvCxnSpPr/>
            <p:nvPr/>
          </p:nvCxnSpPr>
          <p:spPr>
            <a:xfrm rot="5400000">
              <a:off x="4301459" y="4907253"/>
              <a:ext cx="1625438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44 Conector recto de flecha"/>
            <p:cNvCxnSpPr/>
            <p:nvPr/>
          </p:nvCxnSpPr>
          <p:spPr>
            <a:xfrm>
              <a:off x="4014411" y="5710447"/>
              <a:ext cx="1109292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48 Conector recto de flecha"/>
            <p:cNvCxnSpPr/>
            <p:nvPr/>
          </p:nvCxnSpPr>
          <p:spPr>
            <a:xfrm rot="16200000" flipH="1">
              <a:off x="3814370" y="5921603"/>
              <a:ext cx="442949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5" name="54 Grupo"/>
          <p:cNvGrpSpPr/>
          <p:nvPr/>
        </p:nvGrpSpPr>
        <p:grpSpPr>
          <a:xfrm>
            <a:off x="4175684" y="3676963"/>
            <a:ext cx="2208349" cy="2075345"/>
            <a:chOff x="2140417" y="3655529"/>
            <a:chExt cx="2208349" cy="2075345"/>
          </a:xfrm>
        </p:grpSpPr>
        <p:cxnSp>
          <p:nvCxnSpPr>
            <p:cNvPr id="32" name="31 Conector recto de flecha"/>
            <p:cNvCxnSpPr/>
            <p:nvPr/>
          </p:nvCxnSpPr>
          <p:spPr>
            <a:xfrm rot="5400000">
              <a:off x="2437646" y="5267541"/>
              <a:ext cx="925078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3" name="32 CuadroTexto"/>
            <p:cNvSpPr txBox="1"/>
            <p:nvPr/>
          </p:nvSpPr>
          <p:spPr>
            <a:xfrm>
              <a:off x="2140417" y="4517765"/>
              <a:ext cx="2208349" cy="360040"/>
            </a:xfrm>
            <a:prstGeom prst="rect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cout &lt;&lt; i &lt;&lt; endl;</a:t>
              </a:r>
            </a:p>
          </p:txBody>
        </p:sp>
        <p:grpSp>
          <p:nvGrpSpPr>
            <p:cNvPr id="8" name="36 Grupo"/>
            <p:cNvGrpSpPr/>
            <p:nvPr/>
          </p:nvGrpSpPr>
          <p:grpSpPr>
            <a:xfrm>
              <a:off x="2899392" y="4072723"/>
              <a:ext cx="215230" cy="442949"/>
              <a:chOff x="1476450" y="3285903"/>
              <a:chExt cx="215230" cy="44294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35" name="34 Conector recto de flecha"/>
              <p:cNvCxnSpPr/>
              <p:nvPr/>
            </p:nvCxnSpPr>
            <p:spPr>
              <a:xfrm rot="5400000">
                <a:off x="1274026" y="3506584"/>
                <a:ext cx="442949" cy="1588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stealth" w="lg" len="lg"/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6" name="35 Conector recto de flecha"/>
              <p:cNvCxnSpPr/>
              <p:nvPr/>
            </p:nvCxnSpPr>
            <p:spPr>
              <a:xfrm rot="10800000">
                <a:off x="1476450" y="3287792"/>
                <a:ext cx="215230" cy="1588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none" w="lg" len="lg"/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40" name="39 CuadroTexto"/>
            <p:cNvSpPr txBox="1"/>
            <p:nvPr/>
          </p:nvSpPr>
          <p:spPr>
            <a:xfrm>
              <a:off x="2483768" y="3655529"/>
              <a:ext cx="748923" cy="40011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true</a:t>
              </a:r>
            </a:p>
          </p:txBody>
        </p:sp>
        <p:sp>
          <p:nvSpPr>
            <p:cNvPr id="50" name="49 CuadroTexto"/>
            <p:cNvSpPr txBox="1"/>
            <p:nvPr/>
          </p:nvSpPr>
          <p:spPr>
            <a:xfrm>
              <a:off x="2140418" y="5066556"/>
              <a:ext cx="1512168" cy="360040"/>
            </a:xfrm>
            <a:prstGeom prst="rect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i++</a:t>
              </a:r>
            </a:p>
          </p:txBody>
        </p:sp>
      </p:grpSp>
      <p:grpSp>
        <p:nvGrpSpPr>
          <p:cNvPr id="53" name="52 Grupo"/>
          <p:cNvGrpSpPr/>
          <p:nvPr/>
        </p:nvGrpSpPr>
        <p:grpSpPr>
          <a:xfrm>
            <a:off x="5077880" y="3239894"/>
            <a:ext cx="1944216" cy="1119285"/>
            <a:chOff x="3042614" y="3218460"/>
            <a:chExt cx="1944216" cy="1119285"/>
          </a:xfrm>
        </p:grpSpPr>
        <p:sp>
          <p:nvSpPr>
            <p:cNvPr id="38" name="37 Decisión"/>
            <p:cNvSpPr/>
            <p:nvPr/>
          </p:nvSpPr>
          <p:spPr>
            <a:xfrm>
              <a:off x="3042614" y="3808711"/>
              <a:ext cx="1944216" cy="529034"/>
            </a:xfrm>
            <a:prstGeom prst="flowChartDecision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0" tIns="36000" rIns="0" bIns="36000" rtlCol="0" anchor="ctr" anchorCtr="0">
              <a:noAutofit/>
            </a:bodyPr>
            <a:lstStyle/>
            <a:p>
              <a:pPr algn="ctr"/>
              <a:r>
                <a:rPr lang="es-E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100</a:t>
              </a:r>
            </a:p>
          </p:txBody>
        </p:sp>
        <p:cxnSp>
          <p:nvCxnSpPr>
            <p:cNvPr id="39" name="38 Conector recto de flecha"/>
            <p:cNvCxnSpPr>
              <a:stCxn id="43" idx="2"/>
              <a:endCxn id="38" idx="0"/>
            </p:cNvCxnSpPr>
            <p:nvPr/>
          </p:nvCxnSpPr>
          <p:spPr>
            <a:xfrm flipH="1">
              <a:off x="4014722" y="3218460"/>
              <a:ext cx="10008" cy="590251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2" name="51 Grupo"/>
          <p:cNvGrpSpPr/>
          <p:nvPr/>
        </p:nvGrpSpPr>
        <p:grpSpPr>
          <a:xfrm>
            <a:off x="5303912" y="2548389"/>
            <a:ext cx="1512168" cy="691505"/>
            <a:chOff x="3268646" y="2526955"/>
            <a:chExt cx="1512168" cy="691505"/>
          </a:xfrm>
        </p:grpSpPr>
        <p:sp>
          <p:nvSpPr>
            <p:cNvPr id="43" name="42 CuadroTexto"/>
            <p:cNvSpPr txBox="1"/>
            <p:nvPr/>
          </p:nvSpPr>
          <p:spPr>
            <a:xfrm>
              <a:off x="3268646" y="2858420"/>
              <a:ext cx="1512168" cy="360040"/>
            </a:xfrm>
            <a:prstGeom prst="rect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= 1</a:t>
              </a:r>
            </a:p>
          </p:txBody>
        </p:sp>
        <p:cxnSp>
          <p:nvCxnSpPr>
            <p:cNvPr id="44" name="43 Conector recto de flecha"/>
            <p:cNvCxnSpPr/>
            <p:nvPr/>
          </p:nvCxnSpPr>
          <p:spPr>
            <a:xfrm rot="16200000" flipH="1">
              <a:off x="3844313" y="2706578"/>
              <a:ext cx="360040" cy="7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aphicFrame>
        <p:nvGraphicFramePr>
          <p:cNvPr id="60" name="59 Tabla"/>
          <p:cNvGraphicFramePr>
            <a:graphicFrameLocks noGrp="1"/>
          </p:cNvGraphicFramePr>
          <p:nvPr/>
        </p:nvGraphicFramePr>
        <p:xfrm>
          <a:off x="2018794" y="3362415"/>
          <a:ext cx="1282813" cy="396240"/>
        </p:xfrm>
        <a:graphic>
          <a:graphicData uri="http://schemas.openxmlformats.org/drawingml/2006/table">
            <a:tbl>
              <a:tblPr firstRow="1" bandRow="1">
                <a:noFill/>
                <a:tableStyleId>{D113A9D2-9D6B-4929-AA2D-F23B5EE8CBE7}</a:tableStyleId>
              </a:tblPr>
              <a:tblGrid>
                <a:gridCol w="415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l"/>
                      <a:r>
                        <a:rPr lang="es-ES" sz="20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i</a:t>
                      </a:r>
                      <a:endParaRPr lang="es-ES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>
                          <a:solidFill>
                            <a:srgbClr val="C00000"/>
                          </a:solidFill>
                          <a:latin typeface="Consolas" pitchFamily="49" charset="0"/>
                        </a:rPr>
                        <a:t>?</a:t>
                      </a:r>
                      <a:endParaRPr lang="es-ES" sz="2000" dirty="0">
                        <a:solidFill>
                          <a:srgbClr val="C00000"/>
                        </a:solidFill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60 Rectángulo"/>
          <p:cNvSpPr/>
          <p:nvPr/>
        </p:nvSpPr>
        <p:spPr>
          <a:xfrm>
            <a:off x="2607966" y="3382143"/>
            <a:ext cx="529690" cy="3561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s-ES" sz="20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62" name="61 Rectángulo"/>
          <p:cNvSpPr/>
          <p:nvPr/>
        </p:nvSpPr>
        <p:spPr>
          <a:xfrm>
            <a:off x="2607966" y="3382143"/>
            <a:ext cx="529690" cy="3561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s-ES" sz="20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63" name="62 Rectángulo"/>
          <p:cNvSpPr/>
          <p:nvPr/>
        </p:nvSpPr>
        <p:spPr>
          <a:xfrm>
            <a:off x="2607966" y="3382143"/>
            <a:ext cx="529690" cy="3561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s-ES" sz="20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4" name="63 CuadroTexto"/>
          <p:cNvSpPr txBox="1"/>
          <p:nvPr/>
        </p:nvSpPr>
        <p:spPr>
          <a:xfrm>
            <a:off x="8329390" y="3356993"/>
            <a:ext cx="1368151" cy="2308277"/>
          </a:xfrm>
          <a:prstGeom prst="rect">
            <a:avLst/>
          </a:prstGeom>
          <a:solidFill>
            <a:schemeClr val="dk1"/>
          </a:solidFill>
          <a:ln w="63500" cap="rnd">
            <a:solidFill>
              <a:schemeClr val="tx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tIns="72000" bIns="72000" rtlCol="0">
            <a:noAutofit/>
          </a:bodyPr>
          <a:lstStyle/>
          <a:p>
            <a:endParaRPr lang="es-ES" sz="1600" dirty="0">
              <a:latin typeface="Consolas" pitchFamily="49" charset="0"/>
            </a:endParaRPr>
          </a:p>
        </p:txBody>
      </p:sp>
      <p:sp>
        <p:nvSpPr>
          <p:cNvPr id="65" name="64 CuadroTexto"/>
          <p:cNvSpPr txBox="1"/>
          <p:nvPr/>
        </p:nvSpPr>
        <p:spPr>
          <a:xfrm>
            <a:off x="8401397" y="5166718"/>
            <a:ext cx="26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nsolas" pitchFamily="49" charset="0"/>
              </a:rPr>
              <a:t>_</a:t>
            </a:r>
            <a:endParaRPr lang="es-ES" dirty="0"/>
          </a:p>
        </p:txBody>
      </p:sp>
      <p:sp>
        <p:nvSpPr>
          <p:cNvPr id="66" name="65 CuadroTexto"/>
          <p:cNvSpPr txBox="1"/>
          <p:nvPr/>
        </p:nvSpPr>
        <p:spPr>
          <a:xfrm>
            <a:off x="8400827" y="3392476"/>
            <a:ext cx="792658" cy="428628"/>
          </a:xfrm>
          <a:prstGeom prst="rect">
            <a:avLst/>
          </a:prstGeom>
          <a:noFill/>
          <a:ln w="63500" cap="rnd"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tIns="72000" bIns="72000" rtlCol="0">
            <a:noAutofit/>
          </a:bodyPr>
          <a:lstStyle/>
          <a:p>
            <a:endParaRPr lang="es-ES" sz="1600" dirty="0">
              <a:latin typeface="Consolas" pitchFamily="49" charset="0"/>
            </a:endParaRPr>
          </a:p>
        </p:txBody>
      </p:sp>
      <p:sp>
        <p:nvSpPr>
          <p:cNvPr id="67" name="66 CuadroTexto"/>
          <p:cNvSpPr txBox="1"/>
          <p:nvPr/>
        </p:nvSpPr>
        <p:spPr>
          <a:xfrm>
            <a:off x="8400827" y="3380334"/>
            <a:ext cx="26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nsolas" pitchFamily="49" charset="0"/>
              </a:rPr>
              <a:t>_</a:t>
            </a:r>
            <a:endParaRPr lang="es-ES" dirty="0"/>
          </a:p>
        </p:txBody>
      </p:sp>
      <p:sp>
        <p:nvSpPr>
          <p:cNvPr id="68" name="67 CuadroTexto"/>
          <p:cNvSpPr txBox="1"/>
          <p:nvPr/>
        </p:nvSpPr>
        <p:spPr>
          <a:xfrm>
            <a:off x="8401397" y="3419476"/>
            <a:ext cx="646328" cy="428628"/>
          </a:xfrm>
          <a:prstGeom prst="rect">
            <a:avLst/>
          </a:prstGeom>
          <a:solidFill>
            <a:schemeClr val="bg1"/>
          </a:solidFill>
          <a:ln w="63500" cap="rnd"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tIns="72000" bIns="72000" rtlCol="0">
            <a:noAutofit/>
          </a:bodyPr>
          <a:lstStyle/>
          <a:p>
            <a:r>
              <a:rPr lang="es-ES" sz="1600" dirty="0">
                <a:latin typeface="Consolas" pitchFamily="49" charset="0"/>
              </a:rPr>
              <a:t>1</a:t>
            </a:r>
          </a:p>
        </p:txBody>
      </p:sp>
      <p:sp>
        <p:nvSpPr>
          <p:cNvPr id="69" name="68 CuadroTexto"/>
          <p:cNvSpPr txBox="1"/>
          <p:nvPr/>
        </p:nvSpPr>
        <p:spPr>
          <a:xfrm>
            <a:off x="8401397" y="3717034"/>
            <a:ext cx="267958" cy="27699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s-ES" dirty="0">
                <a:latin typeface="Consolas" pitchFamily="49" charset="0"/>
              </a:rPr>
              <a:t>_</a:t>
            </a:r>
            <a:endParaRPr lang="es-ES" dirty="0"/>
          </a:p>
        </p:txBody>
      </p:sp>
      <p:sp>
        <p:nvSpPr>
          <p:cNvPr id="70" name="69 CuadroTexto"/>
          <p:cNvSpPr txBox="1"/>
          <p:nvPr/>
        </p:nvSpPr>
        <p:spPr>
          <a:xfrm>
            <a:off x="8401397" y="3720453"/>
            <a:ext cx="646328" cy="428628"/>
          </a:xfrm>
          <a:prstGeom prst="rect">
            <a:avLst/>
          </a:prstGeom>
          <a:solidFill>
            <a:schemeClr val="bg1"/>
          </a:solidFill>
          <a:ln w="63500" cap="rnd"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tIns="72000" bIns="72000" rtlCol="0">
            <a:noAutofit/>
          </a:bodyPr>
          <a:lstStyle/>
          <a:p>
            <a:r>
              <a:rPr lang="es-ES" sz="1600" dirty="0">
                <a:latin typeface="Consolas" pitchFamily="49" charset="0"/>
              </a:rPr>
              <a:t>2</a:t>
            </a:r>
          </a:p>
        </p:txBody>
      </p:sp>
      <p:sp>
        <p:nvSpPr>
          <p:cNvPr id="71" name="70 CuadroTexto"/>
          <p:cNvSpPr txBox="1"/>
          <p:nvPr/>
        </p:nvSpPr>
        <p:spPr>
          <a:xfrm>
            <a:off x="8400827" y="3923765"/>
            <a:ext cx="26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nsolas" pitchFamily="49" charset="0"/>
              </a:rPr>
              <a:t>_</a:t>
            </a:r>
            <a:endParaRPr lang="es-ES" dirty="0"/>
          </a:p>
        </p:txBody>
      </p:sp>
      <p:cxnSp>
        <p:nvCxnSpPr>
          <p:cNvPr id="72" name="71 Conector recto"/>
          <p:cNvCxnSpPr/>
          <p:nvPr/>
        </p:nvCxnSpPr>
        <p:spPr>
          <a:xfrm>
            <a:off x="8299673" y="4628972"/>
            <a:ext cx="14400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CuadroTexto"/>
          <p:cNvSpPr txBox="1"/>
          <p:nvPr/>
        </p:nvSpPr>
        <p:spPr>
          <a:xfrm>
            <a:off x="8400827" y="4887094"/>
            <a:ext cx="26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nsolas" pitchFamily="49" charset="0"/>
              </a:rPr>
              <a:t>_</a:t>
            </a:r>
            <a:endParaRPr lang="es-ES" dirty="0"/>
          </a:p>
        </p:txBody>
      </p:sp>
      <p:sp>
        <p:nvSpPr>
          <p:cNvPr id="75" name="74 CuadroTexto"/>
          <p:cNvSpPr txBox="1"/>
          <p:nvPr/>
        </p:nvSpPr>
        <p:spPr>
          <a:xfrm>
            <a:off x="8403141" y="4975077"/>
            <a:ext cx="646328" cy="428628"/>
          </a:xfrm>
          <a:prstGeom prst="rect">
            <a:avLst/>
          </a:prstGeom>
          <a:solidFill>
            <a:schemeClr val="bg1"/>
          </a:solidFill>
          <a:ln w="63500" cap="rnd"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tIns="72000" bIns="72000" rtlCol="0">
            <a:noAutofit/>
          </a:bodyPr>
          <a:lstStyle/>
          <a:p>
            <a:r>
              <a:rPr lang="es-ES" sz="1600" dirty="0">
                <a:latin typeface="Consolas" pitchFamily="49" charset="0"/>
              </a:rPr>
              <a:t>100</a:t>
            </a:r>
          </a:p>
        </p:txBody>
      </p:sp>
      <p:sp>
        <p:nvSpPr>
          <p:cNvPr id="76" name="75 CuadroTexto"/>
          <p:cNvSpPr txBox="1"/>
          <p:nvPr/>
        </p:nvSpPr>
        <p:spPr>
          <a:xfrm>
            <a:off x="8401397" y="4061443"/>
            <a:ext cx="646328" cy="428628"/>
          </a:xfrm>
          <a:prstGeom prst="rect">
            <a:avLst/>
          </a:prstGeom>
          <a:solidFill>
            <a:schemeClr val="bg1"/>
          </a:solidFill>
          <a:ln w="63500" cap="rnd"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tIns="72000" bIns="72000" rtlCol="0">
            <a:noAutofit/>
          </a:bodyPr>
          <a:lstStyle/>
          <a:p>
            <a:r>
              <a:rPr lang="es-ES" sz="1600" dirty="0">
                <a:latin typeface="Consolas" pitchFamily="49" charset="0"/>
              </a:rPr>
              <a:t>3</a:t>
            </a:r>
          </a:p>
        </p:txBody>
      </p:sp>
      <p:sp>
        <p:nvSpPr>
          <p:cNvPr id="84" name="83 CuadroTexto"/>
          <p:cNvSpPr txBox="1"/>
          <p:nvPr/>
        </p:nvSpPr>
        <p:spPr>
          <a:xfrm>
            <a:off x="8401397" y="4690590"/>
            <a:ext cx="26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nsolas" pitchFamily="49" charset="0"/>
              </a:rPr>
              <a:t>_</a:t>
            </a:r>
            <a:endParaRPr lang="es-ES" dirty="0"/>
          </a:p>
        </p:txBody>
      </p:sp>
      <p:sp>
        <p:nvSpPr>
          <p:cNvPr id="83" name="82 Rectángulo"/>
          <p:cNvSpPr/>
          <p:nvPr/>
        </p:nvSpPr>
        <p:spPr>
          <a:xfrm>
            <a:off x="2607966" y="3382143"/>
            <a:ext cx="529690" cy="3561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s-ES" sz="20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73" name="72 CuadroTexto"/>
          <p:cNvSpPr txBox="1"/>
          <p:nvPr/>
        </p:nvSpPr>
        <p:spPr>
          <a:xfrm>
            <a:off x="8401397" y="4680940"/>
            <a:ext cx="646328" cy="378982"/>
          </a:xfrm>
          <a:prstGeom prst="rect">
            <a:avLst/>
          </a:prstGeom>
          <a:solidFill>
            <a:schemeClr val="bg1"/>
          </a:solidFill>
          <a:ln w="63500" cap="rnd"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tIns="72000" bIns="72000" rtlCol="0">
            <a:noAutofit/>
          </a:bodyPr>
          <a:lstStyle/>
          <a:p>
            <a:r>
              <a:rPr lang="es-ES" sz="1600" dirty="0">
                <a:latin typeface="Consolas" pitchFamily="49" charset="0"/>
              </a:rPr>
              <a:t>99</a:t>
            </a:r>
          </a:p>
        </p:txBody>
      </p:sp>
      <p:sp>
        <p:nvSpPr>
          <p:cNvPr id="79" name="78 Rectángulo"/>
          <p:cNvSpPr/>
          <p:nvPr/>
        </p:nvSpPr>
        <p:spPr>
          <a:xfrm>
            <a:off x="2607966" y="3382143"/>
            <a:ext cx="529690" cy="3561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s-ES" sz="20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80" name="79 Rectángulo"/>
          <p:cNvSpPr/>
          <p:nvPr/>
        </p:nvSpPr>
        <p:spPr>
          <a:xfrm>
            <a:off x="2539906" y="3382143"/>
            <a:ext cx="665810" cy="3561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s-ES" sz="20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81" name="80 Rectángulo"/>
          <p:cNvSpPr/>
          <p:nvPr/>
        </p:nvSpPr>
        <p:spPr>
          <a:xfrm>
            <a:off x="2568960" y="3382143"/>
            <a:ext cx="607702" cy="3561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s-ES" sz="20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101</a:t>
            </a:r>
          </a:p>
        </p:txBody>
      </p:sp>
      <p:sp>
        <p:nvSpPr>
          <p:cNvPr id="17" name="Marcador de fecha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6F2B-C996-49F6-8BE9-2353C945BA8F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00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5" grpId="0"/>
      <p:bldP spid="68" grpId="0" animBg="1"/>
      <p:bldP spid="69" grpId="0"/>
      <p:bldP spid="70" grpId="0" animBg="1"/>
      <p:bldP spid="71" grpId="0"/>
      <p:bldP spid="74" grpId="0"/>
      <p:bldP spid="74" grpId="1"/>
      <p:bldP spid="75" grpId="0" animBg="1"/>
      <p:bldP spid="76" grpId="1" animBg="1"/>
      <p:bldP spid="84" grpId="0"/>
      <p:bldP spid="83" grpId="0" animBg="1"/>
      <p:bldP spid="73" grpId="0" animBg="1"/>
      <p:bldP spid="73" grpId="1" animBg="1"/>
      <p:bldP spid="79" grpId="0" animBg="1"/>
      <p:bldP spid="80" grpId="0" animBg="1"/>
      <p:bldP spid="8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bucle </a:t>
            </a:r>
            <a:r>
              <a:rPr lang="es-ES" dirty="0" smtClean="0">
                <a:latin typeface="Consolas" pitchFamily="49" charset="0"/>
              </a:rPr>
              <a:t>while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507288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¿Y si la condición es falsa al comenzar?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1200"/>
              </a:spcAft>
              <a:buNone/>
            </a:pPr>
            <a:r>
              <a:rPr lang="es-ES" dirty="0" smtClean="0"/>
              <a:t>No se ejecuta el cuerpo del bucle ninguna vez</a:t>
            </a:r>
          </a:p>
          <a:p>
            <a:pPr lvl="1" indent="1588">
              <a:lnSpc>
                <a:spcPts val="22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</a:rPr>
              <a:t> </a:t>
            </a:r>
            <a:r>
              <a:rPr lang="es-ES" sz="2000" dirty="0" err="1">
                <a:latin typeface="Consolas" pitchFamily="49" charset="0"/>
              </a:rPr>
              <a:t>op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lvl="1" indent="1588">
              <a:lnSpc>
                <a:spcPts val="22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s-ES" sz="2000" dirty="0">
                <a:latin typeface="Consolas" pitchFamily="49" charset="0"/>
              </a:rPr>
              <a:t>cout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"Introduce la opción: "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lvl="1" indent="1588">
              <a:lnSpc>
                <a:spcPts val="22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s-ES" sz="2000" dirty="0">
                <a:latin typeface="Consolas" pitchFamily="49" charset="0"/>
              </a:rPr>
              <a:t>cin &gt;&gt; </a:t>
            </a:r>
            <a:r>
              <a:rPr lang="es-ES" sz="2000" dirty="0" err="1">
                <a:latin typeface="Consolas" pitchFamily="49" charset="0"/>
              </a:rPr>
              <a:t>op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lvl="1" indent="1588">
              <a:lnSpc>
                <a:spcPts val="22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while </a:t>
            </a:r>
            <a:r>
              <a:rPr lang="es-ES" sz="2000" dirty="0">
                <a:latin typeface="Consolas" pitchFamily="49" charset="0"/>
              </a:rPr>
              <a:t>((</a:t>
            </a:r>
            <a:r>
              <a:rPr lang="es-ES" sz="2000" dirty="0" err="1">
                <a:latin typeface="Consolas" pitchFamily="49" charset="0"/>
              </a:rPr>
              <a:t>op</a:t>
            </a:r>
            <a:r>
              <a:rPr lang="es-ES" sz="2000" dirty="0">
                <a:latin typeface="Consolas" pitchFamily="49" charset="0"/>
              </a:rPr>
              <a:t> 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2000" dirty="0">
                <a:latin typeface="Consolas" pitchFamily="49" charset="0"/>
              </a:rPr>
              <a:t>) || (</a:t>
            </a:r>
            <a:r>
              <a:rPr lang="es-ES" sz="2000" dirty="0" err="1">
                <a:latin typeface="Consolas" pitchFamily="49" charset="0"/>
              </a:rPr>
              <a:t>op</a:t>
            </a:r>
            <a:r>
              <a:rPr lang="es-ES" sz="2000" dirty="0">
                <a:latin typeface="Consolas" pitchFamily="49" charset="0"/>
              </a:rPr>
              <a:t> &gt;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4</a:t>
            </a:r>
            <a:r>
              <a:rPr lang="es-ES" sz="2000" dirty="0">
                <a:latin typeface="Consolas" pitchFamily="49" charset="0"/>
              </a:rPr>
              <a:t>)) {</a:t>
            </a:r>
          </a:p>
          <a:p>
            <a:pPr lvl="1" indent="1588">
              <a:lnSpc>
                <a:spcPts val="22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s-ES" sz="2000" dirty="0">
                <a:latin typeface="Consolas" pitchFamily="49" charset="0"/>
              </a:rPr>
              <a:t>   cout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"¡No válida! Inténtalo otra vez"</a:t>
            </a:r>
            <a:r>
              <a:rPr lang="es-ES" sz="2000" dirty="0">
                <a:latin typeface="Consolas" pitchFamily="49" charset="0"/>
              </a:rPr>
              <a:t> &lt;&lt; endl;</a:t>
            </a:r>
          </a:p>
          <a:p>
            <a:pPr lvl="1" indent="1588">
              <a:lnSpc>
                <a:spcPts val="22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s-ES" sz="2000" dirty="0">
                <a:latin typeface="Consolas" pitchFamily="49" charset="0"/>
              </a:rPr>
              <a:t>   cout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"Introduce la opción: "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lvl="1" indent="1588">
              <a:lnSpc>
                <a:spcPts val="22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s-ES" sz="2000" dirty="0">
                <a:latin typeface="Consolas" pitchFamily="49" charset="0"/>
              </a:rPr>
              <a:t>   cin &gt;&gt; </a:t>
            </a:r>
            <a:r>
              <a:rPr lang="es-ES" sz="2000" dirty="0" err="1">
                <a:latin typeface="Consolas" pitchFamily="49" charset="0"/>
              </a:rPr>
              <a:t>op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lvl="1" indent="1588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latin typeface="Consolas" pitchFamily="49" charset="0"/>
              </a:rPr>
              <a:t>}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Si el usuario introduce un número entre 0 y 4:</a:t>
            </a:r>
          </a:p>
          <a:p>
            <a:pPr marL="712788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No se ejecuta el cuerpo del bucle 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9879-11C1-4111-B200-C31CF203EE07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85728"/>
            <a:ext cx="5036159" cy="50006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dirty="0" smtClean="0"/>
              <a:t>Repetición (iteración)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 marL="0" lvl="1" indent="1588">
              <a:spcBef>
                <a:spcPts val="0"/>
              </a:spcBef>
              <a:spcAft>
                <a:spcPts val="1800"/>
              </a:spcAft>
              <a:buNone/>
            </a:pPr>
            <a:r>
              <a:rPr lang="es-ES" sz="28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Repetir la ejecución de una o más instrucciones</a:t>
            </a:r>
          </a:p>
          <a:p>
            <a:pPr marL="361950" lvl="2" indent="0" defTabSz="2762250">
              <a:spcBef>
                <a:spcPts val="0"/>
              </a:spcBef>
              <a:spcAft>
                <a:spcPts val="600"/>
              </a:spcAft>
              <a:buNone/>
              <a:tabLst>
                <a:tab pos="4305300" algn="l"/>
              </a:tabLst>
            </a:pPr>
            <a:r>
              <a:rPr lang="es-ES" dirty="0" smtClean="0"/>
              <a:t>Acumular, procesar colecciones, ...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6828" y="6334057"/>
            <a:ext cx="7429552" cy="365125"/>
          </a:xfrm>
        </p:spPr>
        <p:txBody>
          <a:bodyPr/>
          <a:lstStyle/>
          <a:p>
            <a:r>
              <a:rPr lang="es-ES" dirty="0" err="1" smtClean="0"/>
              <a:t>AyED</a:t>
            </a:r>
            <a:r>
              <a:rPr lang="es-ES" dirty="0" smtClean="0"/>
              <a:t> I: Tipos e instrucciones II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4133591" y="4368266"/>
            <a:ext cx="1512168" cy="360040"/>
          </a:xfrm>
          <a:prstGeom prst="rect">
            <a:avLst/>
          </a:prstGeom>
          <a:solidFill>
            <a:srgbClr val="0037A8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r>
              <a:rPr lang="es-E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Código</a:t>
            </a:r>
          </a:p>
        </p:txBody>
      </p:sp>
      <p:grpSp>
        <p:nvGrpSpPr>
          <p:cNvPr id="8" name="36 Grupo"/>
          <p:cNvGrpSpPr/>
          <p:nvPr/>
        </p:nvGrpSpPr>
        <p:grpSpPr>
          <a:xfrm>
            <a:off x="4892565" y="3923225"/>
            <a:ext cx="215230" cy="442949"/>
            <a:chOff x="1476450" y="3285903"/>
            <a:chExt cx="215230" cy="44294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5" name="24 Conector recto de flecha"/>
            <p:cNvCxnSpPr/>
            <p:nvPr/>
          </p:nvCxnSpPr>
          <p:spPr>
            <a:xfrm rot="5400000">
              <a:off x="1274026" y="3506584"/>
              <a:ext cx="442949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26 Conector recto de flecha"/>
            <p:cNvCxnSpPr/>
            <p:nvPr/>
          </p:nvCxnSpPr>
          <p:spPr>
            <a:xfrm rot="10800000">
              <a:off x="1476450" y="3287792"/>
              <a:ext cx="215230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41" name="40 Conector recto de flecha"/>
          <p:cNvCxnSpPr/>
          <p:nvPr/>
        </p:nvCxnSpPr>
        <p:spPr>
          <a:xfrm rot="10800000" flipH="1">
            <a:off x="6908789" y="3930959"/>
            <a:ext cx="215230" cy="1588"/>
          </a:xfrm>
          <a:prstGeom prst="straightConnector1">
            <a:avLst/>
          </a:prstGeom>
          <a:ln w="38100">
            <a:solidFill>
              <a:srgbClr val="FFC000"/>
            </a:solidFill>
            <a:tailEnd type="none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22 Decisión"/>
          <p:cNvSpPr/>
          <p:nvPr/>
        </p:nvSpPr>
        <p:spPr>
          <a:xfrm>
            <a:off x="5035787" y="3659212"/>
            <a:ext cx="1944216" cy="529034"/>
          </a:xfrm>
          <a:prstGeom prst="flowChartDecision">
            <a:avLst/>
          </a:prstGeom>
          <a:solidFill>
            <a:srgbClr val="0037A8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r>
              <a:rPr lang="es-E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¿Iterar?</a:t>
            </a:r>
          </a:p>
        </p:txBody>
      </p:sp>
      <p:cxnSp>
        <p:nvCxnSpPr>
          <p:cNvPr id="7" name="6 Conector recto de flecha"/>
          <p:cNvCxnSpPr>
            <a:stCxn id="58" idx="2"/>
          </p:cNvCxnSpPr>
          <p:nvPr/>
        </p:nvCxnSpPr>
        <p:spPr>
          <a:xfrm rot="5400000">
            <a:off x="5654188" y="3332094"/>
            <a:ext cx="727433" cy="1588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41 CuadroTexto"/>
          <p:cNvSpPr txBox="1"/>
          <p:nvPr/>
        </p:nvSpPr>
        <p:spPr>
          <a:xfrm>
            <a:off x="4732447" y="3554397"/>
            <a:ext cx="343364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Sí</a:t>
            </a:r>
          </a:p>
        </p:txBody>
      </p:sp>
      <p:sp>
        <p:nvSpPr>
          <p:cNvPr id="43" name="42 CuadroTexto"/>
          <p:cNvSpPr txBox="1"/>
          <p:nvPr/>
        </p:nvSpPr>
        <p:spPr>
          <a:xfrm>
            <a:off x="6864562" y="3564008"/>
            <a:ext cx="455574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No</a:t>
            </a:r>
          </a:p>
        </p:txBody>
      </p:sp>
      <p:cxnSp>
        <p:nvCxnSpPr>
          <p:cNvPr id="44" name="43 Conector recto de flecha"/>
          <p:cNvCxnSpPr/>
          <p:nvPr/>
        </p:nvCxnSpPr>
        <p:spPr>
          <a:xfrm rot="5400000">
            <a:off x="6509465" y="4541333"/>
            <a:ext cx="1194184" cy="1588"/>
          </a:xfrm>
          <a:prstGeom prst="straightConnector1">
            <a:avLst/>
          </a:prstGeom>
          <a:ln w="38100">
            <a:solidFill>
              <a:srgbClr val="FFC000"/>
            </a:solidFill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8" name="57 CuadroTexto"/>
          <p:cNvSpPr txBox="1"/>
          <p:nvPr/>
        </p:nvSpPr>
        <p:spPr>
          <a:xfrm>
            <a:off x="5261819" y="2608338"/>
            <a:ext cx="1512168" cy="360040"/>
          </a:xfrm>
          <a:prstGeom prst="rect">
            <a:avLst/>
          </a:prstGeom>
          <a:solidFill>
            <a:srgbClr val="0037A8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r>
              <a:rPr lang="es-E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Inicialización</a:t>
            </a:r>
          </a:p>
        </p:txBody>
      </p:sp>
      <p:cxnSp>
        <p:nvCxnSpPr>
          <p:cNvPr id="59" name="58 Conector recto de flecha"/>
          <p:cNvCxnSpPr/>
          <p:nvPr/>
        </p:nvCxnSpPr>
        <p:spPr>
          <a:xfrm rot="16200000" flipH="1">
            <a:off x="5837486" y="2456496"/>
            <a:ext cx="360040" cy="794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1" name="90 Conector recto de flecha"/>
          <p:cNvCxnSpPr/>
          <p:nvPr/>
        </p:nvCxnSpPr>
        <p:spPr>
          <a:xfrm>
            <a:off x="5998059" y="5119375"/>
            <a:ext cx="1109292" cy="1588"/>
          </a:xfrm>
          <a:prstGeom prst="straightConnector1">
            <a:avLst/>
          </a:prstGeom>
          <a:ln w="38100">
            <a:solidFill>
              <a:srgbClr val="FFC000"/>
            </a:solidFill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9" name="100 Grupo"/>
          <p:cNvGrpSpPr/>
          <p:nvPr/>
        </p:nvGrpSpPr>
        <p:grpSpPr>
          <a:xfrm>
            <a:off x="3965675" y="3277119"/>
            <a:ext cx="2032384" cy="1820752"/>
            <a:chOff x="899592" y="3284984"/>
            <a:chExt cx="2032384" cy="1820752"/>
          </a:xfrm>
        </p:grpSpPr>
        <p:cxnSp>
          <p:nvCxnSpPr>
            <p:cNvPr id="33" name="32 Conector recto de flecha"/>
            <p:cNvCxnSpPr/>
            <p:nvPr/>
          </p:nvCxnSpPr>
          <p:spPr>
            <a:xfrm rot="16200000" flipH="1">
              <a:off x="1647654" y="4925319"/>
              <a:ext cx="360040" cy="7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28 Conector recto de flecha"/>
            <p:cNvCxnSpPr/>
            <p:nvPr/>
          </p:nvCxnSpPr>
          <p:spPr>
            <a:xfrm>
              <a:off x="901180" y="3287366"/>
              <a:ext cx="2030796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3" name="92 Conector recto de flecha"/>
            <p:cNvCxnSpPr/>
            <p:nvPr/>
          </p:nvCxnSpPr>
          <p:spPr>
            <a:xfrm rot="5400000">
              <a:off x="9457" y="4194169"/>
              <a:ext cx="1819958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44 Conector recto de flecha"/>
            <p:cNvCxnSpPr/>
            <p:nvPr/>
          </p:nvCxnSpPr>
          <p:spPr>
            <a:xfrm rot="10800000">
              <a:off x="899592" y="5088275"/>
              <a:ext cx="946736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40" name="39 Conector recto de flecha"/>
          <p:cNvCxnSpPr/>
          <p:nvPr/>
        </p:nvCxnSpPr>
        <p:spPr>
          <a:xfrm rot="16200000" flipH="1">
            <a:off x="5788494" y="5330531"/>
            <a:ext cx="442949" cy="1588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050" name="Picture 2" descr="C:\Documents and Settings\Luis\Configuración local\Archivos temporales de Internet\Content.IE5\8852AIMF\MC900431582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52384" y="236265"/>
            <a:ext cx="914286" cy="914286"/>
          </a:xfrm>
          <a:prstGeom prst="rect">
            <a:avLst/>
          </a:prstGeom>
          <a:noFill/>
        </p:spPr>
      </p:pic>
      <p:sp>
        <p:nvSpPr>
          <p:cNvPr id="38" name="37 CuadroTexto"/>
          <p:cNvSpPr txBox="1"/>
          <p:nvPr/>
        </p:nvSpPr>
        <p:spPr>
          <a:xfrm>
            <a:off x="3976073" y="5445225"/>
            <a:ext cx="1034257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4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</a:p>
        </p:txBody>
      </p:sp>
      <p:sp>
        <p:nvSpPr>
          <p:cNvPr id="39" name="38 CuadroTexto"/>
          <p:cNvSpPr txBox="1"/>
          <p:nvPr/>
        </p:nvSpPr>
        <p:spPr>
          <a:xfrm>
            <a:off x="6279939" y="5445225"/>
            <a:ext cx="694422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4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</a:p>
        </p:txBody>
      </p:sp>
      <p:sp>
        <p:nvSpPr>
          <p:cNvPr id="10" name="Marcador de fech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E344-F269-4FF6-9814-5EA9ACA90137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4570687" y="3044281"/>
            <a:ext cx="3050836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El bucle </a:t>
            </a:r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Consolas" pitchFamily="49" charset="0"/>
              </a:rPr>
              <a:t>for</a:t>
            </a:r>
            <a:endParaRPr lang="es-E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B4AA-10A4-441A-BC86-BB2E4007FFAF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Bucle </a:t>
            </a:r>
            <a:r>
              <a:rPr lang="es-ES" dirty="0" smtClean="0">
                <a:latin typeface="Consolas" pitchFamily="49" charset="0"/>
              </a:rPr>
              <a:t>for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54543"/>
            <a:ext cx="8363272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Número de iteraciones prefijado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1200"/>
              </a:spcAft>
              <a:buNone/>
            </a:pPr>
            <a:r>
              <a:rPr lang="es-ES" dirty="0" smtClean="0"/>
              <a:t>Variable contadora que determina el número de iteraciones:</a:t>
            </a:r>
          </a:p>
          <a:p>
            <a:pPr lvl="1" indent="1588">
              <a:spcBef>
                <a:spcPts val="0"/>
              </a:spcBef>
              <a:spcAft>
                <a:spcPts val="1200"/>
              </a:spcAft>
              <a:buNone/>
            </a:pP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 ([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] </a:t>
            </a:r>
            <a:r>
              <a:rPr lang="es-ES" i="1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s-ES" i="1" dirty="0" smtClean="0">
                <a:latin typeface="Consolas" pitchFamily="49" charset="0"/>
                <a:cs typeface="Consolas" pitchFamily="49" charset="0"/>
              </a:rPr>
              <a:t>ini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s-ES" i="1" dirty="0" smtClean="0">
                <a:latin typeface="Consolas" pitchFamily="49" charset="0"/>
                <a:cs typeface="Consolas" pitchFamily="49" charset="0"/>
              </a:rPr>
              <a:t>condición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s-ES" i="1" dirty="0" smtClean="0">
                <a:latin typeface="Consolas" pitchFamily="49" charset="0"/>
                <a:cs typeface="Consolas" pitchFamily="49" charset="0"/>
              </a:rPr>
              <a:t>paso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s-ES" i="1" dirty="0" smtClean="0">
                <a:latin typeface="Consolas" pitchFamily="49" charset="0"/>
                <a:cs typeface="Consolas" pitchFamily="49" charset="0"/>
              </a:rPr>
              <a:t>cuerpo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La </a:t>
            </a:r>
            <a:r>
              <a:rPr lang="es-ES" i="1" dirty="0" smtClean="0"/>
              <a:t>condición</a:t>
            </a:r>
            <a:r>
              <a:rPr lang="es-ES" dirty="0" smtClean="0"/>
              <a:t> compara el valor de </a:t>
            </a:r>
            <a:r>
              <a:rPr lang="es-ES" i="1" dirty="0" err="1" smtClean="0"/>
              <a:t>var</a:t>
            </a:r>
            <a:r>
              <a:rPr lang="es-ES" dirty="0" smtClean="0"/>
              <a:t> con un valor final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El </a:t>
            </a:r>
            <a:r>
              <a:rPr lang="es-ES" i="1" dirty="0" smtClean="0"/>
              <a:t>paso</a:t>
            </a:r>
            <a:r>
              <a:rPr lang="es-ES" dirty="0" smtClean="0"/>
              <a:t> incrementa o decrementa el valor de </a:t>
            </a:r>
            <a:r>
              <a:rPr lang="es-ES" i="1" dirty="0" err="1" smtClean="0"/>
              <a:t>var</a:t>
            </a:r>
            <a:endParaRPr lang="es-ES" dirty="0" smtClean="0"/>
          </a:p>
          <a:p>
            <a:pPr lvl="1" indent="1588">
              <a:spcBef>
                <a:spcPts val="0"/>
              </a:spcBef>
              <a:spcAft>
                <a:spcPts val="1200"/>
              </a:spcAft>
              <a:buNone/>
            </a:pPr>
            <a:r>
              <a:rPr lang="es-ES" dirty="0" smtClean="0"/>
              <a:t>El valor de </a:t>
            </a:r>
            <a:r>
              <a:rPr lang="es-ES" i="1" dirty="0" err="1" smtClean="0"/>
              <a:t>var</a:t>
            </a:r>
            <a:r>
              <a:rPr lang="es-ES" dirty="0" smtClean="0"/>
              <a:t> debe ir aproximándose al valor final</a:t>
            </a:r>
          </a:p>
          <a:p>
            <a:pPr lvl="1" indent="1588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for </a:t>
            </a:r>
            <a:r>
              <a:rPr lang="es-ES" sz="2000" dirty="0">
                <a:latin typeface="Consolas" pitchFamily="49" charset="0"/>
              </a:rPr>
              <a:t>(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</a:rPr>
              <a:t> i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1</a:t>
            </a:r>
            <a:r>
              <a:rPr lang="es-ES" sz="2000" dirty="0">
                <a:latin typeface="Consolas" pitchFamily="49" charset="0"/>
              </a:rPr>
              <a:t>; i &lt;=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100</a:t>
            </a:r>
            <a:r>
              <a:rPr lang="es-ES" sz="2000" dirty="0">
                <a:latin typeface="Consolas" pitchFamily="49" charset="0"/>
              </a:rPr>
              <a:t>; i++)...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for </a:t>
            </a:r>
            <a:r>
              <a:rPr lang="es-ES" sz="2000" dirty="0">
                <a:latin typeface="Consolas" pitchFamily="49" charset="0"/>
              </a:rPr>
              <a:t>(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</a:rPr>
              <a:t> i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100</a:t>
            </a:r>
            <a:r>
              <a:rPr lang="es-ES" sz="2000" dirty="0">
                <a:latin typeface="Consolas" pitchFamily="49" charset="0"/>
              </a:rPr>
              <a:t>; i &gt;=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1</a:t>
            </a:r>
            <a:r>
              <a:rPr lang="es-ES" sz="2000" dirty="0">
                <a:latin typeface="Consolas" pitchFamily="49" charset="0"/>
              </a:rPr>
              <a:t>; i--)...</a:t>
            </a:r>
          </a:p>
          <a:p>
            <a:pPr lvl="1" indent="1588">
              <a:spcBef>
                <a:spcPts val="1200"/>
              </a:spcBef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Tantos ciclos como valores toma la variable contadora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33" name="32 CuadroTexto"/>
          <p:cNvSpPr txBox="1"/>
          <p:nvPr/>
        </p:nvSpPr>
        <p:spPr>
          <a:xfrm>
            <a:off x="7247150" y="3844667"/>
            <a:ext cx="3097323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1, 2, 3, 4, 5, ..., 100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7247150" y="4283804"/>
            <a:ext cx="3097323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100, 99, 98, 97, ..., 1</a:t>
            </a:r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A24D-1179-447F-86C8-18CA8884AAD9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3" grpId="0"/>
      <p:bldP spid="3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Ejecución del bucle </a:t>
            </a:r>
            <a:r>
              <a:rPr lang="es-ES" dirty="0" smtClean="0">
                <a:latin typeface="Consolas" pitchFamily="49" charset="0"/>
              </a:rPr>
              <a:t>for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 lvl="1" indent="1588">
              <a:spcBef>
                <a:spcPts val="0"/>
              </a:spcBef>
              <a:spcAft>
                <a:spcPts val="1200"/>
              </a:spcAft>
              <a:buNone/>
            </a:pP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for </a:t>
            </a:r>
            <a:r>
              <a:rPr lang="es-ES" dirty="0" smtClean="0">
                <a:latin typeface="Consolas" pitchFamily="49" charset="0"/>
              </a:rPr>
              <a:t>(</a:t>
            </a:r>
            <a:r>
              <a:rPr lang="es-ES" i="1" dirty="0" smtClean="0">
                <a:latin typeface="Consolas" pitchFamily="49" charset="0"/>
              </a:rPr>
              <a:t>inicialización</a:t>
            </a:r>
            <a:r>
              <a:rPr lang="es-ES" dirty="0" smtClean="0">
                <a:latin typeface="Consolas" pitchFamily="49" charset="0"/>
              </a:rPr>
              <a:t>; </a:t>
            </a:r>
            <a:r>
              <a:rPr lang="es-ES" i="1" dirty="0" smtClean="0">
                <a:latin typeface="Consolas" pitchFamily="49" charset="0"/>
              </a:rPr>
              <a:t>condición</a:t>
            </a:r>
            <a:r>
              <a:rPr lang="es-ES" dirty="0" smtClean="0">
                <a:latin typeface="Consolas" pitchFamily="49" charset="0"/>
              </a:rPr>
              <a:t>; </a:t>
            </a:r>
            <a:r>
              <a:rPr lang="es-ES" i="1" dirty="0" smtClean="0">
                <a:latin typeface="Consolas" pitchFamily="49" charset="0"/>
              </a:rPr>
              <a:t>paso</a:t>
            </a:r>
            <a:r>
              <a:rPr lang="es-ES" dirty="0" smtClean="0">
                <a:latin typeface="Consolas" pitchFamily="49" charset="0"/>
              </a:rPr>
              <a:t>) </a:t>
            </a:r>
            <a:r>
              <a:rPr lang="es-ES" i="1" dirty="0" smtClean="0">
                <a:latin typeface="Consolas" pitchFamily="49" charset="0"/>
              </a:rPr>
              <a:t>cuerpo</a:t>
            </a:r>
            <a:endParaRPr lang="es-ES" dirty="0" smtClean="0"/>
          </a:p>
          <a:p>
            <a:pPr lvl="1" indent="1588">
              <a:spcBef>
                <a:spcPts val="0"/>
              </a:spcBef>
              <a:buNone/>
            </a:pPr>
            <a:r>
              <a:rPr lang="es-E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for </a:t>
            </a:r>
            <a:r>
              <a:rPr lang="es-ES" sz="2400" dirty="0">
                <a:latin typeface="Consolas" pitchFamily="49" charset="0"/>
              </a:rPr>
              <a:t>(</a:t>
            </a:r>
            <a:r>
              <a:rPr lang="es-ES" sz="24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400" dirty="0">
                <a:latin typeface="Consolas" pitchFamily="49" charset="0"/>
              </a:rPr>
              <a:t> i = </a:t>
            </a:r>
            <a:r>
              <a:rPr lang="es-ES" sz="2400" dirty="0">
                <a:solidFill>
                  <a:srgbClr val="FFFF00"/>
                </a:solidFill>
                <a:latin typeface="Consolas" pitchFamily="49" charset="0"/>
              </a:rPr>
              <a:t>1</a:t>
            </a:r>
            <a:r>
              <a:rPr lang="es-ES" sz="2400" dirty="0">
                <a:latin typeface="Consolas" pitchFamily="49" charset="0"/>
              </a:rPr>
              <a:t>; i &lt;= </a:t>
            </a:r>
            <a:r>
              <a:rPr lang="es-ES" sz="2400" dirty="0">
                <a:solidFill>
                  <a:srgbClr val="FFFF00"/>
                </a:solidFill>
                <a:latin typeface="Consolas" pitchFamily="49" charset="0"/>
              </a:rPr>
              <a:t>100</a:t>
            </a:r>
            <a:r>
              <a:rPr lang="es-ES" sz="2400" dirty="0">
                <a:latin typeface="Consolas" pitchFamily="49" charset="0"/>
              </a:rPr>
              <a:t>; i++) {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>
                <a:latin typeface="Consolas" pitchFamily="49" charset="0"/>
              </a:rPr>
              <a:t>   cout &lt;&lt; i;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>
                <a:latin typeface="Consolas" pitchFamily="49" charset="0"/>
              </a:rPr>
              <a:t>}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grpSp>
        <p:nvGrpSpPr>
          <p:cNvPr id="55" name="54 Grupo"/>
          <p:cNvGrpSpPr/>
          <p:nvPr/>
        </p:nvGrpSpPr>
        <p:grpSpPr>
          <a:xfrm>
            <a:off x="4072566" y="3321345"/>
            <a:ext cx="2032384" cy="2305050"/>
            <a:chOff x="2548566" y="3321345"/>
            <a:chExt cx="2032384" cy="2305050"/>
          </a:xfrm>
        </p:grpSpPr>
        <p:cxnSp>
          <p:nvCxnSpPr>
            <p:cNvPr id="46" name="45 Conector recto de flecha"/>
            <p:cNvCxnSpPr/>
            <p:nvPr/>
          </p:nvCxnSpPr>
          <p:spPr>
            <a:xfrm>
              <a:off x="2550154" y="3322933"/>
              <a:ext cx="2030796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46 Conector recto de flecha"/>
            <p:cNvCxnSpPr/>
            <p:nvPr/>
          </p:nvCxnSpPr>
          <p:spPr>
            <a:xfrm rot="5400000">
              <a:off x="1417076" y="4472679"/>
              <a:ext cx="2304256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47 Conector recto de flecha"/>
            <p:cNvCxnSpPr/>
            <p:nvPr/>
          </p:nvCxnSpPr>
          <p:spPr>
            <a:xfrm rot="10800000">
              <a:off x="2548566" y="5624807"/>
              <a:ext cx="946736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6" name="55 Grupo"/>
          <p:cNvGrpSpPr/>
          <p:nvPr/>
        </p:nvGrpSpPr>
        <p:grpSpPr>
          <a:xfrm>
            <a:off x="6114476" y="3607440"/>
            <a:ext cx="1493693" cy="2430364"/>
            <a:chOff x="4590475" y="3607440"/>
            <a:chExt cx="1493693" cy="2430364"/>
          </a:xfrm>
        </p:grpSpPr>
        <p:cxnSp>
          <p:nvCxnSpPr>
            <p:cNvPr id="37" name="36 Conector recto de flecha"/>
            <p:cNvCxnSpPr/>
            <p:nvPr/>
          </p:nvCxnSpPr>
          <p:spPr>
            <a:xfrm rot="10800000" flipH="1">
              <a:off x="5491680" y="3974391"/>
              <a:ext cx="215230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1" name="40 CuadroTexto"/>
            <p:cNvSpPr txBox="1"/>
            <p:nvPr/>
          </p:nvSpPr>
          <p:spPr>
            <a:xfrm>
              <a:off x="5266315" y="3607440"/>
              <a:ext cx="817853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false</a:t>
              </a:r>
            </a:p>
          </p:txBody>
        </p:sp>
        <p:cxnSp>
          <p:nvCxnSpPr>
            <p:cNvPr id="42" name="41 Conector recto de flecha"/>
            <p:cNvCxnSpPr/>
            <p:nvPr/>
          </p:nvCxnSpPr>
          <p:spPr>
            <a:xfrm rot="5400000">
              <a:off x="4877523" y="4801186"/>
              <a:ext cx="1625438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44 Conector recto de flecha"/>
            <p:cNvCxnSpPr/>
            <p:nvPr/>
          </p:nvCxnSpPr>
          <p:spPr>
            <a:xfrm>
              <a:off x="4590475" y="5604380"/>
              <a:ext cx="1109292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48 Conector recto de flecha"/>
            <p:cNvCxnSpPr/>
            <p:nvPr/>
          </p:nvCxnSpPr>
          <p:spPr>
            <a:xfrm rot="16200000" flipH="1">
              <a:off x="4380909" y="5815536"/>
              <a:ext cx="442949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4" name="53 Grupo"/>
          <p:cNvGrpSpPr/>
          <p:nvPr/>
        </p:nvGrpSpPr>
        <p:grpSpPr>
          <a:xfrm>
            <a:off x="4240482" y="3597829"/>
            <a:ext cx="1512168" cy="2026978"/>
            <a:chOff x="2716482" y="3597829"/>
            <a:chExt cx="1512168" cy="2026978"/>
          </a:xfrm>
        </p:grpSpPr>
        <p:cxnSp>
          <p:nvCxnSpPr>
            <p:cNvPr id="32" name="31 Conector recto de flecha"/>
            <p:cNvCxnSpPr/>
            <p:nvPr/>
          </p:nvCxnSpPr>
          <p:spPr>
            <a:xfrm rot="5400000">
              <a:off x="3013710" y="5161474"/>
              <a:ext cx="925078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3" name="32 CuadroTexto"/>
            <p:cNvSpPr txBox="1"/>
            <p:nvPr/>
          </p:nvSpPr>
          <p:spPr>
            <a:xfrm>
              <a:off x="2716482" y="4411698"/>
              <a:ext cx="1512168" cy="360040"/>
            </a:xfrm>
            <a:prstGeom prst="rect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cout &lt;&lt; i;</a:t>
              </a:r>
            </a:p>
          </p:txBody>
        </p:sp>
        <p:grpSp>
          <p:nvGrpSpPr>
            <p:cNvPr id="8" name="36 Grupo"/>
            <p:cNvGrpSpPr/>
            <p:nvPr/>
          </p:nvGrpSpPr>
          <p:grpSpPr>
            <a:xfrm>
              <a:off x="3475456" y="3966656"/>
              <a:ext cx="215230" cy="442949"/>
              <a:chOff x="1476450" y="3285903"/>
              <a:chExt cx="215230" cy="44294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35" name="34 Conector recto de flecha"/>
              <p:cNvCxnSpPr/>
              <p:nvPr/>
            </p:nvCxnSpPr>
            <p:spPr>
              <a:xfrm rot="5400000">
                <a:off x="1274026" y="3506584"/>
                <a:ext cx="442949" cy="1588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stealth" w="lg" len="lg"/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6" name="35 Conector recto de flecha"/>
              <p:cNvCxnSpPr/>
              <p:nvPr/>
            </p:nvCxnSpPr>
            <p:spPr>
              <a:xfrm rot="10800000">
                <a:off x="1476450" y="3287792"/>
                <a:ext cx="215230" cy="1588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none" w="lg" len="lg"/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40" name="39 CuadroTexto"/>
            <p:cNvSpPr txBox="1"/>
            <p:nvPr/>
          </p:nvSpPr>
          <p:spPr>
            <a:xfrm>
              <a:off x="3141413" y="3597829"/>
              <a:ext cx="691216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true</a:t>
              </a:r>
            </a:p>
          </p:txBody>
        </p:sp>
        <p:sp>
          <p:nvSpPr>
            <p:cNvPr id="50" name="49 CuadroTexto"/>
            <p:cNvSpPr txBox="1"/>
            <p:nvPr/>
          </p:nvSpPr>
          <p:spPr>
            <a:xfrm>
              <a:off x="2716482" y="4960489"/>
              <a:ext cx="1512168" cy="360040"/>
            </a:xfrm>
            <a:prstGeom prst="rect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i++</a:t>
              </a:r>
            </a:p>
          </p:txBody>
        </p:sp>
      </p:grpSp>
      <p:grpSp>
        <p:nvGrpSpPr>
          <p:cNvPr id="53" name="52 Grupo"/>
          <p:cNvGrpSpPr/>
          <p:nvPr/>
        </p:nvGrpSpPr>
        <p:grpSpPr>
          <a:xfrm>
            <a:off x="5142678" y="3112392"/>
            <a:ext cx="1944216" cy="1119286"/>
            <a:chOff x="3618678" y="3112392"/>
            <a:chExt cx="1944216" cy="1119286"/>
          </a:xfrm>
        </p:grpSpPr>
        <p:sp>
          <p:nvSpPr>
            <p:cNvPr id="38" name="37 Decisión"/>
            <p:cNvSpPr/>
            <p:nvPr/>
          </p:nvSpPr>
          <p:spPr>
            <a:xfrm>
              <a:off x="3618678" y="3702644"/>
              <a:ext cx="1944216" cy="529034"/>
            </a:xfrm>
            <a:prstGeom prst="flowChartDecision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0" tIns="36000" rIns="0" bIns="36000" rtlCol="0" anchor="ctr" anchorCtr="0">
              <a:noAutofit/>
            </a:bodyPr>
            <a:lstStyle/>
            <a:p>
              <a:pPr algn="ctr"/>
              <a:r>
                <a:rPr lang="es-E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100</a:t>
              </a:r>
            </a:p>
          </p:txBody>
        </p:sp>
        <p:cxnSp>
          <p:nvCxnSpPr>
            <p:cNvPr id="39" name="38 Conector recto de flecha"/>
            <p:cNvCxnSpPr>
              <a:stCxn id="43" idx="2"/>
              <a:endCxn id="38" idx="0"/>
            </p:cNvCxnSpPr>
            <p:nvPr/>
          </p:nvCxnSpPr>
          <p:spPr>
            <a:xfrm rot="5400000">
              <a:off x="4300665" y="3402514"/>
              <a:ext cx="590251" cy="1000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2" name="51 Grupo"/>
          <p:cNvGrpSpPr/>
          <p:nvPr/>
        </p:nvGrpSpPr>
        <p:grpSpPr>
          <a:xfrm>
            <a:off x="5368710" y="2420889"/>
            <a:ext cx="1512168" cy="691505"/>
            <a:chOff x="3844710" y="2420888"/>
            <a:chExt cx="1512168" cy="691505"/>
          </a:xfrm>
        </p:grpSpPr>
        <p:sp>
          <p:nvSpPr>
            <p:cNvPr id="43" name="42 CuadroTexto"/>
            <p:cNvSpPr txBox="1"/>
            <p:nvPr/>
          </p:nvSpPr>
          <p:spPr>
            <a:xfrm>
              <a:off x="3844710" y="2752353"/>
              <a:ext cx="1512168" cy="360040"/>
            </a:xfrm>
            <a:prstGeom prst="rect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= 1</a:t>
              </a:r>
            </a:p>
          </p:txBody>
        </p:sp>
        <p:cxnSp>
          <p:nvCxnSpPr>
            <p:cNvPr id="44" name="43 Conector recto de flecha"/>
            <p:cNvCxnSpPr/>
            <p:nvPr/>
          </p:nvCxnSpPr>
          <p:spPr>
            <a:xfrm rot="16200000" flipH="1">
              <a:off x="4420377" y="2600511"/>
              <a:ext cx="360040" cy="7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5EAC-FC1F-4450-B6DF-450899E0A6DC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Ejecución del bucle </a:t>
            </a:r>
            <a:r>
              <a:rPr lang="es-ES" dirty="0" smtClean="0">
                <a:latin typeface="Consolas" pitchFamily="49" charset="0"/>
              </a:rPr>
              <a:t>for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 lvl="1" indent="1588">
              <a:spcBef>
                <a:spcPts val="0"/>
              </a:spcBef>
              <a:buNone/>
            </a:pP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for </a:t>
            </a:r>
            <a:r>
              <a:rPr lang="es-ES" dirty="0" smtClean="0">
                <a:latin typeface="Consolas" pitchFamily="49" charset="0"/>
              </a:rPr>
              <a:t>(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dirty="0" smtClean="0">
                <a:latin typeface="Consolas" pitchFamily="49" charset="0"/>
              </a:rPr>
              <a:t> i 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1</a:t>
            </a:r>
            <a:r>
              <a:rPr lang="es-ES" dirty="0" smtClean="0">
                <a:latin typeface="Consolas" pitchFamily="49" charset="0"/>
              </a:rPr>
              <a:t>; i &lt;=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100</a:t>
            </a:r>
            <a:r>
              <a:rPr lang="es-ES" dirty="0" smtClean="0">
                <a:latin typeface="Consolas" pitchFamily="49" charset="0"/>
              </a:rPr>
              <a:t>; i++) {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latin typeface="Consolas" pitchFamily="49" charset="0"/>
              </a:rPr>
              <a:t>   cout &lt;&lt; i &lt;&lt; endl;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latin typeface="Consolas" pitchFamily="49" charset="0"/>
              </a:rPr>
              <a:t>}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8556243" y="2564905"/>
            <a:ext cx="1080120" cy="2308277"/>
          </a:xfrm>
          <a:prstGeom prst="rect">
            <a:avLst/>
          </a:prstGeom>
          <a:solidFill>
            <a:schemeClr val="dk1"/>
          </a:solidFill>
          <a:ln w="63500" cap="rnd">
            <a:solidFill>
              <a:schemeClr val="tx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tIns="72000" bIns="72000" rtlCol="0">
            <a:noAutofit/>
          </a:bodyPr>
          <a:lstStyle/>
          <a:p>
            <a:endParaRPr lang="es-ES" sz="1600" dirty="0">
              <a:latin typeface="Consolas" pitchFamily="49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8628250" y="4374630"/>
            <a:ext cx="26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nsolas" pitchFamily="49" charset="0"/>
              </a:rPr>
              <a:t>_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8627680" y="2600388"/>
            <a:ext cx="1428760" cy="428628"/>
          </a:xfrm>
          <a:prstGeom prst="rect">
            <a:avLst/>
          </a:prstGeom>
          <a:noFill/>
          <a:ln w="63500" cap="rnd"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tIns="72000" bIns="72000" rtlCol="0">
            <a:noAutofit/>
          </a:bodyPr>
          <a:lstStyle/>
          <a:p>
            <a:endParaRPr lang="es-ES" sz="1600" dirty="0">
              <a:latin typeface="Consolas" pitchFamily="49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8627680" y="2588246"/>
            <a:ext cx="26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nsolas" pitchFamily="49" charset="0"/>
              </a:rPr>
              <a:t>_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8628250" y="2627388"/>
            <a:ext cx="646328" cy="428628"/>
          </a:xfrm>
          <a:prstGeom prst="rect">
            <a:avLst/>
          </a:prstGeom>
          <a:solidFill>
            <a:schemeClr val="bg1"/>
          </a:solidFill>
          <a:ln w="63500" cap="rnd"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tIns="72000" bIns="72000" rtlCol="0">
            <a:noAutofit/>
          </a:bodyPr>
          <a:lstStyle/>
          <a:p>
            <a:r>
              <a:rPr lang="es-ES" sz="1600" dirty="0">
                <a:latin typeface="Consolas" pitchFamily="49" charset="0"/>
              </a:rPr>
              <a:t>1</a:t>
            </a:r>
          </a:p>
        </p:txBody>
      </p:sp>
      <p:graphicFrame>
        <p:nvGraphicFramePr>
          <p:cNvPr id="14" name="13 Tabla"/>
          <p:cNvGraphicFramePr>
            <a:graphicFrameLocks noGrp="1"/>
          </p:cNvGraphicFramePr>
          <p:nvPr/>
        </p:nvGraphicFramePr>
        <p:xfrm>
          <a:off x="2423592" y="2343160"/>
          <a:ext cx="1512168" cy="365760"/>
        </p:xfrm>
        <a:graphic>
          <a:graphicData uri="http://schemas.openxmlformats.org/drawingml/2006/table">
            <a:tbl>
              <a:tblPr firstRow="1" bandRow="1">
                <a:noFill/>
                <a:tableStyleId>{D113A9D2-9D6B-4929-AA2D-F23B5EE8CBE7}</a:tableStyleId>
              </a:tblPr>
              <a:tblGrid>
                <a:gridCol w="594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l"/>
                      <a:r>
                        <a:rPr lang="es-ES" sz="1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i</a:t>
                      </a:r>
                      <a:endParaRPr lang="es-ES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rgbClr val="C00000"/>
                          </a:solidFill>
                          <a:latin typeface="Consolas" pitchFamily="49" charset="0"/>
                        </a:rPr>
                        <a:t>?</a:t>
                      </a:r>
                      <a:endParaRPr lang="es-ES" sz="1400" dirty="0">
                        <a:solidFill>
                          <a:srgbClr val="C00000"/>
                        </a:solidFill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38 Grupo"/>
          <p:cNvGrpSpPr/>
          <p:nvPr/>
        </p:nvGrpSpPr>
        <p:grpSpPr>
          <a:xfrm>
            <a:off x="5890663" y="3522494"/>
            <a:ext cx="1599126" cy="1912024"/>
            <a:chOff x="3733278" y="3954541"/>
            <a:chExt cx="1599126" cy="1912024"/>
          </a:xfrm>
        </p:grpSpPr>
        <p:cxnSp>
          <p:nvCxnSpPr>
            <p:cNvPr id="20" name="19 Conector recto de flecha"/>
            <p:cNvCxnSpPr/>
            <p:nvPr/>
          </p:nvCxnSpPr>
          <p:spPr>
            <a:xfrm>
              <a:off x="4352374" y="4279004"/>
              <a:ext cx="742801" cy="1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23 CuadroTexto"/>
            <p:cNvSpPr txBox="1"/>
            <p:nvPr/>
          </p:nvSpPr>
          <p:spPr>
            <a:xfrm>
              <a:off x="4586687" y="3954541"/>
              <a:ext cx="745717" cy="33855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16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false</a:t>
              </a:r>
            </a:p>
          </p:txBody>
        </p:sp>
        <p:cxnSp>
          <p:nvCxnSpPr>
            <p:cNvPr id="25" name="24 Conector recto de flecha"/>
            <p:cNvCxnSpPr/>
            <p:nvPr/>
          </p:nvCxnSpPr>
          <p:spPr>
            <a:xfrm rot="5400000">
              <a:off x="4448599" y="4909385"/>
              <a:ext cx="1239149" cy="106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27 Conector recto de flecha"/>
            <p:cNvCxnSpPr/>
            <p:nvPr/>
          </p:nvCxnSpPr>
          <p:spPr>
            <a:xfrm>
              <a:off x="3733278" y="5537356"/>
              <a:ext cx="1360300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31 Conector recto de flecha"/>
            <p:cNvCxnSpPr/>
            <p:nvPr/>
          </p:nvCxnSpPr>
          <p:spPr>
            <a:xfrm rot="16200000" flipH="1">
              <a:off x="3573331" y="5697195"/>
              <a:ext cx="337681" cy="106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2" name="41 Grupo"/>
          <p:cNvGrpSpPr/>
          <p:nvPr/>
        </p:nvGrpSpPr>
        <p:grpSpPr>
          <a:xfrm>
            <a:off x="3217675" y="3349108"/>
            <a:ext cx="2693776" cy="1757252"/>
            <a:chOff x="2125723" y="3781155"/>
            <a:chExt cx="2693776" cy="1757252"/>
          </a:xfrm>
        </p:grpSpPr>
        <p:grpSp>
          <p:nvGrpSpPr>
            <p:cNvPr id="13" name="36 Grupo"/>
            <p:cNvGrpSpPr/>
            <p:nvPr/>
          </p:nvGrpSpPr>
          <p:grpSpPr>
            <a:xfrm>
              <a:off x="2430810" y="3935491"/>
              <a:ext cx="2388689" cy="951369"/>
              <a:chOff x="2430810" y="3935491"/>
              <a:chExt cx="2388689" cy="951369"/>
            </a:xfrm>
          </p:grpSpPr>
          <p:grpSp>
            <p:nvGrpSpPr>
              <p:cNvPr id="17" name="36 Grupo"/>
              <p:cNvGrpSpPr/>
              <p:nvPr/>
            </p:nvGrpSpPr>
            <p:grpSpPr>
              <a:xfrm>
                <a:off x="3606276" y="4273107"/>
                <a:ext cx="379234" cy="337681"/>
                <a:chOff x="1476451" y="3285903"/>
                <a:chExt cx="568366" cy="44294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18" name="17 Conector recto de flecha"/>
                <p:cNvCxnSpPr/>
                <p:nvPr/>
              </p:nvCxnSpPr>
              <p:spPr>
                <a:xfrm rot="5400000">
                  <a:off x="1274026" y="3506584"/>
                  <a:ext cx="442949" cy="1588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stealth" w="lg" len="lg"/>
                </a:ln>
                <a:effectLst/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18 Conector recto de flecha"/>
                <p:cNvCxnSpPr/>
                <p:nvPr/>
              </p:nvCxnSpPr>
              <p:spPr>
                <a:xfrm flipH="1">
                  <a:off x="1476451" y="3287792"/>
                  <a:ext cx="568366" cy="1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none" w="lg" len="lg"/>
                </a:ln>
                <a:effectLst/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22 CuadroTexto"/>
              <p:cNvSpPr txBox="1"/>
              <p:nvPr/>
            </p:nvSpPr>
            <p:spPr>
              <a:xfrm>
                <a:off x="3297239" y="3935491"/>
                <a:ext cx="633507" cy="33855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s-ES" sz="1600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true</a:t>
                </a:r>
              </a:p>
            </p:txBody>
          </p:sp>
          <p:sp>
            <p:nvSpPr>
              <p:cNvPr id="16" name="15 CuadroTexto"/>
              <p:cNvSpPr txBox="1"/>
              <p:nvPr/>
            </p:nvSpPr>
            <p:spPr>
              <a:xfrm>
                <a:off x="2430810" y="4612384"/>
                <a:ext cx="2388689" cy="274476"/>
              </a:xfrm>
              <a:prstGeom prst="rect">
                <a:avLst/>
              </a:prstGeom>
              <a:solidFill>
                <a:srgbClr val="0037A8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 anchorCtr="0">
                <a:noAutofit/>
              </a:bodyPr>
              <a:lstStyle/>
              <a:p>
                <a:pPr algn="ctr"/>
                <a:r>
                  <a:rPr lang="es-E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cout &lt;&lt; i &lt;&lt; endl;</a:t>
                </a:r>
              </a:p>
            </p:txBody>
          </p:sp>
        </p:grpSp>
        <p:grpSp>
          <p:nvGrpSpPr>
            <p:cNvPr id="34" name="37 Grupo"/>
            <p:cNvGrpSpPr/>
            <p:nvPr/>
          </p:nvGrpSpPr>
          <p:grpSpPr>
            <a:xfrm>
              <a:off x="2125723" y="3781155"/>
              <a:ext cx="2662015" cy="1757252"/>
              <a:chOff x="2125723" y="3781155"/>
              <a:chExt cx="2662015" cy="1757252"/>
            </a:xfrm>
          </p:grpSpPr>
          <p:cxnSp>
            <p:nvCxnSpPr>
              <p:cNvPr id="15" name="14 Conector recto de flecha"/>
              <p:cNvCxnSpPr/>
              <p:nvPr/>
            </p:nvCxnSpPr>
            <p:spPr>
              <a:xfrm rot="5400000">
                <a:off x="3281109" y="5212028"/>
                <a:ext cx="650332" cy="1588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none" w="lg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9" name="28 Conector recto de flecha"/>
              <p:cNvCxnSpPr/>
              <p:nvPr/>
            </p:nvCxnSpPr>
            <p:spPr>
              <a:xfrm>
                <a:off x="2125723" y="3783577"/>
                <a:ext cx="2662015" cy="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stealth" w="lg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0" name="29 Conector recto de flecha"/>
              <p:cNvCxnSpPr/>
              <p:nvPr/>
            </p:nvCxnSpPr>
            <p:spPr>
              <a:xfrm rot="5400000">
                <a:off x="1264986" y="4658948"/>
                <a:ext cx="1756645" cy="106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none" w="lg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1" name="30 Conector recto de flecha"/>
              <p:cNvCxnSpPr/>
              <p:nvPr/>
            </p:nvCxnSpPr>
            <p:spPr>
              <a:xfrm flipH="1" flipV="1">
                <a:off x="2125723" y="5538406"/>
                <a:ext cx="1493795" cy="1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none" w="lg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33" name="32 CuadroTexto"/>
              <p:cNvSpPr txBox="1"/>
              <p:nvPr/>
            </p:nvSpPr>
            <p:spPr>
              <a:xfrm>
                <a:off x="3099863" y="5030753"/>
                <a:ext cx="1008968" cy="274476"/>
              </a:xfrm>
              <a:prstGeom prst="rect">
                <a:avLst/>
              </a:prstGeom>
              <a:solidFill>
                <a:srgbClr val="0037A8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r>
                  <a:rPr lang="es-E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i++</a:t>
                </a:r>
              </a:p>
            </p:txBody>
          </p:sp>
        </p:grpSp>
      </p:grpSp>
      <p:sp>
        <p:nvSpPr>
          <p:cNvPr id="40" name="39 CuadroTexto"/>
          <p:cNvSpPr txBox="1"/>
          <p:nvPr/>
        </p:nvSpPr>
        <p:spPr>
          <a:xfrm>
            <a:off x="3319377" y="2402931"/>
            <a:ext cx="296877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6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1</a:t>
            </a:r>
            <a:endParaRPr lang="es-ES" sz="2000" b="1" dirty="0">
              <a:solidFill>
                <a:schemeClr val="accent2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8628250" y="2924946"/>
            <a:ext cx="267958" cy="27699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s-ES" dirty="0">
                <a:latin typeface="Consolas" pitchFamily="49" charset="0"/>
              </a:rPr>
              <a:t>_</a:t>
            </a:r>
            <a:endParaRPr lang="es-ES" dirty="0"/>
          </a:p>
        </p:txBody>
      </p:sp>
      <p:sp>
        <p:nvSpPr>
          <p:cNvPr id="44" name="43 CuadroTexto"/>
          <p:cNvSpPr txBox="1"/>
          <p:nvPr/>
        </p:nvSpPr>
        <p:spPr>
          <a:xfrm>
            <a:off x="3319377" y="2402931"/>
            <a:ext cx="296877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6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2</a:t>
            </a:r>
            <a:endParaRPr lang="es-ES" sz="2000" b="1" dirty="0">
              <a:solidFill>
                <a:schemeClr val="accent2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8628250" y="2928365"/>
            <a:ext cx="646328" cy="428628"/>
          </a:xfrm>
          <a:prstGeom prst="rect">
            <a:avLst/>
          </a:prstGeom>
          <a:solidFill>
            <a:schemeClr val="bg1"/>
          </a:solidFill>
          <a:ln w="63500" cap="rnd"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tIns="72000" bIns="72000" rtlCol="0">
            <a:noAutofit/>
          </a:bodyPr>
          <a:lstStyle/>
          <a:p>
            <a:r>
              <a:rPr lang="es-ES" sz="1600" dirty="0">
                <a:latin typeface="Consolas" pitchFamily="49" charset="0"/>
              </a:rPr>
              <a:t>2</a:t>
            </a:r>
          </a:p>
        </p:txBody>
      </p:sp>
      <p:sp>
        <p:nvSpPr>
          <p:cNvPr id="46" name="45 CuadroTexto"/>
          <p:cNvSpPr txBox="1"/>
          <p:nvPr/>
        </p:nvSpPr>
        <p:spPr>
          <a:xfrm>
            <a:off x="8627680" y="3131677"/>
            <a:ext cx="26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nsolas" pitchFamily="49" charset="0"/>
              </a:rPr>
              <a:t>_</a:t>
            </a:r>
            <a:endParaRPr lang="es-ES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338427" y="2402931"/>
            <a:ext cx="296877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6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3</a:t>
            </a:r>
            <a:endParaRPr lang="es-ES" sz="2000" b="1" dirty="0">
              <a:solidFill>
                <a:schemeClr val="accent2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4512884" y="2788405"/>
            <a:ext cx="564578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...</a:t>
            </a:r>
          </a:p>
        </p:txBody>
      </p:sp>
      <p:cxnSp>
        <p:nvCxnSpPr>
          <p:cNvPr id="50" name="49 Conector recto"/>
          <p:cNvCxnSpPr/>
          <p:nvPr/>
        </p:nvCxnSpPr>
        <p:spPr>
          <a:xfrm>
            <a:off x="8497952" y="3836884"/>
            <a:ext cx="1224137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CuadroTexto"/>
          <p:cNvSpPr txBox="1"/>
          <p:nvPr/>
        </p:nvSpPr>
        <p:spPr>
          <a:xfrm>
            <a:off x="8628250" y="3888852"/>
            <a:ext cx="646328" cy="428628"/>
          </a:xfrm>
          <a:prstGeom prst="rect">
            <a:avLst/>
          </a:prstGeom>
          <a:solidFill>
            <a:schemeClr val="bg1"/>
          </a:solidFill>
          <a:ln w="63500" cap="rnd"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tIns="72000" bIns="72000" rtlCol="0">
            <a:noAutofit/>
          </a:bodyPr>
          <a:lstStyle/>
          <a:p>
            <a:r>
              <a:rPr lang="es-ES" sz="1600" dirty="0">
                <a:latin typeface="Consolas" pitchFamily="49" charset="0"/>
              </a:rPr>
              <a:t>99</a:t>
            </a:r>
          </a:p>
        </p:txBody>
      </p:sp>
      <p:sp>
        <p:nvSpPr>
          <p:cNvPr id="54" name="53 CuadroTexto"/>
          <p:cNvSpPr txBox="1"/>
          <p:nvPr/>
        </p:nvSpPr>
        <p:spPr>
          <a:xfrm>
            <a:off x="8627680" y="4095006"/>
            <a:ext cx="26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nsolas" pitchFamily="49" charset="0"/>
              </a:rPr>
              <a:t>_</a:t>
            </a:r>
            <a:endParaRPr lang="es-ES" dirty="0"/>
          </a:p>
        </p:txBody>
      </p:sp>
      <p:sp>
        <p:nvSpPr>
          <p:cNvPr id="55" name="54 CuadroTexto"/>
          <p:cNvSpPr txBox="1"/>
          <p:nvPr/>
        </p:nvSpPr>
        <p:spPr>
          <a:xfrm>
            <a:off x="3217675" y="2402931"/>
            <a:ext cx="521298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6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100</a:t>
            </a:r>
            <a:endParaRPr lang="es-ES" sz="2000" b="1" dirty="0">
              <a:solidFill>
                <a:schemeClr val="accent2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56" name="55 CuadroTexto"/>
          <p:cNvSpPr txBox="1"/>
          <p:nvPr/>
        </p:nvSpPr>
        <p:spPr>
          <a:xfrm>
            <a:off x="8629994" y="4182989"/>
            <a:ext cx="646328" cy="428628"/>
          </a:xfrm>
          <a:prstGeom prst="rect">
            <a:avLst/>
          </a:prstGeom>
          <a:solidFill>
            <a:schemeClr val="bg1"/>
          </a:solidFill>
          <a:ln w="63500" cap="rnd"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tIns="72000" bIns="72000" rtlCol="0">
            <a:noAutofit/>
          </a:bodyPr>
          <a:lstStyle/>
          <a:p>
            <a:r>
              <a:rPr lang="es-ES" sz="1600" dirty="0">
                <a:latin typeface="Consolas" pitchFamily="49" charset="0"/>
              </a:rPr>
              <a:t>100</a:t>
            </a:r>
          </a:p>
        </p:txBody>
      </p:sp>
      <p:sp>
        <p:nvSpPr>
          <p:cNvPr id="41" name="40 CuadroTexto"/>
          <p:cNvSpPr txBox="1"/>
          <p:nvPr/>
        </p:nvSpPr>
        <p:spPr>
          <a:xfrm>
            <a:off x="3227200" y="2402931"/>
            <a:ext cx="521298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6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101</a:t>
            </a:r>
            <a:endParaRPr lang="es-ES" sz="2000" b="1" dirty="0">
              <a:solidFill>
                <a:schemeClr val="accent2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57" name="56 CuadroTexto"/>
          <p:cNvSpPr txBox="1"/>
          <p:nvPr/>
        </p:nvSpPr>
        <p:spPr>
          <a:xfrm>
            <a:off x="8628250" y="3269355"/>
            <a:ext cx="646328" cy="428628"/>
          </a:xfrm>
          <a:prstGeom prst="rect">
            <a:avLst/>
          </a:prstGeom>
          <a:solidFill>
            <a:schemeClr val="bg1"/>
          </a:solidFill>
          <a:ln w="63500" cap="rnd"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tIns="72000" bIns="72000" rtlCol="0">
            <a:noAutofit/>
          </a:bodyPr>
          <a:lstStyle/>
          <a:p>
            <a:r>
              <a:rPr lang="es-ES" sz="1600" dirty="0">
                <a:latin typeface="Consolas" pitchFamily="49" charset="0"/>
              </a:rPr>
              <a:t>3</a:t>
            </a:r>
          </a:p>
        </p:txBody>
      </p:sp>
      <p:grpSp>
        <p:nvGrpSpPr>
          <p:cNvPr id="35" name="35 Grupo"/>
          <p:cNvGrpSpPr/>
          <p:nvPr/>
        </p:nvGrpSpPr>
        <p:grpSpPr>
          <a:xfrm>
            <a:off x="4900439" y="3189815"/>
            <a:ext cx="1958502" cy="853284"/>
            <a:chOff x="3376439" y="3621862"/>
            <a:chExt cx="1958502" cy="853284"/>
          </a:xfrm>
        </p:grpSpPr>
        <p:sp>
          <p:nvSpPr>
            <p:cNvPr id="21" name="20 Decisión"/>
            <p:cNvSpPr/>
            <p:nvPr/>
          </p:nvSpPr>
          <p:spPr>
            <a:xfrm>
              <a:off x="3376439" y="4071838"/>
              <a:ext cx="1958502" cy="403308"/>
            </a:xfrm>
            <a:prstGeom prst="flowChartDecision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0" tIns="36000" rIns="0" bIns="36000" rtlCol="0" anchor="ctr" anchorCtr="0">
              <a:noAutofit/>
            </a:bodyPr>
            <a:lstStyle/>
            <a:p>
              <a:pPr algn="ctr"/>
              <a:r>
                <a:rPr lang="es-E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100</a:t>
              </a:r>
            </a:p>
          </p:txBody>
        </p:sp>
        <p:cxnSp>
          <p:nvCxnSpPr>
            <p:cNvPr id="22" name="21 Conector recto de flecha"/>
            <p:cNvCxnSpPr>
              <a:stCxn id="26" idx="2"/>
              <a:endCxn id="21" idx="0"/>
            </p:cNvCxnSpPr>
            <p:nvPr/>
          </p:nvCxnSpPr>
          <p:spPr>
            <a:xfrm flipH="1">
              <a:off x="4355690" y="3621862"/>
              <a:ext cx="1448" cy="44997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6" name="34 Grupo"/>
          <p:cNvGrpSpPr/>
          <p:nvPr/>
        </p:nvGrpSpPr>
        <p:grpSpPr>
          <a:xfrm>
            <a:off x="5376654" y="2662647"/>
            <a:ext cx="1008968" cy="527168"/>
            <a:chOff x="3852654" y="3094694"/>
            <a:chExt cx="1008968" cy="527168"/>
          </a:xfrm>
        </p:grpSpPr>
        <p:sp>
          <p:nvSpPr>
            <p:cNvPr id="26" name="25 CuadroTexto"/>
            <p:cNvSpPr txBox="1"/>
            <p:nvPr/>
          </p:nvSpPr>
          <p:spPr>
            <a:xfrm>
              <a:off x="3852654" y="3347386"/>
              <a:ext cx="1008968" cy="274476"/>
            </a:xfrm>
            <a:prstGeom prst="rect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= 1</a:t>
              </a:r>
            </a:p>
          </p:txBody>
        </p:sp>
        <p:cxnSp>
          <p:nvCxnSpPr>
            <p:cNvPr id="27" name="26 Conector recto de flecha"/>
            <p:cNvCxnSpPr/>
            <p:nvPr/>
          </p:nvCxnSpPr>
          <p:spPr>
            <a:xfrm rot="16200000" flipH="1">
              <a:off x="4219635" y="3231667"/>
              <a:ext cx="274476" cy="53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7" name="Marcador de fecha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CB75-DF73-4AF7-B1CA-1C9570E5F4CB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40" grpId="0" animBg="1"/>
      <p:bldP spid="43" grpId="0"/>
      <p:bldP spid="44" grpId="0" animBg="1"/>
      <p:bldP spid="45" grpId="0" animBg="1"/>
      <p:bldP spid="46" grpId="0"/>
      <p:bldP spid="47" grpId="0" animBg="1"/>
      <p:bldP spid="48" grpId="0"/>
      <p:bldP spid="53" grpId="0" animBg="1"/>
      <p:bldP spid="53" grpId="1" animBg="1"/>
      <p:bldP spid="54" grpId="0"/>
      <p:bldP spid="54" grpId="1"/>
      <p:bldP spid="55" grpId="0" animBg="1"/>
      <p:bldP spid="56" grpId="0" animBg="1"/>
      <p:bldP spid="41" grpId="0" animBg="1"/>
      <p:bldP spid="57" grpId="0" animBg="1"/>
      <p:bldP spid="57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Bucle </a:t>
            </a:r>
            <a:r>
              <a:rPr lang="es-ES" dirty="0" smtClean="0">
                <a:latin typeface="Consolas" pitchFamily="49" charset="0"/>
              </a:rPr>
              <a:t>for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La variable contadora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El </a:t>
            </a:r>
            <a:r>
              <a:rPr lang="es-ES" i="1" dirty="0" smtClean="0"/>
              <a:t>paso</a:t>
            </a:r>
            <a:r>
              <a:rPr lang="es-ES" dirty="0" smtClean="0"/>
              <a:t> no tiene porqué ir de uno en uno: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for </a:t>
            </a:r>
            <a:r>
              <a:rPr lang="es-ES" dirty="0" smtClean="0">
                <a:latin typeface="Consolas" pitchFamily="49" charset="0"/>
              </a:rPr>
              <a:t>(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dirty="0" smtClean="0">
                <a:latin typeface="Consolas" pitchFamily="49" charset="0"/>
              </a:rPr>
              <a:t> i 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1</a:t>
            </a:r>
            <a:r>
              <a:rPr lang="es-ES" dirty="0" smtClean="0">
                <a:latin typeface="Consolas" pitchFamily="49" charset="0"/>
              </a:rPr>
              <a:t>; i &lt;=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100</a:t>
            </a:r>
            <a:r>
              <a:rPr lang="es-ES" dirty="0" smtClean="0">
                <a:latin typeface="Consolas" pitchFamily="49" charset="0"/>
              </a:rPr>
              <a:t>; i = i +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2</a:t>
            </a:r>
            <a:r>
              <a:rPr lang="es-ES" dirty="0" smtClean="0">
                <a:latin typeface="Consolas" pitchFamily="49" charset="0"/>
              </a:rPr>
              <a:t>)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latin typeface="Consolas" pitchFamily="49" charset="0"/>
              </a:rPr>
              <a:t>   cout &lt;&lt; i &lt;&lt; endl;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Este bucle </a:t>
            </a: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for</a:t>
            </a:r>
            <a:r>
              <a:rPr lang="es-ES" dirty="0" smtClean="0"/>
              <a:t> muestra los números impares de 1 a 99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/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/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Garantía de terminación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Todo bucle debe terminar su ejecución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Bucles </a:t>
            </a: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for</a:t>
            </a:r>
            <a:r>
              <a:rPr lang="es-ES" dirty="0" smtClean="0"/>
              <a:t>: la variable contadora debe converger al valor final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grpSp>
        <p:nvGrpSpPr>
          <p:cNvPr id="6" name="7 Grupo"/>
          <p:cNvGrpSpPr/>
          <p:nvPr/>
        </p:nvGrpSpPr>
        <p:grpSpPr>
          <a:xfrm>
            <a:off x="2589950" y="3356992"/>
            <a:ext cx="7322474" cy="734858"/>
            <a:chOff x="899592" y="5401791"/>
            <a:chExt cx="7173035" cy="734858"/>
          </a:xfrm>
        </p:grpSpPr>
        <p:sp>
          <p:nvSpPr>
            <p:cNvPr id="9" name="8 CuadroTexto"/>
            <p:cNvSpPr txBox="1"/>
            <p:nvPr/>
          </p:nvSpPr>
          <p:spPr>
            <a:xfrm>
              <a:off x="899592" y="5416649"/>
              <a:ext cx="7173035" cy="72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marL="540000">
                <a:spcAft>
                  <a:spcPts val="600"/>
                </a:spcAft>
              </a:pPr>
              <a:r>
                <a:rPr lang="es-ES" sz="2000" i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Muy importante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/>
              </a:r>
              <a:b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El cuerpo del bucle </a:t>
              </a:r>
              <a:r>
                <a:rPr lang="es-ES" sz="20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NUNCA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 debe alterar el valor del contador</a:t>
              </a:r>
            </a:p>
          </p:txBody>
        </p:sp>
        <p:pic>
          <p:nvPicPr>
            <p:cNvPr id="10" name="Picture 3" descr="D:\Docencia\Fundamentos de programación\CV\icoGuille\xeye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3660" y="5401791"/>
              <a:ext cx="426720" cy="4267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6774-D820-45CF-B881-B76A053850EB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de bucle </a:t>
            </a:r>
            <a:r>
              <a:rPr lang="es-ES" dirty="0" smtClean="0">
                <a:latin typeface="Consolas" pitchFamily="49" charset="0"/>
              </a:rPr>
              <a:t>for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2135560" y="980729"/>
            <a:ext cx="8038524" cy="542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1588">
              <a:lnSpc>
                <a:spcPts val="1900"/>
              </a:lnSpc>
            </a:pPr>
            <a:r>
              <a:rPr lang="es-ES" dirty="0">
                <a:solidFill>
                  <a:srgbClr val="FFCCFF"/>
                </a:solidFill>
                <a:latin typeface="Consolas" pitchFamily="49" charset="0"/>
              </a:rPr>
              <a:t>#include &lt;iostream&gt;</a:t>
            </a:r>
            <a:endParaRPr lang="es-ES" i="1" dirty="0">
              <a:solidFill>
                <a:srgbClr val="FFCCFF"/>
              </a:solidFill>
              <a:latin typeface="Consolas" pitchFamily="49" charset="0"/>
            </a:endParaRPr>
          </a:p>
          <a:p>
            <a:pPr marL="0" lvl="1" indent="1588">
              <a:lnSpc>
                <a:spcPts val="1900"/>
              </a:lnSpc>
            </a:pP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using namespace </a:t>
            </a:r>
            <a:r>
              <a:rPr lang="es-ES" dirty="0">
                <a:latin typeface="Consolas" pitchFamily="49" charset="0"/>
              </a:rPr>
              <a:t>std;</a:t>
            </a:r>
          </a:p>
          <a:p>
            <a:pPr marL="0" lvl="1" indent="1588">
              <a:lnSpc>
                <a:spcPts val="1200"/>
              </a:lnSpc>
            </a:pPr>
            <a:endParaRPr lang="es-ES" dirty="0">
              <a:latin typeface="Consolas" pitchFamily="49" charset="0"/>
            </a:endParaRPr>
          </a:p>
          <a:p>
            <a:pPr marL="0" lvl="1" indent="1588">
              <a:lnSpc>
                <a:spcPts val="1900"/>
              </a:lnSpc>
            </a:pPr>
            <a:r>
              <a:rPr lang="es-ES" dirty="0">
                <a:solidFill>
                  <a:srgbClr val="FFC000"/>
                </a:solidFill>
                <a:latin typeface="Consolas" pitchFamily="49" charset="0"/>
              </a:rPr>
              <a:t>long </a:t>
            </a:r>
            <a:r>
              <a:rPr lang="es-ES" dirty="0" err="1">
                <a:solidFill>
                  <a:srgbClr val="FFC000"/>
                </a:solidFill>
                <a:latin typeface="Consolas" pitchFamily="49" charset="0"/>
              </a:rPr>
              <a:t>long</a:t>
            </a:r>
            <a:r>
              <a:rPr lang="es-ES" dirty="0">
                <a:solidFill>
                  <a:srgbClr val="FFC000"/>
                </a:solidFill>
                <a:latin typeface="Consolas" pitchFamily="49" charset="0"/>
              </a:rPr>
              <a:t> int</a:t>
            </a:r>
            <a:r>
              <a:rPr lang="es-ES" dirty="0">
                <a:latin typeface="Consolas" pitchFamily="49" charset="0"/>
              </a:rPr>
              <a:t> suma(int n);</a:t>
            </a:r>
          </a:p>
          <a:p>
            <a:pPr marL="0" lvl="1" indent="1588">
              <a:lnSpc>
                <a:spcPts val="1200"/>
              </a:lnSpc>
            </a:pPr>
            <a:endParaRPr lang="es-ES" i="1" dirty="0">
              <a:latin typeface="Consolas" pitchFamily="49" charset="0"/>
            </a:endParaRPr>
          </a:p>
          <a:p>
            <a:pPr marL="0" lvl="1" indent="1588">
              <a:lnSpc>
                <a:spcPts val="1900"/>
              </a:lnSpc>
            </a:pPr>
            <a:r>
              <a:rPr lang="es-ES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dirty="0">
                <a:latin typeface="Consolas" pitchFamily="49" charset="0"/>
              </a:rPr>
              <a:t> main() {</a:t>
            </a:r>
          </a:p>
          <a:p>
            <a:pPr marL="0" lvl="1" indent="1588">
              <a:lnSpc>
                <a:spcPts val="1900"/>
              </a:lnSpc>
            </a:pPr>
            <a:r>
              <a:rPr lang="es-ES" dirty="0">
                <a:latin typeface="Consolas" pitchFamily="49" charset="0"/>
              </a:rPr>
              <a:t>   </a:t>
            </a:r>
            <a:r>
              <a:rPr lang="es-ES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dirty="0">
                <a:latin typeface="Consolas" pitchFamily="49" charset="0"/>
              </a:rPr>
              <a:t> </a:t>
            </a:r>
            <a:r>
              <a:rPr lang="es-ES" dirty="0" err="1">
                <a:latin typeface="Consolas" pitchFamily="49" charset="0"/>
              </a:rPr>
              <a:t>num</a:t>
            </a:r>
            <a:r>
              <a:rPr lang="es-ES" dirty="0">
                <a:latin typeface="Consolas" pitchFamily="49" charset="0"/>
              </a:rPr>
              <a:t>;</a:t>
            </a:r>
          </a:p>
          <a:p>
            <a:pPr marL="0" lvl="1" indent="1588">
              <a:lnSpc>
                <a:spcPts val="1900"/>
              </a:lnSpc>
            </a:pPr>
            <a:r>
              <a:rPr lang="es-ES" dirty="0">
                <a:latin typeface="Consolas" pitchFamily="49" charset="0"/>
              </a:rPr>
              <a:t>   cout &lt;&lt;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</a:rPr>
              <a:t>"Número final: "</a:t>
            </a:r>
            <a:r>
              <a:rPr lang="es-ES" dirty="0">
                <a:latin typeface="Consolas" pitchFamily="49" charset="0"/>
              </a:rPr>
              <a:t>; </a:t>
            </a:r>
          </a:p>
          <a:p>
            <a:pPr marL="0" lvl="1" indent="1588">
              <a:lnSpc>
                <a:spcPts val="1900"/>
              </a:lnSpc>
            </a:pPr>
            <a:r>
              <a:rPr lang="es-ES" dirty="0">
                <a:latin typeface="Consolas" pitchFamily="49" charset="0"/>
              </a:rPr>
              <a:t>   cin &gt;&gt; </a:t>
            </a:r>
            <a:r>
              <a:rPr lang="es-ES" dirty="0" err="1">
                <a:latin typeface="Consolas" pitchFamily="49" charset="0"/>
              </a:rPr>
              <a:t>num</a:t>
            </a:r>
            <a:r>
              <a:rPr lang="es-ES" dirty="0">
                <a:latin typeface="Consolas" pitchFamily="49" charset="0"/>
              </a:rPr>
              <a:t>;</a:t>
            </a:r>
          </a:p>
          <a:p>
            <a:pPr marL="0" lvl="1" indent="1588">
              <a:lnSpc>
                <a:spcPts val="1900"/>
              </a:lnSpc>
            </a:pP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   if</a:t>
            </a:r>
            <a:r>
              <a:rPr lang="es-ES" dirty="0">
                <a:latin typeface="Consolas" pitchFamily="49" charset="0"/>
              </a:rPr>
              <a:t> (num &gt;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dirty="0">
                <a:latin typeface="Consolas" pitchFamily="49" charset="0"/>
              </a:rPr>
              <a:t>) { </a:t>
            </a:r>
            <a:r>
              <a:rPr lang="es-ES" dirty="0">
                <a:solidFill>
                  <a:srgbClr val="92D050"/>
                </a:solidFill>
                <a:latin typeface="Consolas" pitchFamily="49" charset="0"/>
              </a:rPr>
              <a:t>// El número debe ser positivo</a:t>
            </a:r>
          </a:p>
          <a:p>
            <a:pPr marL="0" lvl="1" indent="1588">
              <a:lnSpc>
                <a:spcPts val="1900"/>
              </a:lnSpc>
            </a:pPr>
            <a:r>
              <a:rPr lang="es-ES" dirty="0">
                <a:latin typeface="Consolas" pitchFamily="49" charset="0"/>
              </a:rPr>
              <a:t>      cout &lt;&lt;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</a:rPr>
              <a:t>"La suma de los números entre 1 y " </a:t>
            </a:r>
          </a:p>
          <a:p>
            <a:pPr marL="0" lvl="1" indent="1588">
              <a:lnSpc>
                <a:spcPts val="1900"/>
              </a:lnSpc>
            </a:pPr>
            <a:r>
              <a:rPr lang="es-ES" dirty="0">
                <a:solidFill>
                  <a:srgbClr val="FFFF00"/>
                </a:solidFill>
                <a:latin typeface="Consolas" pitchFamily="49" charset="0"/>
              </a:rPr>
              <a:t>           </a:t>
            </a:r>
            <a:r>
              <a:rPr lang="es-ES" dirty="0">
                <a:latin typeface="Consolas" pitchFamily="49" charset="0"/>
              </a:rPr>
              <a:t>&lt;&lt; num &lt;&lt;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</a:rPr>
              <a:t>" es: "</a:t>
            </a:r>
            <a:r>
              <a:rPr lang="es-ES" dirty="0">
                <a:latin typeface="Consolas" pitchFamily="49" charset="0"/>
              </a:rPr>
              <a:t> &lt;&lt; suma(num);</a:t>
            </a:r>
          </a:p>
          <a:p>
            <a:pPr marL="0" lvl="1" indent="1588">
              <a:lnSpc>
                <a:spcPts val="1900"/>
              </a:lnSpc>
            </a:pPr>
            <a:r>
              <a:rPr lang="es-ES" dirty="0">
                <a:latin typeface="Consolas" pitchFamily="49" charset="0"/>
              </a:rPr>
              <a:t>   }</a:t>
            </a:r>
          </a:p>
          <a:p>
            <a:pPr marL="0" lvl="1" indent="1588">
              <a:lnSpc>
                <a:spcPts val="1900"/>
              </a:lnSpc>
            </a:pP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   return</a:t>
            </a:r>
            <a:r>
              <a:rPr lang="es-ES" dirty="0">
                <a:latin typeface="Consolas" pitchFamily="49" charset="0"/>
              </a:rPr>
              <a:t>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dirty="0">
                <a:latin typeface="Consolas" pitchFamily="49" charset="0"/>
              </a:rPr>
              <a:t>;</a:t>
            </a:r>
          </a:p>
          <a:p>
            <a:pPr marL="0" lvl="1" indent="1588">
              <a:lnSpc>
                <a:spcPts val="1900"/>
              </a:lnSpc>
            </a:pPr>
            <a:r>
              <a:rPr lang="es-ES" dirty="0">
                <a:latin typeface="Consolas" pitchFamily="49" charset="0"/>
              </a:rPr>
              <a:t>}</a:t>
            </a:r>
          </a:p>
          <a:p>
            <a:pPr marL="0" lvl="1" indent="1588">
              <a:lnSpc>
                <a:spcPts val="1200"/>
              </a:lnSpc>
            </a:pPr>
            <a:endParaRPr lang="es-ES" dirty="0">
              <a:latin typeface="Consolas" pitchFamily="49" charset="0"/>
            </a:endParaRPr>
          </a:p>
          <a:p>
            <a:pPr marL="0" lvl="1" indent="1588">
              <a:lnSpc>
                <a:spcPts val="1900"/>
              </a:lnSpc>
            </a:pPr>
            <a:r>
              <a:rPr lang="es-ES" dirty="0">
                <a:solidFill>
                  <a:srgbClr val="FFC000"/>
                </a:solidFill>
                <a:latin typeface="Consolas" pitchFamily="49" charset="0"/>
              </a:rPr>
              <a:t>long </a:t>
            </a:r>
            <a:r>
              <a:rPr lang="es-ES" dirty="0" err="1">
                <a:solidFill>
                  <a:srgbClr val="FFC000"/>
                </a:solidFill>
                <a:latin typeface="Consolas" pitchFamily="49" charset="0"/>
              </a:rPr>
              <a:t>long</a:t>
            </a:r>
            <a:r>
              <a:rPr lang="es-ES" dirty="0">
                <a:solidFill>
                  <a:srgbClr val="FFC000"/>
                </a:solidFill>
                <a:latin typeface="Consolas" pitchFamily="49" charset="0"/>
              </a:rPr>
              <a:t> int</a:t>
            </a:r>
            <a:r>
              <a:rPr lang="es-ES" dirty="0">
                <a:latin typeface="Consolas" pitchFamily="49" charset="0"/>
              </a:rPr>
              <a:t> suma(</a:t>
            </a:r>
            <a:r>
              <a:rPr lang="es-ES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dirty="0">
                <a:latin typeface="Consolas" pitchFamily="49" charset="0"/>
              </a:rPr>
              <a:t> n) {</a:t>
            </a:r>
          </a:p>
          <a:p>
            <a:pPr marL="0" lvl="1" indent="1588">
              <a:lnSpc>
                <a:spcPts val="1900"/>
              </a:lnSpc>
            </a:pPr>
            <a:r>
              <a:rPr lang="es-ES" dirty="0">
                <a:latin typeface="Consolas" pitchFamily="49" charset="0"/>
              </a:rPr>
              <a:t>   </a:t>
            </a:r>
            <a:r>
              <a:rPr lang="es-ES" dirty="0">
                <a:solidFill>
                  <a:srgbClr val="FFC000"/>
                </a:solidFill>
                <a:latin typeface="Consolas" pitchFamily="49" charset="0"/>
              </a:rPr>
              <a:t>long </a:t>
            </a:r>
            <a:r>
              <a:rPr lang="es-ES" dirty="0" err="1">
                <a:solidFill>
                  <a:srgbClr val="FFC000"/>
                </a:solidFill>
                <a:latin typeface="Consolas" pitchFamily="49" charset="0"/>
              </a:rPr>
              <a:t>long</a:t>
            </a:r>
            <a:r>
              <a:rPr lang="es-ES" dirty="0">
                <a:solidFill>
                  <a:srgbClr val="FFC000"/>
                </a:solidFill>
                <a:latin typeface="Consolas" pitchFamily="49" charset="0"/>
              </a:rPr>
              <a:t> int</a:t>
            </a:r>
            <a:r>
              <a:rPr lang="es-ES" dirty="0">
                <a:latin typeface="Consolas" pitchFamily="49" charset="0"/>
              </a:rPr>
              <a:t> total =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dirty="0">
                <a:latin typeface="Consolas" pitchFamily="49" charset="0"/>
              </a:rPr>
              <a:t>;</a:t>
            </a:r>
          </a:p>
          <a:p>
            <a:pPr marL="0" lvl="1" indent="1588">
              <a:lnSpc>
                <a:spcPts val="1900"/>
              </a:lnSpc>
            </a:pPr>
            <a:r>
              <a:rPr lang="es-ES" dirty="0">
                <a:latin typeface="Consolas" pitchFamily="49" charset="0"/>
              </a:rPr>
              <a:t>   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for </a:t>
            </a:r>
            <a:r>
              <a:rPr lang="es-ES" dirty="0">
                <a:latin typeface="Consolas" pitchFamily="49" charset="0"/>
              </a:rPr>
              <a:t>(</a:t>
            </a:r>
            <a:r>
              <a:rPr lang="es-ES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dirty="0">
                <a:latin typeface="Consolas" pitchFamily="49" charset="0"/>
              </a:rPr>
              <a:t> i =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</a:rPr>
              <a:t>1</a:t>
            </a:r>
            <a:r>
              <a:rPr lang="es-ES" dirty="0">
                <a:latin typeface="Consolas" pitchFamily="49" charset="0"/>
              </a:rPr>
              <a:t>; i &lt;= n; i++) { </a:t>
            </a:r>
          </a:p>
          <a:p>
            <a:pPr marL="0" lvl="1" indent="1588">
              <a:lnSpc>
                <a:spcPts val="1900"/>
              </a:lnSpc>
            </a:pPr>
            <a:r>
              <a:rPr lang="es-ES" dirty="0">
                <a:latin typeface="Consolas" pitchFamily="49" charset="0"/>
              </a:rPr>
              <a:t>      total = total + i;</a:t>
            </a:r>
          </a:p>
          <a:p>
            <a:pPr marL="0" lvl="1" indent="1588">
              <a:lnSpc>
                <a:spcPts val="1900"/>
              </a:lnSpc>
            </a:pPr>
            <a:r>
              <a:rPr lang="es-ES" dirty="0">
                <a:latin typeface="Consolas" pitchFamily="49" charset="0"/>
              </a:rPr>
              <a:t>   }</a:t>
            </a:r>
          </a:p>
          <a:p>
            <a:pPr marL="0" lvl="1" indent="1588">
              <a:lnSpc>
                <a:spcPts val="1900"/>
              </a:lnSpc>
            </a:pPr>
            <a:r>
              <a:rPr lang="es-ES" dirty="0">
                <a:latin typeface="Consolas" pitchFamily="49" charset="0"/>
              </a:rPr>
              <a:t>   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return</a:t>
            </a:r>
            <a:r>
              <a:rPr lang="es-ES" dirty="0">
                <a:latin typeface="Consolas" pitchFamily="49" charset="0"/>
              </a:rPr>
              <a:t> total;</a:t>
            </a:r>
          </a:p>
          <a:p>
            <a:pPr marL="0" lvl="1" indent="1588">
              <a:lnSpc>
                <a:spcPts val="1900"/>
              </a:lnSpc>
            </a:pPr>
            <a:r>
              <a:rPr lang="es-ES" dirty="0">
                <a:latin typeface="Consolas" pitchFamily="49" charset="0"/>
              </a:rPr>
              <a:t>}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617586" y="5505038"/>
            <a:ext cx="3735959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Recorre la </a:t>
            </a:r>
            <a:r>
              <a:rPr lang="es-ES" sz="20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secuencia</a:t>
            </a:r>
            <a:r>
              <a:rPr lang="es-E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de números</a:t>
            </a:r>
            <a:br>
              <a:rPr lang="es-E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1, 2, 3, 4, 5, ..., </a:t>
            </a:r>
            <a:r>
              <a:rPr lang="es-ES" sz="20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n</a:t>
            </a:r>
          </a:p>
        </p:txBody>
      </p:sp>
      <p:graphicFrame>
        <p:nvGraphicFramePr>
          <p:cNvPr id="8" name="7 Objeto"/>
          <p:cNvGraphicFramePr>
            <a:graphicFrameLocks noChangeAspect="1"/>
          </p:cNvGraphicFramePr>
          <p:nvPr/>
        </p:nvGraphicFramePr>
        <p:xfrm>
          <a:off x="9190226" y="980729"/>
          <a:ext cx="866214" cy="1402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31" name="Ecuación" r:id="rId3" imgW="266400" imgH="431640" progId="Equation.3">
                  <p:embed/>
                </p:oleObj>
              </mc:Choice>
              <mc:Fallback>
                <p:oleObj name="Ecuación" r:id="rId3" imgW="2664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0226" y="980729"/>
                        <a:ext cx="866214" cy="1402441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A84A-03A6-4E42-BFC1-7406DCBAB646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bldLvl="2"/>
      <p:bldP spid="1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Bucle </a:t>
            </a:r>
            <a:r>
              <a:rPr lang="es-ES" dirty="0" smtClean="0">
                <a:latin typeface="Consolas" pitchFamily="49" charset="0"/>
              </a:rPr>
              <a:t>for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¿Incremento/decremento prefijo o postfijo?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Es indiferente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Estos dos bucles producen el mismo resultado:</a:t>
            </a:r>
          </a:p>
          <a:p>
            <a:pPr lvl="1" indent="1588">
              <a:spcBef>
                <a:spcPts val="60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for </a:t>
            </a:r>
            <a:r>
              <a:rPr lang="es-ES" dirty="0" smtClean="0">
                <a:latin typeface="Consolas" pitchFamily="49" charset="0"/>
              </a:rPr>
              <a:t>(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dirty="0" smtClean="0">
                <a:latin typeface="Consolas" pitchFamily="49" charset="0"/>
              </a:rPr>
              <a:t> i 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1</a:t>
            </a:r>
            <a:r>
              <a:rPr lang="es-ES" dirty="0" smtClean="0">
                <a:latin typeface="Consolas" pitchFamily="49" charset="0"/>
              </a:rPr>
              <a:t>; i &lt;=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100</a:t>
            </a:r>
            <a:r>
              <a:rPr lang="es-ES" dirty="0" smtClean="0">
                <a:latin typeface="Consolas" pitchFamily="49" charset="0"/>
              </a:rPr>
              <a:t>; i++) ...</a:t>
            </a:r>
          </a:p>
          <a:p>
            <a:pPr lvl="1" indent="1588">
              <a:spcBef>
                <a:spcPts val="60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for </a:t>
            </a:r>
            <a:r>
              <a:rPr lang="es-ES" dirty="0" smtClean="0">
                <a:latin typeface="Consolas" pitchFamily="49" charset="0"/>
              </a:rPr>
              <a:t>(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dirty="0" smtClean="0">
                <a:latin typeface="Consolas" pitchFamily="49" charset="0"/>
              </a:rPr>
              <a:t> i 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1</a:t>
            </a:r>
            <a:r>
              <a:rPr lang="es-ES" dirty="0" smtClean="0">
                <a:latin typeface="Consolas" pitchFamily="49" charset="0"/>
              </a:rPr>
              <a:t>; i &lt;=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100</a:t>
            </a:r>
            <a:r>
              <a:rPr lang="es-ES" dirty="0" smtClean="0">
                <a:latin typeface="Consolas" pitchFamily="49" charset="0"/>
              </a:rPr>
              <a:t>; ++i) ...</a:t>
            </a:r>
          </a:p>
          <a:p>
            <a:pPr>
              <a:spcBef>
                <a:spcPts val="240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Bucles infinitos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 indent="1588">
              <a:spcBef>
                <a:spcPts val="60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for </a:t>
            </a:r>
            <a:r>
              <a:rPr lang="es-ES" dirty="0" smtClean="0">
                <a:latin typeface="Consolas" pitchFamily="49" charset="0"/>
              </a:rPr>
              <a:t>(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dirty="0" smtClean="0">
                <a:latin typeface="Consolas" pitchFamily="49" charset="0"/>
              </a:rPr>
              <a:t> i 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1</a:t>
            </a:r>
            <a:r>
              <a:rPr lang="es-ES" dirty="0" smtClean="0">
                <a:latin typeface="Consolas" pitchFamily="49" charset="0"/>
              </a:rPr>
              <a:t>; i &lt;=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100</a:t>
            </a:r>
            <a:r>
              <a:rPr lang="es-ES" dirty="0" smtClean="0">
                <a:latin typeface="Consolas" pitchFamily="49" charset="0"/>
              </a:rPr>
              <a:t>; i--) ...</a:t>
            </a:r>
          </a:p>
          <a:p>
            <a:pPr marL="1074738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latin typeface="Consolas" pitchFamily="49" charset="0"/>
              </a:rPr>
              <a:t>1 0 -1 -2 -3 -4 -5 -6 -7 -8 -9 -10 -11 ...</a:t>
            </a:r>
          </a:p>
          <a:p>
            <a:pPr marL="1074738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Cada vez más lejos del valor final (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100</a:t>
            </a:r>
            <a:r>
              <a:rPr lang="es-ES" dirty="0" smtClean="0"/>
              <a:t>)</a:t>
            </a:r>
          </a:p>
          <a:p>
            <a:pPr lvl="1" indent="1588">
              <a:spcBef>
                <a:spcPts val="1200"/>
              </a:spcBef>
              <a:spcAft>
                <a:spcPts val="600"/>
              </a:spcAft>
              <a:buNone/>
            </a:pPr>
            <a:r>
              <a:rPr lang="es-ES" dirty="0" smtClean="0"/>
              <a:t>Es un error de diseño/programación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D15E-779E-47C0-8E70-B9672C070E5A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Ámbito de la variable contadora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 marL="0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8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Declarada en el propio bucle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for </a:t>
            </a:r>
            <a:r>
              <a:rPr lang="es-ES" dirty="0" smtClean="0">
                <a:latin typeface="Consolas" pitchFamily="49" charset="0"/>
              </a:rPr>
              <a:t>(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dirty="0" smtClean="0">
                <a:latin typeface="Consolas" pitchFamily="49" charset="0"/>
              </a:rPr>
              <a:t> i 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1</a:t>
            </a:r>
            <a:r>
              <a:rPr lang="es-ES" dirty="0" smtClean="0">
                <a:latin typeface="Consolas" pitchFamily="49" charset="0"/>
              </a:rPr>
              <a:t>; ...)</a:t>
            </a:r>
          </a:p>
          <a:p>
            <a:pPr marL="712788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Sólo se conoce en el cuerpo del bucle (su ámbito)</a:t>
            </a:r>
          </a:p>
          <a:p>
            <a:pPr marL="712788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No se puede usar en instrucciones que sigan al bucle</a:t>
            </a:r>
          </a:p>
          <a:p>
            <a:pPr marL="0" lvl="1" indent="1588">
              <a:spcBef>
                <a:spcPts val="2400"/>
              </a:spcBef>
              <a:spcAft>
                <a:spcPts val="600"/>
              </a:spcAft>
              <a:buNone/>
            </a:pPr>
            <a:r>
              <a:rPr lang="es-ES" sz="28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Declarada antes del bucle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dirty="0" smtClean="0">
                <a:latin typeface="Consolas" pitchFamily="49" charset="0"/>
              </a:rPr>
              <a:t> i;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for </a:t>
            </a:r>
            <a:r>
              <a:rPr lang="es-ES" dirty="0" smtClean="0">
                <a:latin typeface="Consolas" pitchFamily="49" charset="0"/>
              </a:rPr>
              <a:t>(i 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1</a:t>
            </a:r>
            <a:r>
              <a:rPr lang="es-ES" dirty="0" smtClean="0">
                <a:latin typeface="Consolas" pitchFamily="49" charset="0"/>
              </a:rPr>
              <a:t>; ...)</a:t>
            </a:r>
          </a:p>
          <a:p>
            <a:pPr marL="712788"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Se conoce en el cuerpo del bucle y después del mismo</a:t>
            </a:r>
          </a:p>
          <a:p>
            <a:pPr marL="712788"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 smtClean="0"/>
              <a:t>Ámbito externo al bucle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B46D-396C-46CE-A97B-EFC8204136C5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Bucle </a:t>
            </a:r>
            <a:r>
              <a:rPr lang="es-ES" dirty="0" smtClean="0">
                <a:latin typeface="Consolas" pitchFamily="49" charset="0"/>
              </a:rPr>
              <a:t>for</a:t>
            </a:r>
            <a:r>
              <a:rPr lang="es-ES" dirty="0" smtClean="0"/>
              <a:t> </a:t>
            </a:r>
            <a:r>
              <a:rPr lang="es-ES" i="1" dirty="0" smtClean="0"/>
              <a:t>versus</a:t>
            </a:r>
            <a:r>
              <a:rPr lang="es-ES" dirty="0" smtClean="0"/>
              <a:t> bucle 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while</a:t>
            </a:r>
            <a:endParaRPr lang="es-E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 lnSpcReduction="10000"/>
          </a:bodyPr>
          <a:lstStyle/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Los bucles </a:t>
            </a: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s-ES" dirty="0" smtClean="0"/>
              <a:t> se pueden reescribir como bucles condicionados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for </a:t>
            </a:r>
            <a:r>
              <a:rPr lang="es-ES" dirty="0" smtClean="0">
                <a:latin typeface="Consolas" pitchFamily="49" charset="0"/>
              </a:rPr>
              <a:t>(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dirty="0" smtClean="0">
                <a:latin typeface="Consolas" pitchFamily="49" charset="0"/>
              </a:rPr>
              <a:t> i 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1</a:t>
            </a:r>
            <a:r>
              <a:rPr lang="es-ES" dirty="0" smtClean="0">
                <a:latin typeface="Consolas" pitchFamily="49" charset="0"/>
              </a:rPr>
              <a:t>; i &lt;=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100</a:t>
            </a:r>
            <a:r>
              <a:rPr lang="es-ES" dirty="0" smtClean="0">
                <a:latin typeface="Consolas" pitchFamily="49" charset="0"/>
              </a:rPr>
              <a:t>; i++) </a:t>
            </a:r>
            <a:r>
              <a:rPr lang="es-ES" i="1" dirty="0" smtClean="0">
                <a:latin typeface="Consolas" pitchFamily="49" charset="0"/>
              </a:rPr>
              <a:t>cuerpo</a:t>
            </a:r>
            <a:endParaRPr lang="es-ES" dirty="0" smtClean="0"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Es equivalente a: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  <a:buNone/>
            </a:pPr>
            <a:endParaRPr lang="es-ES" sz="2000" dirty="0">
              <a:solidFill>
                <a:prstClr val="white"/>
              </a:solidFill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  <a:buNone/>
            </a:pPr>
            <a:endParaRPr lang="es-ES" sz="2000" dirty="0">
              <a:solidFill>
                <a:prstClr val="white"/>
              </a:solidFill>
            </a:endParaRPr>
          </a:p>
          <a:p>
            <a:pPr lvl="1" indent="1588">
              <a:spcBef>
                <a:spcPts val="0"/>
              </a:spcBef>
              <a:buClr>
                <a:srgbClr val="04617B">
                  <a:lumMod val="20000"/>
                  <a:lumOff val="80000"/>
                </a:srgbClr>
              </a:buClr>
              <a:buNone/>
            </a:pPr>
            <a:endParaRPr lang="es-ES" sz="2000" dirty="0">
              <a:solidFill>
                <a:prstClr val="white"/>
              </a:solidFill>
            </a:endParaRPr>
          </a:p>
          <a:p>
            <a:pPr lvl="1" indent="1588">
              <a:spcBef>
                <a:spcPts val="0"/>
              </a:spcBef>
              <a:buClr>
                <a:srgbClr val="04617B">
                  <a:lumMod val="20000"/>
                  <a:lumOff val="80000"/>
                </a:srgbClr>
              </a:buClr>
              <a:buNone/>
            </a:pPr>
            <a:endParaRPr lang="es-ES" sz="2000" dirty="0">
              <a:solidFill>
                <a:prstClr val="white"/>
              </a:solidFill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  <a:buNone/>
            </a:pPr>
            <a:endParaRPr lang="es-ES" sz="2000" dirty="0">
              <a:solidFill>
                <a:prstClr val="white"/>
              </a:solidFill>
            </a:endParaRPr>
          </a:p>
          <a:p>
            <a:pPr marL="361950" lvl="1" indent="1588">
              <a:spcBef>
                <a:spcPts val="600"/>
              </a:spcBef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  <a:buSzTx/>
              <a:buNone/>
            </a:pPr>
            <a:r>
              <a:rPr lang="es-ES" dirty="0" smtClean="0">
                <a:solidFill>
                  <a:prstClr val="white"/>
                </a:solidFill>
              </a:rPr>
              <a:t>La inversa no es siempre posible:</a:t>
            </a:r>
          </a:p>
          <a:p>
            <a:pPr marL="361950" lvl="1" indent="1588">
              <a:lnSpc>
                <a:spcPts val="2200"/>
              </a:lnSpc>
              <a:spcBef>
                <a:spcPts val="0"/>
              </a:spcBef>
              <a:buClr>
                <a:srgbClr val="04617B">
                  <a:lumMod val="20000"/>
                  <a:lumOff val="80000"/>
                </a:srgbClr>
              </a:buClr>
              <a:buSzTx/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i;</a:t>
            </a:r>
          </a:p>
          <a:p>
            <a:pPr marL="361950" lvl="1" indent="1588">
              <a:lnSpc>
                <a:spcPts val="2200"/>
              </a:lnSpc>
              <a:spcBef>
                <a:spcPts val="0"/>
              </a:spcBef>
              <a:buClr>
                <a:srgbClr val="04617B">
                  <a:lumMod val="20000"/>
                  <a:lumOff val="80000"/>
                </a:srgbClr>
              </a:buClr>
              <a:buSzTx/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cin &gt;&gt; i;</a:t>
            </a:r>
          </a:p>
          <a:p>
            <a:pPr marL="361950" lvl="1" indent="1588">
              <a:lnSpc>
                <a:spcPts val="2200"/>
              </a:lnSpc>
              <a:spcBef>
                <a:spcPts val="0"/>
              </a:spcBef>
              <a:buClr>
                <a:srgbClr val="04617B">
                  <a:lumMod val="20000"/>
                  <a:lumOff val="80000"/>
                </a:srgbClr>
              </a:buClr>
              <a:buSzTx/>
              <a:buNone/>
            </a:pPr>
            <a:r>
              <a:rPr lang="es-ES" sz="20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</a:rPr>
              <a:t>while 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(i !=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) {</a:t>
            </a:r>
          </a:p>
          <a:p>
            <a:pPr marL="361950" lvl="1" indent="1588">
              <a:lnSpc>
                <a:spcPts val="2200"/>
              </a:lnSpc>
              <a:spcBef>
                <a:spcPts val="0"/>
              </a:spcBef>
              <a:buClr>
                <a:srgbClr val="04617B">
                  <a:lumMod val="20000"/>
                  <a:lumOff val="80000"/>
                </a:srgbClr>
              </a:buClr>
              <a:buSzTx/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  </a:t>
            </a:r>
            <a:r>
              <a:rPr lang="es-ES" sz="2000" i="1" dirty="0">
                <a:solidFill>
                  <a:prstClr val="white"/>
                </a:solidFill>
                <a:latin typeface="Consolas" pitchFamily="49" charset="0"/>
              </a:rPr>
              <a:t>cuerpo</a:t>
            </a:r>
          </a:p>
          <a:p>
            <a:pPr marL="361950" lvl="1" indent="1588">
              <a:lnSpc>
                <a:spcPts val="2200"/>
              </a:lnSpc>
              <a:spcBef>
                <a:spcPts val="0"/>
              </a:spcBef>
              <a:buClr>
                <a:srgbClr val="04617B">
                  <a:lumMod val="20000"/>
                  <a:lumOff val="80000"/>
                </a:srgbClr>
              </a:buClr>
              <a:buSzTx/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  cin &gt;&gt; i;</a:t>
            </a:r>
          </a:p>
          <a:p>
            <a:pPr marL="361950" lvl="1" indent="1588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  <a:buSzTx/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}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  <a:buNone/>
            </a:pPr>
            <a:endParaRPr lang="es-ES" sz="2000" dirty="0">
              <a:solidFill>
                <a:prstClr val="white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351584" y="2204864"/>
            <a:ext cx="309634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1588">
              <a:buClr>
                <a:srgbClr val="04617B">
                  <a:lumMod val="20000"/>
                  <a:lumOff val="80000"/>
                </a:srgbClr>
              </a:buClr>
            </a:pPr>
            <a:r>
              <a:rPr lang="es-ES" sz="22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200" dirty="0">
                <a:latin typeface="Consolas" pitchFamily="49" charset="0"/>
              </a:rPr>
              <a:t> i = </a:t>
            </a:r>
            <a:r>
              <a:rPr lang="es-ES" sz="2200" dirty="0">
                <a:solidFill>
                  <a:srgbClr val="FFFF00"/>
                </a:solidFill>
                <a:latin typeface="Consolas" pitchFamily="49" charset="0"/>
              </a:rPr>
              <a:t>1</a:t>
            </a:r>
            <a:r>
              <a:rPr lang="es-ES" sz="2200" dirty="0">
                <a:latin typeface="Consolas" pitchFamily="49" charset="0"/>
              </a:rPr>
              <a:t>;</a:t>
            </a:r>
          </a:p>
          <a:p>
            <a:pPr marL="0" lvl="1" indent="1588">
              <a:buClr>
                <a:srgbClr val="04617B">
                  <a:lumMod val="20000"/>
                  <a:lumOff val="80000"/>
                </a:srgbClr>
              </a:buClr>
            </a:pPr>
            <a:r>
              <a:rPr lang="es-E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while </a:t>
            </a:r>
            <a:r>
              <a:rPr lang="es-ES" sz="2200" dirty="0">
                <a:latin typeface="Consolas" pitchFamily="49" charset="0"/>
              </a:rPr>
              <a:t>(i &lt;= </a:t>
            </a:r>
            <a:r>
              <a:rPr lang="es-ES" sz="2200" dirty="0">
                <a:solidFill>
                  <a:srgbClr val="FFFF00"/>
                </a:solidFill>
                <a:latin typeface="Consolas" pitchFamily="49" charset="0"/>
              </a:rPr>
              <a:t>100</a:t>
            </a:r>
            <a:r>
              <a:rPr lang="es-ES" sz="2200" dirty="0">
                <a:latin typeface="Consolas" pitchFamily="49" charset="0"/>
              </a:rPr>
              <a:t>) {</a:t>
            </a:r>
          </a:p>
          <a:p>
            <a:pPr marL="0" lvl="1" indent="1588">
              <a:buClr>
                <a:srgbClr val="04617B">
                  <a:lumMod val="20000"/>
                  <a:lumOff val="80000"/>
                </a:srgbClr>
              </a:buClr>
            </a:pPr>
            <a:r>
              <a:rPr lang="es-ES" sz="2200" dirty="0">
                <a:latin typeface="Consolas" pitchFamily="49" charset="0"/>
              </a:rPr>
              <a:t>   </a:t>
            </a:r>
            <a:r>
              <a:rPr lang="es-ES" sz="2200" i="1" dirty="0">
                <a:latin typeface="Consolas" pitchFamily="49" charset="0"/>
              </a:rPr>
              <a:t>cuerpo</a:t>
            </a:r>
          </a:p>
          <a:p>
            <a:pPr marL="0" lvl="1" indent="1588">
              <a:buClr>
                <a:srgbClr val="04617B">
                  <a:lumMod val="20000"/>
                  <a:lumOff val="80000"/>
                </a:srgbClr>
              </a:buClr>
            </a:pPr>
            <a:r>
              <a:rPr lang="es-ES" sz="2200" i="1" dirty="0">
                <a:latin typeface="Consolas" pitchFamily="49" charset="0"/>
              </a:rPr>
              <a:t>   </a:t>
            </a:r>
            <a:r>
              <a:rPr lang="es-ES" sz="2200" dirty="0">
                <a:latin typeface="Consolas" pitchFamily="49" charset="0"/>
              </a:rPr>
              <a:t>i++;</a:t>
            </a:r>
          </a:p>
          <a:p>
            <a:pPr marL="0" lvl="1" indent="1588"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</a:pPr>
            <a:r>
              <a:rPr lang="es-ES" sz="2200" dirty="0">
                <a:latin typeface="Consolas" pitchFamily="49" charset="0"/>
              </a:rPr>
              <a:t>}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5680938" y="4764340"/>
            <a:ext cx="3727431" cy="118494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¿Bucle </a:t>
            </a:r>
            <a:r>
              <a:rPr lang="es-ES" sz="22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s-E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equivalente?</a:t>
            </a:r>
          </a:p>
          <a:p>
            <a:pPr algn="ctr">
              <a:spcAft>
                <a:spcPts val="600"/>
              </a:spcAft>
            </a:pPr>
            <a:r>
              <a:rPr lang="es-E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¡No sabemos cuántos números</a:t>
            </a:r>
            <a:br>
              <a:rPr lang="es-E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introducirá el usuario!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F5D3-925B-4C41-AB77-63D6F27427C5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 bldLvl="2"/>
      <p:bldP spid="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4123453" y="3044281"/>
            <a:ext cx="3945311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Bucles </a:t>
            </a:r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anidados</a:t>
            </a:r>
            <a:endParaRPr lang="es-E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9FE7-47EF-47F9-98A1-860FFD8C8013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Algoritmos y Estructuras de Datos I</a:t>
            </a:r>
            <a:endParaRPr lang="es-E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4073737" y="3044281"/>
            <a:ext cx="4044698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Selección simple</a:t>
            </a:r>
            <a:endParaRPr lang="es-ES" sz="240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B128-A7B6-43CF-91C6-0764373AEDB4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Bucles </a:t>
            </a: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s-ES" dirty="0" smtClean="0"/>
              <a:t> anidados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Un bucle </a:t>
            </a: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s-ES" dirty="0" smtClean="0"/>
              <a:t> en el cuerpo de otro bucle </a:t>
            </a: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endParaRPr lang="es-ES" dirty="0" smtClean="0"/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Cada uno con su propia variable contadora: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for </a:t>
            </a:r>
            <a:r>
              <a:rPr lang="es-ES" dirty="0" smtClean="0">
                <a:latin typeface="Consolas" pitchFamily="49" charset="0"/>
              </a:rPr>
              <a:t>(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dirty="0" smtClean="0">
                <a:latin typeface="Consolas" pitchFamily="49" charset="0"/>
              </a:rPr>
              <a:t> i 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1</a:t>
            </a:r>
            <a:r>
              <a:rPr lang="es-ES" dirty="0" smtClean="0">
                <a:latin typeface="Consolas" pitchFamily="49" charset="0"/>
              </a:rPr>
              <a:t>; i &lt;=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100</a:t>
            </a:r>
            <a:r>
              <a:rPr lang="es-ES" dirty="0" smtClean="0">
                <a:latin typeface="Consolas" pitchFamily="49" charset="0"/>
              </a:rPr>
              <a:t>; i++) {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   for </a:t>
            </a:r>
            <a:r>
              <a:rPr lang="es-ES" dirty="0" smtClean="0">
                <a:latin typeface="Consolas" pitchFamily="49" charset="0"/>
              </a:rPr>
              <a:t>(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dirty="0" smtClean="0">
                <a:latin typeface="Consolas" pitchFamily="49" charset="0"/>
              </a:rPr>
              <a:t> j 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1</a:t>
            </a:r>
            <a:r>
              <a:rPr lang="es-ES" dirty="0" smtClean="0">
                <a:latin typeface="Consolas" pitchFamily="49" charset="0"/>
              </a:rPr>
              <a:t>; j &lt;=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5</a:t>
            </a:r>
            <a:r>
              <a:rPr lang="es-ES" dirty="0" smtClean="0">
                <a:latin typeface="Consolas" pitchFamily="49" charset="0"/>
              </a:rPr>
              <a:t>; </a:t>
            </a:r>
            <a:r>
              <a:rPr lang="es-ES" dirty="0" err="1" smtClean="0">
                <a:latin typeface="Consolas" pitchFamily="49" charset="0"/>
              </a:rPr>
              <a:t>j++</a:t>
            </a:r>
            <a:r>
              <a:rPr lang="es-ES" dirty="0" smtClean="0">
                <a:latin typeface="Consolas" pitchFamily="49" charset="0"/>
              </a:rPr>
              <a:t>) {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i="1" dirty="0" smtClean="0">
                <a:latin typeface="Consolas" pitchFamily="49" charset="0"/>
              </a:rPr>
              <a:t>      cuerpo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latin typeface="Consolas" pitchFamily="49" charset="0"/>
              </a:rPr>
              <a:t>   }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latin typeface="Consolas" pitchFamily="49" charset="0"/>
              </a:rPr>
              <a:t>}</a:t>
            </a:r>
          </a:p>
          <a:p>
            <a:pPr marL="361950">
              <a:spcBef>
                <a:spcPts val="0"/>
              </a:spcBef>
              <a:spcAft>
                <a:spcPts val="600"/>
              </a:spcAft>
              <a:buClrTx/>
              <a:buSzTx/>
            </a:pPr>
            <a:r>
              <a:rPr lang="es-ES" sz="2200" i="0" dirty="0">
                <a:solidFill>
                  <a:prstClr val="white"/>
                </a:solidFill>
              </a:rPr>
              <a:t>Para cada valor de </a:t>
            </a:r>
            <a:r>
              <a:rPr lang="es-ES" sz="2200" i="0" dirty="0">
                <a:solidFill>
                  <a:prstClr val="white"/>
                </a:solidFill>
                <a:latin typeface="Consolas" pitchFamily="49" charset="0"/>
              </a:rPr>
              <a:t>i</a:t>
            </a:r>
            <a:r>
              <a:rPr lang="es-ES" sz="2200" i="0" dirty="0">
                <a:solidFill>
                  <a:prstClr val="white"/>
                </a:solidFill>
              </a:rPr>
              <a:t/>
            </a:r>
            <a:br>
              <a:rPr lang="es-ES" sz="2200" i="0" dirty="0">
                <a:solidFill>
                  <a:prstClr val="white"/>
                </a:solidFill>
              </a:rPr>
            </a:br>
            <a:r>
              <a:rPr lang="es-ES" sz="2200" i="0" dirty="0">
                <a:solidFill>
                  <a:prstClr val="white"/>
                </a:solidFill>
              </a:rPr>
              <a:t>el valor de </a:t>
            </a:r>
            <a:r>
              <a:rPr lang="es-ES" sz="2200" i="0" dirty="0">
                <a:solidFill>
                  <a:prstClr val="white"/>
                </a:solidFill>
                <a:latin typeface="Consolas" pitchFamily="49" charset="0"/>
              </a:rPr>
              <a:t>j</a:t>
            </a:r>
            <a:r>
              <a:rPr lang="es-ES" sz="2200" i="0" dirty="0">
                <a:solidFill>
                  <a:prstClr val="white"/>
                </a:solidFill>
              </a:rPr>
              <a:t> varía entre </a:t>
            </a:r>
            <a:r>
              <a:rPr lang="es-ES" sz="2200" i="0" dirty="0">
                <a:solidFill>
                  <a:srgbClr val="FFFF00"/>
                </a:solidFill>
                <a:latin typeface="Consolas" pitchFamily="49" charset="0"/>
              </a:rPr>
              <a:t>1</a:t>
            </a:r>
            <a:r>
              <a:rPr lang="es-ES" sz="2200" i="0" dirty="0">
                <a:solidFill>
                  <a:prstClr val="white"/>
                </a:solidFill>
              </a:rPr>
              <a:t> y </a:t>
            </a:r>
            <a:r>
              <a:rPr lang="es-ES" sz="2200" i="0" dirty="0">
                <a:solidFill>
                  <a:srgbClr val="FFFF00"/>
                </a:solidFill>
                <a:latin typeface="Consolas" pitchFamily="49" charset="0"/>
              </a:rPr>
              <a:t>5</a:t>
            </a:r>
            <a:endParaRPr lang="es-ES" sz="2200" i="0" dirty="0">
              <a:solidFill>
                <a:prstClr val="white"/>
              </a:solidFill>
              <a:effectLst/>
              <a:latin typeface="Constantia"/>
            </a:endParaRPr>
          </a:p>
          <a:p>
            <a:pPr lvl="1" indent="1588">
              <a:spcBef>
                <a:spcPts val="1200"/>
              </a:spcBef>
              <a:spcAft>
                <a:spcPts val="600"/>
              </a:spcAft>
              <a:buNone/>
            </a:pPr>
            <a:r>
              <a:rPr lang="es-ES" dirty="0" smtClean="0">
                <a:latin typeface="Consolas" pitchFamily="49" charset="0"/>
              </a:rPr>
              <a:t>j</a:t>
            </a:r>
            <a:r>
              <a:rPr lang="es-ES" dirty="0" smtClean="0"/>
              <a:t> </a:t>
            </a:r>
            <a:r>
              <a:rPr lang="es-ES" i="1" dirty="0" smtClean="0"/>
              <a:t>varía más rápido</a:t>
            </a:r>
            <a:r>
              <a:rPr lang="es-ES" dirty="0" smtClean="0"/>
              <a:t> que </a:t>
            </a:r>
            <a:r>
              <a:rPr lang="es-ES" dirty="0" smtClean="0">
                <a:latin typeface="Consolas" pitchFamily="49" charset="0"/>
              </a:rPr>
              <a:t>i</a:t>
            </a:r>
            <a:endParaRPr lang="es-ES" dirty="0" smtClean="0"/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endParaRPr lang="es-ES" dirty="0" smtClean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8328248" y="1988840"/>
          <a:ext cx="1584176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021">
                <a:tc>
                  <a:txBody>
                    <a:bodyPr/>
                    <a:lstStyle/>
                    <a:p>
                      <a:pPr algn="r"/>
                      <a:r>
                        <a:rPr lang="es-ES" sz="20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i</a:t>
                      </a:r>
                      <a:endParaRPr lang="es-ES" sz="20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36000" marR="25200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20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j</a:t>
                      </a:r>
                      <a:endParaRPr lang="es-ES" sz="20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36000" marR="25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021">
                <a:tc>
                  <a:txBody>
                    <a:bodyPr/>
                    <a:lstStyle/>
                    <a:p>
                      <a:pPr algn="r"/>
                      <a:r>
                        <a:rPr lang="es-ES" sz="20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36000" marR="25200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20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36000" marR="25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021">
                <a:tc>
                  <a:txBody>
                    <a:bodyPr/>
                    <a:lstStyle/>
                    <a:p>
                      <a:pPr algn="r"/>
                      <a:r>
                        <a:rPr lang="es-ES" sz="20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36000" marR="25200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20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36000" marR="25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021">
                <a:tc>
                  <a:txBody>
                    <a:bodyPr/>
                    <a:lstStyle/>
                    <a:p>
                      <a:pPr algn="r"/>
                      <a:r>
                        <a:rPr lang="es-ES" sz="20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36000" marR="25200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20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36000" marR="25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021">
                <a:tc>
                  <a:txBody>
                    <a:bodyPr/>
                    <a:lstStyle/>
                    <a:p>
                      <a:pPr algn="r"/>
                      <a:r>
                        <a:rPr lang="es-ES" sz="20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36000" marR="25200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20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36000" marR="25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021">
                <a:tc>
                  <a:txBody>
                    <a:bodyPr/>
                    <a:lstStyle/>
                    <a:p>
                      <a:pPr algn="r"/>
                      <a:r>
                        <a:rPr lang="es-ES" sz="20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36000" marR="25200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20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36000" marR="25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021">
                <a:tc>
                  <a:txBody>
                    <a:bodyPr/>
                    <a:lstStyle/>
                    <a:p>
                      <a:pPr algn="r"/>
                      <a:r>
                        <a:rPr lang="es-ES" sz="20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36000" marR="25200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20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36000" marR="25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021">
                <a:tc>
                  <a:txBody>
                    <a:bodyPr/>
                    <a:lstStyle/>
                    <a:p>
                      <a:pPr algn="r"/>
                      <a:r>
                        <a:rPr lang="es-ES" sz="20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36000" marR="25200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20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36000" marR="25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021">
                <a:tc>
                  <a:txBody>
                    <a:bodyPr/>
                    <a:lstStyle/>
                    <a:p>
                      <a:pPr algn="r"/>
                      <a:r>
                        <a:rPr lang="es-ES" sz="20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36000" marR="25200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20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36000" marR="25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021">
                <a:tc>
                  <a:txBody>
                    <a:bodyPr/>
                    <a:lstStyle/>
                    <a:p>
                      <a:pPr algn="r"/>
                      <a:r>
                        <a:rPr lang="es-ES" sz="20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36000" marR="25200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20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36000" marR="25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021">
                <a:tc>
                  <a:txBody>
                    <a:bodyPr/>
                    <a:lstStyle/>
                    <a:p>
                      <a:pPr algn="r"/>
                      <a:r>
                        <a:rPr lang="es-ES" sz="20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36000" marR="25200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20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36000" marR="25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9021">
                <a:tc>
                  <a:txBody>
                    <a:bodyPr/>
                    <a:lstStyle/>
                    <a:p>
                      <a:pPr algn="r"/>
                      <a:r>
                        <a:rPr lang="es-ES" sz="20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36000" marR="25200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20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36000" marR="25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9021">
                <a:tc gridSpan="2">
                  <a:txBody>
                    <a:bodyPr/>
                    <a:lstStyle/>
                    <a:p>
                      <a:pPr algn="ctr"/>
                      <a:r>
                        <a:rPr lang="es-ES" sz="20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...</a:t>
                      </a:r>
                      <a:endParaRPr lang="es-E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 marL="36000" marR="25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AF07-E02D-4E34-86EF-F20DAB182CD7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Tablas de multiplicación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grpSp>
        <p:nvGrpSpPr>
          <p:cNvPr id="6" name="17 Grupo"/>
          <p:cNvGrpSpPr/>
          <p:nvPr/>
        </p:nvGrpSpPr>
        <p:grpSpPr>
          <a:xfrm>
            <a:off x="8040216" y="1268761"/>
            <a:ext cx="2104274" cy="4059059"/>
            <a:chOff x="1042423" y="4568973"/>
            <a:chExt cx="2233433" cy="16127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10 CuadroTexto"/>
            <p:cNvSpPr txBox="1"/>
            <p:nvPr/>
          </p:nvSpPr>
          <p:spPr>
            <a:xfrm>
              <a:off x="1042423" y="4568973"/>
              <a:ext cx="2233433" cy="1612751"/>
            </a:xfrm>
            <a:prstGeom prst="rect">
              <a:avLst/>
            </a:prstGeom>
            <a:solidFill>
              <a:schemeClr val="dk1"/>
            </a:solidFill>
            <a:ln w="63500" cap="rnd">
              <a:solidFill>
                <a:schemeClr val="tx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tIns="72000" bIns="72000" rtlCol="0">
              <a:noAutofit/>
            </a:bodyPr>
            <a:lstStyle/>
            <a:p>
              <a:endParaRPr lang="es-ES" dirty="0">
                <a:latin typeface="Consolas" pitchFamily="49" charset="0"/>
              </a:endParaRP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1099574" y="4610194"/>
              <a:ext cx="1888250" cy="1427514"/>
            </a:xfrm>
            <a:prstGeom prst="rect">
              <a:avLst/>
            </a:prstGeom>
            <a:noFill/>
            <a:ln w="63500" cap="rnd">
              <a:noFill/>
            </a:ln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tIns="72000" bIns="72000" rtlCol="0">
              <a:noAutofit/>
            </a:bodyPr>
            <a:lstStyle/>
            <a:p>
              <a:r>
                <a:rPr lang="es-ES" dirty="0">
                  <a:latin typeface="Consolas" pitchFamily="49" charset="0"/>
                </a:rPr>
                <a:t> 1 x  1 =   1</a:t>
              </a:r>
            </a:p>
            <a:p>
              <a:r>
                <a:rPr lang="es-ES" dirty="0">
                  <a:latin typeface="Consolas" pitchFamily="49" charset="0"/>
                </a:rPr>
                <a:t> 1 x  2 =   2</a:t>
              </a:r>
            </a:p>
            <a:p>
              <a:r>
                <a:rPr lang="es-ES" dirty="0">
                  <a:latin typeface="Consolas" pitchFamily="49" charset="0"/>
                </a:rPr>
                <a:t> 1 x  3 =   3</a:t>
              </a:r>
            </a:p>
            <a:p>
              <a:r>
                <a:rPr lang="es-ES" dirty="0">
                  <a:latin typeface="Consolas" pitchFamily="49" charset="0"/>
                </a:rPr>
                <a:t> 1 x  4 =   4</a:t>
              </a:r>
            </a:p>
            <a:p>
              <a:r>
                <a:rPr lang="es-ES" dirty="0">
                  <a:latin typeface="Consolas" pitchFamily="49" charset="0"/>
                </a:rPr>
                <a:t> ...</a:t>
              </a:r>
            </a:p>
            <a:p>
              <a:r>
                <a:rPr lang="es-ES" dirty="0">
                  <a:latin typeface="Consolas" pitchFamily="49" charset="0"/>
                </a:rPr>
                <a:t> 1 x 10 =  10</a:t>
              </a:r>
            </a:p>
            <a:p>
              <a:r>
                <a:rPr lang="es-ES" dirty="0">
                  <a:latin typeface="Consolas" pitchFamily="49" charset="0"/>
                </a:rPr>
                <a:t> 2 x  1 =   2</a:t>
              </a:r>
            </a:p>
            <a:p>
              <a:r>
                <a:rPr lang="es-ES" dirty="0">
                  <a:latin typeface="Consolas" pitchFamily="49" charset="0"/>
                </a:rPr>
                <a:t> 2 x  2 =   4</a:t>
              </a:r>
            </a:p>
            <a:p>
              <a:r>
                <a:rPr lang="es-ES" dirty="0">
                  <a:latin typeface="Consolas" pitchFamily="49" charset="0"/>
                </a:rPr>
                <a:t> ...</a:t>
              </a:r>
            </a:p>
            <a:p>
              <a:r>
                <a:rPr lang="es-ES" dirty="0">
                  <a:latin typeface="Consolas" pitchFamily="49" charset="0"/>
                </a:rPr>
                <a:t>10 x  7 =  70</a:t>
              </a:r>
            </a:p>
            <a:p>
              <a:r>
                <a:rPr lang="es-ES" dirty="0">
                  <a:latin typeface="Consolas" pitchFamily="49" charset="0"/>
                </a:rPr>
                <a:t>10 x  8 =  80</a:t>
              </a:r>
            </a:p>
            <a:p>
              <a:r>
                <a:rPr lang="es-ES" dirty="0">
                  <a:latin typeface="Consolas" pitchFamily="49" charset="0"/>
                </a:rPr>
                <a:t>10 x  9 =  90</a:t>
              </a:r>
            </a:p>
            <a:p>
              <a:r>
                <a:rPr lang="es-ES" dirty="0">
                  <a:latin typeface="Consolas" pitchFamily="49" charset="0"/>
                </a:rPr>
                <a:t>10 x 10 = 100</a:t>
              </a:r>
            </a:p>
          </p:txBody>
        </p:sp>
      </p:grpSp>
      <p:sp>
        <p:nvSpPr>
          <p:cNvPr id="10" name="9 Rectángulo"/>
          <p:cNvSpPr/>
          <p:nvPr/>
        </p:nvSpPr>
        <p:spPr>
          <a:xfrm>
            <a:off x="2063552" y="980728"/>
            <a:ext cx="655272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1588">
              <a:lnSpc>
                <a:spcPct val="110000"/>
              </a:lnSpc>
            </a:pPr>
            <a:r>
              <a:rPr lang="es-ES" sz="2000" dirty="0">
                <a:solidFill>
                  <a:srgbClr val="FFCCFF"/>
                </a:solidFill>
                <a:latin typeface="Consolas" pitchFamily="49" charset="0"/>
              </a:rPr>
              <a:t>#include &lt;iostream&gt;</a:t>
            </a:r>
            <a:endParaRPr lang="es-ES" sz="2000" i="1" dirty="0">
              <a:solidFill>
                <a:srgbClr val="FFCCFF"/>
              </a:solidFill>
              <a:latin typeface="Consolas" pitchFamily="49" charset="0"/>
            </a:endParaRPr>
          </a:p>
          <a:p>
            <a:pPr marL="0" lvl="1" indent="1588">
              <a:lnSpc>
                <a:spcPct val="110000"/>
              </a:lnSpc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using namespace </a:t>
            </a:r>
            <a:r>
              <a:rPr lang="es-ES" sz="2000" dirty="0">
                <a:latin typeface="Consolas" pitchFamily="49" charset="0"/>
              </a:rPr>
              <a:t>std;</a:t>
            </a:r>
            <a:endParaRPr lang="es-ES" sz="2000" i="1" dirty="0">
              <a:latin typeface="Consolas" pitchFamily="49" charset="0"/>
            </a:endParaRPr>
          </a:p>
          <a:p>
            <a:pPr marL="0" lvl="1" indent="1588">
              <a:lnSpc>
                <a:spcPct val="110000"/>
              </a:lnSpc>
            </a:pPr>
            <a:r>
              <a:rPr lang="es-ES" sz="2000" dirty="0">
                <a:solidFill>
                  <a:srgbClr val="FFCCFF"/>
                </a:solidFill>
                <a:latin typeface="Consolas" pitchFamily="49" charset="0"/>
              </a:rPr>
              <a:t>#include &lt;iomanip&gt;</a:t>
            </a:r>
            <a:endParaRPr lang="es-ES" sz="2000" i="1" dirty="0">
              <a:solidFill>
                <a:srgbClr val="FFCCFF"/>
              </a:solidFill>
              <a:latin typeface="Consolas" pitchFamily="49" charset="0"/>
            </a:endParaRPr>
          </a:p>
          <a:p>
            <a:pPr marL="0" lvl="1" indent="1588">
              <a:lnSpc>
                <a:spcPct val="110000"/>
              </a:lnSpc>
            </a:pPr>
            <a:endParaRPr lang="es-ES" sz="2000" dirty="0">
              <a:latin typeface="Consolas" pitchFamily="49" charset="0"/>
            </a:endParaRPr>
          </a:p>
          <a:p>
            <a:pPr marL="0" lvl="1" indent="1588">
              <a:lnSpc>
                <a:spcPct val="110000"/>
              </a:lnSpc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</a:rPr>
              <a:t> main() {</a:t>
            </a:r>
          </a:p>
          <a:p>
            <a:pPr marL="0" lvl="1" indent="1588">
              <a:lnSpc>
                <a:spcPct val="110000"/>
              </a:lnSpc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   for </a:t>
            </a:r>
            <a:r>
              <a:rPr lang="es-ES" sz="2000" dirty="0">
                <a:latin typeface="Consolas" pitchFamily="49" charset="0"/>
              </a:rPr>
              <a:t>(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</a:rPr>
              <a:t> i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1</a:t>
            </a:r>
            <a:r>
              <a:rPr lang="es-ES" sz="2000" dirty="0">
                <a:latin typeface="Consolas" pitchFamily="49" charset="0"/>
              </a:rPr>
              <a:t>; i &lt;=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10</a:t>
            </a:r>
            <a:r>
              <a:rPr lang="es-ES" sz="2000" dirty="0">
                <a:latin typeface="Consolas" pitchFamily="49" charset="0"/>
              </a:rPr>
              <a:t>; i++) {</a:t>
            </a:r>
          </a:p>
          <a:p>
            <a:pPr marL="0" lvl="1" indent="1588">
              <a:lnSpc>
                <a:spcPct val="110000"/>
              </a:lnSpc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      for </a:t>
            </a:r>
            <a:r>
              <a:rPr lang="es-ES" sz="2000" dirty="0">
                <a:latin typeface="Consolas" pitchFamily="49" charset="0"/>
              </a:rPr>
              <a:t>(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</a:rPr>
              <a:t> j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1</a:t>
            </a:r>
            <a:r>
              <a:rPr lang="es-ES" sz="2000" dirty="0">
                <a:latin typeface="Consolas" pitchFamily="49" charset="0"/>
              </a:rPr>
              <a:t>; j &lt;=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10</a:t>
            </a:r>
            <a:r>
              <a:rPr lang="es-ES" sz="2000" dirty="0">
                <a:latin typeface="Consolas" pitchFamily="49" charset="0"/>
              </a:rPr>
              <a:t>; </a:t>
            </a:r>
            <a:r>
              <a:rPr lang="es-ES" sz="2000" dirty="0" err="1">
                <a:latin typeface="Consolas" pitchFamily="49" charset="0"/>
              </a:rPr>
              <a:t>j++</a:t>
            </a:r>
            <a:r>
              <a:rPr lang="es-ES" sz="2000" dirty="0">
                <a:latin typeface="Consolas" pitchFamily="49" charset="0"/>
              </a:rPr>
              <a:t>) {</a:t>
            </a:r>
          </a:p>
          <a:p>
            <a:pPr marL="0" lvl="1" indent="1588">
              <a:lnSpc>
                <a:spcPct val="110000"/>
              </a:lnSpc>
            </a:pPr>
            <a:r>
              <a:rPr lang="es-ES" sz="2000" dirty="0">
                <a:latin typeface="Consolas" pitchFamily="49" charset="0"/>
              </a:rPr>
              <a:t>         cout &lt;&lt; </a:t>
            </a:r>
            <a:r>
              <a:rPr lang="es-ES" sz="2000" dirty="0" err="1">
                <a:latin typeface="Consolas" pitchFamily="49" charset="0"/>
              </a:rPr>
              <a:t>setw</a:t>
            </a:r>
            <a:r>
              <a:rPr lang="es-ES" sz="2000" dirty="0">
                <a:latin typeface="Consolas" pitchFamily="49" charset="0"/>
              </a:rPr>
              <a:t>(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2</a:t>
            </a:r>
            <a:r>
              <a:rPr lang="es-ES" sz="2000" dirty="0">
                <a:latin typeface="Consolas" pitchFamily="49" charset="0"/>
              </a:rPr>
              <a:t>) &lt;&lt; i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 x "</a:t>
            </a:r>
          </a:p>
          <a:p>
            <a:pPr marL="0" lvl="1" indent="1588">
              <a:lnSpc>
                <a:spcPct val="110000"/>
              </a:lnSpc>
            </a:pPr>
            <a:r>
              <a:rPr lang="es-ES" sz="2000" dirty="0">
                <a:latin typeface="Consolas" pitchFamily="49" charset="0"/>
              </a:rPr>
              <a:t>            &lt;&lt; </a:t>
            </a:r>
            <a:r>
              <a:rPr lang="es-ES" sz="2000" dirty="0" err="1">
                <a:latin typeface="Consolas" pitchFamily="49" charset="0"/>
              </a:rPr>
              <a:t>setw</a:t>
            </a:r>
            <a:r>
              <a:rPr lang="es-ES" sz="2000" dirty="0">
                <a:latin typeface="Consolas" pitchFamily="49" charset="0"/>
              </a:rPr>
              <a:t>(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2</a:t>
            </a:r>
            <a:r>
              <a:rPr lang="es-ES" sz="2000" dirty="0">
                <a:latin typeface="Consolas" pitchFamily="49" charset="0"/>
              </a:rPr>
              <a:t>) &lt;&lt; j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 = "</a:t>
            </a:r>
          </a:p>
          <a:p>
            <a:pPr marL="0" lvl="1" indent="1588">
              <a:lnSpc>
                <a:spcPct val="110000"/>
              </a:lnSpc>
            </a:pP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          </a:t>
            </a:r>
            <a:r>
              <a:rPr lang="es-ES" sz="2000" dirty="0">
                <a:latin typeface="Consolas" pitchFamily="49" charset="0"/>
              </a:rPr>
              <a:t>  &lt;&lt; </a:t>
            </a:r>
            <a:r>
              <a:rPr lang="es-ES" sz="2000" dirty="0" err="1">
                <a:latin typeface="Consolas" pitchFamily="49" charset="0"/>
              </a:rPr>
              <a:t>setw</a:t>
            </a:r>
            <a:r>
              <a:rPr lang="es-ES" sz="2000" dirty="0">
                <a:latin typeface="Consolas" pitchFamily="49" charset="0"/>
              </a:rPr>
              <a:t>(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3</a:t>
            </a:r>
            <a:r>
              <a:rPr lang="es-ES" sz="2000" dirty="0">
                <a:latin typeface="Consolas" pitchFamily="49" charset="0"/>
              </a:rPr>
              <a:t>) &lt;&lt; i * j &lt;&lt; endl;</a:t>
            </a:r>
          </a:p>
          <a:p>
            <a:pPr marL="0" lvl="1" indent="1588">
              <a:lnSpc>
                <a:spcPct val="110000"/>
              </a:lnSpc>
            </a:pPr>
            <a:r>
              <a:rPr lang="es-ES" sz="2000" dirty="0">
                <a:latin typeface="Consolas" pitchFamily="49" charset="0"/>
              </a:rPr>
              <a:t>      }</a:t>
            </a:r>
          </a:p>
          <a:p>
            <a:pPr marL="0" lvl="1" indent="1588">
              <a:lnSpc>
                <a:spcPct val="110000"/>
              </a:lnSpc>
            </a:pPr>
            <a:r>
              <a:rPr lang="es-ES" sz="2000" dirty="0">
                <a:latin typeface="Consolas" pitchFamily="49" charset="0"/>
              </a:rPr>
              <a:t>   }</a:t>
            </a:r>
          </a:p>
          <a:p>
            <a:pPr marL="0" lvl="1" indent="1588">
              <a:lnSpc>
                <a:spcPct val="110000"/>
              </a:lnSpc>
            </a:pPr>
            <a:endParaRPr lang="es-ES" sz="2000" dirty="0">
              <a:latin typeface="Consolas" pitchFamily="49" charset="0"/>
            </a:endParaRPr>
          </a:p>
          <a:p>
            <a:pPr marL="0" lvl="1" indent="1588">
              <a:lnSpc>
                <a:spcPct val="110000"/>
              </a:lnSpc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   return</a:t>
            </a:r>
            <a:r>
              <a:rPr lang="es-ES" sz="2000" dirty="0">
                <a:latin typeface="Consolas" pitchFamily="49" charset="0"/>
              </a:rPr>
              <a:t>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marL="0" lvl="1" indent="1588">
              <a:lnSpc>
                <a:spcPct val="110000"/>
              </a:lnSpc>
            </a:pPr>
            <a:r>
              <a:rPr lang="es-ES" sz="2000" dirty="0">
                <a:latin typeface="Consolas" pitchFamily="49" charset="0"/>
              </a:rPr>
              <a:t>}</a:t>
            </a:r>
          </a:p>
        </p:txBody>
      </p:sp>
      <p:cxnSp>
        <p:nvCxnSpPr>
          <p:cNvPr id="14" name="13 Conector recto"/>
          <p:cNvCxnSpPr/>
          <p:nvPr/>
        </p:nvCxnSpPr>
        <p:spPr>
          <a:xfrm>
            <a:off x="2965748" y="3068960"/>
            <a:ext cx="0" cy="1656184"/>
          </a:xfrm>
          <a:prstGeom prst="line">
            <a:avLst/>
          </a:prstGeom>
          <a:ln w="3175">
            <a:solidFill>
              <a:srgbClr val="FFC000"/>
            </a:solidFill>
            <a:prstDash val="sysDot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3369221" y="3400425"/>
            <a:ext cx="0" cy="1043984"/>
          </a:xfrm>
          <a:prstGeom prst="line">
            <a:avLst/>
          </a:prstGeom>
          <a:ln w="3175">
            <a:solidFill>
              <a:srgbClr val="FFC000"/>
            </a:solidFill>
            <a:prstDash val="sysDot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BE44-26D2-47CD-B203-E5CD5E12ABE5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bldLvl="2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Mejor presentación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2076" y="1268760"/>
            <a:ext cx="2278380" cy="41148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7 Rectángulo"/>
          <p:cNvSpPr/>
          <p:nvPr/>
        </p:nvSpPr>
        <p:spPr>
          <a:xfrm>
            <a:off x="1991544" y="956211"/>
            <a:ext cx="77048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1588"/>
            <a:r>
              <a:rPr lang="es-ES" sz="2000" dirty="0">
                <a:solidFill>
                  <a:srgbClr val="FFCCFF"/>
                </a:solidFill>
                <a:latin typeface="Consolas" pitchFamily="49" charset="0"/>
              </a:rPr>
              <a:t>#include &lt;iostream&gt;</a:t>
            </a:r>
            <a:endParaRPr lang="es-ES" sz="2000" i="1" dirty="0">
              <a:solidFill>
                <a:srgbClr val="FFCCFF"/>
              </a:solidFill>
              <a:latin typeface="Consolas" pitchFamily="49" charset="0"/>
            </a:endParaRPr>
          </a:p>
          <a:p>
            <a:pPr marL="0" lvl="1" indent="1588"/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using namespace </a:t>
            </a:r>
            <a:r>
              <a:rPr lang="es-ES" sz="2000" dirty="0">
                <a:latin typeface="Consolas" pitchFamily="49" charset="0"/>
              </a:rPr>
              <a:t>std;</a:t>
            </a:r>
            <a:endParaRPr lang="es-ES" sz="2000" i="1" dirty="0">
              <a:latin typeface="Consolas" pitchFamily="49" charset="0"/>
            </a:endParaRPr>
          </a:p>
          <a:p>
            <a:pPr marL="0" lvl="1" indent="1588"/>
            <a:r>
              <a:rPr lang="es-ES" sz="2000" dirty="0">
                <a:solidFill>
                  <a:srgbClr val="FFCCFF"/>
                </a:solidFill>
                <a:latin typeface="Consolas" pitchFamily="49" charset="0"/>
              </a:rPr>
              <a:t>#include &lt;iomanip&gt;</a:t>
            </a:r>
            <a:endParaRPr lang="es-ES" sz="2000" i="1" dirty="0">
              <a:solidFill>
                <a:srgbClr val="FFCCFF"/>
              </a:solidFill>
              <a:latin typeface="Consolas" pitchFamily="49" charset="0"/>
            </a:endParaRPr>
          </a:p>
          <a:p>
            <a:pPr marL="0" lvl="1" indent="1588">
              <a:lnSpc>
                <a:spcPts val="1600"/>
              </a:lnSpc>
            </a:pPr>
            <a:endParaRPr lang="es-ES" sz="2000" dirty="0">
              <a:solidFill>
                <a:srgbClr val="FFC000"/>
              </a:solidFill>
              <a:latin typeface="Consolas" pitchFamily="49" charset="0"/>
            </a:endParaRPr>
          </a:p>
          <a:p>
            <a:pPr marL="0" lvl="1" indent="1588"/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</a:rPr>
              <a:t> main() {</a:t>
            </a:r>
          </a:p>
          <a:p>
            <a:pPr marL="0" lvl="1" indent="1588"/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   for </a:t>
            </a:r>
            <a:r>
              <a:rPr lang="es-ES" sz="2000" dirty="0">
                <a:latin typeface="Consolas" pitchFamily="49" charset="0"/>
              </a:rPr>
              <a:t>(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</a:rPr>
              <a:t> i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1</a:t>
            </a:r>
            <a:r>
              <a:rPr lang="es-ES" sz="2000" dirty="0">
                <a:latin typeface="Consolas" pitchFamily="49" charset="0"/>
              </a:rPr>
              <a:t>; i &lt;=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10</a:t>
            </a:r>
            <a:r>
              <a:rPr lang="es-ES" sz="2000" dirty="0">
                <a:latin typeface="Consolas" pitchFamily="49" charset="0"/>
              </a:rPr>
              <a:t>; i++) {</a:t>
            </a:r>
          </a:p>
          <a:p>
            <a:pPr marL="0" lvl="1" indent="1588"/>
            <a:r>
              <a:rPr lang="es-ES" sz="2000" dirty="0">
                <a:latin typeface="Consolas" pitchFamily="49" charset="0"/>
              </a:rPr>
              <a:t>      cout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"Tabla del " </a:t>
            </a:r>
            <a:r>
              <a:rPr lang="es-ES" sz="2000" dirty="0">
                <a:latin typeface="Consolas" pitchFamily="49" charset="0"/>
              </a:rPr>
              <a:t>&lt;&lt; i &lt;&lt; endl;</a:t>
            </a:r>
          </a:p>
          <a:p>
            <a:pPr marL="0" lvl="1" indent="1588"/>
            <a:r>
              <a:rPr lang="es-ES" sz="2000" dirty="0">
                <a:latin typeface="Consolas" pitchFamily="49" charset="0"/>
              </a:rPr>
              <a:t>      cout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"--------------" </a:t>
            </a:r>
            <a:r>
              <a:rPr lang="es-ES" sz="2000" dirty="0">
                <a:latin typeface="Consolas" pitchFamily="49" charset="0"/>
              </a:rPr>
              <a:t>&lt;&lt; endl;</a:t>
            </a:r>
          </a:p>
          <a:p>
            <a:pPr marL="0" lvl="1" indent="1588"/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      for </a:t>
            </a:r>
            <a:r>
              <a:rPr lang="es-ES" sz="2000" dirty="0">
                <a:latin typeface="Consolas" pitchFamily="49" charset="0"/>
              </a:rPr>
              <a:t>(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</a:rPr>
              <a:t> j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1</a:t>
            </a:r>
            <a:r>
              <a:rPr lang="es-ES" sz="2000" dirty="0">
                <a:latin typeface="Consolas" pitchFamily="49" charset="0"/>
              </a:rPr>
              <a:t>; j &lt;=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10</a:t>
            </a:r>
            <a:r>
              <a:rPr lang="es-ES" sz="2000" dirty="0">
                <a:latin typeface="Consolas" pitchFamily="49" charset="0"/>
              </a:rPr>
              <a:t>; </a:t>
            </a:r>
            <a:r>
              <a:rPr lang="es-ES" sz="2000" dirty="0" err="1">
                <a:latin typeface="Consolas" pitchFamily="49" charset="0"/>
              </a:rPr>
              <a:t>j++</a:t>
            </a:r>
            <a:r>
              <a:rPr lang="es-ES" sz="2000" dirty="0">
                <a:latin typeface="Consolas" pitchFamily="49" charset="0"/>
              </a:rPr>
              <a:t>) {</a:t>
            </a:r>
          </a:p>
          <a:p>
            <a:pPr marL="0" lvl="1" indent="1588"/>
            <a:r>
              <a:rPr lang="es-ES" sz="2000" dirty="0">
                <a:latin typeface="Consolas" pitchFamily="49" charset="0"/>
              </a:rPr>
              <a:t>         cout &lt;&lt; </a:t>
            </a:r>
            <a:r>
              <a:rPr lang="es-ES" sz="2000" dirty="0" err="1">
                <a:latin typeface="Consolas" pitchFamily="49" charset="0"/>
              </a:rPr>
              <a:t>setw</a:t>
            </a:r>
            <a:r>
              <a:rPr lang="es-ES" sz="2000" dirty="0">
                <a:latin typeface="Consolas" pitchFamily="49" charset="0"/>
              </a:rPr>
              <a:t>(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2</a:t>
            </a:r>
            <a:r>
              <a:rPr lang="es-ES" sz="2000" dirty="0">
                <a:latin typeface="Consolas" pitchFamily="49" charset="0"/>
              </a:rPr>
              <a:t>) &lt;&lt; i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 x "</a:t>
            </a:r>
          </a:p>
          <a:p>
            <a:pPr marL="0" lvl="1" indent="1588"/>
            <a:r>
              <a:rPr lang="es-ES" sz="2000" dirty="0">
                <a:latin typeface="Consolas" pitchFamily="49" charset="0"/>
              </a:rPr>
              <a:t>            &lt;&lt; </a:t>
            </a:r>
            <a:r>
              <a:rPr lang="es-ES" sz="2000" dirty="0" err="1">
                <a:latin typeface="Consolas" pitchFamily="49" charset="0"/>
              </a:rPr>
              <a:t>setw</a:t>
            </a:r>
            <a:r>
              <a:rPr lang="es-ES" sz="2000" dirty="0">
                <a:latin typeface="Consolas" pitchFamily="49" charset="0"/>
              </a:rPr>
              <a:t>(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2</a:t>
            </a:r>
            <a:r>
              <a:rPr lang="es-ES" sz="2000" dirty="0">
                <a:latin typeface="Consolas" pitchFamily="49" charset="0"/>
              </a:rPr>
              <a:t>) &lt;&lt; j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 = "</a:t>
            </a:r>
          </a:p>
          <a:p>
            <a:pPr marL="0" lvl="1" indent="1588"/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            </a:t>
            </a:r>
            <a:r>
              <a:rPr lang="es-ES" sz="2000" dirty="0">
                <a:latin typeface="Consolas" pitchFamily="49" charset="0"/>
              </a:rPr>
              <a:t>&lt;&lt; </a:t>
            </a:r>
            <a:r>
              <a:rPr lang="es-ES" sz="2000" dirty="0" err="1">
                <a:latin typeface="Consolas" pitchFamily="49" charset="0"/>
              </a:rPr>
              <a:t>setw</a:t>
            </a:r>
            <a:r>
              <a:rPr lang="es-ES" sz="2000" dirty="0">
                <a:latin typeface="Consolas" pitchFamily="49" charset="0"/>
              </a:rPr>
              <a:t>(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3</a:t>
            </a:r>
            <a:r>
              <a:rPr lang="es-ES" sz="2000" dirty="0">
                <a:latin typeface="Consolas" pitchFamily="49" charset="0"/>
              </a:rPr>
              <a:t>) &lt;&lt; i * j &lt;&lt; endl;</a:t>
            </a:r>
          </a:p>
          <a:p>
            <a:pPr marL="0" lvl="1" indent="1588"/>
            <a:r>
              <a:rPr lang="es-ES" sz="2000" dirty="0">
                <a:latin typeface="Consolas" pitchFamily="49" charset="0"/>
              </a:rPr>
              <a:t>      }</a:t>
            </a:r>
          </a:p>
          <a:p>
            <a:pPr marL="0" lvl="1" indent="1588"/>
            <a:r>
              <a:rPr lang="es-ES" sz="2000" dirty="0">
                <a:latin typeface="Consolas" pitchFamily="49" charset="0"/>
              </a:rPr>
              <a:t>      cout &lt;&lt; endl;</a:t>
            </a:r>
          </a:p>
          <a:p>
            <a:pPr marL="0" lvl="1" indent="1588"/>
            <a:r>
              <a:rPr lang="es-ES" sz="2000" dirty="0">
                <a:latin typeface="Consolas" pitchFamily="49" charset="0"/>
              </a:rPr>
              <a:t>   }</a:t>
            </a:r>
          </a:p>
          <a:p>
            <a:pPr marL="0" lvl="1" indent="1588">
              <a:lnSpc>
                <a:spcPts val="1600"/>
              </a:lnSpc>
            </a:pPr>
            <a:endParaRPr lang="es-ES" sz="2000" dirty="0">
              <a:latin typeface="Consolas" pitchFamily="49" charset="0"/>
            </a:endParaRPr>
          </a:p>
          <a:p>
            <a:pPr marL="0" lvl="1" indent="1588"/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   return</a:t>
            </a:r>
            <a:r>
              <a:rPr lang="es-ES" sz="2000" dirty="0">
                <a:latin typeface="Consolas" pitchFamily="49" charset="0"/>
              </a:rPr>
              <a:t>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marL="0" lvl="1" indent="1588"/>
            <a:r>
              <a:rPr lang="es-ES" sz="2000" dirty="0">
                <a:latin typeface="Consolas" pitchFamily="49" charset="0"/>
              </a:rPr>
              <a:t>}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2855640" y="2786262"/>
            <a:ext cx="0" cy="2332831"/>
          </a:xfrm>
          <a:prstGeom prst="line">
            <a:avLst/>
          </a:prstGeom>
          <a:ln w="3175">
            <a:solidFill>
              <a:srgbClr val="FFC000"/>
            </a:solidFill>
            <a:prstDash val="sysDot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3287688" y="3717032"/>
            <a:ext cx="0" cy="792088"/>
          </a:xfrm>
          <a:prstGeom prst="line">
            <a:avLst/>
          </a:prstGeom>
          <a:ln w="3175">
            <a:solidFill>
              <a:srgbClr val="FFC000"/>
            </a:solidFill>
            <a:prstDash val="sysDot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C4E6-EC43-41BA-B082-A2F7B2CABA44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10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Más bucles anidados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2063552" y="980730"/>
            <a:ext cx="8147248" cy="5529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s-ES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>
              <a:lnSpc>
                <a:spcPts val="2000"/>
              </a:lnSpc>
            </a:pP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std;</a:t>
            </a:r>
          </a:p>
          <a:p>
            <a:pPr>
              <a:lnSpc>
                <a:spcPts val="2000"/>
              </a:lnSpc>
            </a:pPr>
            <a:r>
              <a:rPr lang="es-ES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&lt;iomanip&gt;</a:t>
            </a:r>
          </a:p>
          <a:p>
            <a:pPr>
              <a:lnSpc>
                <a:spcPts val="1200"/>
              </a:lnSpc>
            </a:pPr>
            <a:endParaRPr lang="es-ES" dirty="0">
              <a:solidFill>
                <a:srgbClr val="FFCCFF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s-E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dirty="0" err="1">
                <a:latin typeface="Consolas" pitchFamily="49" charset="0"/>
                <a:cs typeface="Consolas" pitchFamily="49" charset="0"/>
              </a:rPr>
              <a:t>menu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(); </a:t>
            </a:r>
            <a:r>
              <a:rPr lang="es-ES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1: Tablas de multiplicación; 2: Sumatorio</a:t>
            </a:r>
          </a:p>
          <a:p>
            <a:pPr>
              <a:lnSpc>
                <a:spcPts val="2000"/>
              </a:lnSpc>
            </a:pPr>
            <a:r>
              <a:rPr lang="es-E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long </a:t>
            </a:r>
            <a:r>
              <a:rPr lang="es-ES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s-E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suma(</a:t>
            </a:r>
            <a:r>
              <a:rPr lang="es-E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 n); </a:t>
            </a:r>
            <a:r>
              <a:rPr lang="es-ES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Sumatorio</a:t>
            </a:r>
          </a:p>
          <a:p>
            <a:pPr>
              <a:lnSpc>
                <a:spcPts val="1200"/>
              </a:lnSpc>
            </a:pPr>
            <a:endParaRPr lang="es-ES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s-E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>
              <a:lnSpc>
                <a:spcPts val="2000"/>
              </a:lnSpc>
            </a:pPr>
            <a:r>
              <a:rPr lang="es-ES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 opcion = </a:t>
            </a:r>
            <a:r>
              <a:rPr lang="es-ES" dirty="0" err="1">
                <a:latin typeface="Consolas" pitchFamily="49" charset="0"/>
                <a:cs typeface="Consolas" pitchFamily="49" charset="0"/>
              </a:rPr>
              <a:t>menu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s-ES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 (opcion !=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lnSpc>
                <a:spcPts val="2000"/>
              </a:lnSpc>
            </a:pP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switch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 (</a:t>
            </a:r>
            <a:r>
              <a:rPr lang="es-ES" dirty="0" err="1">
                <a:latin typeface="Consolas" pitchFamily="49" charset="0"/>
                <a:cs typeface="Consolas" pitchFamily="49" charset="0"/>
              </a:rPr>
              <a:t>opcion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lnSpc>
                <a:spcPts val="2000"/>
              </a:lnSpc>
            </a:pPr>
            <a:r>
              <a:rPr lang="es-ES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lnSpc>
                <a:spcPts val="2000"/>
              </a:lnSpc>
            </a:pPr>
            <a:r>
              <a:rPr lang="es-ES" dirty="0">
                <a:latin typeface="Consolas" pitchFamily="49" charset="0"/>
                <a:cs typeface="Consolas" pitchFamily="49" charset="0"/>
              </a:rPr>
              <a:t>         {</a:t>
            </a:r>
          </a:p>
          <a:p>
            <a:pPr>
              <a:lnSpc>
                <a:spcPts val="2000"/>
              </a:lnSpc>
            </a:pPr>
            <a:r>
              <a:rPr lang="es-ES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; i &lt;=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; i++) {</a:t>
            </a:r>
          </a:p>
          <a:p>
            <a:pPr>
              <a:lnSpc>
                <a:spcPts val="2000"/>
              </a:lnSpc>
            </a:pPr>
            <a:r>
              <a:rPr lang="es-ES" dirty="0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 j =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; j &lt;=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; </a:t>
            </a:r>
            <a:r>
              <a:rPr lang="es-ES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lnSpc>
                <a:spcPts val="2000"/>
              </a:lnSpc>
            </a:pPr>
            <a:r>
              <a:rPr lang="es-ES" dirty="0">
                <a:latin typeface="Consolas" pitchFamily="49" charset="0"/>
                <a:cs typeface="Consolas" pitchFamily="49" charset="0"/>
              </a:rPr>
              <a:t>                  cout &lt;&lt; </a:t>
            </a:r>
            <a:r>
              <a:rPr lang="es-ES" dirty="0" err="1">
                <a:latin typeface="Consolas" pitchFamily="49" charset="0"/>
                <a:cs typeface="Consolas" pitchFamily="49" charset="0"/>
              </a:rPr>
              <a:t>setw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) &lt;&lt; i &lt;&lt;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 x "</a:t>
            </a:r>
          </a:p>
          <a:p>
            <a:pPr>
              <a:lnSpc>
                <a:spcPts val="2000"/>
              </a:lnSpc>
            </a:pPr>
            <a:r>
              <a:rPr lang="es-ES" dirty="0">
                <a:latin typeface="Consolas" pitchFamily="49" charset="0"/>
                <a:cs typeface="Consolas" pitchFamily="49" charset="0"/>
              </a:rPr>
              <a:t>                     &lt;&lt; </a:t>
            </a:r>
            <a:r>
              <a:rPr lang="es-ES" dirty="0" err="1">
                <a:latin typeface="Consolas" pitchFamily="49" charset="0"/>
                <a:cs typeface="Consolas" pitchFamily="49" charset="0"/>
              </a:rPr>
              <a:t>setw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) &lt;&lt; j &lt;&lt;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 = "</a:t>
            </a:r>
          </a:p>
          <a:p>
            <a:pPr>
              <a:lnSpc>
                <a:spcPts val="2000"/>
              </a:lnSpc>
            </a:pPr>
            <a:r>
              <a:rPr lang="es-ES" dirty="0">
                <a:latin typeface="Consolas" pitchFamily="49" charset="0"/>
                <a:cs typeface="Consolas" pitchFamily="49" charset="0"/>
              </a:rPr>
              <a:t>                     &lt;&lt; </a:t>
            </a:r>
            <a:r>
              <a:rPr lang="es-ES" dirty="0" err="1">
                <a:latin typeface="Consolas" pitchFamily="49" charset="0"/>
                <a:cs typeface="Consolas" pitchFamily="49" charset="0"/>
              </a:rPr>
              <a:t>setw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) &lt;&lt; i * j &lt;&lt; endl;</a:t>
            </a:r>
          </a:p>
          <a:p>
            <a:pPr>
              <a:lnSpc>
                <a:spcPts val="2000"/>
              </a:lnSpc>
            </a:pPr>
            <a:r>
              <a:rPr lang="es-ES" dirty="0">
                <a:latin typeface="Consolas" pitchFamily="49" charset="0"/>
                <a:cs typeface="Consolas" pitchFamily="49" charset="0"/>
              </a:rPr>
              <a:t>               }</a:t>
            </a:r>
          </a:p>
          <a:p>
            <a:pPr>
              <a:lnSpc>
                <a:spcPts val="2000"/>
              </a:lnSpc>
            </a:pPr>
            <a:r>
              <a:rPr lang="es-ES" dirty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ts val="2000"/>
              </a:lnSpc>
            </a:pPr>
            <a:r>
              <a:rPr lang="es-ES" dirty="0">
                <a:latin typeface="Consolas" pitchFamily="49" charset="0"/>
                <a:cs typeface="Consolas" pitchFamily="49" charset="0"/>
              </a:rPr>
              <a:t>         }</a:t>
            </a:r>
          </a:p>
          <a:p>
            <a:pPr>
              <a:lnSpc>
                <a:spcPts val="2000"/>
              </a:lnSpc>
            </a:pPr>
            <a:r>
              <a:rPr lang="es-ES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; ...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5BFB-A75B-4E6C-BCB3-9A58EEECB12A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2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Más bucles anidados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2063552" y="980728"/>
            <a:ext cx="828092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s-ES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lnSpc>
                <a:spcPts val="2000"/>
              </a:lnSpc>
            </a:pPr>
            <a:r>
              <a:rPr lang="es-ES" dirty="0">
                <a:latin typeface="Consolas" pitchFamily="49" charset="0"/>
                <a:cs typeface="Consolas" pitchFamily="49" charset="0"/>
              </a:rPr>
              <a:t>         {</a:t>
            </a:r>
          </a:p>
          <a:p>
            <a:pPr>
              <a:lnSpc>
                <a:spcPts val="2000"/>
              </a:lnSpc>
            </a:pPr>
            <a:r>
              <a:rPr lang="es-ES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s-E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 num =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      while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 (num &lt;=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lnSpc>
                <a:spcPts val="2000"/>
              </a:lnSpc>
            </a:pPr>
            <a:r>
              <a:rPr lang="es-ES" dirty="0">
                <a:latin typeface="Consolas" pitchFamily="49" charset="0"/>
                <a:cs typeface="Consolas" pitchFamily="49" charset="0"/>
              </a:rPr>
              <a:t>               cout &lt;&lt;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"Hasta (positivo)? "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>
              <a:lnSpc>
                <a:spcPts val="2000"/>
              </a:lnSpc>
            </a:pPr>
            <a:r>
              <a:rPr lang="es-ES" dirty="0">
                <a:latin typeface="Consolas" pitchFamily="49" charset="0"/>
                <a:cs typeface="Consolas" pitchFamily="49" charset="0"/>
              </a:rPr>
              <a:t>               cin &gt;&gt; num;</a:t>
            </a:r>
          </a:p>
          <a:p>
            <a:pPr>
              <a:lnSpc>
                <a:spcPts val="2000"/>
              </a:lnSpc>
            </a:pPr>
            <a:r>
              <a:rPr lang="es-ES" dirty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ts val="2000"/>
              </a:lnSpc>
            </a:pPr>
            <a:r>
              <a:rPr lang="es-ES" dirty="0">
                <a:latin typeface="Consolas" pitchFamily="49" charset="0"/>
                <a:cs typeface="Consolas" pitchFamily="49" charset="0"/>
              </a:rPr>
              <a:t>            cout &lt;&lt;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"La suma de los números del 1 al "</a:t>
            </a:r>
          </a:p>
          <a:p>
            <a:pPr>
              <a:lnSpc>
                <a:spcPts val="2000"/>
              </a:lnSpc>
            </a:pPr>
            <a:r>
              <a:rPr lang="es-ES" dirty="0">
                <a:latin typeface="Consolas" pitchFamily="49" charset="0"/>
                <a:cs typeface="Consolas" pitchFamily="49" charset="0"/>
              </a:rPr>
              <a:t>                 &lt;&lt; num &lt;&lt;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 es: " 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&lt;&lt; suma(num) &lt;&lt; endl;</a:t>
            </a:r>
          </a:p>
          <a:p>
            <a:pPr>
              <a:lnSpc>
                <a:spcPts val="2000"/>
              </a:lnSpc>
            </a:pPr>
            <a:r>
              <a:rPr lang="es-ES" dirty="0">
                <a:latin typeface="Consolas" pitchFamily="49" charset="0"/>
                <a:cs typeface="Consolas" pitchFamily="49" charset="0"/>
              </a:rPr>
              <a:t>         }</a:t>
            </a:r>
          </a:p>
          <a:p>
            <a:pPr>
              <a:lnSpc>
                <a:spcPts val="2000"/>
              </a:lnSpc>
            </a:pPr>
            <a:r>
              <a:rPr lang="es-ES" dirty="0">
                <a:latin typeface="Consolas" pitchFamily="49" charset="0"/>
                <a:cs typeface="Consolas" pitchFamily="49" charset="0"/>
              </a:rPr>
              <a:t>      } </a:t>
            </a:r>
            <a:r>
              <a:rPr lang="es-ES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switch</a:t>
            </a:r>
          </a:p>
          <a:p>
            <a:pPr>
              <a:lnSpc>
                <a:spcPts val="2000"/>
              </a:lnSpc>
            </a:pPr>
            <a:r>
              <a:rPr lang="es-ES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dirty="0" err="1">
                <a:latin typeface="Consolas" pitchFamily="49" charset="0"/>
                <a:cs typeface="Consolas" pitchFamily="49" charset="0"/>
              </a:rPr>
              <a:t>opcion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s-ES" dirty="0" err="1">
                <a:latin typeface="Consolas" pitchFamily="49" charset="0"/>
                <a:cs typeface="Consolas" pitchFamily="49" charset="0"/>
              </a:rPr>
              <a:t>menu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s-ES" dirty="0">
                <a:latin typeface="Consolas" pitchFamily="49" charset="0"/>
                <a:cs typeface="Consolas" pitchFamily="49" charset="0"/>
              </a:rPr>
              <a:t>   } </a:t>
            </a:r>
            <a:r>
              <a:rPr lang="es-ES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while (opcion != 0)</a:t>
            </a:r>
          </a:p>
          <a:p>
            <a:pPr>
              <a:lnSpc>
                <a:spcPts val="2000"/>
              </a:lnSpc>
            </a:pPr>
            <a:r>
              <a:rPr lang="es-ES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s-E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159D-F0A0-4B71-8264-4EE38DCE0E57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Más bucles anidados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2063552" y="942629"/>
            <a:ext cx="8147248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lvl="1" indent="1588">
              <a:lnSpc>
                <a:spcPts val="2000"/>
              </a:lnSpc>
            </a:pPr>
            <a:r>
              <a:rPr lang="es-ES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dirty="0">
                <a:latin typeface="Consolas" pitchFamily="49" charset="0"/>
              </a:rPr>
              <a:t> </a:t>
            </a:r>
            <a:r>
              <a:rPr lang="es-ES" dirty="0" err="1">
                <a:latin typeface="Consolas" pitchFamily="49" charset="0"/>
              </a:rPr>
              <a:t>menu</a:t>
            </a:r>
            <a:r>
              <a:rPr lang="es-ES" dirty="0">
                <a:latin typeface="Consolas" pitchFamily="49" charset="0"/>
              </a:rPr>
              <a:t>() {</a:t>
            </a:r>
          </a:p>
          <a:p>
            <a:pPr marL="361950" lvl="1" indent="1588">
              <a:lnSpc>
                <a:spcPts val="2000"/>
              </a:lnSpc>
            </a:pPr>
            <a:r>
              <a:rPr lang="es-ES" dirty="0">
                <a:latin typeface="Consolas" pitchFamily="49" charset="0"/>
              </a:rPr>
              <a:t>   </a:t>
            </a:r>
            <a:r>
              <a:rPr lang="es-ES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dirty="0">
                <a:latin typeface="Consolas" pitchFamily="49" charset="0"/>
              </a:rPr>
              <a:t> </a:t>
            </a:r>
            <a:r>
              <a:rPr lang="es-ES" dirty="0" err="1">
                <a:latin typeface="Consolas" pitchFamily="49" charset="0"/>
              </a:rPr>
              <a:t>op</a:t>
            </a:r>
            <a:r>
              <a:rPr lang="es-ES" dirty="0">
                <a:latin typeface="Consolas" pitchFamily="49" charset="0"/>
              </a:rPr>
              <a:t> =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</a:rPr>
              <a:t>-1</a:t>
            </a:r>
            <a:r>
              <a:rPr lang="es-ES" dirty="0">
                <a:latin typeface="Consolas" pitchFamily="49" charset="0"/>
              </a:rPr>
              <a:t>;</a:t>
            </a:r>
            <a:endParaRPr lang="es-ES" dirty="0">
              <a:solidFill>
                <a:srgbClr val="92D050"/>
              </a:solidFill>
              <a:latin typeface="Consolas" pitchFamily="49" charset="0"/>
            </a:endParaRPr>
          </a:p>
          <a:p>
            <a:pPr marL="361950" lvl="1" indent="1588">
              <a:lnSpc>
                <a:spcPts val="2000"/>
              </a:lnSpc>
            </a:pPr>
            <a:r>
              <a:rPr lang="es-ES" dirty="0">
                <a:latin typeface="Consolas" pitchFamily="49" charset="0"/>
              </a:rPr>
              <a:t>   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while</a:t>
            </a:r>
            <a:r>
              <a:rPr lang="es-ES" dirty="0">
                <a:latin typeface="Consolas" pitchFamily="49" charset="0"/>
              </a:rPr>
              <a:t> ((</a:t>
            </a:r>
            <a:r>
              <a:rPr lang="es-ES" dirty="0" err="1">
                <a:latin typeface="Consolas" pitchFamily="49" charset="0"/>
              </a:rPr>
              <a:t>op</a:t>
            </a:r>
            <a:r>
              <a:rPr lang="es-ES" dirty="0">
                <a:latin typeface="Consolas" pitchFamily="49" charset="0"/>
              </a:rPr>
              <a:t> &lt;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dirty="0">
                <a:latin typeface="Consolas" pitchFamily="49" charset="0"/>
              </a:rPr>
              <a:t>) || (</a:t>
            </a:r>
            <a:r>
              <a:rPr lang="es-ES" dirty="0" err="1">
                <a:latin typeface="Consolas" pitchFamily="49" charset="0"/>
              </a:rPr>
              <a:t>op</a:t>
            </a:r>
            <a:r>
              <a:rPr lang="es-ES" dirty="0">
                <a:latin typeface="Consolas" pitchFamily="49" charset="0"/>
              </a:rPr>
              <a:t> &gt;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</a:rPr>
              <a:t>2</a:t>
            </a:r>
            <a:r>
              <a:rPr lang="es-ES" dirty="0">
                <a:latin typeface="Consolas" pitchFamily="49" charset="0"/>
              </a:rPr>
              <a:t>)) {</a:t>
            </a:r>
          </a:p>
          <a:p>
            <a:pPr marL="361950" lvl="1" indent="1588">
              <a:lnSpc>
                <a:spcPts val="2000"/>
              </a:lnSpc>
            </a:pPr>
            <a:r>
              <a:rPr lang="es-ES" dirty="0">
                <a:latin typeface="Consolas" pitchFamily="49" charset="0"/>
              </a:rPr>
              <a:t>      cout &lt;&lt;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</a:rPr>
              <a:t>"1 - Tablas de multiplicar"</a:t>
            </a:r>
            <a:r>
              <a:rPr lang="es-ES" dirty="0">
                <a:latin typeface="Consolas" pitchFamily="49" charset="0"/>
              </a:rPr>
              <a:t> &lt;&lt; endl;</a:t>
            </a:r>
          </a:p>
          <a:p>
            <a:pPr marL="361950" lvl="1" indent="1588">
              <a:lnSpc>
                <a:spcPts val="2000"/>
              </a:lnSpc>
            </a:pPr>
            <a:r>
              <a:rPr lang="es-ES" dirty="0">
                <a:latin typeface="Consolas" pitchFamily="49" charset="0"/>
              </a:rPr>
              <a:t>      cout &lt;&lt;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</a:rPr>
              <a:t>"2 - Sumatorio"</a:t>
            </a:r>
            <a:r>
              <a:rPr lang="es-ES" dirty="0">
                <a:latin typeface="Consolas" pitchFamily="49" charset="0"/>
              </a:rPr>
              <a:t> &lt;&lt; endl;</a:t>
            </a:r>
          </a:p>
          <a:p>
            <a:pPr marL="361950" lvl="1" indent="1588">
              <a:lnSpc>
                <a:spcPts val="2000"/>
              </a:lnSpc>
            </a:pPr>
            <a:r>
              <a:rPr lang="es-ES" dirty="0">
                <a:latin typeface="Consolas" pitchFamily="49" charset="0"/>
              </a:rPr>
              <a:t>      cout &lt;&lt;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</a:rPr>
              <a:t>"0 - Salir"</a:t>
            </a:r>
            <a:r>
              <a:rPr lang="es-ES" dirty="0">
                <a:latin typeface="Consolas" pitchFamily="49" charset="0"/>
              </a:rPr>
              <a:t> &lt;&lt; endl;</a:t>
            </a:r>
          </a:p>
          <a:p>
            <a:pPr marL="361950" lvl="1" indent="1588">
              <a:lnSpc>
                <a:spcPts val="2000"/>
              </a:lnSpc>
            </a:pPr>
            <a:r>
              <a:rPr lang="es-ES" dirty="0">
                <a:latin typeface="Consolas" pitchFamily="49" charset="0"/>
              </a:rPr>
              <a:t>      cout &lt;&lt;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</a:rPr>
              <a:t>"Opción: "</a:t>
            </a:r>
            <a:r>
              <a:rPr lang="es-ES" dirty="0">
                <a:latin typeface="Consolas" pitchFamily="49" charset="0"/>
              </a:rPr>
              <a:t> &lt;&lt; endl;</a:t>
            </a:r>
          </a:p>
          <a:p>
            <a:pPr marL="361950" lvl="1" indent="1588">
              <a:lnSpc>
                <a:spcPts val="2000"/>
              </a:lnSpc>
            </a:pPr>
            <a:r>
              <a:rPr lang="es-ES" dirty="0">
                <a:latin typeface="Consolas" pitchFamily="49" charset="0"/>
              </a:rPr>
              <a:t>      cin &gt;&gt; </a:t>
            </a:r>
            <a:r>
              <a:rPr lang="es-ES" dirty="0" err="1">
                <a:latin typeface="Consolas" pitchFamily="49" charset="0"/>
              </a:rPr>
              <a:t>op</a:t>
            </a:r>
            <a:r>
              <a:rPr lang="es-ES" dirty="0">
                <a:latin typeface="Consolas" pitchFamily="49" charset="0"/>
              </a:rPr>
              <a:t>;</a:t>
            </a:r>
          </a:p>
          <a:p>
            <a:pPr marL="361950" lvl="1" indent="1588">
              <a:lnSpc>
                <a:spcPts val="2000"/>
              </a:lnSpc>
            </a:pPr>
            <a:r>
              <a:rPr lang="es-ES" dirty="0">
                <a:latin typeface="Consolas" pitchFamily="49" charset="0"/>
              </a:rPr>
              <a:t>      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s-ES" dirty="0">
                <a:latin typeface="Consolas" pitchFamily="49" charset="0"/>
              </a:rPr>
              <a:t> ((</a:t>
            </a:r>
            <a:r>
              <a:rPr lang="es-ES" dirty="0" err="1">
                <a:latin typeface="Consolas" pitchFamily="49" charset="0"/>
              </a:rPr>
              <a:t>op</a:t>
            </a:r>
            <a:r>
              <a:rPr lang="es-ES" dirty="0">
                <a:latin typeface="Consolas" pitchFamily="49" charset="0"/>
              </a:rPr>
              <a:t> &lt;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dirty="0">
                <a:latin typeface="Consolas" pitchFamily="49" charset="0"/>
              </a:rPr>
              <a:t>) || (</a:t>
            </a:r>
            <a:r>
              <a:rPr lang="es-ES" dirty="0" err="1">
                <a:latin typeface="Consolas" pitchFamily="49" charset="0"/>
              </a:rPr>
              <a:t>op</a:t>
            </a:r>
            <a:r>
              <a:rPr lang="es-ES" dirty="0">
                <a:latin typeface="Consolas" pitchFamily="49" charset="0"/>
              </a:rPr>
              <a:t> &gt;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</a:rPr>
              <a:t>2</a:t>
            </a:r>
            <a:r>
              <a:rPr lang="es-ES" dirty="0">
                <a:latin typeface="Consolas" pitchFamily="49" charset="0"/>
              </a:rPr>
              <a:t>)) {</a:t>
            </a:r>
          </a:p>
          <a:p>
            <a:pPr marL="361950" lvl="1" indent="1588">
              <a:lnSpc>
                <a:spcPts val="2000"/>
              </a:lnSpc>
            </a:pPr>
            <a:r>
              <a:rPr lang="es-ES" dirty="0">
                <a:latin typeface="Consolas" pitchFamily="49" charset="0"/>
              </a:rPr>
              <a:t>         cout &lt;&lt;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</a:rPr>
              <a:t>"¡Opción no válida!" </a:t>
            </a:r>
            <a:r>
              <a:rPr lang="es-ES" dirty="0">
                <a:latin typeface="Consolas" pitchFamily="49" charset="0"/>
              </a:rPr>
              <a:t>&lt;&lt; endl;</a:t>
            </a:r>
          </a:p>
          <a:p>
            <a:pPr marL="361950" lvl="1" indent="1588">
              <a:lnSpc>
                <a:spcPts val="2000"/>
              </a:lnSpc>
            </a:pPr>
            <a:r>
              <a:rPr lang="es-ES" dirty="0">
                <a:latin typeface="Consolas" pitchFamily="49" charset="0"/>
              </a:rPr>
              <a:t>      }</a:t>
            </a:r>
          </a:p>
          <a:p>
            <a:pPr marL="361950" lvl="1" indent="1588">
              <a:lnSpc>
                <a:spcPts val="2000"/>
              </a:lnSpc>
            </a:pPr>
            <a:r>
              <a:rPr lang="es-ES" dirty="0">
                <a:latin typeface="Consolas" pitchFamily="49" charset="0"/>
              </a:rPr>
              <a:t>   }</a:t>
            </a:r>
          </a:p>
          <a:p>
            <a:pPr marL="361950" lvl="1" indent="1588">
              <a:lnSpc>
                <a:spcPts val="2000"/>
              </a:lnSpc>
            </a:pPr>
            <a:r>
              <a:rPr lang="es-ES" dirty="0">
                <a:latin typeface="Consolas" pitchFamily="49" charset="0"/>
              </a:rPr>
              <a:t>   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return</a:t>
            </a:r>
            <a:r>
              <a:rPr lang="es-ES" dirty="0">
                <a:latin typeface="Consolas" pitchFamily="49" charset="0"/>
              </a:rPr>
              <a:t> </a:t>
            </a:r>
            <a:r>
              <a:rPr lang="es-ES" dirty="0" err="1">
                <a:latin typeface="Consolas" pitchFamily="49" charset="0"/>
              </a:rPr>
              <a:t>op</a:t>
            </a:r>
            <a:r>
              <a:rPr lang="es-ES" dirty="0">
                <a:latin typeface="Consolas" pitchFamily="49" charset="0"/>
              </a:rPr>
              <a:t>;</a:t>
            </a:r>
          </a:p>
          <a:p>
            <a:pPr marL="361950" lvl="1" indent="1588">
              <a:lnSpc>
                <a:spcPts val="2000"/>
              </a:lnSpc>
            </a:pPr>
            <a:r>
              <a:rPr lang="es-ES" dirty="0">
                <a:latin typeface="Consolas" pitchFamily="49" charset="0"/>
              </a:rPr>
              <a:t>}</a:t>
            </a:r>
          </a:p>
          <a:p>
            <a:pPr marL="361950" lvl="1" indent="1588">
              <a:lnSpc>
                <a:spcPts val="2000"/>
              </a:lnSpc>
            </a:pPr>
            <a:r>
              <a:rPr lang="es-ES" dirty="0">
                <a:solidFill>
                  <a:srgbClr val="FFC000"/>
                </a:solidFill>
                <a:latin typeface="Consolas" pitchFamily="49" charset="0"/>
              </a:rPr>
              <a:t>long </a:t>
            </a:r>
            <a:r>
              <a:rPr lang="es-ES" dirty="0" err="1">
                <a:solidFill>
                  <a:srgbClr val="FFC000"/>
                </a:solidFill>
                <a:latin typeface="Consolas" pitchFamily="49" charset="0"/>
              </a:rPr>
              <a:t>long</a:t>
            </a:r>
            <a:r>
              <a:rPr lang="es-ES" dirty="0">
                <a:solidFill>
                  <a:srgbClr val="FFC000"/>
                </a:solidFill>
                <a:latin typeface="Consolas" pitchFamily="49" charset="0"/>
              </a:rPr>
              <a:t> int</a:t>
            </a:r>
            <a:r>
              <a:rPr lang="es-ES" dirty="0">
                <a:latin typeface="Consolas" pitchFamily="49" charset="0"/>
              </a:rPr>
              <a:t> suma(</a:t>
            </a:r>
            <a:r>
              <a:rPr lang="es-ES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dirty="0">
                <a:latin typeface="Consolas" pitchFamily="49" charset="0"/>
              </a:rPr>
              <a:t> n) {</a:t>
            </a:r>
          </a:p>
          <a:p>
            <a:pPr marL="361950" lvl="1" indent="1588">
              <a:lnSpc>
                <a:spcPts val="2000"/>
              </a:lnSpc>
            </a:pPr>
            <a:r>
              <a:rPr lang="es-ES" dirty="0">
                <a:latin typeface="Consolas" pitchFamily="49" charset="0"/>
              </a:rPr>
              <a:t>   </a:t>
            </a:r>
            <a:r>
              <a:rPr lang="es-ES" dirty="0">
                <a:solidFill>
                  <a:srgbClr val="FFC000"/>
                </a:solidFill>
                <a:latin typeface="Consolas" pitchFamily="49" charset="0"/>
              </a:rPr>
              <a:t>long </a:t>
            </a:r>
            <a:r>
              <a:rPr lang="es-ES" dirty="0" err="1">
                <a:solidFill>
                  <a:srgbClr val="FFC000"/>
                </a:solidFill>
                <a:latin typeface="Consolas" pitchFamily="49" charset="0"/>
              </a:rPr>
              <a:t>long</a:t>
            </a:r>
            <a:r>
              <a:rPr lang="es-ES" dirty="0">
                <a:solidFill>
                  <a:srgbClr val="FFC000"/>
                </a:solidFill>
                <a:latin typeface="Consolas" pitchFamily="49" charset="0"/>
              </a:rPr>
              <a:t> int</a:t>
            </a:r>
            <a:r>
              <a:rPr lang="es-ES" dirty="0">
                <a:latin typeface="Consolas" pitchFamily="49" charset="0"/>
              </a:rPr>
              <a:t> total =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dirty="0">
                <a:latin typeface="Consolas" pitchFamily="49" charset="0"/>
              </a:rPr>
              <a:t>;</a:t>
            </a:r>
          </a:p>
          <a:p>
            <a:pPr marL="361950" lvl="1" indent="1588">
              <a:lnSpc>
                <a:spcPts val="2000"/>
              </a:lnSpc>
            </a:pPr>
            <a:r>
              <a:rPr lang="es-ES" dirty="0">
                <a:latin typeface="Consolas" pitchFamily="49" charset="0"/>
              </a:rPr>
              <a:t>   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for </a:t>
            </a:r>
            <a:r>
              <a:rPr lang="es-ES" dirty="0">
                <a:latin typeface="Consolas" pitchFamily="49" charset="0"/>
              </a:rPr>
              <a:t>(</a:t>
            </a:r>
            <a:r>
              <a:rPr lang="es-ES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dirty="0">
                <a:latin typeface="Consolas" pitchFamily="49" charset="0"/>
              </a:rPr>
              <a:t> i =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</a:rPr>
              <a:t>1</a:t>
            </a:r>
            <a:r>
              <a:rPr lang="es-ES" dirty="0">
                <a:latin typeface="Consolas" pitchFamily="49" charset="0"/>
              </a:rPr>
              <a:t>; i &lt;= n; i++) { </a:t>
            </a:r>
          </a:p>
          <a:p>
            <a:pPr marL="361950" lvl="1" indent="1588">
              <a:lnSpc>
                <a:spcPts val="2000"/>
              </a:lnSpc>
            </a:pPr>
            <a:r>
              <a:rPr lang="es-ES" dirty="0">
                <a:latin typeface="Consolas" pitchFamily="49" charset="0"/>
              </a:rPr>
              <a:t>      total = total + i;</a:t>
            </a:r>
          </a:p>
          <a:p>
            <a:pPr marL="361950" lvl="1" indent="1588">
              <a:lnSpc>
                <a:spcPts val="2000"/>
              </a:lnSpc>
            </a:pPr>
            <a:r>
              <a:rPr lang="es-ES" dirty="0">
                <a:latin typeface="Consolas" pitchFamily="49" charset="0"/>
              </a:rPr>
              <a:t>   }</a:t>
            </a:r>
          </a:p>
          <a:p>
            <a:pPr marL="361950" lvl="1" indent="1588">
              <a:lnSpc>
                <a:spcPts val="2000"/>
              </a:lnSpc>
            </a:pPr>
            <a:r>
              <a:rPr lang="es-ES" dirty="0">
                <a:latin typeface="Consolas" pitchFamily="49" charset="0"/>
              </a:rPr>
              <a:t>   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return</a:t>
            </a:r>
            <a:r>
              <a:rPr lang="es-ES" dirty="0">
                <a:latin typeface="Consolas" pitchFamily="49" charset="0"/>
              </a:rPr>
              <a:t> total;</a:t>
            </a:r>
          </a:p>
          <a:p>
            <a:pPr marL="361950" lvl="1" indent="1588">
              <a:lnSpc>
                <a:spcPts val="2000"/>
              </a:lnSpc>
            </a:pPr>
            <a:r>
              <a:rPr lang="es-ES" dirty="0">
                <a:latin typeface="Consolas" pitchFamily="49" charset="0"/>
              </a:rPr>
              <a:t>}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1DE-5BAB-48B8-AB6D-6714D3DF526E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Ambos tipos de bucles anidados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69232" y="980728"/>
            <a:ext cx="8363272" cy="5110178"/>
          </a:xfrm>
        </p:spPr>
        <p:txBody>
          <a:bodyPr>
            <a:noAutofit/>
          </a:bodyPr>
          <a:lstStyle/>
          <a:p>
            <a:pPr marL="180975" lvl="1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s-ES" sz="2000" i="0" dirty="0" smtClean="0">
                <a:solidFill>
                  <a:srgbClr val="009DD9">
                    <a:lumMod val="60000"/>
                    <a:lumOff val="40000"/>
                  </a:srgbClr>
                </a:solidFill>
                <a:effectLst/>
                <a:latin typeface="Consolas" pitchFamily="49" charset="0"/>
                <a:cs typeface="Consolas" pitchFamily="49" charset="0"/>
              </a:rPr>
              <a:t>while</a:t>
            </a:r>
            <a:r>
              <a:rPr lang="es-ES" sz="2000" i="0" dirty="0" smtClean="0">
                <a:solidFill>
                  <a:prstClr val="white"/>
                </a:solidFill>
                <a:effectLst/>
                <a:latin typeface="Consolas" pitchFamily="49" charset="0"/>
                <a:cs typeface="Consolas" pitchFamily="49" charset="0"/>
              </a:rPr>
              <a:t> (opcion != </a:t>
            </a:r>
            <a:r>
              <a:rPr lang="es-ES" sz="2000" i="0" dirty="0" smtClean="0">
                <a:solidFill>
                  <a:srgbClr val="FFFF00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lang="es-ES" sz="2000" i="0" dirty="0" smtClean="0">
                <a:solidFill>
                  <a:prstClr val="white"/>
                </a:solidFill>
                <a:effectLst/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180975">
              <a:lnSpc>
                <a:spcPts val="2300"/>
              </a:lnSpc>
              <a:spcBef>
                <a:spcPts val="0"/>
              </a:spcBef>
              <a:spcAft>
                <a:spcPts val="200"/>
              </a:spcAft>
              <a:buClrTx/>
              <a:buSzTx/>
            </a:pPr>
            <a:r>
              <a:rPr lang="es-ES" sz="2000" i="0" dirty="0">
                <a:solidFill>
                  <a:prstClr val="white"/>
                </a:solidFill>
                <a:effectLst/>
                <a:latin typeface="Consolas" pitchFamily="49" charset="0"/>
                <a:cs typeface="Consolas" pitchFamily="49" charset="0"/>
              </a:rPr>
              <a:t>   ...</a:t>
            </a:r>
          </a:p>
          <a:p>
            <a:pPr marL="180975">
              <a:lnSpc>
                <a:spcPts val="2300"/>
              </a:lnSpc>
              <a:spcBef>
                <a:spcPts val="0"/>
              </a:spcBef>
              <a:buClrTx/>
              <a:buSzTx/>
            </a:pPr>
            <a:r>
              <a:rPr lang="es-ES" sz="20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   for </a:t>
            </a:r>
            <a:r>
              <a:rPr lang="es-ES" sz="2000" i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" sz="20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2000" i="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es-ES" sz="20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2000" i="0" dirty="0">
                <a:latin typeface="Consolas" pitchFamily="49" charset="0"/>
                <a:cs typeface="Consolas" pitchFamily="49" charset="0"/>
              </a:rPr>
              <a:t>; i &lt;= </a:t>
            </a:r>
            <a:r>
              <a:rPr lang="es-ES" sz="20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s-ES" sz="2000" i="0" dirty="0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180975">
              <a:lnSpc>
                <a:spcPts val="2300"/>
              </a:lnSpc>
              <a:spcBef>
                <a:spcPts val="0"/>
              </a:spcBef>
            </a:pPr>
            <a:r>
              <a:rPr lang="es-ES" sz="2000" i="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s-ES" sz="20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s-ES" sz="2000" i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" sz="20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2000" i="0" dirty="0">
                <a:latin typeface="Consolas" pitchFamily="49" charset="0"/>
                <a:cs typeface="Consolas" pitchFamily="49" charset="0"/>
              </a:rPr>
              <a:t> j = </a:t>
            </a:r>
            <a:r>
              <a:rPr lang="es-ES" sz="20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2000" i="0" dirty="0">
                <a:latin typeface="Consolas" pitchFamily="49" charset="0"/>
                <a:cs typeface="Consolas" pitchFamily="49" charset="0"/>
              </a:rPr>
              <a:t>; j &lt;= </a:t>
            </a:r>
            <a:r>
              <a:rPr lang="es-ES" sz="20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s-ES" sz="2000" i="0" dirty="0">
                <a:latin typeface="Consolas" pitchFamily="49" charset="0"/>
                <a:cs typeface="Consolas" pitchFamily="49" charset="0"/>
              </a:rPr>
              <a:t>; </a:t>
            </a:r>
            <a:r>
              <a:rPr lang="es-ES" sz="2000" i="0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s-ES" sz="2000" i="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180975">
              <a:lnSpc>
                <a:spcPts val="2300"/>
              </a:lnSpc>
              <a:spcBef>
                <a:spcPts val="0"/>
              </a:spcBef>
            </a:pPr>
            <a:r>
              <a:rPr lang="es-ES" sz="2000" i="0" dirty="0">
                <a:latin typeface="Consolas" pitchFamily="49" charset="0"/>
                <a:cs typeface="Consolas" pitchFamily="49" charset="0"/>
              </a:rPr>
              <a:t>               ...</a:t>
            </a:r>
          </a:p>
          <a:p>
            <a:pPr marL="180975">
              <a:lnSpc>
                <a:spcPts val="2300"/>
              </a:lnSpc>
              <a:spcBef>
                <a:spcPts val="0"/>
              </a:spcBef>
              <a:spcAft>
                <a:spcPts val="300"/>
              </a:spcAft>
            </a:pPr>
            <a:r>
              <a:rPr lang="es-ES" sz="2000" i="0" dirty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marL="180975">
              <a:lnSpc>
                <a:spcPts val="2300"/>
              </a:lnSpc>
              <a:spcBef>
                <a:spcPts val="0"/>
              </a:spcBef>
              <a:spcAft>
                <a:spcPts val="600"/>
              </a:spcAft>
            </a:pPr>
            <a:r>
              <a:rPr lang="es-ES" sz="2000" i="0" dirty="0">
                <a:latin typeface="Consolas" pitchFamily="49" charset="0"/>
                <a:cs typeface="Consolas" pitchFamily="49" charset="0"/>
              </a:rPr>
              <a:t>         }</a:t>
            </a:r>
          </a:p>
          <a:p>
            <a:pPr marL="180975">
              <a:lnSpc>
                <a:spcPts val="2300"/>
              </a:lnSpc>
              <a:spcBef>
                <a:spcPts val="0"/>
              </a:spcBef>
            </a:pPr>
            <a:r>
              <a:rPr lang="es-ES" sz="2000" i="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s-ES" sz="20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s-ES" sz="2000" i="0" dirty="0">
                <a:latin typeface="Consolas" pitchFamily="49" charset="0"/>
                <a:cs typeface="Consolas" pitchFamily="49" charset="0"/>
              </a:rPr>
              <a:t> (num &lt;= </a:t>
            </a:r>
            <a:r>
              <a:rPr lang="es-ES" sz="20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2000" i="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180975">
              <a:lnSpc>
                <a:spcPts val="2300"/>
              </a:lnSpc>
              <a:spcBef>
                <a:spcPts val="0"/>
              </a:spcBef>
            </a:pPr>
            <a:r>
              <a:rPr lang="es-ES" sz="2000" i="0" dirty="0">
                <a:latin typeface="Consolas" pitchFamily="49" charset="0"/>
                <a:cs typeface="Consolas" pitchFamily="49" charset="0"/>
              </a:rPr>
              <a:t>            ...</a:t>
            </a:r>
          </a:p>
          <a:p>
            <a:pPr marL="180975">
              <a:lnSpc>
                <a:spcPts val="2300"/>
              </a:lnSpc>
              <a:spcBef>
                <a:spcPts val="0"/>
              </a:spcBef>
              <a:spcAft>
                <a:spcPts val="600"/>
              </a:spcAft>
            </a:pPr>
            <a:r>
              <a:rPr lang="es-ES" sz="2000" i="0" dirty="0">
                <a:latin typeface="Consolas" pitchFamily="49" charset="0"/>
                <a:cs typeface="Consolas" pitchFamily="49" charset="0"/>
              </a:rPr>
              <a:t>         }</a:t>
            </a:r>
          </a:p>
          <a:p>
            <a:pPr marL="180975">
              <a:lnSpc>
                <a:spcPts val="2300"/>
              </a:lnSpc>
              <a:spcBef>
                <a:spcPts val="0"/>
              </a:spcBef>
            </a:pPr>
            <a:r>
              <a:rPr lang="es-ES" sz="2000" i="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s-ES" sz="20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s-ES" sz="2000" i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" sz="20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2000" i="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es-ES" sz="20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2000" i="0" dirty="0">
                <a:latin typeface="Consolas" pitchFamily="49" charset="0"/>
                <a:cs typeface="Consolas" pitchFamily="49" charset="0"/>
              </a:rPr>
              <a:t>; i &lt;= n; i++) {</a:t>
            </a:r>
          </a:p>
          <a:p>
            <a:pPr marL="180975">
              <a:lnSpc>
                <a:spcPts val="2300"/>
              </a:lnSpc>
              <a:spcBef>
                <a:spcPts val="0"/>
              </a:spcBef>
            </a:pPr>
            <a:r>
              <a:rPr lang="es-ES" sz="2000" i="0" dirty="0">
                <a:latin typeface="Consolas" pitchFamily="49" charset="0"/>
                <a:cs typeface="Consolas" pitchFamily="49" charset="0"/>
              </a:rPr>
              <a:t>            ...</a:t>
            </a:r>
          </a:p>
          <a:p>
            <a:pPr marL="180975">
              <a:lnSpc>
                <a:spcPts val="2300"/>
              </a:lnSpc>
              <a:spcBef>
                <a:spcPts val="0"/>
              </a:spcBef>
              <a:spcAft>
                <a:spcPts val="300"/>
              </a:spcAft>
            </a:pPr>
            <a:r>
              <a:rPr lang="es-ES" sz="2000" i="0" dirty="0">
                <a:latin typeface="Consolas" pitchFamily="49" charset="0"/>
                <a:cs typeface="Consolas" pitchFamily="49" charset="0"/>
              </a:rPr>
              <a:t>         }</a:t>
            </a:r>
          </a:p>
          <a:p>
            <a:pPr marL="180975">
              <a:lnSpc>
                <a:spcPts val="2300"/>
              </a:lnSpc>
              <a:spcBef>
                <a:spcPts val="0"/>
              </a:spcBef>
              <a:buClrTx/>
              <a:buSzTx/>
            </a:pPr>
            <a:r>
              <a:rPr lang="es-ES" sz="2000" i="0" dirty="0">
                <a:solidFill>
                  <a:prstClr val="white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s-ES" sz="2000" i="0" dirty="0">
                <a:solidFill>
                  <a:srgbClr val="009DD9">
                    <a:lumMod val="60000"/>
                    <a:lumOff val="40000"/>
                  </a:srgbClr>
                </a:solidFill>
                <a:effectLst/>
                <a:latin typeface="Consolas" pitchFamily="49" charset="0"/>
                <a:cs typeface="Consolas" pitchFamily="49" charset="0"/>
              </a:rPr>
              <a:t>while</a:t>
            </a:r>
            <a:r>
              <a:rPr lang="es-ES" sz="2000" i="0" dirty="0">
                <a:solidFill>
                  <a:prstClr val="white"/>
                </a:solidFill>
                <a:effectLst/>
                <a:latin typeface="Consolas" pitchFamily="49" charset="0"/>
                <a:cs typeface="Consolas" pitchFamily="49" charset="0"/>
              </a:rPr>
              <a:t> ((</a:t>
            </a:r>
            <a:r>
              <a:rPr lang="es-ES" sz="2000" i="0" dirty="0" err="1">
                <a:solidFill>
                  <a:prstClr val="white"/>
                </a:solidFill>
                <a:effectLst/>
                <a:latin typeface="Consolas" pitchFamily="49" charset="0"/>
                <a:cs typeface="Consolas" pitchFamily="49" charset="0"/>
              </a:rPr>
              <a:t>op</a:t>
            </a:r>
            <a:r>
              <a:rPr lang="es-ES" sz="2000" i="0" dirty="0">
                <a:solidFill>
                  <a:prstClr val="white"/>
                </a:solidFill>
                <a:effectLst/>
                <a:latin typeface="Consolas" pitchFamily="49" charset="0"/>
                <a:cs typeface="Consolas" pitchFamily="49" charset="0"/>
              </a:rPr>
              <a:t> &lt; 0) || (</a:t>
            </a:r>
            <a:r>
              <a:rPr lang="es-ES" sz="2000" i="0" dirty="0" err="1">
                <a:solidFill>
                  <a:prstClr val="white"/>
                </a:solidFill>
                <a:effectLst/>
                <a:latin typeface="Consolas" pitchFamily="49" charset="0"/>
                <a:cs typeface="Consolas" pitchFamily="49" charset="0"/>
              </a:rPr>
              <a:t>op</a:t>
            </a:r>
            <a:r>
              <a:rPr lang="es-ES" sz="2000" i="0" dirty="0">
                <a:solidFill>
                  <a:prstClr val="white"/>
                </a:solidFill>
                <a:effectLst/>
                <a:latin typeface="Consolas" pitchFamily="49" charset="0"/>
                <a:cs typeface="Consolas" pitchFamily="49" charset="0"/>
              </a:rPr>
              <a:t> &gt; 2)) {</a:t>
            </a:r>
          </a:p>
          <a:p>
            <a:pPr marL="180975">
              <a:lnSpc>
                <a:spcPts val="2300"/>
              </a:lnSpc>
              <a:spcBef>
                <a:spcPts val="0"/>
              </a:spcBef>
              <a:buClrTx/>
              <a:buSzTx/>
            </a:pPr>
            <a:r>
              <a:rPr lang="es-ES" sz="2000" i="0" dirty="0">
                <a:solidFill>
                  <a:prstClr val="white"/>
                </a:solidFill>
                <a:effectLst/>
                <a:latin typeface="Consolas" pitchFamily="49" charset="0"/>
                <a:cs typeface="Consolas" pitchFamily="49" charset="0"/>
              </a:rPr>
              <a:t>      ...</a:t>
            </a:r>
          </a:p>
          <a:p>
            <a:pPr marL="180975">
              <a:lnSpc>
                <a:spcPts val="2300"/>
              </a:lnSpc>
              <a:spcBef>
                <a:spcPts val="0"/>
              </a:spcBef>
              <a:buClrTx/>
              <a:buSzTx/>
            </a:pPr>
            <a:r>
              <a:rPr lang="es-ES" sz="2000" i="0" dirty="0">
                <a:solidFill>
                  <a:prstClr val="white"/>
                </a:solidFill>
                <a:effectLst/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180975">
              <a:lnSpc>
                <a:spcPts val="2300"/>
              </a:lnSpc>
              <a:spcBef>
                <a:spcPts val="0"/>
              </a:spcBef>
              <a:spcAft>
                <a:spcPts val="300"/>
              </a:spcAft>
            </a:pPr>
            <a:r>
              <a:rPr lang="es-ES" sz="2000" i="0" dirty="0">
                <a:latin typeface="Consolas" pitchFamily="49" charset="0"/>
                <a:cs typeface="Consolas" pitchFamily="49" charset="0"/>
              </a:rPr>
              <a:t> }</a:t>
            </a:r>
            <a:endParaRPr lang="es-ES" sz="2000" i="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2178993" y="952152"/>
            <a:ext cx="7272808" cy="5328000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Rectángulo"/>
          <p:cNvSpPr/>
          <p:nvPr/>
        </p:nvSpPr>
        <p:spPr>
          <a:xfrm>
            <a:off x="2683049" y="5049288"/>
            <a:ext cx="4900736" cy="972000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Rectángulo"/>
          <p:cNvSpPr/>
          <p:nvPr/>
        </p:nvSpPr>
        <p:spPr>
          <a:xfrm>
            <a:off x="3575721" y="1592968"/>
            <a:ext cx="5544615" cy="1548000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Rectángulo"/>
          <p:cNvSpPr/>
          <p:nvPr/>
        </p:nvSpPr>
        <p:spPr>
          <a:xfrm>
            <a:off x="4041675" y="1916832"/>
            <a:ext cx="4934645" cy="936000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Rectángulo"/>
          <p:cNvSpPr/>
          <p:nvPr/>
        </p:nvSpPr>
        <p:spPr>
          <a:xfrm>
            <a:off x="3575721" y="3141072"/>
            <a:ext cx="2952328" cy="972000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Rectángulo"/>
          <p:cNvSpPr/>
          <p:nvPr/>
        </p:nvSpPr>
        <p:spPr>
          <a:xfrm>
            <a:off x="3575720" y="4110980"/>
            <a:ext cx="4734858" cy="936104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7592171" y="5651956"/>
            <a:ext cx="944489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menu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7464153" y="3720226"/>
            <a:ext cx="944489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suma()</a:t>
            </a:r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0D3D-9B94-47F1-8C54-0EECC108C0CD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2" grpId="0"/>
      <p:bldP spid="1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3690195" y="3044281"/>
            <a:ext cx="4811831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Ámbito y visibilidad</a:t>
            </a:r>
            <a:endParaRPr lang="es-E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5A9A-DC0C-4EC3-86B5-3E2149F8D4F6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Ámbito de los identificadores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65766"/>
          </a:xfrm>
        </p:spPr>
        <p:txBody>
          <a:bodyPr>
            <a:normAutofit/>
          </a:bodyPr>
          <a:lstStyle/>
          <a:p>
            <a:pPr lvl="1" indent="-274638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2400" dirty="0"/>
              <a:t>Cada bloque crea un nuevo ámbito:</a:t>
            </a:r>
          </a:p>
          <a:p>
            <a:pPr marL="361950" lvl="1" indent="1588">
              <a:lnSpc>
                <a:spcPts val="23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400" dirty="0">
                <a:latin typeface="Consolas" pitchFamily="49" charset="0"/>
              </a:rPr>
              <a:t> main() {</a:t>
            </a:r>
          </a:p>
          <a:p>
            <a:pPr marL="361950" lvl="1" indent="1588">
              <a:lnSpc>
                <a:spcPts val="2300"/>
              </a:lnSpc>
              <a:spcBef>
                <a:spcPts val="0"/>
              </a:spcBef>
              <a:buNone/>
            </a:pPr>
            <a:r>
              <a:rPr lang="es-ES" sz="2400" dirty="0">
                <a:latin typeface="Consolas" pitchFamily="49" charset="0"/>
              </a:rPr>
              <a:t>   </a:t>
            </a:r>
            <a:r>
              <a:rPr lang="es-ES" sz="2400" dirty="0">
                <a:solidFill>
                  <a:srgbClr val="FFC000"/>
                </a:solidFill>
                <a:latin typeface="Consolas" pitchFamily="49" charset="0"/>
              </a:rPr>
              <a:t>double</a:t>
            </a:r>
            <a:r>
              <a:rPr lang="es-ES" sz="2400" dirty="0">
                <a:latin typeface="Consolas" pitchFamily="49" charset="0"/>
              </a:rPr>
              <a:t> d = </a:t>
            </a:r>
            <a:r>
              <a:rPr lang="es-ES" sz="2400" dirty="0">
                <a:solidFill>
                  <a:srgbClr val="FFFF00"/>
                </a:solidFill>
                <a:latin typeface="Consolas" pitchFamily="49" charset="0"/>
              </a:rPr>
              <a:t>-1</a:t>
            </a:r>
            <a:r>
              <a:rPr lang="es-ES" sz="2400" dirty="0">
                <a:latin typeface="Consolas" pitchFamily="49" charset="0"/>
              </a:rPr>
              <a:t>, suma = </a:t>
            </a:r>
            <a:r>
              <a:rPr lang="es-ES" sz="24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2400" dirty="0">
                <a:latin typeface="Consolas" pitchFamily="49" charset="0"/>
              </a:rPr>
              <a:t>;</a:t>
            </a:r>
          </a:p>
          <a:p>
            <a:pPr marL="361950" lvl="1" indent="1588">
              <a:lnSpc>
                <a:spcPts val="2300"/>
              </a:lnSpc>
              <a:spcBef>
                <a:spcPts val="0"/>
              </a:spcBef>
              <a:buNone/>
            </a:pPr>
            <a:r>
              <a:rPr lang="es-ES" sz="2400" dirty="0">
                <a:latin typeface="Consolas" pitchFamily="49" charset="0"/>
              </a:rPr>
              <a:t>   </a:t>
            </a:r>
            <a:r>
              <a:rPr lang="es-ES" sz="24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400" dirty="0">
                <a:latin typeface="Consolas" pitchFamily="49" charset="0"/>
              </a:rPr>
              <a:t> cont = </a:t>
            </a:r>
            <a:r>
              <a:rPr lang="es-ES" sz="24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2400" dirty="0">
                <a:latin typeface="Consolas" pitchFamily="49" charset="0"/>
              </a:rPr>
              <a:t>;</a:t>
            </a:r>
          </a:p>
          <a:p>
            <a:pPr marL="361950" lvl="1" indent="1588">
              <a:lnSpc>
                <a:spcPts val="23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   while </a:t>
            </a:r>
            <a:r>
              <a:rPr lang="es-ES" sz="2400" dirty="0">
                <a:latin typeface="Consolas" pitchFamily="49" charset="0"/>
              </a:rPr>
              <a:t>(d != </a:t>
            </a:r>
            <a:r>
              <a:rPr lang="es-ES" sz="24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2400" dirty="0">
                <a:latin typeface="Consolas" pitchFamily="49" charset="0"/>
              </a:rPr>
              <a:t>)</a:t>
            </a:r>
            <a:r>
              <a:rPr lang="es-E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s-ES" sz="2400" dirty="0">
                <a:latin typeface="Consolas" pitchFamily="49" charset="0"/>
              </a:rPr>
              <a:t>{</a:t>
            </a:r>
          </a:p>
          <a:p>
            <a:pPr marL="361950" lvl="1" indent="1588">
              <a:lnSpc>
                <a:spcPts val="2300"/>
              </a:lnSpc>
              <a:spcBef>
                <a:spcPts val="0"/>
              </a:spcBef>
              <a:buNone/>
            </a:pPr>
            <a:r>
              <a:rPr lang="es-ES" sz="2400" dirty="0">
                <a:latin typeface="Consolas" pitchFamily="49" charset="0"/>
              </a:rPr>
              <a:t>      cin &gt;&gt; d;</a:t>
            </a:r>
          </a:p>
          <a:p>
            <a:pPr marL="361950" lvl="1" indent="1588">
              <a:lnSpc>
                <a:spcPts val="23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>
                <a:latin typeface="Consolas" pitchFamily="49" charset="0"/>
              </a:rPr>
              <a:t>      </a:t>
            </a:r>
            <a:r>
              <a:rPr lang="es-E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 </a:t>
            </a:r>
            <a:r>
              <a:rPr lang="es-ES" sz="2400" dirty="0">
                <a:latin typeface="Consolas" pitchFamily="49" charset="0"/>
              </a:rPr>
              <a:t>(d != </a:t>
            </a:r>
            <a:r>
              <a:rPr lang="es-ES" sz="24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2400" dirty="0">
                <a:latin typeface="Consolas" pitchFamily="49" charset="0"/>
              </a:rPr>
              <a:t>) {</a:t>
            </a:r>
            <a:endParaRPr lang="es-ES" sz="2400" dirty="0">
              <a:solidFill>
                <a:srgbClr val="92D050"/>
              </a:solidFill>
              <a:latin typeface="Consolas" pitchFamily="49" charset="0"/>
            </a:endParaRPr>
          </a:p>
          <a:p>
            <a:pPr marL="361950" lvl="1" indent="1588">
              <a:lnSpc>
                <a:spcPts val="2300"/>
              </a:lnSpc>
              <a:spcBef>
                <a:spcPts val="0"/>
              </a:spcBef>
              <a:buNone/>
            </a:pPr>
            <a:r>
              <a:rPr lang="es-ES" sz="2400" dirty="0">
                <a:latin typeface="Consolas" pitchFamily="49" charset="0"/>
              </a:rPr>
              <a:t>         suma = suma + d;</a:t>
            </a:r>
          </a:p>
          <a:p>
            <a:pPr marL="361950" lvl="1" indent="1588">
              <a:lnSpc>
                <a:spcPts val="2300"/>
              </a:lnSpc>
              <a:spcBef>
                <a:spcPts val="0"/>
              </a:spcBef>
              <a:buNone/>
            </a:pPr>
            <a:r>
              <a:rPr lang="es-ES" sz="2400" dirty="0">
                <a:latin typeface="Consolas" pitchFamily="49" charset="0"/>
              </a:rPr>
              <a:t>         </a:t>
            </a:r>
            <a:r>
              <a:rPr lang="es-ES" sz="2400" dirty="0" err="1">
                <a:latin typeface="Consolas" pitchFamily="49" charset="0"/>
              </a:rPr>
              <a:t>cont</a:t>
            </a:r>
            <a:r>
              <a:rPr lang="es-ES" sz="2400" dirty="0">
                <a:latin typeface="Consolas" pitchFamily="49" charset="0"/>
              </a:rPr>
              <a:t>++;</a:t>
            </a:r>
          </a:p>
          <a:p>
            <a:pPr marL="361950" lvl="1" indent="1588">
              <a:lnSpc>
                <a:spcPts val="23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>
                <a:latin typeface="Consolas" pitchFamily="49" charset="0"/>
              </a:rPr>
              <a:t>      }</a:t>
            </a:r>
          </a:p>
          <a:p>
            <a:pPr marL="361950" lvl="1" indent="1588">
              <a:lnSpc>
                <a:spcPts val="23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>
                <a:latin typeface="Consolas" pitchFamily="49" charset="0"/>
              </a:rPr>
              <a:t>   }</a:t>
            </a:r>
          </a:p>
          <a:p>
            <a:pPr marL="361950" lvl="1" indent="1588">
              <a:lnSpc>
                <a:spcPts val="2300"/>
              </a:lnSpc>
              <a:spcBef>
                <a:spcPts val="0"/>
              </a:spcBef>
              <a:buNone/>
            </a:pPr>
            <a:r>
              <a:rPr lang="es-ES" sz="2400" dirty="0">
                <a:latin typeface="Consolas" pitchFamily="49" charset="0"/>
              </a:rPr>
              <a:t>   cout &lt;&lt; </a:t>
            </a:r>
            <a:r>
              <a:rPr lang="es-ES" sz="2400" dirty="0">
                <a:solidFill>
                  <a:srgbClr val="FFFF00"/>
                </a:solidFill>
                <a:latin typeface="Consolas" pitchFamily="49" charset="0"/>
              </a:rPr>
              <a:t>"Suma = " </a:t>
            </a:r>
            <a:r>
              <a:rPr lang="es-ES" sz="2400" dirty="0">
                <a:latin typeface="Consolas" pitchFamily="49" charset="0"/>
              </a:rPr>
              <a:t>&lt;&lt; suma &lt;&lt; endl;</a:t>
            </a:r>
          </a:p>
          <a:p>
            <a:pPr marL="361950" lvl="1" indent="1588">
              <a:lnSpc>
                <a:spcPts val="2300"/>
              </a:lnSpc>
              <a:spcBef>
                <a:spcPts val="0"/>
              </a:spcBef>
              <a:buNone/>
            </a:pPr>
            <a:r>
              <a:rPr lang="es-ES" sz="2400" dirty="0">
                <a:latin typeface="Consolas" pitchFamily="49" charset="0"/>
              </a:rPr>
              <a:t>   cout &lt;&lt; </a:t>
            </a:r>
            <a:r>
              <a:rPr lang="es-ES" sz="2400" dirty="0">
                <a:solidFill>
                  <a:srgbClr val="FFFF00"/>
                </a:solidFill>
                <a:latin typeface="Consolas" pitchFamily="49" charset="0"/>
              </a:rPr>
              <a:t>"Media = " </a:t>
            </a:r>
            <a:r>
              <a:rPr lang="es-ES" sz="2400" dirty="0">
                <a:latin typeface="Consolas" pitchFamily="49" charset="0"/>
              </a:rPr>
              <a:t>&lt;&lt; suma / cont &lt;&lt; endl;</a:t>
            </a:r>
          </a:p>
          <a:p>
            <a:pPr marL="361950" lvl="1" indent="1588">
              <a:lnSpc>
                <a:spcPts val="2300"/>
              </a:lnSpc>
              <a:spcBef>
                <a:spcPts val="0"/>
              </a:spcBef>
              <a:buNone/>
            </a:pPr>
            <a:r>
              <a:rPr lang="es-ES" sz="2400" dirty="0">
                <a:latin typeface="Consolas" pitchFamily="49" charset="0"/>
              </a:rPr>
              <a:t>   </a:t>
            </a:r>
            <a:r>
              <a:rPr lang="es-E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return</a:t>
            </a:r>
            <a:r>
              <a:rPr lang="es-ES" sz="2400" dirty="0">
                <a:latin typeface="Consolas" pitchFamily="49" charset="0"/>
              </a:rPr>
              <a:t> </a:t>
            </a:r>
            <a:r>
              <a:rPr lang="es-ES" sz="24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2400" dirty="0">
                <a:latin typeface="Consolas" pitchFamily="49" charset="0"/>
              </a:rPr>
              <a:t>;</a:t>
            </a:r>
          </a:p>
          <a:p>
            <a:pPr marL="361950" lvl="1" indent="1588">
              <a:lnSpc>
                <a:spcPts val="2300"/>
              </a:lnSpc>
              <a:spcBef>
                <a:spcPts val="0"/>
              </a:spcBef>
              <a:buNone/>
            </a:pPr>
            <a:r>
              <a:rPr lang="es-ES" sz="2400" dirty="0">
                <a:latin typeface="Consolas" pitchFamily="49" charset="0"/>
              </a:rPr>
              <a:t>}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2476550" y="1935882"/>
            <a:ext cx="7867922" cy="386938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2927648" y="2952542"/>
            <a:ext cx="4092693" cy="1628586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3810794" y="3573016"/>
            <a:ext cx="2933278" cy="612000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7164358" y="1897782"/>
            <a:ext cx="2316019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3 ámbitos anidados</a:t>
            </a:r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40C0-800C-4944-AFC4-32CD71A5CE16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Ámbito de los identificadores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071546"/>
            <a:ext cx="8435281" cy="5284804"/>
          </a:xfrm>
        </p:spPr>
        <p:txBody>
          <a:bodyPr>
            <a:normAutofit/>
          </a:bodyPr>
          <a:lstStyle/>
          <a:p>
            <a:pPr marL="0" lvl="1" indent="1588" algn="ctr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endParaRPr lang="es-ES" sz="2400" dirty="0"/>
          </a:p>
          <a:p>
            <a:pPr marL="0" lvl="1" indent="1588" algn="ctr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endParaRPr lang="es-ES" sz="2400" dirty="0"/>
          </a:p>
          <a:p>
            <a:pPr marL="0" lvl="1" indent="1588" algn="ctr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s-ES" sz="2600" dirty="0"/>
              <a:t>Un identificador se conoce</a:t>
            </a:r>
            <a:br>
              <a:rPr lang="es-ES" sz="2600" dirty="0"/>
            </a:br>
            <a:r>
              <a:rPr lang="es-ES" sz="2600" dirty="0"/>
              <a:t>en el ámbito en el que está declarado</a:t>
            </a:r>
            <a:br>
              <a:rPr lang="es-ES" sz="2600" dirty="0"/>
            </a:br>
            <a:r>
              <a:rPr lang="es-ES" sz="2600" dirty="0"/>
              <a:t>(a partir de su instrucción de declaración)</a:t>
            </a:r>
            <a:br>
              <a:rPr lang="es-ES" sz="2600" dirty="0"/>
            </a:br>
            <a:r>
              <a:rPr lang="es-ES" sz="2600" dirty="0"/>
              <a:t>y en los subámbitos posteriores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86B7-3333-4556-9271-18BF9FA37350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Selección simple (bifurcación)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La instrucción </a:t>
            </a:r>
            <a:r>
              <a:rPr lang="es-ES" sz="28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s-ES" sz="2400" dirty="0">
                <a:latin typeface="Consolas" pitchFamily="49" charset="0"/>
              </a:rPr>
              <a:t> (</a:t>
            </a:r>
            <a:r>
              <a:rPr lang="es-ES" sz="2400" i="1" dirty="0">
                <a:latin typeface="Consolas" pitchFamily="49" charset="0"/>
              </a:rPr>
              <a:t>condición</a:t>
            </a:r>
            <a:r>
              <a:rPr lang="es-ES" sz="2400" dirty="0">
                <a:latin typeface="Consolas" pitchFamily="49" charset="0"/>
              </a:rPr>
              <a:t>) {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i="1" dirty="0">
                <a:latin typeface="Consolas" pitchFamily="49" charset="0"/>
              </a:rPr>
              <a:t>   </a:t>
            </a:r>
            <a:r>
              <a:rPr lang="es-ES" sz="2400" i="1" dirty="0" err="1">
                <a:latin typeface="Consolas" pitchFamily="49" charset="0"/>
              </a:rPr>
              <a:t>códigoT</a:t>
            </a:r>
            <a:endParaRPr lang="es-ES" sz="2400" i="1" dirty="0"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>
                <a:latin typeface="Consolas" pitchFamily="49" charset="0"/>
              </a:rPr>
              <a:t>}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>
                <a:latin typeface="Consolas" pitchFamily="49" charset="0"/>
              </a:rPr>
              <a:t>[</a:t>
            </a:r>
            <a:r>
              <a:rPr lang="es-E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else</a:t>
            </a:r>
            <a:r>
              <a:rPr lang="es-ES" sz="2400" dirty="0">
                <a:latin typeface="Consolas" pitchFamily="49" charset="0"/>
              </a:rPr>
              <a:t> {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i="1" dirty="0">
                <a:latin typeface="Consolas" pitchFamily="49" charset="0"/>
              </a:rPr>
              <a:t>   </a:t>
            </a:r>
            <a:r>
              <a:rPr lang="es-ES" sz="2400" i="1" dirty="0" err="1">
                <a:latin typeface="Consolas" pitchFamily="49" charset="0"/>
              </a:rPr>
              <a:t>códigoF</a:t>
            </a:r>
            <a:endParaRPr lang="es-ES" sz="2400" i="1" dirty="0"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>
                <a:latin typeface="Consolas" pitchFamily="49" charset="0"/>
              </a:rPr>
              <a:t>}]</a:t>
            </a:r>
          </a:p>
          <a:p>
            <a:pPr lvl="2" indent="-352425">
              <a:spcBef>
                <a:spcPts val="600"/>
              </a:spcBef>
              <a:spcAft>
                <a:spcPts val="600"/>
              </a:spcAft>
              <a:buNone/>
            </a:pPr>
            <a:r>
              <a:rPr lang="es-ES" sz="2400" i="1" dirty="0">
                <a:latin typeface="Consolas" pitchFamily="49" charset="0"/>
              </a:rPr>
              <a:t>condición</a:t>
            </a:r>
            <a:r>
              <a:rPr lang="es-ES" sz="2400" dirty="0"/>
              <a:t>: expresión </a:t>
            </a:r>
            <a:r>
              <a:rPr lang="es-ES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</a:p>
          <a:p>
            <a:pPr lvl="2" indent="-352425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/>
              <a:t>Cláusula </a:t>
            </a:r>
            <a:r>
              <a:rPr lang="es-E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else</a:t>
            </a:r>
            <a:r>
              <a:rPr lang="es-ES" sz="2400" dirty="0"/>
              <a:t> opcional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918967" y="6385555"/>
            <a:ext cx="7429552" cy="365125"/>
          </a:xfrm>
        </p:spPr>
        <p:txBody>
          <a:bodyPr/>
          <a:lstStyle/>
          <a:p>
            <a:r>
              <a:rPr lang="es-ES" dirty="0" err="1" smtClean="0"/>
              <a:t>AyED</a:t>
            </a:r>
            <a:r>
              <a:rPr lang="es-ES" dirty="0" smtClean="0"/>
              <a:t> I: Tipos e instrucciones II</a:t>
            </a:r>
            <a:endParaRPr lang="es-ES" dirty="0"/>
          </a:p>
        </p:txBody>
      </p:sp>
      <p:pic>
        <p:nvPicPr>
          <p:cNvPr id="36" name="Picture 5" descr="C:\Documents and Settings\Luis\Configuración local\Archivos temporales de Internet\Content.IE5\VWXD0WTH\MC90034564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52385" y="413796"/>
            <a:ext cx="885139" cy="854964"/>
          </a:xfrm>
          <a:prstGeom prst="rect">
            <a:avLst/>
          </a:prstGeom>
          <a:noFill/>
        </p:spPr>
      </p:pic>
      <p:grpSp>
        <p:nvGrpSpPr>
          <p:cNvPr id="64" name="63 Grupo"/>
          <p:cNvGrpSpPr/>
          <p:nvPr/>
        </p:nvGrpSpPr>
        <p:grpSpPr>
          <a:xfrm>
            <a:off x="5735961" y="1412777"/>
            <a:ext cx="4478619" cy="2092063"/>
            <a:chOff x="4427984" y="1543436"/>
            <a:chExt cx="4478619" cy="2092063"/>
          </a:xfrm>
        </p:grpSpPr>
        <p:sp>
          <p:nvSpPr>
            <p:cNvPr id="6" name="5 CuadroTexto"/>
            <p:cNvSpPr txBox="1"/>
            <p:nvPr/>
          </p:nvSpPr>
          <p:spPr>
            <a:xfrm>
              <a:off x="4427984" y="2575931"/>
              <a:ext cx="1512168" cy="360040"/>
            </a:xfrm>
            <a:prstGeom prst="rect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BloqueT</a:t>
              </a:r>
              <a:endPara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grpSp>
          <p:nvGrpSpPr>
            <p:cNvPr id="8" name="36 Grupo"/>
            <p:cNvGrpSpPr/>
            <p:nvPr/>
          </p:nvGrpSpPr>
          <p:grpSpPr>
            <a:xfrm>
              <a:off x="5186958" y="2130889"/>
              <a:ext cx="215230" cy="442949"/>
              <a:chOff x="1476450" y="3285903"/>
              <a:chExt cx="215230" cy="44294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5" name="24 Conector recto de flecha"/>
              <p:cNvCxnSpPr/>
              <p:nvPr/>
            </p:nvCxnSpPr>
            <p:spPr>
              <a:xfrm rot="5400000">
                <a:off x="1274026" y="3506584"/>
                <a:ext cx="442949" cy="1588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stealth" w="lg" len="lg"/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" name="26 Conector recto de flecha"/>
              <p:cNvCxnSpPr/>
              <p:nvPr/>
            </p:nvCxnSpPr>
            <p:spPr>
              <a:xfrm rot="10800000">
                <a:off x="1476450" y="3287792"/>
                <a:ext cx="215230" cy="1588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none" w="lg" len="lg"/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38" name="37 CuadroTexto"/>
            <p:cNvSpPr txBox="1"/>
            <p:nvPr/>
          </p:nvSpPr>
          <p:spPr>
            <a:xfrm>
              <a:off x="6965062" y="2585456"/>
              <a:ext cx="1512168" cy="360040"/>
            </a:xfrm>
            <a:prstGeom prst="rect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BloqueF</a:t>
              </a:r>
              <a:endPara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grpSp>
          <p:nvGrpSpPr>
            <p:cNvPr id="9" name="38 Grupo"/>
            <p:cNvGrpSpPr/>
            <p:nvPr/>
          </p:nvGrpSpPr>
          <p:grpSpPr>
            <a:xfrm flipH="1">
              <a:off x="7522870" y="2138624"/>
              <a:ext cx="215230" cy="445330"/>
              <a:chOff x="1476450" y="3283522"/>
              <a:chExt cx="215230" cy="44533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0" name="39 Conector recto de flecha"/>
              <p:cNvCxnSpPr/>
              <p:nvPr/>
            </p:nvCxnSpPr>
            <p:spPr>
              <a:xfrm rot="5400000">
                <a:off x="1274026" y="3506584"/>
                <a:ext cx="442949" cy="1588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stealth" w="lg" len="lg"/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1" name="40 Conector recto de flecha"/>
              <p:cNvCxnSpPr/>
              <p:nvPr/>
            </p:nvCxnSpPr>
            <p:spPr>
              <a:xfrm rot="10800000">
                <a:off x="1476450" y="3283522"/>
                <a:ext cx="215230" cy="1588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none" w="lg" len="lg"/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3" name="22 Decisión"/>
            <p:cNvSpPr/>
            <p:nvPr/>
          </p:nvSpPr>
          <p:spPr>
            <a:xfrm>
              <a:off x="5402188" y="1866877"/>
              <a:ext cx="2150518" cy="529034"/>
            </a:xfrm>
            <a:prstGeom prst="flowChartDecision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Condición</a:t>
              </a:r>
            </a:p>
          </p:txBody>
        </p:sp>
        <p:cxnSp>
          <p:nvCxnSpPr>
            <p:cNvPr id="7" name="6 Conector recto de flecha"/>
            <p:cNvCxnSpPr/>
            <p:nvPr/>
          </p:nvCxnSpPr>
          <p:spPr>
            <a:xfrm rot="16200000" flipH="1">
              <a:off x="6295739" y="1723059"/>
              <a:ext cx="360040" cy="7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2" name="41 CuadroTexto"/>
            <p:cNvSpPr txBox="1"/>
            <p:nvPr/>
          </p:nvSpPr>
          <p:spPr>
            <a:xfrm>
              <a:off x="4824061" y="1762062"/>
              <a:ext cx="748923" cy="40011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true</a:t>
              </a:r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7356426" y="1771673"/>
              <a:ext cx="889987" cy="40011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false</a:t>
              </a:r>
            </a:p>
          </p:txBody>
        </p:sp>
        <p:cxnSp>
          <p:nvCxnSpPr>
            <p:cNvPr id="33" name="32 Conector recto de flecha"/>
            <p:cNvCxnSpPr/>
            <p:nvPr/>
          </p:nvCxnSpPr>
          <p:spPr>
            <a:xfrm rot="16200000" flipH="1">
              <a:off x="5008130" y="3125119"/>
              <a:ext cx="360040" cy="7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43 Conector recto de flecha"/>
            <p:cNvCxnSpPr/>
            <p:nvPr/>
          </p:nvCxnSpPr>
          <p:spPr>
            <a:xfrm rot="16200000" flipH="1">
              <a:off x="7547961" y="3125119"/>
              <a:ext cx="360040" cy="7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44 Conector recto de flecha"/>
            <p:cNvCxnSpPr/>
            <p:nvPr/>
          </p:nvCxnSpPr>
          <p:spPr>
            <a:xfrm flipH="1">
              <a:off x="5188548" y="3286487"/>
              <a:ext cx="2549552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28 Conector recto de flecha"/>
            <p:cNvCxnSpPr/>
            <p:nvPr/>
          </p:nvCxnSpPr>
          <p:spPr>
            <a:xfrm rot="16200000" flipH="1">
              <a:off x="6283635" y="3455082"/>
              <a:ext cx="360040" cy="7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7" name="36 CuadroTexto"/>
            <p:cNvSpPr txBox="1"/>
            <p:nvPr/>
          </p:nvSpPr>
          <p:spPr>
            <a:xfrm>
              <a:off x="7870742" y="2915652"/>
              <a:ext cx="1035861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Opcional</a:t>
              </a:r>
            </a:p>
          </p:txBody>
        </p:sp>
      </p:grpSp>
      <p:cxnSp>
        <p:nvCxnSpPr>
          <p:cNvPr id="49" name="48 Conector recto de flecha"/>
          <p:cNvCxnSpPr/>
          <p:nvPr/>
        </p:nvCxnSpPr>
        <p:spPr>
          <a:xfrm>
            <a:off x="2495600" y="2248297"/>
            <a:ext cx="411142" cy="0"/>
          </a:xfrm>
          <a:prstGeom prst="straightConnector1">
            <a:avLst/>
          </a:prstGeom>
          <a:ln w="19050">
            <a:solidFill>
              <a:srgbClr val="FFC000"/>
            </a:solidFill>
            <a:headEnd type="oval" w="lg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/>
          <p:nvPr/>
        </p:nvCxnSpPr>
        <p:spPr>
          <a:xfrm>
            <a:off x="2495600" y="3573016"/>
            <a:ext cx="411142" cy="0"/>
          </a:xfrm>
          <a:prstGeom prst="straightConnector1">
            <a:avLst/>
          </a:prstGeom>
          <a:ln w="19050">
            <a:solidFill>
              <a:srgbClr val="FFC000"/>
            </a:solidFill>
            <a:headEnd type="oval" w="lg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fech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2367-8467-4FAA-8766-0686E8FB929A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20 Grupo"/>
          <p:cNvGrpSpPr/>
          <p:nvPr/>
        </p:nvGrpSpPr>
        <p:grpSpPr>
          <a:xfrm>
            <a:off x="2855640" y="1281889"/>
            <a:ext cx="5328592" cy="4557524"/>
            <a:chOff x="1331640" y="1372707"/>
            <a:chExt cx="5328592" cy="4557524"/>
          </a:xfrm>
        </p:grpSpPr>
        <p:sp>
          <p:nvSpPr>
            <p:cNvPr id="14" name="13 Rectángulo"/>
            <p:cNvSpPr/>
            <p:nvPr/>
          </p:nvSpPr>
          <p:spPr>
            <a:xfrm>
              <a:off x="1331640" y="1772817"/>
              <a:ext cx="5328592" cy="415741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196"/>
              </a:schemeClr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3956991" y="1372707"/>
              <a:ext cx="2703241" cy="40011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Ámbito de la variable 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d</a:t>
              </a: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Ámbito de los identificadores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435281" cy="5284804"/>
          </a:xfrm>
        </p:spPr>
        <p:txBody>
          <a:bodyPr>
            <a:noAutofit/>
          </a:bodyPr>
          <a:lstStyle/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dirty="0" smtClean="0">
                <a:latin typeface="Consolas" pitchFamily="49" charset="0"/>
              </a:rPr>
              <a:t> main() {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double</a:t>
            </a:r>
            <a:r>
              <a:rPr lang="es-ES" dirty="0" smtClean="0">
                <a:latin typeface="Consolas" pitchFamily="49" charset="0"/>
              </a:rPr>
              <a:t> d;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</a:t>
            </a: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 </a:t>
            </a:r>
            <a:r>
              <a:rPr lang="es-ES" dirty="0" smtClean="0">
                <a:latin typeface="Consolas" pitchFamily="49" charset="0"/>
              </a:rPr>
              <a:t>(...) {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   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dirty="0" smtClean="0">
                <a:latin typeface="Consolas" pitchFamily="49" charset="0"/>
              </a:rPr>
              <a:t> cont 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dirty="0" smtClean="0">
                <a:latin typeface="Consolas" pitchFamily="49" charset="0"/>
              </a:rPr>
              <a:t>;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      for </a:t>
            </a:r>
            <a:r>
              <a:rPr lang="es-ES" dirty="0" smtClean="0">
                <a:latin typeface="Consolas" pitchFamily="49" charset="0"/>
              </a:rPr>
              <a:t>(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dirty="0" smtClean="0">
                <a:latin typeface="Consolas" pitchFamily="49" charset="0"/>
              </a:rPr>
              <a:t> i 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dirty="0" smtClean="0">
                <a:latin typeface="Consolas" pitchFamily="49" charset="0"/>
              </a:rPr>
              <a:t>; i &lt;=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10</a:t>
            </a:r>
            <a:r>
              <a:rPr lang="es-ES" dirty="0" smtClean="0">
                <a:latin typeface="Consolas" pitchFamily="49" charset="0"/>
              </a:rPr>
              <a:t>; i++) {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      ...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   }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}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char</a:t>
            </a:r>
            <a:r>
              <a:rPr lang="es-ES" dirty="0" smtClean="0">
                <a:latin typeface="Consolas" pitchFamily="49" charset="0"/>
              </a:rPr>
              <a:t> c;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</a:t>
            </a: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 </a:t>
            </a:r>
            <a:r>
              <a:rPr lang="es-ES" dirty="0" smtClean="0">
                <a:latin typeface="Consolas" pitchFamily="49" charset="0"/>
              </a:rPr>
              <a:t>(...) {</a:t>
            </a:r>
            <a:endParaRPr lang="es-ES" dirty="0" smtClean="0">
              <a:solidFill>
                <a:srgbClr val="92D050"/>
              </a:solidFill>
              <a:latin typeface="Consolas" pitchFamily="49" charset="0"/>
            </a:endParaRP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   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double</a:t>
            </a:r>
            <a:r>
              <a:rPr lang="es-ES" dirty="0" smtClean="0">
                <a:latin typeface="Consolas" pitchFamily="49" charset="0"/>
              </a:rPr>
              <a:t> x;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   ...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}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   return</a:t>
            </a:r>
            <a:r>
              <a:rPr lang="es-ES" dirty="0" smtClean="0">
                <a:latin typeface="Consolas" pitchFamily="49" charset="0"/>
              </a:rPr>
              <a:t>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dirty="0" smtClean="0">
                <a:latin typeface="Consolas" pitchFamily="49" charset="0"/>
              </a:rPr>
              <a:t>;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}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BC85-BC67-4735-AAE1-3764322C66DF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435281" cy="5284804"/>
          </a:xfrm>
        </p:spPr>
        <p:txBody>
          <a:bodyPr>
            <a:noAutofit/>
          </a:bodyPr>
          <a:lstStyle/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dirty="0" smtClean="0">
                <a:latin typeface="Consolas" pitchFamily="49" charset="0"/>
              </a:rPr>
              <a:t> main() {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double</a:t>
            </a:r>
            <a:r>
              <a:rPr lang="es-ES" dirty="0" smtClean="0">
                <a:latin typeface="Consolas" pitchFamily="49" charset="0"/>
              </a:rPr>
              <a:t> d;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</a:t>
            </a: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 </a:t>
            </a:r>
            <a:r>
              <a:rPr lang="es-ES" dirty="0" smtClean="0">
                <a:latin typeface="Consolas" pitchFamily="49" charset="0"/>
              </a:rPr>
              <a:t>(...) {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   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dirty="0" smtClean="0">
                <a:latin typeface="Consolas" pitchFamily="49" charset="0"/>
              </a:rPr>
              <a:t> cont 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dirty="0" smtClean="0">
                <a:latin typeface="Consolas" pitchFamily="49" charset="0"/>
              </a:rPr>
              <a:t>;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      for </a:t>
            </a:r>
            <a:r>
              <a:rPr lang="es-ES" dirty="0" smtClean="0">
                <a:latin typeface="Consolas" pitchFamily="49" charset="0"/>
              </a:rPr>
              <a:t>(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dirty="0" smtClean="0">
                <a:latin typeface="Consolas" pitchFamily="49" charset="0"/>
              </a:rPr>
              <a:t> i 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dirty="0" smtClean="0">
                <a:latin typeface="Consolas" pitchFamily="49" charset="0"/>
              </a:rPr>
              <a:t>; i &lt;=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10</a:t>
            </a:r>
            <a:r>
              <a:rPr lang="es-ES" dirty="0" smtClean="0">
                <a:latin typeface="Consolas" pitchFamily="49" charset="0"/>
              </a:rPr>
              <a:t>; i++) {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      ...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   }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}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char</a:t>
            </a:r>
            <a:r>
              <a:rPr lang="es-ES" dirty="0" smtClean="0">
                <a:latin typeface="Consolas" pitchFamily="49" charset="0"/>
              </a:rPr>
              <a:t> c;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</a:t>
            </a: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 </a:t>
            </a:r>
            <a:r>
              <a:rPr lang="es-ES" dirty="0" smtClean="0">
                <a:latin typeface="Consolas" pitchFamily="49" charset="0"/>
              </a:rPr>
              <a:t>(...) {</a:t>
            </a:r>
            <a:endParaRPr lang="es-ES" dirty="0" smtClean="0">
              <a:solidFill>
                <a:srgbClr val="92D050"/>
              </a:solidFill>
              <a:latin typeface="Consolas" pitchFamily="49" charset="0"/>
            </a:endParaRP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   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double</a:t>
            </a:r>
            <a:r>
              <a:rPr lang="es-ES" dirty="0" smtClean="0">
                <a:latin typeface="Consolas" pitchFamily="49" charset="0"/>
              </a:rPr>
              <a:t> x;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   ...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}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   return</a:t>
            </a:r>
            <a:r>
              <a:rPr lang="es-ES" dirty="0" smtClean="0">
                <a:latin typeface="Consolas" pitchFamily="49" charset="0"/>
              </a:rPr>
              <a:t>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dirty="0" smtClean="0">
                <a:latin typeface="Consolas" pitchFamily="49" charset="0"/>
              </a:rPr>
              <a:t>;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}</a:t>
            </a:r>
          </a:p>
        </p:txBody>
      </p:sp>
      <p:grpSp>
        <p:nvGrpSpPr>
          <p:cNvPr id="9" name="31 Grupo"/>
          <p:cNvGrpSpPr/>
          <p:nvPr/>
        </p:nvGrpSpPr>
        <p:grpSpPr>
          <a:xfrm>
            <a:off x="3325789" y="1963868"/>
            <a:ext cx="5608613" cy="1446323"/>
            <a:chOff x="1801788" y="2054685"/>
            <a:chExt cx="5608613" cy="1446323"/>
          </a:xfrm>
        </p:grpSpPr>
        <p:sp>
          <p:nvSpPr>
            <p:cNvPr id="10" name="9 Rectángulo"/>
            <p:cNvSpPr/>
            <p:nvPr/>
          </p:nvSpPr>
          <p:spPr>
            <a:xfrm>
              <a:off x="1801788" y="2454795"/>
              <a:ext cx="4858444" cy="1046213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0000"/>
              </a:schemeClr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4283968" y="2054685"/>
              <a:ext cx="3126433" cy="40011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Ámbito de la variable 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cont</a:t>
              </a: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Ámbito de los identificadores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5046-CC14-4070-8C22-C205887959AF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435281" cy="5284804"/>
          </a:xfrm>
        </p:spPr>
        <p:txBody>
          <a:bodyPr>
            <a:noAutofit/>
          </a:bodyPr>
          <a:lstStyle/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dirty="0" smtClean="0">
                <a:latin typeface="Consolas" pitchFamily="49" charset="0"/>
              </a:rPr>
              <a:t> main() {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double</a:t>
            </a:r>
            <a:r>
              <a:rPr lang="es-ES" dirty="0" smtClean="0">
                <a:latin typeface="Consolas" pitchFamily="49" charset="0"/>
              </a:rPr>
              <a:t> d;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</a:t>
            </a: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 </a:t>
            </a:r>
            <a:r>
              <a:rPr lang="es-ES" dirty="0" smtClean="0">
                <a:latin typeface="Consolas" pitchFamily="49" charset="0"/>
              </a:rPr>
              <a:t>(...) {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   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dirty="0" smtClean="0">
                <a:latin typeface="Consolas" pitchFamily="49" charset="0"/>
              </a:rPr>
              <a:t> cont 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dirty="0" smtClean="0">
                <a:latin typeface="Consolas" pitchFamily="49" charset="0"/>
              </a:rPr>
              <a:t>;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      for </a:t>
            </a:r>
            <a:r>
              <a:rPr lang="es-ES" dirty="0" smtClean="0">
                <a:latin typeface="Consolas" pitchFamily="49" charset="0"/>
              </a:rPr>
              <a:t>(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dirty="0" smtClean="0">
                <a:latin typeface="Consolas" pitchFamily="49" charset="0"/>
              </a:rPr>
              <a:t> i 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dirty="0" smtClean="0">
                <a:latin typeface="Consolas" pitchFamily="49" charset="0"/>
              </a:rPr>
              <a:t>; i &lt;=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10</a:t>
            </a:r>
            <a:r>
              <a:rPr lang="es-ES" dirty="0" smtClean="0">
                <a:latin typeface="Consolas" pitchFamily="49" charset="0"/>
              </a:rPr>
              <a:t>; i++) {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      ...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   }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}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char</a:t>
            </a:r>
            <a:r>
              <a:rPr lang="es-ES" dirty="0" smtClean="0">
                <a:latin typeface="Consolas" pitchFamily="49" charset="0"/>
              </a:rPr>
              <a:t> c;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</a:t>
            </a: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 </a:t>
            </a:r>
            <a:r>
              <a:rPr lang="es-ES" dirty="0" smtClean="0">
                <a:latin typeface="Consolas" pitchFamily="49" charset="0"/>
              </a:rPr>
              <a:t>(...) {</a:t>
            </a:r>
            <a:endParaRPr lang="es-ES" dirty="0" smtClean="0">
              <a:solidFill>
                <a:srgbClr val="92D050"/>
              </a:solidFill>
              <a:latin typeface="Consolas" pitchFamily="49" charset="0"/>
            </a:endParaRP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   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double</a:t>
            </a:r>
            <a:r>
              <a:rPr lang="es-ES" dirty="0" smtClean="0">
                <a:latin typeface="Consolas" pitchFamily="49" charset="0"/>
              </a:rPr>
              <a:t> x;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   ...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}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   return</a:t>
            </a:r>
            <a:r>
              <a:rPr lang="es-ES" dirty="0" smtClean="0">
                <a:latin typeface="Consolas" pitchFamily="49" charset="0"/>
              </a:rPr>
              <a:t>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dirty="0" smtClean="0">
                <a:latin typeface="Consolas" pitchFamily="49" charset="0"/>
              </a:rPr>
              <a:t>;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}</a:t>
            </a:r>
          </a:p>
        </p:txBody>
      </p:sp>
      <p:grpSp>
        <p:nvGrpSpPr>
          <p:cNvPr id="9" name="37 Grupo"/>
          <p:cNvGrpSpPr/>
          <p:nvPr/>
        </p:nvGrpSpPr>
        <p:grpSpPr>
          <a:xfrm>
            <a:off x="3791745" y="2762118"/>
            <a:ext cx="4287417" cy="760150"/>
            <a:chOff x="2267744" y="2852936"/>
            <a:chExt cx="4287417" cy="760150"/>
          </a:xfrm>
        </p:grpSpPr>
        <p:sp>
          <p:nvSpPr>
            <p:cNvPr id="11" name="10 Rectángulo"/>
            <p:cNvSpPr/>
            <p:nvPr/>
          </p:nvSpPr>
          <p:spPr>
            <a:xfrm>
              <a:off x="2267744" y="2852936"/>
              <a:ext cx="4176464" cy="360040"/>
            </a:xfrm>
            <a:prstGeom prst="rect">
              <a:avLst/>
            </a:prstGeom>
            <a:solidFill>
              <a:srgbClr val="FFCCFF">
                <a:alpha val="30196"/>
              </a:srgbClr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3851920" y="3212976"/>
              <a:ext cx="2703241" cy="40011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Ámbito de la variable 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</a:t>
              </a: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Ámbito de los identificadores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5478-D365-44D1-AD51-89B47939ADB5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46 Grupo"/>
          <p:cNvGrpSpPr/>
          <p:nvPr/>
        </p:nvGrpSpPr>
        <p:grpSpPr>
          <a:xfrm>
            <a:off x="2865165" y="4052930"/>
            <a:ext cx="6078092" cy="1733525"/>
            <a:chOff x="1341165" y="4143747"/>
            <a:chExt cx="6078092" cy="1733525"/>
          </a:xfrm>
        </p:grpSpPr>
        <p:sp>
          <p:nvSpPr>
            <p:cNvPr id="10" name="9 Rectángulo"/>
            <p:cNvSpPr/>
            <p:nvPr/>
          </p:nvSpPr>
          <p:spPr>
            <a:xfrm>
              <a:off x="1341165" y="4143747"/>
              <a:ext cx="3374851" cy="1733525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40000"/>
              </a:schemeClr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4716016" y="4143747"/>
              <a:ext cx="2703241" cy="40011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Ámbito de la variable 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</a:t>
              </a: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Ámbito de los identificadores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435281" cy="5284804"/>
          </a:xfrm>
        </p:spPr>
        <p:txBody>
          <a:bodyPr>
            <a:noAutofit/>
          </a:bodyPr>
          <a:lstStyle/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dirty="0" smtClean="0">
                <a:latin typeface="Consolas" pitchFamily="49" charset="0"/>
              </a:rPr>
              <a:t> main() {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double</a:t>
            </a:r>
            <a:r>
              <a:rPr lang="es-ES" dirty="0" smtClean="0">
                <a:latin typeface="Consolas" pitchFamily="49" charset="0"/>
              </a:rPr>
              <a:t> d;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</a:t>
            </a: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 </a:t>
            </a:r>
            <a:r>
              <a:rPr lang="es-ES" dirty="0" smtClean="0">
                <a:latin typeface="Consolas" pitchFamily="49" charset="0"/>
              </a:rPr>
              <a:t>(...) {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   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dirty="0" smtClean="0">
                <a:latin typeface="Consolas" pitchFamily="49" charset="0"/>
              </a:rPr>
              <a:t> cont 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dirty="0" smtClean="0">
                <a:latin typeface="Consolas" pitchFamily="49" charset="0"/>
              </a:rPr>
              <a:t>;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      for </a:t>
            </a:r>
            <a:r>
              <a:rPr lang="es-ES" dirty="0" smtClean="0">
                <a:latin typeface="Consolas" pitchFamily="49" charset="0"/>
              </a:rPr>
              <a:t>(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dirty="0" smtClean="0">
                <a:latin typeface="Consolas" pitchFamily="49" charset="0"/>
              </a:rPr>
              <a:t> i 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dirty="0" smtClean="0">
                <a:latin typeface="Consolas" pitchFamily="49" charset="0"/>
              </a:rPr>
              <a:t>; i &lt;=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10</a:t>
            </a:r>
            <a:r>
              <a:rPr lang="es-ES" dirty="0" smtClean="0">
                <a:latin typeface="Consolas" pitchFamily="49" charset="0"/>
              </a:rPr>
              <a:t>; i++) {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      ...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   }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}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char</a:t>
            </a:r>
            <a:r>
              <a:rPr lang="es-ES" dirty="0" smtClean="0">
                <a:latin typeface="Consolas" pitchFamily="49" charset="0"/>
              </a:rPr>
              <a:t> c;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</a:t>
            </a: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 </a:t>
            </a:r>
            <a:r>
              <a:rPr lang="es-ES" dirty="0" smtClean="0">
                <a:latin typeface="Consolas" pitchFamily="49" charset="0"/>
              </a:rPr>
              <a:t>(...) {</a:t>
            </a:r>
            <a:endParaRPr lang="es-ES" dirty="0" smtClean="0">
              <a:solidFill>
                <a:srgbClr val="92D050"/>
              </a:solidFill>
              <a:latin typeface="Consolas" pitchFamily="49" charset="0"/>
            </a:endParaRP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   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double</a:t>
            </a:r>
            <a:r>
              <a:rPr lang="es-ES" dirty="0" smtClean="0">
                <a:latin typeface="Consolas" pitchFamily="49" charset="0"/>
              </a:rPr>
              <a:t> x;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   ...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}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   return</a:t>
            </a:r>
            <a:r>
              <a:rPr lang="es-ES" dirty="0" smtClean="0">
                <a:latin typeface="Consolas" pitchFamily="49" charset="0"/>
              </a:rPr>
              <a:t>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dirty="0" smtClean="0">
                <a:latin typeface="Consolas" pitchFamily="49" charset="0"/>
              </a:rPr>
              <a:t>;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}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D70C-0584-43E4-A877-AD9420612A33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48 Grupo"/>
          <p:cNvGrpSpPr/>
          <p:nvPr/>
        </p:nvGrpSpPr>
        <p:grpSpPr>
          <a:xfrm>
            <a:off x="3321597" y="4754426"/>
            <a:ext cx="5477645" cy="400110"/>
            <a:chOff x="1797596" y="4845244"/>
            <a:chExt cx="5477645" cy="400110"/>
          </a:xfrm>
        </p:grpSpPr>
        <p:sp>
          <p:nvSpPr>
            <p:cNvPr id="11" name="10 Rectángulo"/>
            <p:cNvSpPr/>
            <p:nvPr/>
          </p:nvSpPr>
          <p:spPr>
            <a:xfrm>
              <a:off x="1797596" y="4888211"/>
              <a:ext cx="2774404" cy="309518"/>
            </a:xfrm>
            <a:prstGeom prst="rect">
              <a:avLst/>
            </a:prstGeom>
            <a:solidFill>
              <a:srgbClr val="FFCCFF">
                <a:alpha val="30196"/>
              </a:srgbClr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4572000" y="4845244"/>
              <a:ext cx="2703241" cy="40011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Ámbito de la variable 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x</a:t>
              </a: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Ámbito de los identificadores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435281" cy="5284804"/>
          </a:xfrm>
        </p:spPr>
        <p:txBody>
          <a:bodyPr>
            <a:noAutofit/>
          </a:bodyPr>
          <a:lstStyle/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dirty="0" smtClean="0">
                <a:latin typeface="Consolas" pitchFamily="49" charset="0"/>
              </a:rPr>
              <a:t> main() {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double</a:t>
            </a:r>
            <a:r>
              <a:rPr lang="es-ES" dirty="0" smtClean="0">
                <a:latin typeface="Consolas" pitchFamily="49" charset="0"/>
              </a:rPr>
              <a:t> d;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</a:t>
            </a: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 </a:t>
            </a:r>
            <a:r>
              <a:rPr lang="es-ES" dirty="0" smtClean="0">
                <a:latin typeface="Consolas" pitchFamily="49" charset="0"/>
              </a:rPr>
              <a:t>(...) {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   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dirty="0" smtClean="0">
                <a:latin typeface="Consolas" pitchFamily="49" charset="0"/>
              </a:rPr>
              <a:t> cont 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dirty="0" smtClean="0">
                <a:latin typeface="Consolas" pitchFamily="49" charset="0"/>
              </a:rPr>
              <a:t>;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      for </a:t>
            </a:r>
            <a:r>
              <a:rPr lang="es-ES" dirty="0" smtClean="0">
                <a:latin typeface="Consolas" pitchFamily="49" charset="0"/>
              </a:rPr>
              <a:t>(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dirty="0" smtClean="0">
                <a:latin typeface="Consolas" pitchFamily="49" charset="0"/>
              </a:rPr>
              <a:t> i 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dirty="0" smtClean="0">
                <a:latin typeface="Consolas" pitchFamily="49" charset="0"/>
              </a:rPr>
              <a:t>; i &lt;=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10</a:t>
            </a:r>
            <a:r>
              <a:rPr lang="es-ES" dirty="0" smtClean="0">
                <a:latin typeface="Consolas" pitchFamily="49" charset="0"/>
              </a:rPr>
              <a:t>; i++) {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      ...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   }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}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char</a:t>
            </a:r>
            <a:r>
              <a:rPr lang="es-ES" dirty="0" smtClean="0">
                <a:latin typeface="Consolas" pitchFamily="49" charset="0"/>
              </a:rPr>
              <a:t> c;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</a:t>
            </a: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 </a:t>
            </a:r>
            <a:r>
              <a:rPr lang="es-ES" dirty="0" smtClean="0">
                <a:latin typeface="Consolas" pitchFamily="49" charset="0"/>
              </a:rPr>
              <a:t>(...) {</a:t>
            </a:r>
            <a:endParaRPr lang="es-ES" dirty="0" smtClean="0">
              <a:solidFill>
                <a:srgbClr val="92D050"/>
              </a:solidFill>
              <a:latin typeface="Consolas" pitchFamily="49" charset="0"/>
            </a:endParaRP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   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double</a:t>
            </a:r>
            <a:r>
              <a:rPr lang="es-ES" dirty="0" smtClean="0">
                <a:latin typeface="Consolas" pitchFamily="49" charset="0"/>
              </a:rPr>
              <a:t> x;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   ...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}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   return</a:t>
            </a:r>
            <a:r>
              <a:rPr lang="es-ES" dirty="0" smtClean="0">
                <a:latin typeface="Consolas" pitchFamily="49" charset="0"/>
              </a:rPr>
              <a:t>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dirty="0" smtClean="0">
                <a:latin typeface="Consolas" pitchFamily="49" charset="0"/>
              </a:rPr>
              <a:t>;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}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37D4-A0A8-4872-9C7C-E2D6A174E5A2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Visibilidad de los identificadores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071546"/>
            <a:ext cx="8435281" cy="5284804"/>
          </a:xfrm>
        </p:spPr>
        <p:txBody>
          <a:bodyPr>
            <a:normAutofit/>
          </a:bodyPr>
          <a:lstStyle/>
          <a:p>
            <a:pPr marL="0" lvl="1" indent="1588" algn="ctr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endParaRPr lang="es-ES" sz="2400" dirty="0"/>
          </a:p>
          <a:p>
            <a:pPr marL="0" lvl="1" indent="1588" algn="ctr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endParaRPr lang="es-ES" sz="2400" dirty="0"/>
          </a:p>
          <a:p>
            <a:pPr lvl="1" indent="1588" algn="ctr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s-ES" sz="2800" dirty="0"/>
              <a:t>Si en un subámbito se declara</a:t>
            </a:r>
            <a:br>
              <a:rPr lang="es-ES" sz="2800" dirty="0"/>
            </a:br>
            <a:r>
              <a:rPr lang="es-ES" sz="2800" dirty="0"/>
              <a:t>un identificador con idéntico nombre</a:t>
            </a:r>
            <a:br>
              <a:rPr lang="es-ES" sz="2800" dirty="0"/>
            </a:br>
            <a:r>
              <a:rPr lang="es-ES" sz="2800" dirty="0"/>
              <a:t>que uno ya declarado en el ámbito,</a:t>
            </a:r>
            <a:br>
              <a:rPr lang="es-ES" sz="2800" dirty="0"/>
            </a:br>
            <a:r>
              <a:rPr lang="es-ES" sz="2800" dirty="0"/>
              <a:t>el del subámbito </a:t>
            </a:r>
            <a:r>
              <a:rPr lang="es-ES" sz="2800" i="1" dirty="0"/>
              <a:t>oculta</a:t>
            </a:r>
            <a:r>
              <a:rPr lang="es-ES" sz="2800" dirty="0"/>
              <a:t> al del ámbito</a:t>
            </a:r>
            <a:br>
              <a:rPr lang="es-ES" sz="2800" dirty="0"/>
            </a:br>
            <a:r>
              <a:rPr lang="es-ES" sz="2800" dirty="0"/>
              <a:t>(no es visible)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AAD0-EA3B-4497-B1CA-3E10A5F1F05A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Visibilidad de los identificadores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071546"/>
            <a:ext cx="8229600" cy="5284804"/>
          </a:xfrm>
        </p:spPr>
        <p:txBody>
          <a:bodyPr>
            <a:noAutofit/>
          </a:bodyPr>
          <a:lstStyle/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dirty="0" smtClean="0">
                <a:latin typeface="Consolas" pitchFamily="49" charset="0"/>
              </a:rPr>
              <a:t> main() {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dirty="0" smtClean="0">
                <a:latin typeface="Consolas" pitchFamily="49" charset="0"/>
              </a:rPr>
              <a:t> i, x;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</a:t>
            </a: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 </a:t>
            </a:r>
            <a:r>
              <a:rPr lang="es-ES" dirty="0" smtClean="0">
                <a:latin typeface="Consolas" pitchFamily="49" charset="0"/>
              </a:rPr>
              <a:t>(...) {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   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dirty="0" smtClean="0">
                <a:latin typeface="Consolas" pitchFamily="49" charset="0"/>
              </a:rPr>
              <a:t> i 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dirty="0" smtClean="0">
                <a:latin typeface="Consolas" pitchFamily="49" charset="0"/>
              </a:rPr>
              <a:t>;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      for</a:t>
            </a:r>
            <a:r>
              <a:rPr lang="es-ES" dirty="0" smtClean="0">
                <a:latin typeface="Consolas" pitchFamily="49" charset="0"/>
              </a:rPr>
              <a:t>(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dirty="0" smtClean="0">
                <a:latin typeface="Consolas" pitchFamily="49" charset="0"/>
              </a:rPr>
              <a:t> i 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dirty="0" smtClean="0">
                <a:latin typeface="Consolas" pitchFamily="49" charset="0"/>
              </a:rPr>
              <a:t>; i &lt;=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10</a:t>
            </a:r>
            <a:r>
              <a:rPr lang="es-ES" dirty="0" smtClean="0">
                <a:latin typeface="Consolas" pitchFamily="49" charset="0"/>
              </a:rPr>
              <a:t>; i++) {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      ...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   }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}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char</a:t>
            </a:r>
            <a:r>
              <a:rPr lang="es-ES" dirty="0" smtClean="0">
                <a:latin typeface="Consolas" pitchFamily="49" charset="0"/>
              </a:rPr>
              <a:t> c;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</a:t>
            </a: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 </a:t>
            </a:r>
            <a:r>
              <a:rPr lang="es-ES" dirty="0" smtClean="0">
                <a:latin typeface="Consolas" pitchFamily="49" charset="0"/>
              </a:rPr>
              <a:t>(...) {</a:t>
            </a:r>
            <a:endParaRPr lang="es-ES" dirty="0" smtClean="0">
              <a:solidFill>
                <a:srgbClr val="92D050"/>
              </a:solidFill>
              <a:latin typeface="Consolas" pitchFamily="49" charset="0"/>
            </a:endParaRP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   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double</a:t>
            </a:r>
            <a:r>
              <a:rPr lang="es-ES" dirty="0" smtClean="0">
                <a:latin typeface="Consolas" pitchFamily="49" charset="0"/>
              </a:rPr>
              <a:t> x;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   ...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}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   return</a:t>
            </a:r>
            <a:r>
              <a:rPr lang="es-ES" dirty="0" smtClean="0">
                <a:latin typeface="Consolas" pitchFamily="49" charset="0"/>
              </a:rPr>
              <a:t>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dirty="0" smtClean="0">
                <a:latin typeface="Consolas" pitchFamily="49" charset="0"/>
              </a:rPr>
              <a:t>;</a:t>
            </a:r>
          </a:p>
          <a:p>
            <a:pPr marL="361950"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}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/>
          <a:p>
            <a:r>
              <a:rPr lang="es-ES" smtClean="0"/>
              <a:t>AyED I: Tipos e instrucciones II</a:t>
            </a:r>
            <a:endParaRPr lang="es-ES" dirty="0"/>
          </a:p>
        </p:txBody>
      </p:sp>
      <p:grpSp>
        <p:nvGrpSpPr>
          <p:cNvPr id="6" name="51 Grupo"/>
          <p:cNvGrpSpPr/>
          <p:nvPr/>
        </p:nvGrpSpPr>
        <p:grpSpPr>
          <a:xfrm>
            <a:off x="3325789" y="1268760"/>
            <a:ext cx="5549949" cy="2213054"/>
            <a:chOff x="1147349" y="2339123"/>
            <a:chExt cx="5549949" cy="2213054"/>
          </a:xfrm>
        </p:grpSpPr>
        <p:sp>
          <p:nvSpPr>
            <p:cNvPr id="36" name="35 Elipse"/>
            <p:cNvSpPr>
              <a:spLocks noChangeAspect="1"/>
            </p:cNvSpPr>
            <p:nvPr/>
          </p:nvSpPr>
          <p:spPr>
            <a:xfrm>
              <a:off x="1734079" y="3229814"/>
              <a:ext cx="252000" cy="252000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" name="48 Grupo"/>
            <p:cNvGrpSpPr/>
            <p:nvPr/>
          </p:nvGrpSpPr>
          <p:grpSpPr>
            <a:xfrm>
              <a:off x="1147349" y="2339123"/>
              <a:ext cx="5549949" cy="2213054"/>
              <a:chOff x="1147349" y="2339123"/>
              <a:chExt cx="5549949" cy="2213054"/>
            </a:xfrm>
          </p:grpSpPr>
          <p:sp>
            <p:nvSpPr>
              <p:cNvPr id="13" name="12 Rectángulo"/>
              <p:cNvSpPr/>
              <p:nvPr/>
            </p:nvSpPr>
            <p:spPr>
              <a:xfrm>
                <a:off x="1147349" y="3548489"/>
                <a:ext cx="4714428" cy="1003688"/>
              </a:xfrm>
              <a:prstGeom prst="rect">
                <a:avLst/>
              </a:prstGeom>
              <a:solidFill>
                <a:srgbClr val="92D050">
                  <a:alpha val="30196"/>
                </a:srgbClr>
              </a:solidFill>
              <a:ln w="190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9" name="38 Arco"/>
              <p:cNvSpPr/>
              <p:nvPr/>
            </p:nvSpPr>
            <p:spPr>
              <a:xfrm>
                <a:off x="1469289" y="2339123"/>
                <a:ext cx="1152128" cy="1017869"/>
              </a:xfrm>
              <a:prstGeom prst="arc">
                <a:avLst>
                  <a:gd name="adj1" fmla="val 12157303"/>
                  <a:gd name="adj2" fmla="val 5850604"/>
                </a:avLst>
              </a:prstGeom>
              <a:ln w="28575">
                <a:solidFill>
                  <a:srgbClr val="FFC00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0" name="39 CuadroTexto"/>
              <p:cNvSpPr txBox="1"/>
              <p:nvPr/>
            </p:nvSpPr>
            <p:spPr>
              <a:xfrm>
                <a:off x="2608999" y="2492896"/>
                <a:ext cx="4088299" cy="40011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s-ES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" pitchFamily="18" charset="0"/>
                  </a:rPr>
                  <a:t>Oculta , en su ámbito, a la </a:t>
                </a:r>
                <a:r>
                  <a:rPr lang="es-ES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i</a:t>
                </a:r>
                <a:r>
                  <a:rPr lang="es-ES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" pitchFamily="18" charset="0"/>
                  </a:rPr>
                  <a:t> anterior</a:t>
                </a:r>
              </a:p>
            </p:txBody>
          </p:sp>
        </p:grpSp>
      </p:grpSp>
      <p:grpSp>
        <p:nvGrpSpPr>
          <p:cNvPr id="8" name="52 Grupo"/>
          <p:cNvGrpSpPr/>
          <p:nvPr/>
        </p:nvGrpSpPr>
        <p:grpSpPr>
          <a:xfrm>
            <a:off x="3760012" y="1931856"/>
            <a:ext cx="5648357" cy="1281121"/>
            <a:chOff x="1406806" y="2922047"/>
            <a:chExt cx="5648357" cy="1281121"/>
          </a:xfrm>
        </p:grpSpPr>
        <p:sp>
          <p:nvSpPr>
            <p:cNvPr id="37" name="36 Elipse"/>
            <p:cNvSpPr>
              <a:spLocks noChangeAspect="1"/>
            </p:cNvSpPr>
            <p:nvPr/>
          </p:nvSpPr>
          <p:spPr>
            <a:xfrm>
              <a:off x="2176686" y="3481814"/>
              <a:ext cx="252000" cy="252000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9" name="49 Grupo"/>
            <p:cNvGrpSpPr/>
            <p:nvPr/>
          </p:nvGrpSpPr>
          <p:grpSpPr>
            <a:xfrm>
              <a:off x="1406806" y="2922047"/>
              <a:ext cx="5648357" cy="1281121"/>
              <a:chOff x="1406806" y="2922047"/>
              <a:chExt cx="5648357" cy="1281121"/>
            </a:xfrm>
          </p:grpSpPr>
          <p:sp>
            <p:nvSpPr>
              <p:cNvPr id="41" name="40 Rectángulo"/>
              <p:cNvSpPr/>
              <p:nvPr/>
            </p:nvSpPr>
            <p:spPr>
              <a:xfrm>
                <a:off x="1406806" y="3829064"/>
                <a:ext cx="4035606" cy="374104"/>
              </a:xfrm>
              <a:prstGeom prst="rect">
                <a:avLst/>
              </a:prstGeom>
              <a:solidFill>
                <a:srgbClr val="FFCCFF">
                  <a:alpha val="20000"/>
                </a:srgbClr>
              </a:solidFill>
              <a:ln w="190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2" name="41 Arco"/>
              <p:cNvSpPr/>
              <p:nvPr/>
            </p:nvSpPr>
            <p:spPr>
              <a:xfrm>
                <a:off x="1820838" y="2922047"/>
                <a:ext cx="1104503" cy="680561"/>
              </a:xfrm>
              <a:prstGeom prst="arc">
                <a:avLst>
                  <a:gd name="adj1" fmla="val 11514666"/>
                  <a:gd name="adj2" fmla="val 4912242"/>
                </a:avLst>
              </a:prstGeom>
              <a:ln w="28575">
                <a:solidFill>
                  <a:srgbClr val="FFC00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3" name="42 CuadroTexto"/>
              <p:cNvSpPr txBox="1"/>
              <p:nvPr/>
            </p:nvSpPr>
            <p:spPr>
              <a:xfrm>
                <a:off x="2966864" y="3010970"/>
                <a:ext cx="4088299" cy="40011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s-ES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" pitchFamily="18" charset="0"/>
                  </a:rPr>
                  <a:t>Oculta , en su ámbito, a la </a:t>
                </a:r>
                <a:r>
                  <a:rPr lang="es-ES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i</a:t>
                </a:r>
                <a:r>
                  <a:rPr lang="es-ES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" pitchFamily="18" charset="0"/>
                  </a:rPr>
                  <a:t> anterior</a:t>
                </a:r>
              </a:p>
            </p:txBody>
          </p:sp>
        </p:grpSp>
      </p:grpSp>
      <p:grpSp>
        <p:nvGrpSpPr>
          <p:cNvPr id="10" name="50 Grupo"/>
          <p:cNvGrpSpPr/>
          <p:nvPr/>
        </p:nvGrpSpPr>
        <p:grpSpPr>
          <a:xfrm>
            <a:off x="2085976" y="1413008"/>
            <a:ext cx="7322393" cy="3816193"/>
            <a:chOff x="-223814" y="1842843"/>
            <a:chExt cx="7322393" cy="3816193"/>
          </a:xfrm>
        </p:grpSpPr>
        <p:sp>
          <p:nvSpPr>
            <p:cNvPr id="11" name="10 Rectángulo"/>
            <p:cNvSpPr/>
            <p:nvPr/>
          </p:nvSpPr>
          <p:spPr>
            <a:xfrm>
              <a:off x="1015999" y="5269367"/>
              <a:ext cx="4714428" cy="389669"/>
            </a:xfrm>
            <a:prstGeom prst="rect">
              <a:avLst/>
            </a:prstGeom>
            <a:solidFill>
              <a:srgbClr val="92D050">
                <a:alpha val="30196"/>
              </a:srgbClr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37 Elipse"/>
            <p:cNvSpPr>
              <a:spLocks noChangeAspect="1"/>
            </p:cNvSpPr>
            <p:nvPr/>
          </p:nvSpPr>
          <p:spPr>
            <a:xfrm>
              <a:off x="2069736" y="4960218"/>
              <a:ext cx="252000" cy="252000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46 Arco"/>
            <p:cNvSpPr/>
            <p:nvPr/>
          </p:nvSpPr>
          <p:spPr>
            <a:xfrm flipH="1">
              <a:off x="-223814" y="1842843"/>
              <a:ext cx="2962672" cy="3650005"/>
            </a:xfrm>
            <a:prstGeom prst="arc">
              <a:avLst>
                <a:gd name="adj1" fmla="val 15290002"/>
                <a:gd name="adj2" fmla="val 7163494"/>
              </a:avLst>
            </a:prstGeom>
            <a:ln w="28575">
              <a:solidFill>
                <a:srgbClr val="FFC00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47 CuadroTexto"/>
            <p:cNvSpPr txBox="1"/>
            <p:nvPr/>
          </p:nvSpPr>
          <p:spPr>
            <a:xfrm>
              <a:off x="3010280" y="4832211"/>
              <a:ext cx="4088299" cy="40011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Oculta , en su ámbito, a la 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x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 anterior</a:t>
              </a:r>
            </a:p>
          </p:txBody>
        </p:sp>
      </p:grpSp>
      <p:sp>
        <p:nvSpPr>
          <p:cNvPr id="12" name="Marcador de fech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81B5-90DB-49BB-83DA-A1D9E9DB89AB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75720" y="3356992"/>
            <a:ext cx="8229600" cy="500066"/>
          </a:xfrm>
        </p:spPr>
        <p:txBody>
          <a:bodyPr/>
          <a:lstStyle/>
          <a:p>
            <a:r>
              <a:rPr lang="es-ES" dirty="0" smtClean="0"/>
              <a:t>Muchas Gracias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2750" y="6356351"/>
            <a:ext cx="7429552" cy="365125"/>
          </a:xfrm>
        </p:spPr>
        <p:txBody>
          <a:bodyPr/>
          <a:lstStyle/>
          <a:p>
            <a:r>
              <a:rPr lang="es-ES" dirty="0" err="1" smtClean="0"/>
              <a:t>AyED</a:t>
            </a:r>
            <a:r>
              <a:rPr lang="es-ES" dirty="0" smtClean="0"/>
              <a:t> I: Tipos e instrucciones II</a:t>
            </a:r>
            <a:endParaRPr lang="es-ES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4CD54-B972-44CB-9BA2-C10AE77641F5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dirty="0" smtClean="0"/>
              <a:t>La instrucción </a:t>
            </a: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400" dirty="0">
                <a:latin typeface="Consolas" pitchFamily="49" charset="0"/>
              </a:rPr>
              <a:t> num;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>
                <a:latin typeface="Consolas" pitchFamily="49" charset="0"/>
              </a:rPr>
              <a:t>cin &gt;&gt; num;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s-ES" sz="2400" dirty="0">
                <a:latin typeface="Consolas" pitchFamily="49" charset="0"/>
              </a:rPr>
              <a:t> (num &lt; </a:t>
            </a:r>
            <a:r>
              <a:rPr lang="es-ES" sz="24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2400" dirty="0">
                <a:latin typeface="Consolas" pitchFamily="49" charset="0"/>
              </a:rPr>
              <a:t>) {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>
                <a:latin typeface="Consolas" pitchFamily="49" charset="0"/>
              </a:rPr>
              <a:t>   cout &lt;&lt; </a:t>
            </a:r>
            <a:r>
              <a:rPr lang="es-ES" sz="2400" dirty="0">
                <a:solidFill>
                  <a:srgbClr val="FFFF00"/>
                </a:solidFill>
                <a:latin typeface="Consolas" pitchFamily="49" charset="0"/>
              </a:rPr>
              <a:t>"Negativo"</a:t>
            </a:r>
            <a:r>
              <a:rPr lang="es-ES" sz="2400" dirty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>
                <a:latin typeface="Consolas" pitchFamily="49" charset="0"/>
              </a:rPr>
              <a:t>}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else </a:t>
            </a:r>
            <a:r>
              <a:rPr lang="es-ES" sz="2400" dirty="0">
                <a:latin typeface="Consolas" pitchFamily="49" charset="0"/>
              </a:rPr>
              <a:t>{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>
                <a:latin typeface="Consolas" pitchFamily="49" charset="0"/>
              </a:rPr>
              <a:t>   cout &lt;&lt; </a:t>
            </a:r>
            <a:r>
              <a:rPr lang="es-ES" sz="2400" dirty="0">
                <a:solidFill>
                  <a:srgbClr val="FFFF00"/>
                </a:solidFill>
                <a:latin typeface="Consolas" pitchFamily="49" charset="0"/>
              </a:rPr>
              <a:t>"Positivo"</a:t>
            </a:r>
            <a:r>
              <a:rPr lang="es-ES" sz="2400" dirty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>
                <a:latin typeface="Consolas" pitchFamily="49" charset="0"/>
              </a:rPr>
              <a:t>}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>
                <a:latin typeface="Consolas" pitchFamily="49" charset="0"/>
              </a:rPr>
              <a:t>cout &lt;&lt; endl;</a:t>
            </a:r>
            <a:endParaRPr lang="es-ES" sz="1800" dirty="0">
              <a:latin typeface="Consolas" pitchFamily="49" charset="0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63399" y="6273947"/>
            <a:ext cx="7429552" cy="365125"/>
          </a:xfrm>
        </p:spPr>
        <p:txBody>
          <a:bodyPr/>
          <a:lstStyle/>
          <a:p>
            <a:r>
              <a:rPr lang="es-ES" dirty="0" err="1" smtClean="0"/>
              <a:t>AyED</a:t>
            </a:r>
            <a:r>
              <a:rPr lang="es-ES" dirty="0" smtClean="0"/>
              <a:t> I: Tipos e instrucciones II</a:t>
            </a:r>
            <a:endParaRPr lang="es-ES" dirty="0"/>
          </a:p>
        </p:txBody>
      </p:sp>
      <p:grpSp>
        <p:nvGrpSpPr>
          <p:cNvPr id="35" name="34 Grupo"/>
          <p:cNvGrpSpPr/>
          <p:nvPr/>
        </p:nvGrpSpPr>
        <p:grpSpPr>
          <a:xfrm>
            <a:off x="5663953" y="3518829"/>
            <a:ext cx="2152499" cy="1173909"/>
            <a:chOff x="4139952" y="3518828"/>
            <a:chExt cx="2152499" cy="1173909"/>
          </a:xfrm>
        </p:grpSpPr>
        <p:sp>
          <p:nvSpPr>
            <p:cNvPr id="6" name="5 CuadroTexto"/>
            <p:cNvSpPr txBox="1"/>
            <p:nvPr/>
          </p:nvSpPr>
          <p:spPr>
            <a:xfrm>
              <a:off x="4139952" y="4332697"/>
              <a:ext cx="2152499" cy="360040"/>
            </a:xfrm>
            <a:prstGeom prst="rect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cout &lt;&lt; "Negativo";</a:t>
              </a:r>
            </a:p>
          </p:txBody>
        </p:sp>
        <p:grpSp>
          <p:nvGrpSpPr>
            <p:cNvPr id="8" name="36 Grupo"/>
            <p:cNvGrpSpPr/>
            <p:nvPr/>
          </p:nvGrpSpPr>
          <p:grpSpPr>
            <a:xfrm>
              <a:off x="5212927" y="3887655"/>
              <a:ext cx="215230" cy="442949"/>
              <a:chOff x="1476450" y="3285903"/>
              <a:chExt cx="215230" cy="44294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5" name="24 Conector recto de flecha"/>
              <p:cNvCxnSpPr/>
              <p:nvPr/>
            </p:nvCxnSpPr>
            <p:spPr>
              <a:xfrm rot="5400000">
                <a:off x="1274026" y="3506584"/>
                <a:ext cx="442949" cy="1588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stealth" w="lg" len="lg"/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" name="26 Conector recto de flecha"/>
              <p:cNvCxnSpPr/>
              <p:nvPr/>
            </p:nvCxnSpPr>
            <p:spPr>
              <a:xfrm rot="10800000">
                <a:off x="1476450" y="3287792"/>
                <a:ext cx="215230" cy="1588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none" w="lg" len="lg"/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42" name="41 CuadroTexto"/>
            <p:cNvSpPr txBox="1"/>
            <p:nvPr/>
          </p:nvSpPr>
          <p:spPr>
            <a:xfrm>
              <a:off x="4850030" y="3518828"/>
              <a:ext cx="748923" cy="40011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true</a:t>
              </a:r>
            </a:p>
          </p:txBody>
        </p:sp>
      </p:grpSp>
      <p:grpSp>
        <p:nvGrpSpPr>
          <p:cNvPr id="39" name="38 Grupo"/>
          <p:cNvGrpSpPr/>
          <p:nvPr/>
        </p:nvGrpSpPr>
        <p:grpSpPr>
          <a:xfrm>
            <a:off x="8197922" y="3438978"/>
            <a:ext cx="2093593" cy="1263285"/>
            <a:chOff x="6673921" y="3438977"/>
            <a:chExt cx="2093593" cy="1263285"/>
          </a:xfrm>
        </p:grpSpPr>
        <p:sp>
          <p:nvSpPr>
            <p:cNvPr id="38" name="37 CuadroTexto"/>
            <p:cNvSpPr txBox="1"/>
            <p:nvPr/>
          </p:nvSpPr>
          <p:spPr>
            <a:xfrm>
              <a:off x="6673921" y="4342222"/>
              <a:ext cx="2093593" cy="360040"/>
            </a:xfrm>
            <a:prstGeom prst="rect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r>
                <a:rPr lang="es-E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cout &lt;&lt; "Positivo";</a:t>
              </a:r>
            </a:p>
          </p:txBody>
        </p:sp>
        <p:grpSp>
          <p:nvGrpSpPr>
            <p:cNvPr id="9" name="38 Grupo"/>
            <p:cNvGrpSpPr/>
            <p:nvPr/>
          </p:nvGrpSpPr>
          <p:grpSpPr>
            <a:xfrm flipH="1">
              <a:off x="7517182" y="3895390"/>
              <a:ext cx="215230" cy="445330"/>
              <a:chOff x="1476450" y="3283522"/>
              <a:chExt cx="215230" cy="44533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0" name="39 Conector recto de flecha"/>
              <p:cNvCxnSpPr/>
              <p:nvPr/>
            </p:nvCxnSpPr>
            <p:spPr>
              <a:xfrm rot="5400000">
                <a:off x="1274026" y="3506584"/>
                <a:ext cx="442949" cy="1588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stealth" w="lg" len="lg"/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1" name="40 Conector recto de flecha"/>
              <p:cNvCxnSpPr/>
              <p:nvPr/>
            </p:nvCxnSpPr>
            <p:spPr>
              <a:xfrm rot="10800000">
                <a:off x="1476450" y="3283522"/>
                <a:ext cx="215230" cy="1588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none" w="lg" len="lg"/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43" name="42 CuadroTexto"/>
            <p:cNvSpPr txBox="1"/>
            <p:nvPr/>
          </p:nvSpPr>
          <p:spPr>
            <a:xfrm>
              <a:off x="7350738" y="3438977"/>
              <a:ext cx="889987" cy="40011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false</a:t>
              </a:r>
            </a:p>
          </p:txBody>
        </p:sp>
      </p:grpSp>
      <p:grpSp>
        <p:nvGrpSpPr>
          <p:cNvPr id="51" name="50 Grupo"/>
          <p:cNvGrpSpPr/>
          <p:nvPr/>
        </p:nvGrpSpPr>
        <p:grpSpPr>
          <a:xfrm>
            <a:off x="7122953" y="5373216"/>
            <a:ext cx="1918228" cy="720081"/>
            <a:chOff x="5598953" y="5373215"/>
            <a:chExt cx="1918228" cy="720081"/>
          </a:xfrm>
        </p:grpSpPr>
        <p:cxnSp>
          <p:nvCxnSpPr>
            <p:cNvPr id="7" name="6 Conector recto de flecha"/>
            <p:cNvCxnSpPr/>
            <p:nvPr/>
          </p:nvCxnSpPr>
          <p:spPr>
            <a:xfrm rot="16200000" flipH="1">
              <a:off x="6301863" y="5912879"/>
              <a:ext cx="360040" cy="7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6" name="35 CuadroTexto"/>
            <p:cNvSpPr txBox="1"/>
            <p:nvPr/>
          </p:nvSpPr>
          <p:spPr>
            <a:xfrm>
              <a:off x="5598953" y="5373215"/>
              <a:ext cx="1918228" cy="360040"/>
            </a:xfrm>
            <a:prstGeom prst="rect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cout &lt;&lt; endl;</a:t>
              </a:r>
            </a:p>
          </p:txBody>
        </p:sp>
      </p:grpSp>
      <p:grpSp>
        <p:nvGrpSpPr>
          <p:cNvPr id="52" name="51 Grupo"/>
          <p:cNvGrpSpPr/>
          <p:nvPr/>
        </p:nvGrpSpPr>
        <p:grpSpPr>
          <a:xfrm>
            <a:off x="6737723" y="4702262"/>
            <a:ext cx="2519485" cy="699530"/>
            <a:chOff x="5213722" y="4702262"/>
            <a:chExt cx="2519485" cy="699530"/>
          </a:xfrm>
        </p:grpSpPr>
        <p:grpSp>
          <p:nvGrpSpPr>
            <p:cNvPr id="50" name="49 Grupo"/>
            <p:cNvGrpSpPr/>
            <p:nvPr/>
          </p:nvGrpSpPr>
          <p:grpSpPr>
            <a:xfrm>
              <a:off x="6482280" y="4711787"/>
              <a:ext cx="1250927" cy="360040"/>
              <a:chOff x="6482280" y="4711787"/>
              <a:chExt cx="1250927" cy="360040"/>
            </a:xfrm>
          </p:grpSpPr>
          <p:cxnSp>
            <p:nvCxnSpPr>
              <p:cNvPr id="44" name="43 Conector recto de flecha"/>
              <p:cNvCxnSpPr/>
              <p:nvPr/>
            </p:nvCxnSpPr>
            <p:spPr>
              <a:xfrm rot="16200000" flipH="1">
                <a:off x="7552789" y="4891410"/>
                <a:ext cx="360040" cy="794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none" w="lg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6" name="45 Conector recto de flecha"/>
              <p:cNvCxnSpPr/>
              <p:nvPr/>
            </p:nvCxnSpPr>
            <p:spPr>
              <a:xfrm flipH="1">
                <a:off x="6482280" y="5054366"/>
                <a:ext cx="1250927" cy="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none" w="lg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49" name="48 Grupo"/>
            <p:cNvGrpSpPr/>
            <p:nvPr/>
          </p:nvGrpSpPr>
          <p:grpSpPr>
            <a:xfrm>
              <a:off x="5213722" y="4702262"/>
              <a:ext cx="1268558" cy="699530"/>
              <a:chOff x="5213722" y="4702262"/>
              <a:chExt cx="1268558" cy="699530"/>
            </a:xfrm>
          </p:grpSpPr>
          <p:cxnSp>
            <p:nvCxnSpPr>
              <p:cNvPr id="33" name="32 Conector recto de flecha"/>
              <p:cNvCxnSpPr/>
              <p:nvPr/>
            </p:nvCxnSpPr>
            <p:spPr>
              <a:xfrm rot="16200000" flipH="1">
                <a:off x="5034099" y="4881885"/>
                <a:ext cx="360040" cy="794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none" w="lg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5" name="44 Conector recto de flecha"/>
              <p:cNvCxnSpPr/>
              <p:nvPr/>
            </p:nvCxnSpPr>
            <p:spPr>
              <a:xfrm flipH="1">
                <a:off x="5214518" y="5052778"/>
                <a:ext cx="1267762" cy="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none" w="lg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9" name="28 Conector recto de flecha"/>
              <p:cNvCxnSpPr/>
              <p:nvPr/>
            </p:nvCxnSpPr>
            <p:spPr>
              <a:xfrm rot="16200000" flipH="1">
                <a:off x="6297699" y="5221375"/>
                <a:ext cx="360040" cy="794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stealth" w="lg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33 Grupo"/>
          <p:cNvGrpSpPr/>
          <p:nvPr/>
        </p:nvGrpSpPr>
        <p:grpSpPr>
          <a:xfrm>
            <a:off x="6923581" y="3276961"/>
            <a:ext cx="2160000" cy="875716"/>
            <a:chOff x="5399581" y="3276961"/>
            <a:chExt cx="2160000" cy="875716"/>
          </a:xfrm>
        </p:grpSpPr>
        <p:sp>
          <p:nvSpPr>
            <p:cNvPr id="23" name="22 Decisión"/>
            <p:cNvSpPr/>
            <p:nvPr/>
          </p:nvSpPr>
          <p:spPr>
            <a:xfrm>
              <a:off x="5399581" y="3623643"/>
              <a:ext cx="2160000" cy="529034"/>
            </a:xfrm>
            <a:prstGeom prst="flowChartDecision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num &lt; 0</a:t>
              </a:r>
            </a:p>
          </p:txBody>
        </p:sp>
        <p:cxnSp>
          <p:nvCxnSpPr>
            <p:cNvPr id="47" name="46 Conector recto de flecha"/>
            <p:cNvCxnSpPr/>
            <p:nvPr/>
          </p:nvCxnSpPr>
          <p:spPr>
            <a:xfrm rot="16200000" flipH="1">
              <a:off x="6301863" y="3456584"/>
              <a:ext cx="360040" cy="7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2" name="31 Grupo"/>
          <p:cNvGrpSpPr/>
          <p:nvPr/>
        </p:nvGrpSpPr>
        <p:grpSpPr>
          <a:xfrm>
            <a:off x="7096173" y="2614030"/>
            <a:ext cx="1800993" cy="662930"/>
            <a:chOff x="5572172" y="2614030"/>
            <a:chExt cx="1800993" cy="662930"/>
          </a:xfrm>
        </p:grpSpPr>
        <p:sp>
          <p:nvSpPr>
            <p:cNvPr id="48" name="47 CuadroTexto"/>
            <p:cNvSpPr txBox="1"/>
            <p:nvPr/>
          </p:nvSpPr>
          <p:spPr>
            <a:xfrm>
              <a:off x="5572172" y="2916920"/>
              <a:ext cx="1800993" cy="360040"/>
            </a:xfrm>
            <a:prstGeom prst="rect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cin &gt;&gt; num;</a:t>
              </a:r>
            </a:p>
          </p:txBody>
        </p:sp>
        <p:cxnSp>
          <p:nvCxnSpPr>
            <p:cNvPr id="37" name="36 Conector recto de flecha"/>
            <p:cNvCxnSpPr/>
            <p:nvPr/>
          </p:nvCxnSpPr>
          <p:spPr>
            <a:xfrm rot="16200000" flipH="1">
              <a:off x="6300275" y="2793653"/>
              <a:ext cx="360040" cy="7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0" name="Marcador de fech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5BFD-D728-467E-B21C-02AE7559B038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instrucción </a:t>
            </a: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marL="0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1800" dirty="0">
                <a:latin typeface="Consolas" pitchFamily="49" charset="0"/>
              </a:rPr>
              <a:t> num;</a:t>
            </a:r>
          </a:p>
          <a:p>
            <a:pPr marL="0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latin typeface="Consolas" pitchFamily="49" charset="0"/>
              </a:rPr>
              <a:t>cin &gt;&gt; num;</a:t>
            </a:r>
          </a:p>
          <a:p>
            <a:pPr marL="0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s-ES" sz="1800" dirty="0">
                <a:latin typeface="Consolas" pitchFamily="49" charset="0"/>
              </a:rPr>
              <a:t> (num 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1800" dirty="0">
                <a:latin typeface="Consolas" pitchFamily="49" charset="0"/>
              </a:rPr>
              <a:t>) {</a:t>
            </a:r>
          </a:p>
          <a:p>
            <a:pPr marL="0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latin typeface="Consolas" pitchFamily="49" charset="0"/>
              </a:rPr>
              <a:t>   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"Negativo"</a:t>
            </a:r>
            <a:r>
              <a:rPr lang="es-ES" sz="1800" dirty="0">
                <a:latin typeface="Consolas" pitchFamily="49" charset="0"/>
              </a:rPr>
              <a:t>;</a:t>
            </a:r>
          </a:p>
          <a:p>
            <a:pPr marL="0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latin typeface="Consolas" pitchFamily="49" charset="0"/>
              </a:rPr>
              <a:t>}</a:t>
            </a:r>
          </a:p>
          <a:p>
            <a:pPr marL="0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else </a:t>
            </a:r>
            <a:r>
              <a:rPr lang="es-ES" sz="1800" dirty="0">
                <a:latin typeface="Consolas" pitchFamily="49" charset="0"/>
              </a:rPr>
              <a:t>{</a:t>
            </a:r>
          </a:p>
          <a:p>
            <a:pPr marL="0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latin typeface="Consolas" pitchFamily="49" charset="0"/>
              </a:rPr>
              <a:t>   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"Positivo"</a:t>
            </a:r>
            <a:r>
              <a:rPr lang="es-ES" sz="1800" dirty="0">
                <a:latin typeface="Consolas" pitchFamily="49" charset="0"/>
              </a:rPr>
              <a:t>;</a:t>
            </a:r>
          </a:p>
          <a:p>
            <a:pPr marL="0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latin typeface="Consolas" pitchFamily="49" charset="0"/>
              </a:rPr>
              <a:t>}</a:t>
            </a:r>
          </a:p>
          <a:p>
            <a:pPr marL="0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latin typeface="Consolas" pitchFamily="49" charset="0"/>
              </a:rPr>
              <a:t>cout &lt;&lt; endl;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65956" y="6343333"/>
            <a:ext cx="7429552" cy="365125"/>
          </a:xfrm>
        </p:spPr>
        <p:txBody>
          <a:bodyPr/>
          <a:lstStyle/>
          <a:p>
            <a:r>
              <a:rPr lang="es-ES" dirty="0" err="1" smtClean="0"/>
              <a:t>AyED</a:t>
            </a:r>
            <a:r>
              <a:rPr lang="es-ES" dirty="0" smtClean="0"/>
              <a:t> I: Tipos e instrucciones II</a:t>
            </a:r>
            <a:endParaRPr lang="es-ES" dirty="0"/>
          </a:p>
        </p:txBody>
      </p:sp>
      <p:grpSp>
        <p:nvGrpSpPr>
          <p:cNvPr id="6" name="55 Grupo"/>
          <p:cNvGrpSpPr/>
          <p:nvPr/>
        </p:nvGrpSpPr>
        <p:grpSpPr>
          <a:xfrm>
            <a:off x="5266973" y="5589240"/>
            <a:ext cx="1512168" cy="720081"/>
            <a:chOff x="3945499" y="5394868"/>
            <a:chExt cx="1512168" cy="720081"/>
          </a:xfrm>
        </p:grpSpPr>
        <p:cxnSp>
          <p:nvCxnSpPr>
            <p:cNvPr id="7" name="6 Conector recto de flecha"/>
            <p:cNvCxnSpPr/>
            <p:nvPr/>
          </p:nvCxnSpPr>
          <p:spPr>
            <a:xfrm rot="16200000" flipH="1">
              <a:off x="4516741" y="5934532"/>
              <a:ext cx="360040" cy="7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6" name="35 CuadroTexto"/>
            <p:cNvSpPr txBox="1"/>
            <p:nvPr/>
          </p:nvSpPr>
          <p:spPr>
            <a:xfrm>
              <a:off x="3945499" y="5394868"/>
              <a:ext cx="1512168" cy="360040"/>
            </a:xfrm>
            <a:prstGeom prst="rect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sz="15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cout &lt;&lt; </a:t>
              </a:r>
              <a:r>
                <a:rPr lang="es-ES" sz="15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endl;</a:t>
              </a:r>
            </a:p>
          </p:txBody>
        </p:sp>
      </p:grpSp>
      <p:grpSp>
        <p:nvGrpSpPr>
          <p:cNvPr id="8" name="57 Grupo"/>
          <p:cNvGrpSpPr/>
          <p:nvPr/>
        </p:nvGrpSpPr>
        <p:grpSpPr>
          <a:xfrm>
            <a:off x="6004175" y="3655002"/>
            <a:ext cx="1964034" cy="1623325"/>
            <a:chOff x="4682701" y="3460630"/>
            <a:chExt cx="1964034" cy="1623325"/>
          </a:xfrm>
        </p:grpSpPr>
        <p:sp>
          <p:nvSpPr>
            <p:cNvPr id="38" name="37 CuadroTexto"/>
            <p:cNvSpPr txBox="1"/>
            <p:nvPr/>
          </p:nvSpPr>
          <p:spPr>
            <a:xfrm>
              <a:off x="4957435" y="4363875"/>
              <a:ext cx="1689300" cy="360040"/>
            </a:xfrm>
            <a:prstGeom prst="rect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cout &lt;&lt; "Positivo";</a:t>
              </a:r>
            </a:p>
          </p:txBody>
        </p:sp>
        <p:grpSp>
          <p:nvGrpSpPr>
            <p:cNvPr id="9" name="38 Grupo"/>
            <p:cNvGrpSpPr/>
            <p:nvPr/>
          </p:nvGrpSpPr>
          <p:grpSpPr>
            <a:xfrm flipH="1">
              <a:off x="5588044" y="3909899"/>
              <a:ext cx="215230" cy="442949"/>
              <a:chOff x="1476450" y="3276378"/>
              <a:chExt cx="215230" cy="44294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0" name="39 Conector recto de flecha"/>
              <p:cNvCxnSpPr/>
              <p:nvPr/>
            </p:nvCxnSpPr>
            <p:spPr>
              <a:xfrm rot="5400000">
                <a:off x="1264501" y="3497059"/>
                <a:ext cx="442949" cy="1588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stealth" w="lg" len="lg"/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1" name="40 Conector recto de flecha"/>
              <p:cNvCxnSpPr/>
              <p:nvPr/>
            </p:nvCxnSpPr>
            <p:spPr>
              <a:xfrm rot="10800000">
                <a:off x="1476450" y="3283522"/>
                <a:ext cx="215230" cy="1588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none" w="lg" len="lg"/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43" name="42 CuadroTexto"/>
            <p:cNvSpPr txBox="1"/>
            <p:nvPr/>
          </p:nvSpPr>
          <p:spPr>
            <a:xfrm>
              <a:off x="5457667" y="3460630"/>
              <a:ext cx="817853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false</a:t>
              </a:r>
            </a:p>
          </p:txBody>
        </p:sp>
        <p:cxnSp>
          <p:nvCxnSpPr>
            <p:cNvPr id="44" name="43 Conector recto de flecha"/>
            <p:cNvCxnSpPr/>
            <p:nvPr/>
          </p:nvCxnSpPr>
          <p:spPr>
            <a:xfrm rot="16200000" flipH="1">
              <a:off x="5623651" y="4903538"/>
              <a:ext cx="360040" cy="7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45 Conector recto de flecha"/>
            <p:cNvCxnSpPr/>
            <p:nvPr/>
          </p:nvCxnSpPr>
          <p:spPr>
            <a:xfrm rot="10800000">
              <a:off x="4682701" y="5064906"/>
              <a:ext cx="1121367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29" name="28 Conector recto de flecha"/>
          <p:cNvCxnSpPr/>
          <p:nvPr/>
        </p:nvCxnSpPr>
        <p:spPr>
          <a:xfrm rot="16200000" flipH="1">
            <a:off x="5837421" y="5437397"/>
            <a:ext cx="360040" cy="794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0" name="53 Grupo"/>
          <p:cNvGrpSpPr/>
          <p:nvPr/>
        </p:nvGrpSpPr>
        <p:grpSpPr>
          <a:xfrm>
            <a:off x="5036516" y="3492985"/>
            <a:ext cx="1944216" cy="875716"/>
            <a:chOff x="3715042" y="3298614"/>
            <a:chExt cx="1944216" cy="875716"/>
          </a:xfrm>
        </p:grpSpPr>
        <p:sp>
          <p:nvSpPr>
            <p:cNvPr id="23" name="22 Decisión"/>
            <p:cNvSpPr/>
            <p:nvPr/>
          </p:nvSpPr>
          <p:spPr>
            <a:xfrm>
              <a:off x="3715042" y="3645296"/>
              <a:ext cx="1944216" cy="529034"/>
            </a:xfrm>
            <a:prstGeom prst="flowChartDecision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num &lt; 0</a:t>
              </a:r>
            </a:p>
          </p:txBody>
        </p:sp>
        <p:cxnSp>
          <p:nvCxnSpPr>
            <p:cNvPr id="47" name="46 Conector recto de flecha"/>
            <p:cNvCxnSpPr/>
            <p:nvPr/>
          </p:nvCxnSpPr>
          <p:spPr>
            <a:xfrm rot="16200000" flipH="1">
              <a:off x="4516741" y="3478237"/>
              <a:ext cx="360040" cy="7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1" name="52 Grupo"/>
          <p:cNvGrpSpPr/>
          <p:nvPr/>
        </p:nvGrpSpPr>
        <p:grpSpPr>
          <a:xfrm>
            <a:off x="5266973" y="2830054"/>
            <a:ext cx="1512168" cy="662930"/>
            <a:chOff x="3945499" y="2635683"/>
            <a:chExt cx="1512168" cy="662930"/>
          </a:xfrm>
        </p:grpSpPr>
        <p:sp>
          <p:nvSpPr>
            <p:cNvPr id="48" name="47 CuadroTexto"/>
            <p:cNvSpPr txBox="1"/>
            <p:nvPr/>
          </p:nvSpPr>
          <p:spPr>
            <a:xfrm>
              <a:off x="3945499" y="2938573"/>
              <a:ext cx="1512168" cy="360040"/>
            </a:xfrm>
            <a:prstGeom prst="rect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cin &gt;&gt; num;</a:t>
              </a:r>
            </a:p>
          </p:txBody>
        </p:sp>
        <p:cxnSp>
          <p:nvCxnSpPr>
            <p:cNvPr id="37" name="36 Conector recto de flecha"/>
            <p:cNvCxnSpPr/>
            <p:nvPr/>
          </p:nvCxnSpPr>
          <p:spPr>
            <a:xfrm rot="16200000" flipH="1">
              <a:off x="4515153" y="2815306"/>
              <a:ext cx="360040" cy="7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8" name="27 CuadroTexto"/>
          <p:cNvSpPr txBox="1"/>
          <p:nvPr/>
        </p:nvSpPr>
        <p:spPr>
          <a:xfrm>
            <a:off x="7557732" y="1337108"/>
            <a:ext cx="2570717" cy="1947876"/>
          </a:xfrm>
          <a:prstGeom prst="rect">
            <a:avLst/>
          </a:prstGeom>
          <a:solidFill>
            <a:schemeClr val="dk1"/>
          </a:solidFill>
          <a:ln w="63500" cap="rnd">
            <a:solidFill>
              <a:schemeClr val="tx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tIns="72000" bIns="72000" rtlCol="0">
            <a:noAutofit/>
          </a:bodyPr>
          <a:lstStyle/>
          <a:p>
            <a:endParaRPr lang="es-ES" sz="1600" dirty="0">
              <a:latin typeface="Consolas" pitchFamily="49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7629169" y="1622860"/>
            <a:ext cx="26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nsolas" pitchFamily="49" charset="0"/>
              </a:rPr>
              <a:t>_</a:t>
            </a:r>
            <a:endParaRPr lang="es-ES" dirty="0"/>
          </a:p>
        </p:txBody>
      </p:sp>
      <p:sp>
        <p:nvSpPr>
          <p:cNvPr id="31" name="30 CuadroTexto"/>
          <p:cNvSpPr txBox="1"/>
          <p:nvPr/>
        </p:nvSpPr>
        <p:spPr>
          <a:xfrm>
            <a:off x="7629169" y="1372591"/>
            <a:ext cx="1428760" cy="428628"/>
          </a:xfrm>
          <a:prstGeom prst="rect">
            <a:avLst/>
          </a:prstGeom>
          <a:noFill/>
          <a:ln w="63500" cap="rnd"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tIns="72000" bIns="72000" rtlCol="0">
            <a:noAutofit/>
          </a:bodyPr>
          <a:lstStyle/>
          <a:p>
            <a:endParaRPr lang="es-ES" sz="1600" dirty="0">
              <a:latin typeface="Consolas" pitchFamily="49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7629169" y="1360449"/>
            <a:ext cx="26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nsolas" pitchFamily="49" charset="0"/>
              </a:rPr>
              <a:t>_</a:t>
            </a:r>
            <a:endParaRPr lang="es-ES" dirty="0"/>
          </a:p>
        </p:txBody>
      </p:sp>
      <p:sp>
        <p:nvSpPr>
          <p:cNvPr id="34" name="33 CuadroTexto"/>
          <p:cNvSpPr txBox="1"/>
          <p:nvPr/>
        </p:nvSpPr>
        <p:spPr>
          <a:xfrm>
            <a:off x="7608168" y="1372591"/>
            <a:ext cx="1428760" cy="428628"/>
          </a:xfrm>
          <a:prstGeom prst="rect">
            <a:avLst/>
          </a:prstGeom>
          <a:solidFill>
            <a:schemeClr val="bg1"/>
          </a:solidFill>
          <a:ln w="63500" cap="rnd"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tIns="72000" bIns="72000" rtlCol="0">
            <a:noAutofit/>
          </a:bodyPr>
          <a:lstStyle/>
          <a:p>
            <a:r>
              <a:rPr lang="es-ES" sz="1600" dirty="0">
                <a:latin typeface="Consolas" pitchFamily="49" charset="0"/>
              </a:rPr>
              <a:t>129</a:t>
            </a:r>
          </a:p>
        </p:txBody>
      </p:sp>
      <p:sp>
        <p:nvSpPr>
          <p:cNvPr id="39" name="38 CuadroTexto"/>
          <p:cNvSpPr txBox="1"/>
          <p:nvPr/>
        </p:nvSpPr>
        <p:spPr>
          <a:xfrm>
            <a:off x="7614882" y="1694298"/>
            <a:ext cx="1428760" cy="428628"/>
          </a:xfrm>
          <a:prstGeom prst="rect">
            <a:avLst/>
          </a:prstGeom>
          <a:solidFill>
            <a:schemeClr val="bg1"/>
          </a:solidFill>
          <a:ln w="63500" cap="rnd"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tIns="72000" bIns="72000" rtlCol="0">
            <a:noAutofit/>
          </a:bodyPr>
          <a:lstStyle/>
          <a:p>
            <a:r>
              <a:rPr lang="es-ES" sz="1600" dirty="0">
                <a:latin typeface="Consolas" pitchFamily="49" charset="0"/>
              </a:rPr>
              <a:t>Positivo</a:t>
            </a:r>
          </a:p>
        </p:txBody>
      </p:sp>
      <p:sp>
        <p:nvSpPr>
          <p:cNvPr id="50" name="49 CuadroTexto"/>
          <p:cNvSpPr txBox="1"/>
          <p:nvPr/>
        </p:nvSpPr>
        <p:spPr>
          <a:xfrm>
            <a:off x="7629169" y="1980050"/>
            <a:ext cx="26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nsolas" pitchFamily="49" charset="0"/>
              </a:rPr>
              <a:t>_</a:t>
            </a:r>
            <a:endParaRPr lang="es-ES" dirty="0"/>
          </a:p>
        </p:txBody>
      </p:sp>
      <p:graphicFrame>
        <p:nvGraphicFramePr>
          <p:cNvPr id="59" name="58 Tabla"/>
          <p:cNvGraphicFramePr>
            <a:graphicFrameLocks noGrp="1"/>
          </p:cNvGraphicFramePr>
          <p:nvPr/>
        </p:nvGraphicFramePr>
        <p:xfrm>
          <a:off x="8453454" y="4024333"/>
          <a:ext cx="1512168" cy="304800"/>
        </p:xfrm>
        <a:graphic>
          <a:graphicData uri="http://schemas.openxmlformats.org/drawingml/2006/table">
            <a:tbl>
              <a:tblPr firstRow="1" bandRow="1">
                <a:noFill/>
                <a:tableStyleId>{D113A9D2-9D6B-4929-AA2D-F23B5EE8CBE7}</a:tableStyleId>
              </a:tblPr>
              <a:tblGrid>
                <a:gridCol w="594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l"/>
                      <a:r>
                        <a:rPr lang="es-E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num</a:t>
                      </a:r>
                      <a:endParaRPr lang="es-E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rgbClr val="C00000"/>
                          </a:solidFill>
                          <a:latin typeface="Consolas" pitchFamily="49" charset="0"/>
                        </a:rPr>
                        <a:t>?</a:t>
                      </a:r>
                      <a:endParaRPr lang="es-ES" sz="1400" dirty="0">
                        <a:solidFill>
                          <a:srgbClr val="C00000"/>
                        </a:solidFill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/>
        </p:nvGraphicFramePr>
        <p:xfrm>
          <a:off x="8453454" y="4024333"/>
          <a:ext cx="1512168" cy="304800"/>
        </p:xfrm>
        <a:graphic>
          <a:graphicData uri="http://schemas.openxmlformats.org/drawingml/2006/table">
            <a:tbl>
              <a:tblPr firstRow="1" bandRow="1">
                <a:noFill/>
                <a:tableStyleId>{D113A9D2-9D6B-4929-AA2D-F23B5EE8CBE7}</a:tableStyleId>
              </a:tblPr>
              <a:tblGrid>
                <a:gridCol w="594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l"/>
                      <a:r>
                        <a:rPr lang="es-E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num</a:t>
                      </a:r>
                      <a:endParaRPr lang="es-E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nsolas" pitchFamily="49" charset="0"/>
                        </a:rPr>
                        <a:t>129</a:t>
                      </a:r>
                      <a:endParaRPr lang="es-ES" sz="14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Marcador de fech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C32A-6E5E-40C5-BF95-5EAD8A07462C}" type="datetime8">
              <a:rPr lang="es-AR" smtClean="0"/>
              <a:t>3/7/2020 13:56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2" grpId="1"/>
      <p:bldP spid="32" grpId="2"/>
      <p:bldP spid="34" grpId="0" animBg="1"/>
      <p:bldP spid="39" grpId="0" animBg="1"/>
      <p:bldP spid="5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noFill/>
        <a:ln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C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rtlCol="0">
        <a:spAutoFit/>
      </a:bodyPr>
      <a:lstStyle>
        <a:defPPr algn="ctr">
          <a:spcAft>
            <a:spcPts val="600"/>
          </a:spcAft>
          <a:defRPr sz="20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mbr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51834</TotalTime>
  <Words>6550</Words>
  <Application>Microsoft Office PowerPoint</Application>
  <PresentationFormat>Panorámica</PresentationFormat>
  <Paragraphs>1423</Paragraphs>
  <Slides>77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77</vt:i4>
      </vt:variant>
    </vt:vector>
  </HeadingPairs>
  <TitlesOfParts>
    <vt:vector size="87" baseType="lpstr">
      <vt:lpstr>Arial</vt:lpstr>
      <vt:lpstr>Calibri</vt:lpstr>
      <vt:lpstr>Cambria</vt:lpstr>
      <vt:lpstr>Consolas</vt:lpstr>
      <vt:lpstr>Constantia</vt:lpstr>
      <vt:lpstr>Symbol</vt:lpstr>
      <vt:lpstr>Wingdings</vt:lpstr>
      <vt:lpstr>Wingdings 2</vt:lpstr>
      <vt:lpstr>Flow</vt:lpstr>
      <vt:lpstr>Ecuación</vt:lpstr>
      <vt:lpstr>Tipos e instrucciones II</vt:lpstr>
      <vt:lpstr>Algoritmos y Estructuras de Datos I</vt:lpstr>
      <vt:lpstr>Ejecución secuencial</vt:lpstr>
      <vt:lpstr>Selección</vt:lpstr>
      <vt:lpstr>Repetición (iteración)</vt:lpstr>
      <vt:lpstr>Algoritmos y Estructuras de Datos I</vt:lpstr>
      <vt:lpstr>Selección simple (bifurcación)</vt:lpstr>
      <vt:lpstr>La instrucción if</vt:lpstr>
      <vt:lpstr>La instrucción if</vt:lpstr>
      <vt:lpstr>La instrucción if</vt:lpstr>
      <vt:lpstr>Ejemplo</vt:lpstr>
      <vt:lpstr>Algoritmos y Estructuras de Datos I</vt:lpstr>
      <vt:lpstr>Operadores lógicos (booleanos)</vt:lpstr>
      <vt:lpstr>Operadores lógicos - Tablas de verdad</vt:lpstr>
      <vt:lpstr>Ejemplo</vt:lpstr>
      <vt:lpstr>Fundamentos de la programación</vt:lpstr>
      <vt:lpstr>Número de días de un mes</vt:lpstr>
      <vt:lpstr>¿Año bisiesto?</vt:lpstr>
      <vt:lpstr>Asociación de cláusulas else</vt:lpstr>
      <vt:lpstr>Algoritmos y Estructuras de Datos I</vt:lpstr>
      <vt:lpstr>Condiciones</vt:lpstr>
      <vt:lpstr>Evaluación perezosa</vt:lpstr>
      <vt:lpstr>Fundamentos de la programación</vt:lpstr>
      <vt:lpstr>Selección múltiple</vt:lpstr>
      <vt:lpstr>Fundamentos de la programación</vt:lpstr>
      <vt:lpstr>La escala if-else-if</vt:lpstr>
      <vt:lpstr>La escala if-else-if</vt:lpstr>
      <vt:lpstr>La escala if-else-if</vt:lpstr>
      <vt:lpstr>La escala if-else-if</vt:lpstr>
      <vt:lpstr>Nivel de un valor</vt:lpstr>
      <vt:lpstr>¿Código repetido en las distintas ramas?</vt:lpstr>
      <vt:lpstr>Fundamentos de la programación</vt:lpstr>
      <vt:lpstr>La instrucción switch</vt:lpstr>
      <vt:lpstr>La instrucción switch</vt:lpstr>
      <vt:lpstr>La instrucción break</vt:lpstr>
      <vt:lpstr>La instrucción break</vt:lpstr>
      <vt:lpstr>Con y sin break</vt:lpstr>
      <vt:lpstr>Un menú</vt:lpstr>
      <vt:lpstr>Un menú</vt:lpstr>
      <vt:lpstr>El menú con su bucle...</vt:lpstr>
      <vt:lpstr>Casos múltiples</vt:lpstr>
      <vt:lpstr>Escritura de variables de tipos enumerados</vt:lpstr>
      <vt:lpstr>Fundamentos de la programación</vt:lpstr>
      <vt:lpstr>Repetición (iteración)</vt:lpstr>
      <vt:lpstr>Tipos de bucles</vt:lpstr>
      <vt:lpstr>Fundamentos de la programación</vt:lpstr>
      <vt:lpstr>El bucle while</vt:lpstr>
      <vt:lpstr>Ejecución del bucle while</vt:lpstr>
      <vt:lpstr>El bucle while</vt:lpstr>
      <vt:lpstr>Fundamentos de la programación</vt:lpstr>
      <vt:lpstr>Bucle for</vt:lpstr>
      <vt:lpstr>Ejecución del bucle for</vt:lpstr>
      <vt:lpstr>Ejecución del bucle for</vt:lpstr>
      <vt:lpstr>Bucle for</vt:lpstr>
      <vt:lpstr>Ejemplo de bucle for</vt:lpstr>
      <vt:lpstr>Bucle for</vt:lpstr>
      <vt:lpstr>Ámbito de la variable contadora</vt:lpstr>
      <vt:lpstr>Bucle for versus bucle while</vt:lpstr>
      <vt:lpstr>Fundamentos de la programación</vt:lpstr>
      <vt:lpstr>Bucles for anidados</vt:lpstr>
      <vt:lpstr>Tablas de multiplicación</vt:lpstr>
      <vt:lpstr>Mejor presentación</vt:lpstr>
      <vt:lpstr>Más bucles anidados</vt:lpstr>
      <vt:lpstr>Más bucles anidados</vt:lpstr>
      <vt:lpstr>Más bucles anidados</vt:lpstr>
      <vt:lpstr>Ambos tipos de bucles anidados</vt:lpstr>
      <vt:lpstr>Fundamentos de la programación</vt:lpstr>
      <vt:lpstr>Ámbito de los identificadores</vt:lpstr>
      <vt:lpstr>Ámbito de los identificadores</vt:lpstr>
      <vt:lpstr>Ámbito de los identificadores</vt:lpstr>
      <vt:lpstr>Ámbito de los identificadores</vt:lpstr>
      <vt:lpstr>Ámbito de los identificadores</vt:lpstr>
      <vt:lpstr>Ámbito de los identificadores</vt:lpstr>
      <vt:lpstr>Ámbito de los identificadores</vt:lpstr>
      <vt:lpstr>Visibilidad de los identificadores</vt:lpstr>
      <vt:lpstr>Visibilidad de los identificadores</vt:lpstr>
      <vt:lpstr>Muchas Gracias</vt:lpstr>
    </vt:vector>
  </TitlesOfParts>
  <Company>UCM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programación</dc:title>
  <dc:creator>Luis</dc:creator>
  <cp:lastModifiedBy>jose luis oemig</cp:lastModifiedBy>
  <cp:revision>1217</cp:revision>
  <dcterms:created xsi:type="dcterms:W3CDTF">2010-03-20T08:32:51Z</dcterms:created>
  <dcterms:modified xsi:type="dcterms:W3CDTF">2020-07-04T22:12:47Z</dcterms:modified>
</cp:coreProperties>
</file>