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425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7099300" cy="10234600"/>
  <p:embeddedFontLst>
    <p:embeddedFont>
      <p:font typeface="Constanti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00336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3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3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4" name="Google Shape;104;p13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 rot="5400000">
            <a:off x="7604918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 rot="5400000">
            <a:off x="2016918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bg>
      <p:bgPr>
        <a:solidFill>
          <a:srgbClr val="00336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  <a:defRPr b="1" sz="3600">
                <a:solidFill>
                  <a:srgbClr val="B1E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i="1" sz="2400">
                <a:latin typeface="Cambria"/>
                <a:ea typeface="Cambria"/>
                <a:cs typeface="Cambria"/>
                <a:sym typeface="Cambria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rgbClr val="B1EEFE"/>
              </a:buClr>
              <a:buSzPts val="2200"/>
              <a:buFont typeface="Noto Sans Symbols"/>
              <a:buChar char="✔"/>
              <a:defRPr sz="2200"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onstantia"/>
              <a:buChar char="—"/>
              <a:defRPr sz="2000"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B1EEFE"/>
              </a:buClr>
              <a:buSzPts val="20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B1EEFE"/>
              </a:buClr>
              <a:buSzPts val="20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571462" y="857232"/>
            <a:ext cx="11049077" cy="0"/>
          </a:xfrm>
          <a:prstGeom prst="straightConnector1">
            <a:avLst/>
          </a:prstGeom>
          <a:noFill/>
          <a:ln cap="flat" cmpd="sng" w="28575">
            <a:solidFill>
              <a:srgbClr val="C4E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rgbClr val="00336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bg>
      <p:bgPr>
        <a:solidFill>
          <a:srgbClr val="00336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  <a:defRPr b="1" sz="3600">
                <a:solidFill>
                  <a:srgbClr val="B1E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i="1" sz="2400">
                <a:latin typeface="Cambria"/>
                <a:ea typeface="Cambria"/>
                <a:cs typeface="Cambria"/>
                <a:sym typeface="Cambria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rgbClr val="B1EEFE"/>
              </a:buClr>
              <a:buSzPts val="2200"/>
              <a:buFont typeface="Noto Sans Symbols"/>
              <a:buChar char="✔"/>
              <a:defRPr sz="2200"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onstantia"/>
              <a:buChar char="—"/>
              <a:defRPr sz="2000"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B1EEFE"/>
              </a:buClr>
              <a:buSzPts val="20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B1EEFE"/>
              </a:buClr>
              <a:buSzPts val="2000"/>
              <a:buFont typeface="Noto Sans Symbols"/>
              <a:buChar char="✔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54" name="Google Shape;54;p6"/>
          <p:cNvCxnSpPr/>
          <p:nvPr/>
        </p:nvCxnSpPr>
        <p:spPr>
          <a:xfrm>
            <a:off x="571462" y="857232"/>
            <a:ext cx="11049077" cy="0"/>
          </a:xfrm>
          <a:prstGeom prst="straightConnector1">
            <a:avLst/>
          </a:prstGeom>
          <a:noFill/>
          <a:ln cap="flat" cmpd="sng" w="28575">
            <a:solidFill>
              <a:srgbClr val="C4EE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511824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showMasterSp="0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showMasterSp="0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B5394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B5394"/>
            </a:gs>
            <a:gs pos="25000">
              <a:srgbClr val="C7FFFF"/>
            </a:gs>
            <a:gs pos="100000">
              <a:srgbClr val="4D707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42" name="Google Shape;42;p4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2024033" y="1847839"/>
            <a:ext cx="1548000" cy="1548000"/>
          </a:xfrm>
          <a:prstGeom prst="rect">
            <a:avLst/>
          </a:prstGeom>
          <a:solidFill>
            <a:srgbClr val="006DBA"/>
          </a:soli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8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920602" y="629748"/>
            <a:ext cx="52759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B1EEFE"/>
                </a:solidFill>
                <a:latin typeface="Calibri"/>
                <a:ea typeface="Calibri"/>
                <a:cs typeface="Calibri"/>
                <a:sym typeface="Calibri"/>
              </a:rPr>
              <a:t>Algoritmos y Estructuras de Datos I</a:t>
            </a:r>
            <a:endParaRPr sz="2800">
              <a:solidFill>
                <a:srgbClr val="B1E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>
            <a:off x="2024034" y="1214422"/>
            <a:ext cx="7643866" cy="0"/>
          </a:xfrm>
          <a:prstGeom prst="straightConnector1">
            <a:avLst/>
          </a:prstGeom>
          <a:noFill/>
          <a:ln cap="flat" cmpd="sng" w="25400">
            <a:solidFill>
              <a:srgbClr val="B1EEF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125" name="Google Shape;125;p16"/>
          <p:cNvSpPr txBox="1"/>
          <p:nvPr>
            <p:ph type="ctrTitle"/>
          </p:nvPr>
        </p:nvSpPr>
        <p:spPr>
          <a:xfrm>
            <a:off x="3952860" y="1844824"/>
            <a:ext cx="6072230" cy="14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2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9AAED"/>
              </a:buClr>
              <a:buSzPts val="4320"/>
              <a:buFont typeface="Calibri"/>
              <a:buNone/>
            </a:pPr>
            <a:r>
              <a:rPr lang="es-ES" sz="4320">
                <a:solidFill>
                  <a:srgbClr val="89AAED"/>
                </a:solidFill>
              </a:rPr>
              <a:t>La abstracción procedimental</a:t>
            </a:r>
            <a:endParaRPr b="0" sz="4320">
              <a:solidFill>
                <a:srgbClr val="89AAED"/>
              </a:solidFill>
            </a:endParaRPr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Especificación de una Abs. Proc. (III)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a) Cabecera: (Parte </a:t>
            </a:r>
            <a:r>
              <a:rPr i="0" lang="es-ES"/>
              <a:t>sintáctica</a:t>
            </a:r>
            <a:r>
              <a:rPr i="0" lang="es-ES"/>
              <a:t>) Indica el nombre del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procedimiento y el </a:t>
            </a:r>
            <a:r>
              <a:rPr i="0" lang="es-ES"/>
              <a:t>número</a:t>
            </a:r>
            <a:r>
              <a:rPr i="0" lang="es-ES"/>
              <a:t>, orden y tipo de las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entradas y salidas. Se suele adoptar la sintaxis de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un lenguaje de </a:t>
            </a:r>
            <a:r>
              <a:rPr i="0" lang="es-ES"/>
              <a:t>programación</a:t>
            </a:r>
            <a:r>
              <a:rPr i="0" lang="es-ES"/>
              <a:t> concreto. Ejemplo,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el prototipo de la </a:t>
            </a:r>
            <a:r>
              <a:rPr i="0" lang="es-ES"/>
              <a:t>función</a:t>
            </a:r>
            <a:r>
              <a:rPr i="0" lang="es-ES"/>
              <a:t> en C.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b) Cuerpo: (Parte </a:t>
            </a:r>
            <a:r>
              <a:rPr i="0" lang="es-ES"/>
              <a:t>semántica</a:t>
            </a:r>
            <a:r>
              <a:rPr i="0" lang="es-ES"/>
              <a:t>) </a:t>
            </a:r>
            <a:r>
              <a:rPr i="0" lang="es-ES"/>
              <a:t>Está</a:t>
            </a:r>
            <a:r>
              <a:rPr i="0" lang="es-ES"/>
              <a:t> compuesto por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las siguientes </a:t>
            </a:r>
            <a:r>
              <a:rPr i="0" lang="es-ES"/>
              <a:t>cláusulas</a:t>
            </a:r>
            <a:r>
              <a:rPr i="0" lang="es-ES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1. Argumentos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2. Requiere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3. Valores de retorno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4. Efecto</a:t>
            </a:r>
            <a:endParaRPr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07" name="Google Shape;207;p25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Especificación</a:t>
            </a:r>
            <a:r>
              <a:rPr b="0" lang="es-ES"/>
              <a:t> de una Abs. Proc. (IV)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1. Argumentos</a:t>
            </a:r>
            <a:r>
              <a:rPr i="0" lang="es-ES"/>
              <a:t>: Explica el </a:t>
            </a:r>
            <a:r>
              <a:rPr i="0" lang="es-ES"/>
              <a:t>significado</a:t>
            </a:r>
            <a:r>
              <a:rPr i="0" lang="es-ES"/>
              <a:t> de cada </a:t>
            </a:r>
            <a:r>
              <a:rPr i="0" lang="es-ES"/>
              <a:t>parámetro</a:t>
            </a:r>
            <a:r>
              <a:rPr i="0" lang="es-ES"/>
              <a:t> de la </a:t>
            </a:r>
            <a:r>
              <a:rPr i="0" lang="es-ES"/>
              <a:t>abstracción</a:t>
            </a:r>
            <a:r>
              <a:rPr i="0" lang="es-ES"/>
              <a:t>, no el tipo, que ya se ha indicado en la cabecera, sino que representa.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Indicar las restricciones sobre el conjunto datos del tipo sobre los cuales puede operar el procedimiento.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Procedimiento total y parcial.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Indicar si cada argumento es </a:t>
            </a:r>
            <a:r>
              <a:rPr i="0" lang="es-ES"/>
              <a:t>modificado</a:t>
            </a:r>
            <a:r>
              <a:rPr i="0" lang="es-ES"/>
              <a:t> o no. </a:t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Cuando un parámetro vaya a ser alterado, se </a:t>
            </a:r>
            <a:r>
              <a:rPr i="0" lang="es-ES"/>
              <a:t>incluirá</a:t>
            </a:r>
            <a:r>
              <a:rPr i="0" lang="es-ES"/>
              <a:t> la </a:t>
            </a:r>
            <a:r>
              <a:rPr i="0" lang="es-ES"/>
              <a:t>expresión</a:t>
            </a:r>
            <a:r>
              <a:rPr i="0" lang="es-ES"/>
              <a:t> \Es MODIFICADO".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2. Requiere</a:t>
            </a:r>
            <a:r>
              <a:rPr i="0" lang="es-ES"/>
              <a:t>: Restricciones impuestas por el uso del procedimiento no recogidas en Argumentos.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Ejemplo: que exista cierta operación para los objetos del tipo con que se llama a la </a:t>
            </a:r>
            <a:r>
              <a:rPr i="0" lang="es-ES"/>
              <a:t>abstracción</a:t>
            </a:r>
            <a:r>
              <a:rPr i="0" lang="es-ES"/>
              <a:t> o necesidad de que previamente se haya ejecutado otra </a:t>
            </a:r>
            <a:r>
              <a:rPr i="0" lang="es-ES"/>
              <a:t>abstracción</a:t>
            </a:r>
            <a:r>
              <a:rPr i="0" lang="es-ES"/>
              <a:t> procedimental.</a:t>
            </a:r>
            <a:endParaRPr/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Especificación</a:t>
            </a:r>
            <a:r>
              <a:rPr b="0" lang="es-ES"/>
              <a:t> de una Abs. Proc. (V)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3. Valores de retorno </a:t>
            </a:r>
            <a:r>
              <a:rPr b="1" i="0" lang="es-ES"/>
              <a:t>Descripción</a:t>
            </a:r>
            <a:r>
              <a:rPr b="1" i="0" lang="es-ES"/>
              <a:t> </a:t>
            </a:r>
            <a:r>
              <a:rPr i="0" lang="es-ES"/>
              <a:t>de </a:t>
            </a:r>
            <a:r>
              <a:rPr i="0" lang="es-ES"/>
              <a:t>qué</a:t>
            </a:r>
            <a:r>
              <a:rPr i="0" lang="es-ES"/>
              <a:t> valores devuelve la abstracción y qué </a:t>
            </a:r>
            <a:r>
              <a:rPr i="0" lang="es-ES"/>
              <a:t>significan</a:t>
            </a:r>
            <a:r>
              <a:rPr i="0" lang="es-ES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4. Efecto</a:t>
            </a:r>
            <a:r>
              <a:rPr i="0" lang="es-ES"/>
              <a:t>: Describe el comportamiento del procedimiento para las entradas no excluidas por los requisitos. El efecto debe indicar las salidas producidas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y las </a:t>
            </a:r>
            <a:r>
              <a:rPr i="0" lang="es-ES"/>
              <a:t>modificaciones</a:t>
            </a:r>
            <a:r>
              <a:rPr i="0" lang="es-ES"/>
              <a:t> producidas sobre los argumentos marcados con \Es MODIFICADO".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No se indica nada sobre el comportamiento del procedimiento cuando la entrada no satisface los requisitos. Tampoco se indica nada sobre sobre </a:t>
            </a:r>
            <a:r>
              <a:rPr i="0" lang="es-ES"/>
              <a:t>cómo</a:t>
            </a:r>
            <a:r>
              <a:rPr i="0" lang="es-ES"/>
              <a:t> se lleva a cabo dicho efecto, salvo que esto sea requerido por la </a:t>
            </a:r>
            <a:r>
              <a:rPr i="0" lang="es-ES"/>
              <a:t>especificación</a:t>
            </a:r>
            <a:r>
              <a:rPr i="0" lang="es-ES"/>
              <a:t>. Por ejemplo,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que haya un requisito expreso sobre la forma de hacerlo o sobre la </a:t>
            </a:r>
            <a:r>
              <a:rPr i="0" lang="es-ES"/>
              <a:t>eficiencia</a:t>
            </a:r>
            <a:r>
              <a:rPr i="0" lang="es-ES"/>
              <a:t> requerida.</a:t>
            </a:r>
            <a:endParaRPr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4" name="Google Shape;224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25" name="Google Shape;225;p27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Especificación</a:t>
            </a:r>
            <a:r>
              <a:rPr b="0" lang="es-ES"/>
              <a:t> junto al </a:t>
            </a:r>
            <a:r>
              <a:rPr b="0" lang="es-ES"/>
              <a:t>código</a:t>
            </a:r>
            <a:r>
              <a:rPr b="0" lang="es-ES"/>
              <a:t> </a:t>
            </a:r>
            <a:r>
              <a:rPr b="0" lang="es-ES"/>
              <a:t>fuente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Falta de herramientas para mantener y soportar el uso de </a:t>
            </a:r>
            <a:r>
              <a:rPr i="0" lang="es-ES"/>
              <a:t>especificaciones</a:t>
            </a:r>
            <a:r>
              <a:rPr i="0" lang="es-ES"/>
              <a:t> =) responsabilidad exclusiva del programador.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Necesidad de vincular </a:t>
            </a:r>
            <a:r>
              <a:rPr i="0" lang="es-ES"/>
              <a:t>código</a:t>
            </a:r>
            <a:r>
              <a:rPr i="0" lang="es-ES"/>
              <a:t> y </a:t>
            </a:r>
            <a:r>
              <a:rPr i="0" lang="es-ES"/>
              <a:t>especificación</a:t>
            </a:r>
            <a:r>
              <a:rPr i="0" lang="es-ES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Incluirla entre comentarios en la parte de interfaz del </a:t>
            </a:r>
            <a:r>
              <a:rPr i="0" lang="es-ES"/>
              <a:t>código</a:t>
            </a:r>
            <a:r>
              <a:rPr i="0" lang="es-ES"/>
              <a:t>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Herramienta doc++. (http://docpp.sourceforge.net) Permite generar documentaci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on de forma </a:t>
            </a:r>
            <a:r>
              <a:rPr i="0" lang="es-ES"/>
              <a:t>automática</a:t>
            </a:r>
            <a:r>
              <a:rPr i="0" lang="es-ES"/>
              <a:t> en distintos formatos (html, LATEX, postscript, etc.) a partir del código fuente.</a:t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3" name="Google Shape;233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34" name="Google Shape;234;p28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lang="es-ES"/>
              <a:t>2. Abstracción de Datos (TDA).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Tipo de Dato Abstracto (TDA): </a:t>
            </a:r>
            <a:r>
              <a:rPr i="0" lang="es-ES"/>
              <a:t>Entidad abstracta formada por un conjunto de datos y una colección de operaciones asociadas.</a:t>
            </a:r>
            <a:br>
              <a:rPr i="0" lang="es-ES"/>
            </a:b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Ej.: tipos de datos en el lenguaje C++.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Conceptos manejados: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2.1 Especificación: Descripción del comportamiento del TDA.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2.2 Representación: Forma concreta en que se representan los datos en un lenguaje de programación para poder manipularlos.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2.3 Implementación: La forma </a:t>
            </a:r>
            <a:r>
              <a:rPr i="0" lang="es-ES"/>
              <a:t>específica</a:t>
            </a:r>
            <a:r>
              <a:rPr i="0" lang="es-ES"/>
              <a:t> en que se expresan las operaciones.</a:t>
            </a:r>
            <a:endParaRPr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2" name="Google Shape;242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43" name="Google Shape;243;p29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Visiones de un TDA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Hay dos visiones de un TDA:</a:t>
            </a:r>
            <a:br>
              <a:rPr i="0" lang="es-ES"/>
            </a:b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</a:t>
            </a:r>
            <a:r>
              <a:rPr b="1" i="0" lang="es-ES"/>
              <a:t>Visión externa</a:t>
            </a:r>
            <a:r>
              <a:rPr i="0" lang="es-ES"/>
              <a:t>: especificación.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</a:t>
            </a:r>
            <a:r>
              <a:rPr b="1" i="0" lang="es-ES"/>
              <a:t>Visión interna</a:t>
            </a:r>
            <a:r>
              <a:rPr i="0" lang="es-ES"/>
              <a:t>: representación e implementación.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br>
              <a:rPr i="0" lang="es-ES"/>
            </a:br>
            <a:r>
              <a:rPr i="0" lang="es-ES"/>
              <a:t>Ventajas de la separación: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Se puede cambiar la visión interna sin afectar a la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externa.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Facilita la labor del programador permitiéndole</a:t>
            </a: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concentrarse en cada fase por separado.</a:t>
            </a:r>
            <a:endParaRPr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1" name="Google Shape;251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52" name="Google Shape;252;p30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Especificación</a:t>
            </a:r>
            <a:r>
              <a:rPr b="0" lang="es-ES"/>
              <a:t> de un TDA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La especificación es esencial. Define su comportamiento, pero no dice nada sobre su implementación.</a:t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Indica el tipo de entidades que modela, </a:t>
            </a:r>
            <a:r>
              <a:rPr i="0" lang="es-ES"/>
              <a:t>qué</a:t>
            </a:r>
            <a:r>
              <a:rPr i="0" lang="es-ES"/>
              <a:t> operaciones se les pueden aplicar, cómo se usan y qué hacen.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br>
              <a:rPr i="0" lang="es-ES"/>
            </a:br>
            <a:r>
              <a:rPr i="0" lang="es-ES"/>
              <a:t>Estructura de la especificación:</a:t>
            </a:r>
            <a:br>
              <a:rPr i="0" lang="es-ES"/>
            </a:b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1. Cabecera: </a:t>
            </a:r>
            <a:r>
              <a:rPr i="0" lang="es-ES"/>
              <a:t>nombre del tipo y listado de las operaciones.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2. Definición: </a:t>
            </a:r>
            <a:r>
              <a:rPr i="0" lang="es-ES"/>
              <a:t>Descripción del comportamiento sin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indicar la representación. Se debe indicar si el tipo es mutable o no. También se expresa dónde residen los objetos.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i="0" lang="es-ES"/>
              <a:t>3. Operaciones: </a:t>
            </a:r>
            <a:r>
              <a:rPr i="0" lang="es-ES"/>
              <a:t>Especificar las operaciones una por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una como abstracciones procedimentales.</a:t>
            </a:r>
            <a:endParaRPr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0" name="Google Shape;260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61" name="Google Shape;261;p31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lang="es-ES"/>
              <a:t>3. Abstracción de Iteración 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Abstracción que permite trabajar sobre colecciones de objetos sin tener que preocuparse por la forma concreta en que se organizan.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9" name="Google Shape;269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270" name="Google Shape;270;p32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lang="es-ES"/>
              <a:t>Muchas Gracias.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6:21 PM</a:t>
            </a:r>
            <a:endParaRPr/>
          </a:p>
        </p:txBody>
      </p:sp>
      <p:sp>
        <p:nvSpPr>
          <p:cNvPr id="279" name="Google Shape;279;p33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Abstracción</a:t>
            </a:r>
            <a:r>
              <a:rPr b="0" lang="es-ES"/>
              <a:t> en </a:t>
            </a:r>
            <a:r>
              <a:rPr b="0" lang="es-ES"/>
              <a:t>Programación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b="1" i="0" lang="es-ES" sz="3200"/>
              <a:t>Abstracción</a:t>
            </a:r>
            <a:r>
              <a:rPr i="0" lang="es-ES" sz="3200"/>
              <a:t>: Operación intelectual que ignora selectivamente partes de un todo para facilitar su comprensión.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040"/>
              <a:buNone/>
            </a:pPr>
            <a:br>
              <a:rPr i="0" lang="es-ES" sz="3200"/>
            </a:br>
            <a:endParaRPr i="0" sz="3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b="1" i="0" lang="es-ES" sz="3200"/>
              <a:t>Abstracción en la resolución de problemas</a:t>
            </a:r>
            <a:r>
              <a:rPr i="0" lang="es-ES" sz="3200"/>
              <a:t>: Ignorar detalles </a:t>
            </a:r>
            <a:r>
              <a:rPr i="0" lang="es-ES" sz="3200"/>
              <a:t>específicos</a:t>
            </a:r>
            <a:r>
              <a:rPr i="0" lang="es-ES" sz="3200"/>
              <a:t>  buscando generalidades que ofrezcan una perspectiva distinta, </a:t>
            </a:r>
            <a:r>
              <a:rPr i="0" lang="es-ES" sz="3200"/>
              <a:t>más</a:t>
            </a:r>
            <a:r>
              <a:rPr i="0" lang="es-ES" sz="3200"/>
              <a:t> favorable a su </a:t>
            </a:r>
            <a:r>
              <a:rPr i="0" lang="es-ES" sz="3200"/>
              <a:t>resolución</a:t>
            </a:r>
            <a:r>
              <a:rPr i="0" lang="es-ES" sz="3200"/>
              <a:t>.</a:t>
            </a:r>
            <a:endParaRPr sz="3200"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lang="es-ES"/>
              <a:t>Abstracción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i="0" lang="es-ES" sz="3200"/>
              <a:t>Abstracción: descomposición en que se varía el nivel de detalle.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i="0" sz="3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i="0" lang="es-ES" sz="3200"/>
              <a:t>Propiedades de una descomposición </a:t>
            </a:r>
            <a:r>
              <a:rPr i="0" lang="es-ES" sz="3200"/>
              <a:t>útil</a:t>
            </a:r>
            <a:r>
              <a:rPr i="0" lang="es-ES" sz="3200"/>
              <a:t>:</a:t>
            </a:r>
            <a:br>
              <a:rPr i="0" lang="es-ES" sz="3200"/>
            </a:br>
            <a:endParaRPr i="0"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040"/>
              <a:buFont typeface="Arial"/>
              <a:buChar char="•"/>
            </a:pPr>
            <a:r>
              <a:rPr i="0" lang="es-ES" sz="3200"/>
              <a:t> Todas las partes deben estar al mismo nivel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040"/>
              <a:buFont typeface="Arial"/>
              <a:buChar char="•"/>
            </a:pPr>
            <a:r>
              <a:rPr i="0" lang="es-ES" sz="3200"/>
              <a:t> Cada parte debe poder ser abordada por separado</a:t>
            </a:r>
            <a:endParaRPr i="0"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040"/>
              <a:buFont typeface="Arial"/>
              <a:buChar char="•"/>
            </a:pPr>
            <a:r>
              <a:rPr i="0" lang="es-ES" sz="3200"/>
              <a:t> La </a:t>
            </a:r>
            <a:r>
              <a:rPr i="0" lang="es-ES" sz="3200"/>
              <a:t>solución</a:t>
            </a:r>
            <a:r>
              <a:rPr i="0" lang="es-ES" sz="3200"/>
              <a:t> de cada parte debe poder unirse al resto para obtener la solución final</a:t>
            </a:r>
            <a:endParaRPr sz="32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lang="es-ES"/>
              <a:t>Mecanismos</a:t>
            </a:r>
            <a:r>
              <a:rPr b="0" lang="es-ES"/>
              <a:t> de Abstracción en Programación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</a:t>
            </a:r>
            <a:r>
              <a:rPr b="1" i="0" lang="es-ES"/>
              <a:t>Abstracción</a:t>
            </a:r>
            <a:r>
              <a:rPr b="1" i="0" lang="es-ES"/>
              <a:t> por </a:t>
            </a:r>
            <a:r>
              <a:rPr b="1" i="0" lang="es-ES"/>
              <a:t>parametrización</a:t>
            </a:r>
            <a:r>
              <a:rPr i="0" lang="es-ES"/>
              <a:t>. Se introducen </a:t>
            </a:r>
            <a:r>
              <a:rPr i="0" lang="es-ES"/>
              <a:t>parámetros</a:t>
            </a:r>
            <a:r>
              <a:rPr i="0" lang="es-ES"/>
              <a:t> para abstraer un </a:t>
            </a:r>
            <a:r>
              <a:rPr i="0" lang="es-ES"/>
              <a:t>número</a:t>
            </a:r>
            <a:r>
              <a:rPr i="0" lang="es-ES"/>
              <a:t> </a:t>
            </a:r>
            <a:r>
              <a:rPr i="0" lang="es-ES"/>
              <a:t>infinito</a:t>
            </a:r>
            <a:r>
              <a:rPr i="0" lang="es-ES"/>
              <a:t> 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computaciones.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Ejemplo: </a:t>
            </a:r>
            <a:r>
              <a:rPr i="0" lang="es-ES"/>
              <a:t>cálculo</a:t>
            </a:r>
            <a:r>
              <a:rPr i="0" lang="es-ES"/>
              <a:t> de cos()</a:t>
            </a:r>
            <a:br>
              <a:rPr i="0" lang="es-ES"/>
            </a:b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</a:t>
            </a:r>
            <a:r>
              <a:rPr b="1" i="0" lang="es-ES"/>
              <a:t>Abstracción</a:t>
            </a:r>
            <a:r>
              <a:rPr b="1" i="0" lang="es-ES"/>
              <a:t> por </a:t>
            </a:r>
            <a:r>
              <a:rPr b="1" i="0" lang="es-ES"/>
              <a:t>especificación</a:t>
            </a:r>
            <a:r>
              <a:rPr i="0" lang="es-ES"/>
              <a:t>. Permite abstraerse de la implementación concreta de un procedimiento asociándole una descripción precisa de su comportamiento.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Ejemplo: double sqrt(double 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requisitos: a &gt; 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efecto: devuelve una </a:t>
            </a:r>
            <a:r>
              <a:rPr i="0" lang="es-ES"/>
              <a:t>aproximación</a:t>
            </a:r>
            <a:r>
              <a:rPr i="0" lang="es-ES"/>
              <a:t> de la </a:t>
            </a:r>
            <a:r>
              <a:rPr i="0" lang="es-ES"/>
              <a:t>raíz</a:t>
            </a:r>
            <a:r>
              <a:rPr i="0" lang="es-ES"/>
              <a:t> cuadrada de  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La </a:t>
            </a:r>
            <a:r>
              <a:rPr b="1" i="0" lang="es-ES"/>
              <a:t>especificación</a:t>
            </a:r>
            <a:r>
              <a:rPr i="0" lang="es-ES"/>
              <a:t> es un comentario lo suficientemente definido y </a:t>
            </a:r>
            <a:r>
              <a:rPr i="0" lang="es-ES"/>
              <a:t>explícito</a:t>
            </a:r>
            <a:r>
              <a:rPr i="0" lang="es-ES"/>
              <a:t> como para poder usar el procedimiento sin necesitar conocer otros elementos.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Abstracción</a:t>
            </a:r>
            <a:r>
              <a:rPr b="0" lang="es-ES"/>
              <a:t> por Especificación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Se suele expresar en términos 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 </a:t>
            </a:r>
            <a:r>
              <a:rPr b="1" i="0" lang="es-ES" sz="2040"/>
              <a:t>Precondición</a:t>
            </a:r>
            <a:r>
              <a:rPr i="0" lang="es-ES" sz="2040"/>
              <a:t>: Condiciones necesarias y suficientes para que el procedimiento se comporte como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se prevee.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 </a:t>
            </a:r>
            <a:r>
              <a:rPr b="1" i="0" lang="es-ES" sz="2040"/>
              <a:t>Postcondición</a:t>
            </a:r>
            <a:r>
              <a:rPr i="0" lang="es-ES" sz="2040"/>
              <a:t>: Enunciados que se suponen ciertos tras la ejecución del procedimiento, si se cumplió la precondición.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int busca_minimo(float * array, int num_elem)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/*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precondición</a:t>
            </a:r>
            <a:r>
              <a:rPr i="0" lang="es-ES" sz="204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- num_elem &gt; 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- 'array' es un vector con 'num_elem'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componentes.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postcondición</a:t>
            </a:r>
            <a:r>
              <a:rPr i="0" lang="es-ES" sz="204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devuelve la </a:t>
            </a:r>
            <a:r>
              <a:rPr i="0" lang="es-ES" sz="2040"/>
              <a:t>posición</a:t>
            </a:r>
            <a:r>
              <a:rPr i="0" lang="es-ES" sz="2040"/>
              <a:t> del </a:t>
            </a:r>
            <a:r>
              <a:rPr i="0" lang="es-ES" sz="2040"/>
              <a:t>mínimo</a:t>
            </a:r>
            <a:r>
              <a:rPr i="0" lang="es-ES" sz="2040"/>
              <a:t> elemento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de 'array'.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SzPts val="1938"/>
              <a:buNone/>
            </a:pPr>
            <a:r>
              <a:rPr i="0" lang="es-ES" sz="2040"/>
              <a:t>*/</a:t>
            </a:r>
            <a:endParaRPr sz="204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lang="es-ES"/>
              <a:t>Tipos</a:t>
            </a:r>
            <a:r>
              <a:rPr b="0" lang="es-ES"/>
              <a:t> de Abstracción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i="0" lang="es-ES" sz="2800"/>
              <a:t> 1. </a:t>
            </a:r>
            <a:r>
              <a:rPr b="1" i="0" lang="es-ES" sz="2800"/>
              <a:t>Abstracción Procedimental</a:t>
            </a:r>
            <a:r>
              <a:rPr i="0" lang="es-ES" sz="2800"/>
              <a:t>. Definimos un conjunto de operaciones (procedimientos) que se comporta como una operación.</a:t>
            </a:r>
            <a:br>
              <a:rPr i="0" lang="es-ES" sz="2800"/>
            </a:br>
            <a:endParaRPr i="0"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i="0" lang="es-ES" sz="2800"/>
              <a:t>2. </a:t>
            </a:r>
            <a:r>
              <a:rPr b="1" i="0" lang="es-ES" sz="2800"/>
              <a:t>Abstracción de Datos (TDA). </a:t>
            </a:r>
            <a:r>
              <a:rPr i="0" lang="es-ES" sz="2800"/>
              <a:t>Tenemos un conjunto de datos y un conjunto de operaciones que caracterizan el comportamiento del conjunto. Las operaciones </a:t>
            </a:r>
            <a:r>
              <a:rPr i="0" lang="es-ES" sz="2800"/>
              <a:t>están</a:t>
            </a:r>
            <a:r>
              <a:rPr i="0" lang="es-ES" sz="2800"/>
              <a:t> vinculadas a los datos del tipo.</a:t>
            </a:r>
            <a:br>
              <a:rPr i="0" lang="es-ES" sz="2800"/>
            </a:br>
            <a:endParaRPr i="0"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rPr b="1" i="0" lang="es-ES" sz="2800"/>
              <a:t>3. Abstracción de Iteración</a:t>
            </a:r>
            <a:r>
              <a:rPr i="0" lang="es-ES" sz="2800"/>
              <a:t>. Abstracción que permite trabajar sobre colecciones de objetos sin tener que preocuparse por la forma concreta en que se organizan.</a:t>
            </a:r>
            <a:endParaRPr sz="2800"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1. </a:t>
            </a:r>
            <a:r>
              <a:rPr b="0" lang="es-ES"/>
              <a:t>Abstracción</a:t>
            </a:r>
            <a:r>
              <a:rPr b="0" lang="es-ES"/>
              <a:t> Procedimental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Permite abstraer un conjunto preciso de operaciones de computo como una operacion simple. </a:t>
            </a:r>
            <a:br>
              <a:rPr i="0" lang="es-ES"/>
            </a:br>
            <a:r>
              <a:rPr i="0" lang="es-ES"/>
              <a:t>Realiza la aplicación de un conjunto de entradas en las salidas con posible </a:t>
            </a:r>
            <a:r>
              <a:rPr i="0" lang="es-ES"/>
              <a:t>modificación</a:t>
            </a:r>
            <a:r>
              <a:rPr i="0" lang="es-ES"/>
              <a:t> de entradas.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La identidad de los datos no es relevante para el diseño. Solo interesa el </a:t>
            </a:r>
            <a:r>
              <a:rPr i="0" lang="es-ES"/>
              <a:t>número</a:t>
            </a:r>
            <a:r>
              <a:rPr i="0" lang="es-ES"/>
              <a:t> de </a:t>
            </a:r>
            <a:r>
              <a:rPr i="0" lang="es-ES"/>
              <a:t>parámetros</a:t>
            </a:r>
            <a:r>
              <a:rPr i="0" lang="es-ES"/>
              <a:t> y su tipo.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 Con </a:t>
            </a:r>
            <a:r>
              <a:rPr i="0" lang="es-ES"/>
              <a:t>abstracción</a:t>
            </a:r>
            <a:r>
              <a:rPr i="0" lang="es-ES"/>
              <a:t> por </a:t>
            </a:r>
            <a:r>
              <a:rPr i="0" lang="es-ES"/>
              <a:t>especificación</a:t>
            </a:r>
            <a:r>
              <a:rPr i="0" lang="es-ES"/>
              <a:t> es irrelevante la </a:t>
            </a:r>
            <a:r>
              <a:rPr i="0" lang="es-ES"/>
              <a:t>implementación</a:t>
            </a:r>
            <a:r>
              <a:rPr i="0" lang="es-ES"/>
              <a:t>, pero no que hace.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{ Localidad: Para implementar una abstracción procedimental no es necesario conocer la </a:t>
            </a:r>
            <a:r>
              <a:rPr i="0" lang="es-ES"/>
              <a:t>implementación</a:t>
            </a:r>
            <a:r>
              <a:rPr i="0" lang="es-ES"/>
              <a:t> de otras que se usen, solo su </a:t>
            </a:r>
            <a:r>
              <a:rPr i="0" lang="es-ES"/>
              <a:t>especificación</a:t>
            </a:r>
            <a:r>
              <a:rPr i="0" lang="es-E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{ Modificabilidad: Se puede cambiar la implementacion de una </a:t>
            </a:r>
            <a:r>
              <a:rPr i="0" lang="es-ES"/>
              <a:t>abstracción</a:t>
            </a:r>
            <a:r>
              <a:rPr i="0" lang="es-ES"/>
              <a:t> procedimental</a:t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sin afectar a otras abstracciones que la usen, siempre y cuando no cambie la </a:t>
            </a:r>
            <a:r>
              <a:rPr i="0" lang="es-ES"/>
              <a:t>especificación</a:t>
            </a:r>
            <a:r>
              <a:rPr i="0" lang="es-ES"/>
              <a:t>.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9" name="Google Shape;179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80" name="Google Shape;180;p22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rPr b="0" lang="es-ES"/>
              <a:t>Diseño de Abstracciones Procedimentales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1. Minimalidad. Los requisitos los </a:t>
            </a:r>
            <a:r>
              <a:rPr i="0" lang="es-ES"/>
              <a:t>mínimos</a:t>
            </a:r>
            <a:r>
              <a:rPr i="0" lang="es-ES"/>
              <a:t> posibles.</a:t>
            </a:r>
            <a:br>
              <a:rPr i="0" lang="es-ES"/>
            </a:b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2. Generalidad. Poder aplicarla en el mayor </a:t>
            </a:r>
            <a:r>
              <a:rPr i="0" lang="es-ES"/>
              <a:t>número</a:t>
            </a:r>
            <a:r>
              <a:rPr i="0" lang="es-ES"/>
              <a:t> de casos posibles.</a:t>
            </a:r>
            <a:br>
              <a:rPr i="0" lang="es-ES"/>
            </a:b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3. Simplicidad. Realizar una unica accion concreta.</a:t>
            </a:r>
            <a:br>
              <a:rPr i="0" lang="es-ES"/>
            </a:br>
            <a:endParaRPr i="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i="0" lang="es-ES"/>
              <a:t>4. </a:t>
            </a:r>
            <a:r>
              <a:rPr i="0" lang="es-ES"/>
              <a:t>Carácter</a:t>
            </a:r>
            <a:r>
              <a:rPr i="0" lang="es-ES"/>
              <a:t> de total o parcial.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8" name="Google Shape;188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89" name="Google Shape;189;p23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09600" y="285728"/>
            <a:ext cx="10972800" cy="5000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1EEFE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09600" y="1071546"/>
            <a:ext cx="10972800" cy="5110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int elimina_deuda(int * partidas,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int num_partidas)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/*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Argumentos: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----------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partidas: Array monodimensional de enteros</a:t>
            </a:r>
            <a:endParaRPr i="0" sz="1500"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con 'num_partidas' componentes.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Es MODIFICADO.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num_partidas: Numero de componentes 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'partidas'. num_partidas &gt; 0.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Valores de retorno: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------------------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Valor absoluto de la suma de las partidas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negativas.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Efecto: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------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Calcula la suma de las componentes 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'partidas' con valor negativo. Pone a cero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cada componente negativa, cambia el signo</a:t>
            </a:r>
            <a:endParaRPr i="0" sz="1500"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de la suma resultante y la devuelve.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425"/>
              <a:buNone/>
            </a:pPr>
            <a:r>
              <a:rPr i="0" lang="es-ES" sz="1500"/>
              <a:t>*/</a:t>
            </a:r>
            <a:endParaRPr sz="1500"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9239272" y="6356351"/>
            <a:ext cx="12001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Página </a:t>
            </a: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7" name="Google Shape;197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6:23 PM</a:t>
            </a:r>
            <a:endParaRPr/>
          </a:p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4111636" y="6327400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AyED I -  La abstracción procedimental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