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873" r:id="rId3"/>
    <p:sldId id="841" r:id="rId4"/>
    <p:sldId id="806" r:id="rId5"/>
    <p:sldId id="807" r:id="rId6"/>
    <p:sldId id="808" r:id="rId7"/>
    <p:sldId id="809" r:id="rId8"/>
    <p:sldId id="810" r:id="rId9"/>
    <p:sldId id="811" r:id="rId10"/>
    <p:sldId id="842" r:id="rId11"/>
    <p:sldId id="813" r:id="rId12"/>
    <p:sldId id="814" r:id="rId13"/>
    <p:sldId id="840" r:id="rId14"/>
    <p:sldId id="875" r:id="rId15"/>
    <p:sldId id="876" r:id="rId16"/>
    <p:sldId id="877" r:id="rId17"/>
    <p:sldId id="878" r:id="rId18"/>
    <p:sldId id="879" r:id="rId19"/>
    <p:sldId id="887" r:id="rId20"/>
    <p:sldId id="888" r:id="rId21"/>
    <p:sldId id="889" r:id="rId22"/>
    <p:sldId id="844" r:id="rId23"/>
    <p:sldId id="859" r:id="rId24"/>
    <p:sldId id="860" r:id="rId25"/>
    <p:sldId id="861" r:id="rId26"/>
    <p:sldId id="862" r:id="rId27"/>
    <p:sldId id="863" r:id="rId28"/>
    <p:sldId id="871" r:id="rId29"/>
    <p:sldId id="864" r:id="rId30"/>
    <p:sldId id="868" r:id="rId31"/>
    <p:sldId id="869" r:id="rId32"/>
    <p:sldId id="824" r:id="rId33"/>
    <p:sldId id="866" r:id="rId34"/>
    <p:sldId id="867" r:id="rId35"/>
    <p:sldId id="825" r:id="rId36"/>
    <p:sldId id="826" r:id="rId37"/>
    <p:sldId id="827" r:id="rId38"/>
    <p:sldId id="836" r:id="rId39"/>
    <p:sldId id="422" r:id="rId4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9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07/09/2020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7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07/09/2020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9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1B8-FBB2-400E-8067-BFD0B0AFA588}" type="datetime12">
              <a:rPr lang="es-AR" smtClean="0"/>
              <a:t>6:30 p. m.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FA4B-2E07-4AC7-80AD-A4E832084F25}" type="datetime12">
              <a:rPr lang="es-AR" smtClean="0"/>
              <a:t>6:30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2769-1FFA-4E0D-B094-F6F4FA33247F}" type="datetime12">
              <a:rPr lang="es-AR" smtClean="0"/>
              <a:t>6:30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375050"/>
          </a:xfrm>
        </p:spPr>
        <p:txBody>
          <a:bodyPr>
            <a:noAutofit/>
          </a:bodyPr>
          <a:lstStyle>
            <a:lvl1pPr>
              <a:defRPr sz="27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03659"/>
            <a:ext cx="8229600" cy="3832634"/>
          </a:xfrm>
        </p:spPr>
        <p:txBody>
          <a:bodyPr/>
          <a:lstStyle>
            <a:lvl1pPr marL="0" indent="0">
              <a:buNone/>
              <a:defRPr sz="1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270272" indent="-270272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16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535781" indent="-266700">
              <a:buClr>
                <a:srgbClr val="FFC000"/>
              </a:buClr>
              <a:buFont typeface="Constantia" pitchFamily="18" charset="0"/>
              <a:buChar char="—"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807244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078706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1808" y="4767263"/>
            <a:ext cx="321357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Unidad 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780081" y="4797027"/>
            <a:ext cx="90009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428596" y="642924"/>
            <a:ext cx="8286808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81D0AD-FA06-407C-8BDD-91482DC602D2}" type="datetime12">
              <a:rPr lang="es-AR" smtClean="0"/>
              <a:t>6:30 p. m.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D0AD-FA06-407C-8BDD-91482DC602D2}" type="datetime12">
              <a:rPr lang="es-AR" smtClean="0"/>
              <a:t>6:30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FD55-60B6-4138-B6F4-EACA191F8DD8}" type="datetime12">
              <a:rPr lang="es-AR" smtClean="0"/>
              <a:t>6:30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C3FB-FA86-45DE-AF11-51B6616D0413}" type="datetime12">
              <a:rPr lang="es-AR" smtClean="0"/>
              <a:t>6:30 p. m.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BC92-B49F-4F93-8F63-DF83E2182DFB}" type="datetime12">
              <a:rPr lang="es-AR" smtClean="0"/>
              <a:t>6:30 p. m.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96-28AF-4B05-8ECC-003599F23A58}" type="datetime12">
              <a:rPr lang="es-AR" smtClean="0"/>
              <a:t>6:30 p. m.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D71-9049-4DA1-9F1F-47BD395EF833}" type="datetime12">
              <a:rPr lang="es-AR" smtClean="0"/>
              <a:t>6:30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08FC-FEAF-4EF9-9C9E-B2D2C6AFE013}" type="datetime12">
              <a:rPr lang="es-AR" smtClean="0"/>
              <a:t>6:30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Unidad 6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34F2AC-7DA2-4D6D-808A-3663AD9EF9B7}" type="datetime12">
              <a:rPr lang="es-AR" smtClean="0"/>
              <a:t>6:30 p. m.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AyED I – Unidad 6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1518025" y="1385879"/>
            <a:ext cx="1161000" cy="1161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66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es-ES" sz="66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64448" y="495319"/>
            <a:ext cx="38752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92981">
              <a:tabLst>
                <a:tab pos="4507706" algn="l"/>
              </a:tabLst>
            </a:pPr>
            <a:r>
              <a:rPr lang="es-E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</a:t>
            </a:r>
            <a:endParaRPr lang="es-ES" sz="21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518025" y="910817"/>
            <a:ext cx="5732900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2964645" y="1383618"/>
            <a:ext cx="4554173" cy="108012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Recorrido y búsqueda en arrays</a:t>
            </a:r>
            <a:endParaRPr lang="es-ES" sz="36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679845" y="2283210"/>
            <a:ext cx="1784464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Ejemplos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Array con los N primeros números de </a:t>
            </a:r>
            <a:r>
              <a:rPr lang="es-ES" sz="21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Fibonacci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tFibonacci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50 números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tFibonacci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  <a:endParaRPr lang="es-ES" sz="15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+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fib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 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Cuenta de valores con k dígitos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0" dirty="0" smtClean="0"/>
              <a:t>Recorrer una lista de N enteros contabilizando cuántos son </a:t>
            </a:r>
            <a:br>
              <a:rPr lang="es-ES" i="0" dirty="0" smtClean="0"/>
            </a:br>
            <a:r>
              <a:rPr lang="es-ES" i="0" dirty="0" smtClean="0"/>
              <a:t>de 1 dígito, cuántos de 2 dígitos, etcétera (hasta 5 dígitos)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2 arrays: array con los números y array de contadores</a:t>
            </a:r>
            <a:endParaRPr lang="es-ES" i="0" dirty="0" smtClean="0"/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NUM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tNum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[NUM];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Exactamente 100 números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tNum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numeros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  <a:endParaRPr lang="es-ES" sz="15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tDig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--&gt;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números de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i+1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dígitos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numDig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};</a:t>
            </a:r>
            <a:endParaRPr lang="es-ES" sz="15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09102"/>
              </p:ext>
            </p:extLst>
          </p:nvPr>
        </p:nvGraphicFramePr>
        <p:xfrm>
          <a:off x="1817694" y="3705876"/>
          <a:ext cx="5699569" cy="4233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r"/>
                      <a:r>
                        <a:rPr lang="es-ES" sz="1200" b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numeros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46237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2345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236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11234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999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 vMerge="1"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74557"/>
              </p:ext>
            </p:extLst>
          </p:nvPr>
        </p:nvGraphicFramePr>
        <p:xfrm>
          <a:off x="1864557" y="4191930"/>
          <a:ext cx="3553933" cy="4233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r"/>
                      <a:r>
                        <a:rPr lang="es-ES" sz="1200" b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numDig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 vMerge="1"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Cuenta de valores con k dígitos</a:t>
            </a: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Función que devuelve el número de dígitos de un entero: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dato) {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n_digitos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Al menos tiene un dígito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Recorremos la secuencia de dígitos...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(dato &gt;=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dato = dato /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n_digitos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n_digitos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spcAft>
                <a:spcPts val="225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676566" y="2283210"/>
            <a:ext cx="379103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Búsquedas en arrays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0267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Esquema de búsqueda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1500" dirty="0"/>
              <a:t>Inicialización</a:t>
            </a: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1500" dirty="0"/>
              <a:t>Mientras no se encuentre el elemento </a:t>
            </a:r>
            <a:br>
              <a:rPr lang="es-ES" sz="1500" dirty="0"/>
            </a:br>
            <a:r>
              <a:rPr lang="es-ES" sz="1500" dirty="0"/>
              <a:t>y no se esté al final de la secuencia:</a:t>
            </a:r>
          </a:p>
          <a:p>
            <a:pPr marL="535781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1500" dirty="0"/>
              <a:t>Obtener el siguiente elemento</a:t>
            </a:r>
          </a:p>
          <a:p>
            <a:pPr marL="535781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1500" dirty="0"/>
              <a:t>Comprobar si el elemento </a:t>
            </a:r>
            <a:br>
              <a:rPr lang="es-ES" sz="1500" dirty="0"/>
            </a:br>
            <a:r>
              <a:rPr lang="es-ES" sz="1500" dirty="0"/>
              <a:t>satisface la condición</a:t>
            </a: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1500" dirty="0"/>
              <a:t>Finalización</a:t>
            </a:r>
            <a:br>
              <a:rPr lang="es-ES" sz="1500" dirty="0"/>
            </a:br>
            <a:r>
              <a:rPr lang="es-ES" sz="1500" dirty="0"/>
              <a:t>(tratar el elemento encontrado</a:t>
            </a:r>
            <a:br>
              <a:rPr lang="es-ES" sz="1500" dirty="0"/>
            </a:br>
            <a:r>
              <a:rPr lang="es-ES" sz="1500" dirty="0"/>
              <a:t>o indicar que no se ha encontrado)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cxnSp>
        <p:nvCxnSpPr>
          <p:cNvPr id="25" name="24 Conector recto de flecha"/>
          <p:cNvCxnSpPr/>
          <p:nvPr/>
        </p:nvCxnSpPr>
        <p:spPr>
          <a:xfrm rot="5400000">
            <a:off x="5959015" y="3134083"/>
            <a:ext cx="693809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976690" y="1975349"/>
            <a:ext cx="642269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rot="5400000">
            <a:off x="6121279" y="1550998"/>
            <a:ext cx="378811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686335" y="2156957"/>
            <a:ext cx="609462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131715" y="1690398"/>
            <a:ext cx="524503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cxnSp>
        <p:nvCxnSpPr>
          <p:cNvPr id="49" name="48 Conector recto de flecha"/>
          <p:cNvCxnSpPr/>
          <p:nvPr/>
        </p:nvCxnSpPr>
        <p:spPr>
          <a:xfrm rot="5400000">
            <a:off x="6776236" y="2798266"/>
            <a:ext cx="1669967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112060" y="1092157"/>
            <a:ext cx="2505708" cy="27003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54000" tIns="27000" rIns="54000" bIns="27000" rtlCol="0" anchor="ctr" anchorCtr="0">
            <a:noAutofit/>
          </a:bodyPr>
          <a:lstStyle/>
          <a:p>
            <a:pPr algn="ctr"/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Inicialización / 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encontrado = </a:t>
            </a:r>
            <a:r>
              <a:rPr lang="es-ES" sz="10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s-E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rot="16200000" flipH="1">
            <a:off x="6175367" y="978275"/>
            <a:ext cx="270030" cy="596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6295797" y="3620151"/>
            <a:ext cx="1323163" cy="13694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5132302" y="1524856"/>
            <a:ext cx="1163495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rot="5400000">
            <a:off x="4158699" y="2495480"/>
            <a:ext cx="1962683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 flipV="1">
            <a:off x="5132302" y="3470868"/>
            <a:ext cx="1176595" cy="6549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endCxn id="62" idx="0"/>
          </p:cNvCxnSpPr>
          <p:nvPr/>
        </p:nvCxnSpPr>
        <p:spPr>
          <a:xfrm rot="16200000" flipH="1">
            <a:off x="6215950" y="3714444"/>
            <a:ext cx="197198" cy="6547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626690" y="3003798"/>
            <a:ext cx="1350000" cy="27003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54000" tIns="27000" rIns="54000" bIns="27000" rtlCol="0" anchor="ctr" anchorCtr="0">
            <a:noAutofit/>
          </a:bodyPr>
          <a:lstStyle/>
          <a:p>
            <a:pPr algn="ctr"/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¿Encontrado?</a:t>
            </a:r>
            <a:endParaRPr lang="es-E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58" name="57 Conector recto de flecha"/>
          <p:cNvCxnSpPr/>
          <p:nvPr/>
        </p:nvCxnSpPr>
        <p:spPr>
          <a:xfrm rot="16200000" flipH="1">
            <a:off x="6107345" y="2389845"/>
            <a:ext cx="406672" cy="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58 Decisión"/>
          <p:cNvSpPr/>
          <p:nvPr/>
        </p:nvSpPr>
        <p:spPr>
          <a:xfrm>
            <a:off x="5403522" y="1740404"/>
            <a:ext cx="1849092" cy="461247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27000" rIns="0" bIns="27000" rtlCol="0" anchor="ctr" anchorCtr="0">
            <a:noAutofit/>
          </a:bodyPr>
          <a:lstStyle/>
          <a:p>
            <a:pPr algn="ctr"/>
            <a:r>
              <a:rPr lang="es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¿Al final o </a:t>
            </a:r>
            <a:r>
              <a:rPr lang="es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encontrado</a:t>
            </a:r>
            <a:r>
              <a:rPr lang="es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5626690" y="2592205"/>
            <a:ext cx="1350000" cy="27003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54000" tIns="27000" rIns="54000" bIns="27000" rtlCol="0" anchor="ctr" anchorCtr="0">
            <a:noAutofit/>
          </a:bodyPr>
          <a:lstStyle/>
          <a:p>
            <a:pPr algn="ctr"/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Obtener elemento</a:t>
            </a:r>
            <a:endParaRPr lang="es-E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 rot="16200000" flipH="1">
            <a:off x="6182510" y="4221063"/>
            <a:ext cx="270030" cy="596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5750760" y="3816316"/>
            <a:ext cx="1134126" cy="27003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54000" tIns="27000" rIns="54000" bIns="27000" rtlCol="0" anchor="ctr" anchorCtr="0">
            <a:noAutofit/>
          </a:bodyPr>
          <a:lstStyle/>
          <a:p>
            <a:pPr algn="ctr"/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Finalización</a:t>
            </a:r>
            <a:endParaRPr lang="es-E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958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arrays completos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dirty="0" smtClean="0"/>
              <a:t>Todas las posiciones ocupadas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N) &amp;&amp; !encontrado) {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Mientras no se llegue al final y no encontrado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(lista[pos] == buscado) {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pos++;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(encontrado)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208966" y="735546"/>
            <a:ext cx="2449134" cy="96436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650"/>
              </a:lnSpc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1650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1650"/>
              </a:lnSpc>
              <a:buSzPct val="100000"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</p:spTree>
    <p:extLst>
      <p:ext uri="{BB962C8B-B14F-4D97-AF65-F5344CB8AC3E}">
        <p14:creationId xmlns:p14="http://schemas.microsoft.com/office/powerpoint/2010/main" val="21351274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 en arrays </a:t>
            </a:r>
            <a:r>
              <a:rPr lang="es-ES" dirty="0" smtClean="0"/>
              <a:t>incompletos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 centinela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5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((array[pos] != centinela) &amp;&amp; !encontrado)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(array[pos] == buscado)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(encontrado)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335842" y="1059582"/>
            <a:ext cx="2314500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SzPct val="100000"/>
              <a:tabLst>
                <a:tab pos="271463" algn="l"/>
              </a:tabLst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tabLst>
                <a:tab pos="271463" algn="l"/>
              </a:tabLst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tabLst>
                <a:tab pos="271463" algn="l"/>
              </a:tabLst>
            </a:pP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array;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  <a:tabLst>
                <a:tab pos="271463" algn="l"/>
              </a:tabLst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centinela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70265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 en arrays incompletos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 contador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miLista.contador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&amp;&amp; !encontrado)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Mientras no al final y no encontrado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miLista.elementos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[pos] == buscado)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(encontrado)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404344" y="1005577"/>
            <a:ext cx="2245998" cy="156966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SzPct val="100000"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SzPct val="100000"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/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>
              <a:buSzPct val="100000"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0" lvl="1">
              <a:buSzPct val="100000"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0" lvl="1">
              <a:buSzPct val="100000"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  <a:endParaRPr lang="es-E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>
              <a:buSzPct val="100000"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miLista;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7174963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285337" y="2283210"/>
            <a:ext cx="4573496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Recorridos y búsquedas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en cadenas de caracteres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0138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85900" y="722358"/>
            <a:ext cx="5624382" cy="3955626"/>
          </a:xfrm>
        </p:spPr>
        <p:txBody>
          <a:bodyPr>
            <a:normAutofit/>
          </a:bodyPr>
          <a:lstStyle/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>
                <a:latin typeface="Calibri"/>
              </a:rPr>
              <a:t>Recorrido de arrays</a:t>
            </a: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completos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no completos con centinela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no completos con contador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Generación </a:t>
            </a:r>
            <a:r>
              <a:rPr lang="es-ES" sz="1350" dirty="0">
                <a:latin typeface="Calibri"/>
              </a:rPr>
              <a:t>de números aleatorios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Búsquedas </a:t>
            </a:r>
            <a:r>
              <a:rPr lang="es-ES" sz="1350" dirty="0">
                <a:latin typeface="Calibri"/>
              </a:rPr>
              <a:t>en </a:t>
            </a:r>
            <a:r>
              <a:rPr lang="es-ES" sz="1350" dirty="0">
                <a:latin typeface="Calibri"/>
              </a:rPr>
              <a:t>arrays</a:t>
            </a: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completos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no completos con centinela	</a:t>
            </a:r>
            <a:endParaRPr lang="es-ES" sz="1350" dirty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no completos con contador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Recorridos </a:t>
            </a:r>
            <a:r>
              <a:rPr lang="es-ES" sz="1350" dirty="0">
                <a:latin typeface="Calibri"/>
              </a:rPr>
              <a:t>y búsquedas en cadenas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/>
            </a:r>
            <a:br>
              <a:rPr lang="es-ES" sz="1350" dirty="0" smtClean="0">
                <a:latin typeface="Calibri"/>
              </a:rPr>
            </a:br>
            <a:r>
              <a:rPr lang="es-ES" sz="1350" dirty="0" smtClean="0">
                <a:latin typeface="Calibri"/>
              </a:rPr>
              <a:t>Arrays </a:t>
            </a:r>
            <a:r>
              <a:rPr lang="es-ES" sz="1350" dirty="0">
                <a:latin typeface="Calibri"/>
              </a:rPr>
              <a:t>multidimensionales	</a:t>
            </a:r>
            <a:endParaRPr lang="es-ES" sz="1350" dirty="0" smtClean="0">
              <a:latin typeface="Calibri"/>
            </a:endParaRPr>
          </a:p>
          <a:p>
            <a:pPr marL="271463" lvl="1" indent="-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Inicialización </a:t>
            </a:r>
            <a:r>
              <a:rPr lang="es-ES" sz="1350" dirty="0">
                <a:latin typeface="Calibri"/>
              </a:rPr>
              <a:t>de </a:t>
            </a:r>
            <a:r>
              <a:rPr lang="es-ES" sz="1350" dirty="0">
                <a:latin typeface="Calibri"/>
              </a:rPr>
              <a:t>arrays</a:t>
            </a:r>
            <a:r>
              <a:rPr lang="es-ES" sz="1350" dirty="0">
                <a:latin typeface="Calibri"/>
              </a:rPr>
              <a:t> multidimensionales	</a:t>
            </a:r>
            <a:endParaRPr lang="es-ES" sz="1350" dirty="0" smtClean="0">
              <a:latin typeface="Calibri"/>
            </a:endParaRPr>
          </a:p>
          <a:p>
            <a:pPr marL="540544" lvl="1" indent="-3572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Recorrido </a:t>
            </a:r>
            <a:r>
              <a:rPr lang="es-ES" sz="1350" dirty="0">
                <a:latin typeface="Calibri"/>
              </a:rPr>
              <a:t>de un </a:t>
            </a:r>
            <a:r>
              <a:rPr lang="es-ES" sz="1350" dirty="0">
                <a:latin typeface="Calibri"/>
              </a:rPr>
              <a:t>array</a:t>
            </a:r>
            <a:r>
              <a:rPr lang="es-ES" sz="1350" dirty="0">
                <a:latin typeface="Calibri"/>
              </a:rPr>
              <a:t> bidimensional	</a:t>
            </a:r>
            <a:endParaRPr lang="es-ES" sz="1350" dirty="0" smtClean="0">
              <a:latin typeface="Calibri"/>
            </a:endParaRPr>
          </a:p>
          <a:p>
            <a:pPr marL="540544" lvl="1" indent="-3572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Recorrido </a:t>
            </a:r>
            <a:r>
              <a:rPr lang="es-ES" sz="1350" dirty="0">
                <a:latin typeface="Calibri"/>
              </a:rPr>
              <a:t>de un </a:t>
            </a:r>
            <a:r>
              <a:rPr lang="es-ES" sz="1350" dirty="0">
                <a:latin typeface="Calibri"/>
              </a:rPr>
              <a:t>array</a:t>
            </a:r>
            <a:r>
              <a:rPr lang="es-ES" sz="1350" dirty="0">
                <a:latin typeface="Calibri"/>
              </a:rPr>
              <a:t> N-dimensional</a:t>
            </a: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 indent="-3572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Búsqueda </a:t>
            </a:r>
            <a:r>
              <a:rPr lang="es-ES" sz="1350" dirty="0">
                <a:latin typeface="Calibri"/>
              </a:rPr>
              <a:t>en un </a:t>
            </a:r>
            <a:r>
              <a:rPr lang="es-ES" sz="1350" dirty="0">
                <a:latin typeface="Calibri"/>
              </a:rPr>
              <a:t>array</a:t>
            </a:r>
            <a:r>
              <a:rPr lang="es-ES" sz="1350" dirty="0">
                <a:latin typeface="Calibri"/>
              </a:rPr>
              <a:t> multidimensional	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81D0AD-FA06-407C-8BDD-91482DC602D2}" type="datetime12">
              <a:rPr lang="es-AR" smtClean="0"/>
              <a:t>6:31 p. m.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23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Recorridos y búsquedas en cadenas de caracteres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Longitud de la cadena: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size()</a:t>
            </a:r>
            <a:r>
              <a:rPr lang="es-ES" dirty="0" smtClean="0"/>
              <a:t> 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length()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Caso similar a los arrays con contador de elementos</a:t>
            </a: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dirty="0" smtClean="0"/>
              <a:t>Ejemplo: Recorrido de una cadena generando otra invertida</a:t>
            </a:r>
          </a:p>
          <a:p>
            <a:pPr marL="271463" lvl="1" indent="0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cadena, inversa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pos;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car;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 (lectura de cadena)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pos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(pos &lt;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cadena.size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Mientras no se llegue al final de la cadena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car = cadena.at(pos);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inversa = car + inversa;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Inserta car al principio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pos++;</a:t>
            </a:r>
          </a:p>
          <a:p>
            <a:pPr lvl="1" indent="1191">
              <a:lnSpc>
                <a:spcPts val="1725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8581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Búsqueda de un carácter en una cadena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cadena;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pos;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encontrado;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 (lectura de cadena)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carácter a buscar: "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pos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encontrado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cadena.size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()) &amp;&amp; !encontrado)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(cadena.at(pos) == buscado)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pos++;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(encontrado)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9335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0358" y="2283210"/>
            <a:ext cx="4863447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Arrays multidimensionales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Arrays de varias dimensiones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0" dirty="0" smtClean="0"/>
              <a:t>Varios tamaños en la declaración: </a:t>
            </a:r>
            <a:r>
              <a:rPr lang="es-ES" dirty="0" smtClean="0"/>
              <a:t>cada uno con sus corchetes</a:t>
            </a:r>
            <a:endParaRPr lang="es-ES" i="0" dirty="0" smtClean="0"/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i="1" dirty="0" err="1">
                <a:solidFill>
                  <a:srgbClr val="FFC000"/>
                </a:solidFill>
                <a:latin typeface="Consolas" pitchFamily="49" charset="0"/>
              </a:rPr>
              <a:t>tipo_base</a:t>
            </a:r>
            <a:r>
              <a:rPr lang="es-ES" sz="1500" i="1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i="1" dirty="0">
                <a:solidFill>
                  <a:srgbClr val="FFC000"/>
                </a:solidFill>
                <a:latin typeface="Consolas" pitchFamily="49" charset="0"/>
              </a:rPr>
              <a:t>nombre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500" i="1" dirty="0">
                <a:solidFill>
                  <a:prstClr val="white"/>
                </a:solidFill>
                <a:latin typeface="Consolas" pitchFamily="49" charset="0"/>
              </a:rPr>
              <a:t>tamaño1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i="1" dirty="0">
                <a:solidFill>
                  <a:prstClr val="white"/>
                </a:solidFill>
                <a:latin typeface="Consolas" pitchFamily="49" charset="0"/>
              </a:rPr>
              <a:t>tamaño2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]...[</a:t>
            </a:r>
            <a:r>
              <a:rPr lang="es-ES" sz="1500" i="1" dirty="0" err="1">
                <a:solidFill>
                  <a:prstClr val="white"/>
                </a:solidFill>
                <a:latin typeface="Consolas" pitchFamily="49" charset="0"/>
              </a:rPr>
              <a:t>tamañoN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Varias dimensiones, tantas como tamaños se indiquen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matriz;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Tabla bidimensional de 50 filas por 100 columnas: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077961" y="3003798"/>
          <a:ext cx="298808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48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49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97814" y="2690310"/>
          <a:ext cx="298808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99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48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49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897814" y="2683762"/>
          <a:ext cx="298808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98</a:t>
                      </a:r>
                      <a:endParaRPr lang="es-ES" sz="1100" b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99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48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49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Arrays de varias dimensiones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matriz;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0" dirty="0" smtClean="0"/>
              <a:t>Cada elemento se localiza con dos índices, uno por dimensión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cout &lt;&lt; matriz[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98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735796" y="3490874"/>
            <a:ext cx="246262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5193069" y="2598158"/>
            <a:ext cx="27003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275856" y="3492065"/>
            <a:ext cx="1836204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>
            <a:off x="5138468" y="3138218"/>
            <a:ext cx="378042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Arrays de varias dimensiones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Podemos definir tantas dimensiones como necesitemos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tMatriz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matriz;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0" dirty="0" smtClean="0"/>
              <a:t>Necesitaremos tantos índices como dimensiones: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cout &lt;&lt; matriz[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15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6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</a:t>
            </a:r>
            <a:endParaRPr lang="es-ES" sz="135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419" y="92611"/>
            <a:ext cx="535781" cy="535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Ejemplo de array bidimensional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Temperaturas mínimas y máximas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Matriz bidimensional de días y mínima/máxima: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</a:rPr>
              <a:t>MaxDias</a:t>
            </a:r>
            <a:r>
              <a:rPr lang="es-ES" sz="1500" dirty="0">
                <a:latin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31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</a:rPr>
              <a:t>MED</a:t>
            </a:r>
            <a:r>
              <a:rPr lang="es-ES" sz="1500" dirty="0">
                <a:latin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</a:rPr>
              <a:t>// Nº de medidas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tTemp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500" dirty="0" err="1">
                <a:latin typeface="Consolas" pitchFamily="49" charset="0"/>
              </a:rPr>
              <a:t>MaxDias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</a:rPr>
              <a:t>MED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];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</a:rPr>
              <a:t>// Día x mín./máx.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tTemp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</a:rPr>
              <a:t>temp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lvl="1" indent="1191">
              <a:spcBef>
                <a:spcPts val="9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Ahora: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err="1" smtClean="0">
                <a:solidFill>
                  <a:prstClr val="white"/>
                </a:solidFill>
                <a:latin typeface="Consolas" pitchFamily="49" charset="0"/>
              </a:rPr>
              <a:t>temp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[i][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]</a:t>
            </a:r>
            <a:r>
              <a:rPr lang="es-ES" dirty="0" smtClean="0">
                <a:solidFill>
                  <a:prstClr val="white"/>
                </a:solidFill>
              </a:rPr>
              <a:t> es la temperatura </a:t>
            </a:r>
            <a:r>
              <a:rPr lang="es-ES" dirty="0" smtClean="0">
                <a:solidFill>
                  <a:srgbClr val="FFC000"/>
                </a:solidFill>
              </a:rPr>
              <a:t>mínima</a:t>
            </a:r>
            <a:r>
              <a:rPr lang="es-ES" dirty="0" smtClean="0">
                <a:solidFill>
                  <a:prstClr val="white"/>
                </a:solidFill>
              </a:rPr>
              <a:t> del día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i+1</a:t>
            </a:r>
            <a:endParaRPr lang="es-ES" dirty="0" smtClean="0">
              <a:solidFill>
                <a:prstClr val="white"/>
              </a:solidFill>
            </a:endParaRP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dirty="0" err="1" smtClean="0">
                <a:solidFill>
                  <a:prstClr val="white"/>
                </a:solidFill>
                <a:latin typeface="Consolas" pitchFamily="49" charset="0"/>
              </a:rPr>
              <a:t>temp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[i][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]</a:t>
            </a:r>
            <a:r>
              <a:rPr lang="es-ES" dirty="0" smtClean="0">
                <a:solidFill>
                  <a:prstClr val="white"/>
                </a:solidFill>
              </a:rPr>
              <a:t> es la temperatura </a:t>
            </a:r>
            <a:r>
              <a:rPr lang="es-ES" dirty="0" smtClean="0">
                <a:solidFill>
                  <a:srgbClr val="FFC000"/>
                </a:solidFill>
              </a:rPr>
              <a:t>máxima</a:t>
            </a:r>
            <a:r>
              <a:rPr lang="es-ES" dirty="0" smtClean="0">
                <a:solidFill>
                  <a:prstClr val="white"/>
                </a:solidFill>
              </a:rPr>
              <a:t> del día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i+1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</a:rPr>
              <a:t> main()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</a:rPr>
              <a:t>MaxDias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31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const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</a:rPr>
              <a:t>MED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</a:rPr>
              <a:t>// Nº de medidas</a:t>
            </a:r>
            <a:endParaRPr lang="es-ES" sz="13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</a:rPr>
              <a:t> double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</a:rPr>
              <a:t>tTemp</a:t>
            </a:r>
            <a:r>
              <a:rPr lang="es-ES" sz="1350" dirty="0">
                <a:latin typeface="Consolas" pitchFamily="49" charset="0"/>
              </a:rPr>
              <a:t>[</a:t>
            </a:r>
            <a:r>
              <a:rPr lang="es-ES" sz="1350" dirty="0" err="1">
                <a:latin typeface="Consolas" pitchFamily="49" charset="0"/>
              </a:rPr>
              <a:t>MaxDias</a:t>
            </a:r>
            <a:r>
              <a:rPr lang="es-ES" sz="1350" dirty="0">
                <a:latin typeface="Consolas" pitchFamily="49" charset="0"/>
              </a:rPr>
              <a:t>][</a:t>
            </a:r>
            <a:r>
              <a:rPr lang="es-ES" sz="1350" dirty="0" err="1">
                <a:latin typeface="Consolas" pitchFamily="49" charset="0"/>
              </a:rPr>
              <a:t>MED</a:t>
            </a:r>
            <a:r>
              <a:rPr lang="es-ES" sz="1350" dirty="0">
                <a:latin typeface="Consolas" pitchFamily="49" charset="0"/>
              </a:rPr>
              <a:t>];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</a:rPr>
              <a:t>// Día x mín./máx.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tTemp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</a:rPr>
              <a:t>tMaxMedia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, </a:t>
            </a:r>
            <a:r>
              <a:rPr lang="es-ES" sz="1350" dirty="0" err="1">
                <a:latin typeface="Consolas" pitchFamily="49" charset="0"/>
              </a:rPr>
              <a:t>tMinMedia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,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</a:t>
            </a:r>
            <a:r>
              <a:rPr lang="es-ES" sz="1350" dirty="0" err="1">
                <a:latin typeface="Consolas" pitchFamily="49" charset="0"/>
              </a:rPr>
              <a:t>tMaxAbs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-100</a:t>
            </a:r>
            <a:r>
              <a:rPr lang="es-ES" sz="1350" dirty="0">
                <a:latin typeface="Consolas" pitchFamily="49" charset="0"/>
              </a:rPr>
              <a:t>, </a:t>
            </a:r>
            <a:r>
              <a:rPr lang="es-ES" sz="1350" dirty="0" err="1">
                <a:latin typeface="Consolas" pitchFamily="49" charset="0"/>
              </a:rPr>
              <a:t>tMinAbs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350" dirty="0">
                <a:latin typeface="Consolas" pitchFamily="49" charset="0"/>
              </a:rPr>
              <a:t> max, min;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r>
              <a:rPr lang="es-ES" sz="1350" dirty="0">
                <a:latin typeface="Consolas" pitchFamily="49" charset="0"/>
              </a:rPr>
              <a:t> archivo;</a:t>
            </a:r>
          </a:p>
          <a:p>
            <a:pPr lvl="1" indent="1191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archivo.open(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"temp.txt"</a:t>
            </a:r>
            <a:r>
              <a:rPr lang="es-ES" sz="1350" dirty="0">
                <a:latin typeface="Consolas" pitchFamily="49" charset="0"/>
              </a:rPr>
              <a:t>);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1350" dirty="0">
                <a:latin typeface="Consolas" pitchFamily="49" charset="0"/>
              </a:rPr>
              <a:t>(!</a:t>
            </a:r>
            <a:r>
              <a:rPr lang="es-ES" sz="1350" dirty="0" err="1">
                <a:latin typeface="Consolas" pitchFamily="49" charset="0"/>
              </a:rPr>
              <a:t>archivo.is_open</a:t>
            </a:r>
            <a:r>
              <a:rPr lang="es-ES" sz="1350" dirty="0">
                <a:latin typeface="Consolas" pitchFamily="49" charset="0"/>
              </a:rPr>
              <a:t>())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"No se ha podido abrir el archivo!" </a:t>
            </a:r>
            <a:r>
              <a:rPr lang="es-ES" sz="1350" dirty="0">
                <a:latin typeface="Consolas" pitchFamily="49" charset="0"/>
              </a:rPr>
              <a:t>&lt;&lt; endl;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else</a:t>
            </a:r>
            <a:r>
              <a:rPr lang="es-ES" sz="1350" dirty="0">
                <a:latin typeface="Consolas" pitchFamily="49" charset="0"/>
              </a:rPr>
              <a:t>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archivo &gt;&gt; min &gt;&gt; </a:t>
            </a:r>
            <a:r>
              <a:rPr lang="es-ES" sz="1350" dirty="0" err="1">
                <a:latin typeface="Consolas" pitchFamily="49" charset="0"/>
              </a:rPr>
              <a:t>max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</a:rPr>
              <a:t>// El archivo termina con -99 -99</a:t>
            </a:r>
            <a:endParaRPr lang="es-ES" sz="1350" dirty="0"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09906"/>
            <a:ext cx="6272454" cy="3832634"/>
          </a:xfrm>
        </p:spPr>
        <p:txBody>
          <a:bodyPr>
            <a:noAutofit/>
          </a:bodyPr>
          <a:lstStyle/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while </a:t>
            </a:r>
            <a:r>
              <a:rPr lang="es-ES" sz="1350" dirty="0">
                <a:latin typeface="Consolas" pitchFamily="49" charset="0"/>
              </a:rPr>
              <a:t>(!((min ==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-99</a:t>
            </a:r>
            <a:r>
              <a:rPr lang="es-ES" sz="1350" dirty="0">
                <a:latin typeface="Consolas" pitchFamily="49" charset="0"/>
              </a:rPr>
              <a:t>) &amp;&amp; (</a:t>
            </a:r>
            <a:r>
              <a:rPr lang="es-ES" sz="1350" dirty="0" err="1">
                <a:latin typeface="Consolas" pitchFamily="49" charset="0"/>
              </a:rPr>
              <a:t>max</a:t>
            </a:r>
            <a:r>
              <a:rPr lang="es-ES" sz="1350" dirty="0">
                <a:latin typeface="Consolas" pitchFamily="49" charset="0"/>
              </a:rPr>
              <a:t> ==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-99</a:t>
            </a:r>
            <a:r>
              <a:rPr lang="es-ES" sz="1350" dirty="0">
                <a:latin typeface="Consolas" pitchFamily="49" charset="0"/>
              </a:rPr>
              <a:t>)) 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  &amp;&amp; (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 &lt; </a:t>
            </a:r>
            <a:r>
              <a:rPr lang="es-ES" sz="1350" dirty="0" err="1">
                <a:latin typeface="Consolas" pitchFamily="49" charset="0"/>
              </a:rPr>
              <a:t>MaxDias</a:t>
            </a:r>
            <a:r>
              <a:rPr lang="es-ES" sz="1350" dirty="0">
                <a:latin typeface="Consolas" pitchFamily="49" charset="0"/>
              </a:rPr>
              <a:t>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] = min;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] = max;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++;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archivo &gt;&gt; min &gt;&gt; </a:t>
            </a:r>
            <a:r>
              <a:rPr lang="es-ES" sz="1350" dirty="0" err="1">
                <a:latin typeface="Consolas" pitchFamily="49" charset="0"/>
              </a:rPr>
              <a:t>max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</a:t>
            </a:r>
            <a:r>
              <a:rPr lang="es-ES" sz="1350" dirty="0" err="1">
                <a:latin typeface="Consolas" pitchFamily="49" charset="0"/>
              </a:rPr>
              <a:t>archivo.close</a:t>
            </a:r>
            <a:r>
              <a:rPr lang="es-ES" sz="1350" dirty="0">
                <a:latin typeface="Consolas" pitchFamily="49" charset="0"/>
              </a:rPr>
              <a:t>();</a:t>
            </a:r>
            <a:endParaRPr lang="es-ES" sz="1350" dirty="0"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1350" dirty="0">
                <a:latin typeface="Consolas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; i &lt; </a:t>
            </a:r>
            <a:r>
              <a:rPr lang="es-ES" sz="1350" dirty="0" err="1">
                <a:latin typeface="Consolas" pitchFamily="49" charset="0"/>
              </a:rPr>
              <a:t>dia</a:t>
            </a:r>
            <a:r>
              <a:rPr lang="es-ES" sz="1350" dirty="0">
                <a:latin typeface="Consolas" pitchFamily="49" charset="0"/>
              </a:rPr>
              <a:t>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</a:rPr>
              <a:t>tMinMedia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 err="1">
                <a:latin typeface="Consolas" pitchFamily="49" charset="0"/>
              </a:rPr>
              <a:t>tMinMedia</a:t>
            </a:r>
            <a:r>
              <a:rPr lang="es-ES" sz="1350" dirty="0">
                <a:latin typeface="Consolas" pitchFamily="49" charset="0"/>
              </a:rPr>
              <a:t> +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1350" dirty="0">
                <a:latin typeface="Consolas" pitchFamily="49" charset="0"/>
              </a:rPr>
              <a:t>(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] &lt; </a:t>
            </a:r>
            <a:r>
              <a:rPr lang="es-ES" sz="1350" dirty="0" err="1">
                <a:latin typeface="Consolas" pitchFamily="49" charset="0"/>
              </a:rPr>
              <a:t>tMinAbs</a:t>
            </a:r>
            <a:r>
              <a:rPr lang="es-ES" sz="1350" dirty="0">
                <a:latin typeface="Consolas" pitchFamily="49" charset="0"/>
              </a:rPr>
              <a:t>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 </a:t>
            </a:r>
            <a:r>
              <a:rPr lang="es-ES" sz="1350" dirty="0" err="1">
                <a:latin typeface="Consolas" pitchFamily="49" charset="0"/>
              </a:rPr>
              <a:t>tMinAbs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</a:rPr>
              <a:t>tMaxMedia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 err="1">
                <a:latin typeface="Consolas" pitchFamily="49" charset="0"/>
              </a:rPr>
              <a:t>tMaxMedia</a:t>
            </a:r>
            <a:r>
              <a:rPr lang="es-ES" sz="1350" dirty="0">
                <a:latin typeface="Consolas" pitchFamily="49" charset="0"/>
              </a:rPr>
              <a:t> +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1350" dirty="0">
                <a:latin typeface="Consolas" pitchFamily="49" charset="0"/>
              </a:rPr>
              <a:t>(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] &gt; </a:t>
            </a:r>
            <a:r>
              <a:rPr lang="es-ES" sz="1350" dirty="0" err="1">
                <a:latin typeface="Consolas" pitchFamily="49" charset="0"/>
              </a:rPr>
              <a:t>tMaxAbs</a:t>
            </a:r>
            <a:r>
              <a:rPr lang="es-ES" sz="1350" dirty="0">
                <a:latin typeface="Consolas" pitchFamily="49" charset="0"/>
              </a:rPr>
              <a:t>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 </a:t>
            </a:r>
            <a:r>
              <a:rPr lang="es-ES" sz="1350" dirty="0" err="1">
                <a:latin typeface="Consolas" pitchFamily="49" charset="0"/>
              </a:rPr>
              <a:t>tMaxAbs</a:t>
            </a:r>
            <a:r>
              <a:rPr lang="es-ES" sz="1350" dirty="0">
                <a:latin typeface="Consolas" pitchFamily="49" charset="0"/>
              </a:rPr>
              <a:t> = </a:t>
            </a:r>
            <a:r>
              <a:rPr lang="es-ES" sz="1350" dirty="0" err="1">
                <a:latin typeface="Consolas" pitchFamily="49" charset="0"/>
              </a:rPr>
              <a:t>temp</a:t>
            </a:r>
            <a:r>
              <a:rPr lang="es-ES" sz="1350" dirty="0">
                <a:latin typeface="Consolas" pitchFamily="49" charset="0"/>
              </a:rPr>
              <a:t>[i][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</a:rPr>
              <a:t>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lvl="1" indent="1191">
              <a:spcBef>
                <a:spcPts val="0"/>
              </a:spcBef>
              <a:buNone/>
            </a:pPr>
            <a:r>
              <a:rPr lang="pt-BR" sz="1350" dirty="0">
                <a:latin typeface="Consolas" pitchFamily="49" charset="0"/>
              </a:rPr>
              <a:t>      </a:t>
            </a:r>
            <a:r>
              <a:rPr lang="pt-BR" sz="1350" dirty="0" err="1">
                <a:latin typeface="Consolas" pitchFamily="49" charset="0"/>
              </a:rPr>
              <a:t>tMinMedia</a:t>
            </a:r>
            <a:r>
              <a:rPr lang="pt-BR" sz="1350" dirty="0">
                <a:latin typeface="Consolas" pitchFamily="49" charset="0"/>
              </a:rPr>
              <a:t> = </a:t>
            </a:r>
            <a:r>
              <a:rPr lang="pt-BR" sz="1350" dirty="0" err="1">
                <a:latin typeface="Consolas" pitchFamily="49" charset="0"/>
              </a:rPr>
              <a:t>tMinMedia</a:t>
            </a:r>
            <a:r>
              <a:rPr lang="pt-BR" sz="1350" dirty="0">
                <a:latin typeface="Consolas" pitchFamily="49" charset="0"/>
              </a:rPr>
              <a:t> / dia;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pt-BR" sz="1350" dirty="0">
                <a:latin typeface="Consolas" pitchFamily="49" charset="0"/>
              </a:rPr>
              <a:t>      </a:t>
            </a:r>
            <a:r>
              <a:rPr lang="pt-BR" sz="1350" dirty="0" err="1">
                <a:latin typeface="Consolas" pitchFamily="49" charset="0"/>
              </a:rPr>
              <a:t>tMaxMedia</a:t>
            </a:r>
            <a:r>
              <a:rPr lang="pt-BR" sz="1350" dirty="0">
                <a:latin typeface="Consolas" pitchFamily="49" charset="0"/>
              </a:rPr>
              <a:t> = </a:t>
            </a:r>
            <a:r>
              <a:rPr lang="pt-BR" sz="1350" dirty="0" err="1">
                <a:latin typeface="Consolas" pitchFamily="49" charset="0"/>
              </a:rPr>
              <a:t>tMaxMedia</a:t>
            </a:r>
            <a:r>
              <a:rPr lang="pt-BR" sz="1350" dirty="0">
                <a:latin typeface="Consolas" pitchFamily="49" charset="0"/>
              </a:rPr>
              <a:t> / dia;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"Temperaturas mínimas.-"</a:t>
            </a:r>
            <a:r>
              <a:rPr lang="es-ES" sz="1350" dirty="0">
                <a:latin typeface="Consolas" pitchFamily="49" charset="0"/>
              </a:rPr>
              <a:t> &lt;&lt; endl;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  Media = "</a:t>
            </a:r>
            <a:r>
              <a:rPr lang="es-ES" sz="1350" dirty="0">
                <a:latin typeface="Consolas" pitchFamily="49" charset="0"/>
              </a:rPr>
              <a:t> &lt;&lt; fixed &lt;&lt; setprecision(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) 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</a:rPr>
              <a:t>tMinMedia</a:t>
            </a:r>
            <a:r>
              <a:rPr lang="es-ES" sz="1350" dirty="0">
                <a:latin typeface="Consolas" pitchFamily="49" charset="0"/>
              </a:rPr>
              <a:t>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C   Mínima absoluta = "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&lt;&lt; setprecision(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) &lt;&lt; </a:t>
            </a:r>
            <a:r>
              <a:rPr lang="es-ES" sz="1350" dirty="0" err="1">
                <a:latin typeface="Consolas" pitchFamily="49" charset="0"/>
              </a:rPr>
              <a:t>tMinAbs</a:t>
            </a:r>
            <a:r>
              <a:rPr lang="es-ES" sz="1350" dirty="0">
                <a:latin typeface="Consolas" pitchFamily="49" charset="0"/>
              </a:rPr>
              <a:t>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C"</a:t>
            </a:r>
            <a:r>
              <a:rPr lang="es-ES" sz="1350" dirty="0">
                <a:latin typeface="Consolas" pitchFamily="49" charset="0"/>
              </a:rPr>
              <a:t> &lt;&lt; endl;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"Temperaturas máximas.-"</a:t>
            </a:r>
            <a:r>
              <a:rPr lang="es-ES" sz="1350" dirty="0">
                <a:latin typeface="Consolas" pitchFamily="49" charset="0"/>
              </a:rPr>
              <a:t> &lt;&lt; endl;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  Media = "</a:t>
            </a:r>
            <a:r>
              <a:rPr lang="es-ES" sz="1350" dirty="0">
                <a:latin typeface="Consolas" pitchFamily="49" charset="0"/>
              </a:rPr>
              <a:t> &lt;&lt; fixed &lt;&lt; setprecision(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) 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</a:rPr>
              <a:t>tMaxMedia</a:t>
            </a:r>
            <a:r>
              <a:rPr lang="es-ES" sz="1350" dirty="0">
                <a:latin typeface="Consolas" pitchFamily="49" charset="0"/>
              </a:rPr>
              <a:t>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C   Máxima absoluta = "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        &lt;&lt; setprecision(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</a:rPr>
              <a:t>) &lt;&lt; </a:t>
            </a:r>
            <a:r>
              <a:rPr lang="es-ES" sz="1350" dirty="0" err="1">
                <a:latin typeface="Consolas" pitchFamily="49" charset="0"/>
              </a:rPr>
              <a:t>tMaxAbs</a:t>
            </a:r>
            <a:r>
              <a:rPr lang="es-ES" sz="1350" dirty="0">
                <a:latin typeface="Consolas" pitchFamily="49" charset="0"/>
              </a:rPr>
              <a:t>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" C"</a:t>
            </a:r>
            <a:r>
              <a:rPr lang="es-ES" sz="1350" dirty="0">
                <a:latin typeface="Consolas" pitchFamily="49" charset="0"/>
              </a:rPr>
              <a:t> &lt;&lt; endl;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350" dirty="0">
                <a:latin typeface="Consolas" pitchFamily="49" charset="0"/>
              </a:rPr>
              <a:t>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92981">
              <a:tabLst>
                <a:tab pos="4507706" algn="l"/>
              </a:tabLst>
            </a:pPr>
            <a:r>
              <a:rPr lang="es-ES" sz="2800" dirty="0"/>
              <a:t>Algoritmos y Estructuras de </a:t>
            </a:r>
            <a:r>
              <a:rPr lang="es-ES" sz="2800" dirty="0" smtClean="0"/>
              <a:t>Datos I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775270" y="2283210"/>
            <a:ext cx="3593612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Recorrido de arrays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/>
              <a:t>Inicialización de arrays multidimensionales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Podemos dar valores a los elementos de un array al declararlo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Arrays bidimensionales:</a:t>
            </a:r>
            <a:endParaRPr lang="es-ES" i="1" dirty="0" smtClean="0"/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latin typeface="Consolas" pitchFamily="49" charset="0"/>
              </a:rPr>
              <a:t>];</a:t>
            </a:r>
            <a:endParaRPr lang="es-ES" sz="15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</a:rPr>
              <a:t>cuads</a:t>
            </a:r>
            <a:r>
              <a:rPr lang="es-ES" sz="1500" dirty="0">
                <a:latin typeface="Consolas" pitchFamily="49" charset="0"/>
              </a:rPr>
              <a:t> = {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16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25</a:t>
            </a:r>
            <a:r>
              <a:rPr lang="es-ES" sz="1500" dirty="0">
                <a:latin typeface="Consolas" pitchFamily="49" charset="0"/>
              </a:rPr>
              <a:t>};</a:t>
            </a:r>
          </a:p>
          <a:p>
            <a:pPr lvl="1" indent="1191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i="0" dirty="0" smtClean="0"/>
              <a:t>Se asignan en el orden en el que los elementos están en memoria</a:t>
            </a:r>
          </a:p>
          <a:p>
            <a:pPr lvl="1" indent="1191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i="0" dirty="0" smtClean="0"/>
              <a:t>La memoria es de una dimensión: secuencia de celdas</a:t>
            </a: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En memoria varían más rápidamente los índices de la derecha:</a:t>
            </a:r>
            <a:endParaRPr lang="es-ES" i="0" dirty="0" smtClean="0"/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 err="1">
                <a:solidFill>
                  <a:prstClr val="white"/>
                </a:solidFill>
                <a:latin typeface="Consolas" pitchFamily="49" charset="0"/>
              </a:rPr>
              <a:t>cuads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</a:rPr>
              <a:t>cuads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</a:rPr>
              <a:t>cuads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</a:rPr>
              <a:t>cuads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</a:rPr>
              <a:t>cuads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][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</a:rPr>
              <a:t>]...</a:t>
            </a:r>
          </a:p>
          <a:p>
            <a:pPr lvl="1" indent="1191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dirty="0" smtClean="0"/>
              <a:t>Para cada valor del primer índice: todos los valores del segundo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arrays multidimensionales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Inicialización de un array bidimensional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</a:rPr>
              <a:t>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</a:rPr>
              <a:t>][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latin typeface="Consolas" pitchFamily="49" charset="0"/>
              </a:rPr>
              <a:t>];</a:t>
            </a:r>
            <a:endParaRPr lang="es-ES" sz="15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191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</a:rPr>
              <a:t>cuads</a:t>
            </a:r>
            <a:r>
              <a:rPr lang="es-ES" sz="1500" dirty="0">
                <a:latin typeface="Consolas" pitchFamily="49" charset="0"/>
              </a:rPr>
              <a:t> = {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16</a:t>
            </a:r>
            <a:r>
              <a:rPr lang="es-ES" sz="1500" dirty="0">
                <a:latin typeface="Consolas" pitchFamily="49" charset="0"/>
              </a:rPr>
              <a:t>,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</a:rPr>
              <a:t>,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</a:rPr>
              <a:t>25</a:t>
            </a:r>
            <a:r>
              <a:rPr lang="es-ES" sz="1500" dirty="0">
                <a:latin typeface="Consolas" pitchFamily="49" charset="0"/>
              </a:rPr>
              <a:t>};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601670" y="1749906"/>
          <a:ext cx="2214246" cy="276606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endParaRPr lang="es-E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Memoria</a:t>
                      </a:r>
                      <a:endParaRPr lang="es-ES" sz="1200" b="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[0][0]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[0][1]</a:t>
                      </a:r>
                      <a:endParaRPr lang="es-ES" sz="9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[1][0]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[1][1]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[2][0]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[2][1]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[3][0]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[3][1]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[4][0]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cuads</a:t>
                      </a:r>
                      <a:r>
                        <a:rPr lang="es-ES" sz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[4][1]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4085946" y="3284971"/>
            <a:ext cx="3240360" cy="1068977"/>
            <a:chOff x="899593" y="5416649"/>
            <a:chExt cx="4498330" cy="1425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CuadroTexto"/>
            <p:cNvSpPr txBox="1"/>
            <p:nvPr/>
          </p:nvSpPr>
          <p:spPr>
            <a:xfrm>
              <a:off x="899593" y="5416649"/>
              <a:ext cx="4498330" cy="14253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5000">
                <a:spcAft>
                  <a:spcPts val="450"/>
                </a:spcAft>
              </a:pP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hay menos valores que elementos,</a:t>
              </a:r>
              <a:b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 resto se inicializan a cero</a:t>
              </a:r>
            </a:p>
            <a:p>
              <a:pPr marL="405000">
                <a:spcAft>
                  <a:spcPts val="450"/>
                </a:spcAft>
              </a:pP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Inicialización a cero de todo el array:</a:t>
              </a:r>
            </a:p>
            <a:p>
              <a:pPr marL="405000">
                <a:spcAft>
                  <a:spcPts val="450"/>
                </a:spcAft>
              </a:pPr>
              <a:r>
                <a:rPr lang="nl-NL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int</a:t>
              </a: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cuads[</a:t>
              </a:r>
              <a:r>
                <a:rPr lang="nl-NL" sz="135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5</a:t>
              </a: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][</a:t>
              </a:r>
              <a:r>
                <a:rPr lang="nl-NL" sz="135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2</a:t>
              </a: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] = { </a:t>
              </a:r>
              <a:r>
                <a:rPr lang="nl-NL" sz="135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0</a:t>
              </a:r>
              <a:r>
                <a:rPr lang="nl-NL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};</a:t>
              </a:r>
            </a:p>
          </p:txBody>
        </p:sp>
        <p:pic>
          <p:nvPicPr>
            <p:cNvPr id="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409982" y="1740210"/>
          <a:ext cx="25020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es-ES" sz="11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/>
              <a:t>Recorrido de un array bidimensional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FILAS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COLUMNAS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[FILAS][COLUMNAS];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matriz;</a:t>
            </a:r>
            <a:endParaRPr lang="es-ES" sz="1500" dirty="0">
              <a:solidFill>
                <a:prstClr val="white"/>
              </a:solidFill>
            </a:endParaRPr>
          </a:p>
          <a:p>
            <a:pPr marL="271463" lvl="1" indent="0">
              <a:spcBef>
                <a:spcPts val="18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Para cada </a:t>
            </a:r>
            <a:r>
              <a:rPr lang="es-ES" i="1" dirty="0" smtClean="0">
                <a:solidFill>
                  <a:prstClr val="white"/>
                </a:solidFill>
              </a:rPr>
              <a:t>fila</a:t>
            </a:r>
            <a:r>
              <a:rPr lang="es-ES" dirty="0" smtClean="0">
                <a:solidFill>
                  <a:prstClr val="white"/>
                </a:solidFill>
              </a:rPr>
              <a:t> (de 0 a FILAS – 1):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Para cada </a:t>
            </a:r>
            <a:r>
              <a:rPr lang="es-ES" i="1" dirty="0" smtClean="0">
                <a:solidFill>
                  <a:prstClr val="white"/>
                </a:solidFill>
              </a:rPr>
              <a:t>columna</a:t>
            </a:r>
            <a:r>
              <a:rPr lang="es-ES" dirty="0" smtClean="0">
                <a:solidFill>
                  <a:prstClr val="white"/>
                </a:solidFill>
              </a:rPr>
              <a:t> (de 0 a COLUMNAS – 1):</a:t>
            </a:r>
          </a:p>
          <a:p>
            <a:pPr marL="807244" lvl="1" indent="0">
              <a:spcBef>
                <a:spcPts val="0"/>
              </a:spcBef>
              <a:spcAft>
                <a:spcPts val="18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Procesar el elemento en [</a:t>
            </a:r>
            <a:r>
              <a:rPr lang="es-ES" i="1" dirty="0" smtClean="0">
                <a:solidFill>
                  <a:prstClr val="white"/>
                </a:solidFill>
              </a:rPr>
              <a:t>fila</a:t>
            </a:r>
            <a:r>
              <a:rPr lang="es-ES" dirty="0" smtClean="0">
                <a:solidFill>
                  <a:prstClr val="white"/>
                </a:solidFill>
              </a:rPr>
              <a:t>][</a:t>
            </a:r>
            <a:r>
              <a:rPr lang="es-ES" i="1" dirty="0" smtClean="0">
                <a:solidFill>
                  <a:prstClr val="white"/>
                </a:solidFill>
              </a:rPr>
              <a:t>columna</a:t>
            </a:r>
            <a:r>
              <a:rPr lang="es-ES" dirty="0" smtClean="0">
                <a:solidFill>
                  <a:prstClr val="white"/>
                </a:solidFill>
              </a:rPr>
              <a:t>]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4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25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 fila = </a:t>
            </a:r>
            <a:r>
              <a:rPr lang="es-ES" sz="142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; fila &lt; FILAS; fila++)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4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25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 columna = </a:t>
            </a:r>
            <a:r>
              <a:rPr lang="es-ES" sz="142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25" dirty="0">
                <a:latin typeface="Consolas" pitchFamily="49" charset="0"/>
                <a:cs typeface="Consolas" pitchFamily="49" charset="0"/>
              </a:rPr>
              <a:t>; columna &lt; COLUMNAS; columna++)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425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Procesar matriz[fila][columna]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425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425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Ventas de todos los meses de un año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539906" y="1161637"/>
            <a:ext cx="6110436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Meses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MaxDias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[Meses][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MaxDias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ventas;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Ventas de todo el año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short 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[Meses];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diasMes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inicializa(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diasMes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Nº de días de cada mes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Pedimos las ventas de cada día del año...</a:t>
            </a:r>
          </a:p>
          <a:p>
            <a:pPr marL="271463" lvl="1" indent="1191">
              <a:lnSpc>
                <a:spcPts val="1725"/>
              </a:lnSpc>
            </a:pPr>
            <a:endParaRPr lang="es-ES" sz="15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mes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mes &lt; Meses; mes++) {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diasMes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[mes];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"Ventas del día 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del mes 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mes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cin &gt;&gt; ventas[mes][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1191">
              <a:lnSpc>
                <a:spcPts val="1725"/>
              </a:lnSpc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Ventas de todos los meses de un año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77570"/>
              </p:ext>
            </p:extLst>
          </p:nvPr>
        </p:nvGraphicFramePr>
        <p:xfrm>
          <a:off x="2499823" y="1667936"/>
          <a:ext cx="403634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201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125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234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112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156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234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543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667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231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675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111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ES" sz="11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523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417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333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444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367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437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145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845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654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562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354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548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652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555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222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777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999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666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854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438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824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547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175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356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654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543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353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777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437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765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678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555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541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164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563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538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159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235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333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432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249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777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528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529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524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583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333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100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334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743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468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531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585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843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777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555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222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666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512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400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259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1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438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637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879</a:t>
                      </a:r>
                      <a:endParaRPr lang="es-ES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469499" y="1203313"/>
            <a:ext cx="505267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Días</a:t>
            </a:r>
          </a:p>
        </p:txBody>
      </p:sp>
      <p:sp>
        <p:nvSpPr>
          <p:cNvPr id="8" name="7 Abrir llave"/>
          <p:cNvSpPr/>
          <p:nvPr/>
        </p:nvSpPr>
        <p:spPr>
          <a:xfrm>
            <a:off x="2465766" y="1930822"/>
            <a:ext cx="162018" cy="2701770"/>
          </a:xfrm>
          <a:prstGeom prst="leftBrace">
            <a:avLst>
              <a:gd name="adj1" fmla="val 82408"/>
              <a:gd name="adj2" fmla="val 50000"/>
            </a:avLst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8 CuadroTexto"/>
          <p:cNvSpPr txBox="1"/>
          <p:nvPr/>
        </p:nvSpPr>
        <p:spPr>
          <a:xfrm>
            <a:off x="1794410" y="3097522"/>
            <a:ext cx="643126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Meses</a:t>
            </a:r>
          </a:p>
        </p:txBody>
      </p:sp>
      <p:sp>
        <p:nvSpPr>
          <p:cNvPr id="10" name="9 Abrir llave"/>
          <p:cNvSpPr/>
          <p:nvPr/>
        </p:nvSpPr>
        <p:spPr>
          <a:xfrm rot="5400000">
            <a:off x="4634631" y="-134213"/>
            <a:ext cx="162018" cy="3442278"/>
          </a:xfrm>
          <a:prstGeom prst="leftBrace">
            <a:avLst>
              <a:gd name="adj1" fmla="val 82408"/>
              <a:gd name="adj2" fmla="val 50000"/>
            </a:avLst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2" name="22 Grupo"/>
          <p:cNvGrpSpPr/>
          <p:nvPr/>
        </p:nvGrpSpPr>
        <p:grpSpPr>
          <a:xfrm>
            <a:off x="5922150" y="2247714"/>
            <a:ext cx="1829165" cy="2012510"/>
            <a:chOff x="6328683" y="2888302"/>
            <a:chExt cx="2438888" cy="2683346"/>
          </a:xfrm>
        </p:grpSpPr>
        <p:sp>
          <p:nvSpPr>
            <p:cNvPr id="11" name="10 CuadroTexto"/>
            <p:cNvSpPr txBox="1"/>
            <p:nvPr/>
          </p:nvSpPr>
          <p:spPr>
            <a:xfrm>
              <a:off x="7523212" y="3771498"/>
              <a:ext cx="1244359" cy="677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Celdas no </a:t>
              </a:r>
              <a:b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utilizadas</a:t>
              </a:r>
            </a:p>
          </p:txBody>
        </p:sp>
        <p:cxnSp>
          <p:nvCxnSpPr>
            <p:cNvPr id="13" name="12 Conector recto de flecha"/>
            <p:cNvCxnSpPr>
              <a:stCxn id="11" idx="1"/>
            </p:cNvCxnSpPr>
            <p:nvPr/>
          </p:nvCxnSpPr>
          <p:spPr>
            <a:xfrm flipH="1" flipV="1">
              <a:off x="6328683" y="2888302"/>
              <a:ext cx="1194528" cy="122175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11" idx="1"/>
            </p:cNvCxnSpPr>
            <p:nvPr/>
          </p:nvCxnSpPr>
          <p:spPr>
            <a:xfrm flipH="1" flipV="1">
              <a:off x="6743060" y="3506054"/>
              <a:ext cx="780152" cy="60399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11" idx="1"/>
            </p:cNvCxnSpPr>
            <p:nvPr/>
          </p:nvCxnSpPr>
          <p:spPr>
            <a:xfrm flipH="1" flipV="1">
              <a:off x="6786579" y="4094664"/>
              <a:ext cx="736632" cy="153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1" idx="1"/>
            </p:cNvCxnSpPr>
            <p:nvPr/>
          </p:nvCxnSpPr>
          <p:spPr>
            <a:xfrm flipH="1">
              <a:off x="6786579" y="4110052"/>
              <a:ext cx="736632" cy="93848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1" idx="1"/>
            </p:cNvCxnSpPr>
            <p:nvPr/>
          </p:nvCxnSpPr>
          <p:spPr>
            <a:xfrm flipH="1">
              <a:off x="6885937" y="4110052"/>
              <a:ext cx="637275" cy="146159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/>
              <a:t>Recorrido de arrays N-dimensionales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DIM1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DIM2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DIM3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DIM4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[DIM1][DIM2][DIM3][DIM4];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tMatriz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matriz;</a:t>
            </a:r>
            <a:endParaRPr lang="es-ES" sz="1400" dirty="0">
              <a:solidFill>
                <a:prstClr val="white"/>
              </a:solidFill>
            </a:endParaRPr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 smtClean="0">
                <a:solidFill>
                  <a:prstClr val="white"/>
                </a:solidFill>
              </a:rPr>
              <a:t>Bucles anidados, desde la primera </a:t>
            </a:r>
            <a:r>
              <a:rPr lang="es-ES" sz="1800" dirty="0" smtClean="0">
                <a:solidFill>
                  <a:prstClr val="white"/>
                </a:solidFill>
              </a:rPr>
              <a:t>dimensión</a:t>
            </a:r>
            <a:r>
              <a:rPr lang="es-ES" sz="1400" dirty="0" smtClean="0">
                <a:solidFill>
                  <a:prstClr val="white"/>
                </a:solidFill>
              </a:rPr>
              <a:t> hasta la última: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n1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n1 &lt; DIM1; n1++)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n2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n2 &lt; DIM2; n2++)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n3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n3 &lt; DIM3; n3++)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n4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n4 &lt; DIM4; n4++)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// Procesar matriz[n1][n2][n3][n4]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Ventas diarias de cuatro sucursales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Cada mes del año: ingresos de cada sucursal cada día del mes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Meses con distinto nº de días </a:t>
            </a:r>
            <a:r>
              <a:rPr lang="es-ES" dirty="0" smtClean="0">
                <a:solidFill>
                  <a:prstClr val="white"/>
                </a:solidFill>
                <a:sym typeface="Wingdings" pitchFamily="2" charset="2"/>
              </a:rPr>
              <a:t> junto con la matriz de ventas mensual guardamos el nº de días del mes concreto  estructura</a:t>
            </a:r>
            <a:endParaRPr lang="es-ES" dirty="0" smtClean="0">
              <a:solidFill>
                <a:prstClr val="white"/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DIAS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SUCURSALES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[DIAS][SUCURSALES];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ventas;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MESES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tVentaAnual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[MESES];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tVentaAnual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anual;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920989" y="2921917"/>
            <a:ext cx="2799164" cy="111825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225"/>
              </a:spcAft>
            </a:pP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anual 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tVentaAnual</a:t>
            </a:r>
            <a:endParaRPr lang="es-E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spcAft>
                <a:spcPts val="225"/>
              </a:spcAft>
            </a:pP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anual[i] 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tMes</a:t>
            </a:r>
            <a:endParaRPr lang="es-E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225"/>
              </a:spcAft>
            </a:pP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anual[i].</a:t>
            </a:r>
            <a:r>
              <a:rPr lang="es-E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endParaRPr lang="es-E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225"/>
              </a:spcAft>
            </a:pP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anual[i].ventas 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tVentaMes</a:t>
            </a:r>
            <a:endParaRPr lang="es-E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225"/>
              </a:spcAft>
            </a:pP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anual[i].ventas[j][k] </a:t>
            </a: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endParaRPr lang="es-E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 smtClean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 lnSpcReduction="10000"/>
          </a:bodyPr>
          <a:lstStyle/>
          <a:p>
            <a:pPr marL="271463" lvl="1" indent="0">
              <a:spcBef>
                <a:spcPts val="0"/>
              </a:spcBef>
              <a:buNone/>
            </a:pPr>
            <a:endParaRPr lang="es-ES" dirty="0" smtClean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Cálculo de las ventas</a:t>
            </a:r>
            <a:br>
              <a:rPr lang="es-ES" dirty="0" smtClean="0">
                <a:cs typeface="Consolas" pitchFamily="49" charset="0"/>
              </a:rPr>
            </a:br>
            <a:r>
              <a:rPr lang="es-ES" dirty="0" smtClean="0">
                <a:cs typeface="Consolas" pitchFamily="49" charset="0"/>
              </a:rPr>
              <a:t>de todo el año: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  <a:tabLst>
                <a:tab pos="535781" algn="l"/>
                <a:tab pos="807244" algn="l"/>
                <a:tab pos="1078706" algn="l"/>
              </a:tabLst>
            </a:pPr>
            <a:r>
              <a:rPr lang="es-ES" dirty="0" smtClean="0">
                <a:cs typeface="Consolas" pitchFamily="49" charset="0"/>
              </a:rPr>
              <a:t>Para cada mes...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  <a:tabLst>
                <a:tab pos="535781" algn="l"/>
                <a:tab pos="807244" algn="l"/>
                <a:tab pos="1078706" algn="l"/>
              </a:tabLst>
            </a:pPr>
            <a:r>
              <a:rPr lang="es-ES" dirty="0" smtClean="0">
                <a:cs typeface="Consolas" pitchFamily="49" charset="0"/>
              </a:rPr>
              <a:t>	Para cada día del mes...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  <a:tabLst>
                <a:tab pos="535781" algn="l"/>
                <a:tab pos="807244" algn="l"/>
                <a:tab pos="1078706" algn="l"/>
              </a:tabLst>
            </a:pPr>
            <a:r>
              <a:rPr lang="es-ES" dirty="0" smtClean="0">
                <a:cs typeface="Consolas" pitchFamily="49" charset="0"/>
              </a:rPr>
              <a:t>		Para cada sucursal...</a:t>
            </a: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  <a:tabLst>
                <a:tab pos="535781" algn="l"/>
                <a:tab pos="807244" algn="l"/>
                <a:tab pos="1078706" algn="l"/>
              </a:tabLst>
            </a:pPr>
            <a:r>
              <a:rPr lang="es-ES" dirty="0" smtClean="0">
                <a:cs typeface="Consolas" pitchFamily="49" charset="0"/>
              </a:rPr>
              <a:t>			Acumular las ventas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mes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mes &lt; MESES; mes++)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anual[mes].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SUCURSALES;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total = total + anual[mes].ventas[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849788" y="735547"/>
            <a:ext cx="2808312" cy="203132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71463" lvl="1">
              <a:buSzPct val="100000"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s-ES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s-ES" sz="10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>
              <a:buSzPct val="100000"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SUCURSALES = </a:t>
            </a:r>
            <a:r>
              <a:rPr lang="es-ES" sz="10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>
              <a:buSzPct val="100000"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tVentaMes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s-ES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][SUCURSALES];</a:t>
            </a:r>
          </a:p>
          <a:p>
            <a:pPr marL="271463" lvl="1">
              <a:buSzPct val="100000"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>
              <a:buSzPct val="100000"/>
            </a:pP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tVentaMes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ventas;</a:t>
            </a:r>
          </a:p>
          <a:p>
            <a:pPr marL="271463" lvl="1">
              <a:buSzPct val="100000"/>
            </a:pP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>
              <a:buSzPct val="100000"/>
            </a:pP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tMes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>
              <a:buSzPct val="100000"/>
            </a:pPr>
            <a:endParaRPr lang="es-E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71463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MESES = </a:t>
            </a:r>
            <a:r>
              <a:rPr lang="es-ES" sz="10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>
              <a:buSzPct val="100000"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tMes</a:t>
            </a:r>
            <a:r>
              <a: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tVentaAnual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[MESES];</a:t>
            </a:r>
          </a:p>
          <a:p>
            <a:pPr marL="271463" lvl="1">
              <a:buSzPct val="100000"/>
            </a:pPr>
            <a:r>
              <a:rPr lang="es-ES" sz="105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tVentaAnual</a:t>
            </a:r>
            <a:r>
              <a: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anual;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 en un array multidimensional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mes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((mes &lt; MESES) &amp;&amp; 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 anual[mes].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 &amp;&amp; 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while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 SUCURSALES) &amp;&amp; 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(anual[mes].ventas[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 &gt; umbral)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  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suc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dia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mes++;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(encontrado) {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680421" y="651488"/>
            <a:ext cx="20111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nsolas" pitchFamily="49" charset="0"/>
              </a:rPr>
              <a:t>Primer valor &gt; umbral</a:t>
            </a:r>
            <a:endParaRPr lang="es-E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18052"/>
            <a:ext cx="6172200" cy="375050"/>
          </a:xfrm>
        </p:spPr>
        <p:txBody>
          <a:bodyPr/>
          <a:lstStyle/>
          <a:p>
            <a:r>
              <a:rPr lang="es-ES" dirty="0" smtClean="0"/>
              <a:t>Muchas  Gracias.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48 Grupo"/>
          <p:cNvGrpSpPr/>
          <p:nvPr/>
        </p:nvGrpSpPr>
        <p:grpSpPr>
          <a:xfrm>
            <a:off x="5722186" y="1808696"/>
            <a:ext cx="1702692" cy="2680266"/>
            <a:chOff x="6393611" y="2411595"/>
            <a:chExt cx="2270255" cy="3573688"/>
          </a:xfrm>
        </p:grpSpPr>
        <p:cxnSp>
          <p:nvCxnSpPr>
            <p:cNvPr id="29" name="28 Conector recto de flecha"/>
            <p:cNvCxnSpPr/>
            <p:nvPr/>
          </p:nvCxnSpPr>
          <p:spPr>
            <a:xfrm>
              <a:off x="8040581" y="2770892"/>
              <a:ext cx="34784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7913233" y="2411595"/>
              <a:ext cx="75063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rot="5400000">
              <a:off x="7255269" y="3888753"/>
              <a:ext cx="222662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7120326" y="4983012"/>
              <a:ext cx="125857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endCxn id="46" idx="0"/>
            </p:cNvCxnSpPr>
            <p:nvPr/>
          </p:nvCxnSpPr>
          <p:spPr>
            <a:xfrm rot="16200000" flipH="1">
              <a:off x="7013865" y="5129373"/>
              <a:ext cx="262930" cy="8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rot="16200000" flipH="1">
              <a:off x="6969278" y="5804866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6393611" y="5265203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54000" tIns="27000" rIns="54000" bIns="27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Finalización</a:t>
              </a: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Esquema de recorrido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/>
              <a:t>Inicialización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/>
              <a:t>Mientras no al final de la secuencia: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/>
              <a:t>Obtener el siguiente elemento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/>
              <a:t>Procesar el elemento</a:t>
            </a:r>
          </a:p>
          <a:p>
            <a:pPr marL="271463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1500" dirty="0"/>
              <a:t>Finalización</a:t>
            </a:r>
            <a:endParaRPr lang="es-ES" sz="1350" dirty="0"/>
          </a:p>
          <a:p>
            <a:pPr lvl="1" indent="1191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28085" y="1589576"/>
            <a:ext cx="946280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5722184" y="911851"/>
            <a:ext cx="1134126" cy="518629"/>
            <a:chOff x="6393611" y="1215801"/>
            <a:chExt cx="1512168" cy="6915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33 CuadroTexto"/>
            <p:cNvSpPr txBox="1"/>
            <p:nvPr/>
          </p:nvSpPr>
          <p:spPr>
            <a:xfrm>
              <a:off x="6393611" y="1547266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54000" tIns="27000" rIns="54000" bIns="27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Inicialización</a:t>
              </a: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 rot="16200000" flipH="1">
              <a:off x="6969278" y="1395424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8" name="37 Conector recto de flecha"/>
          <p:cNvCxnSpPr/>
          <p:nvPr/>
        </p:nvCxnSpPr>
        <p:spPr>
          <a:xfrm rot="5400000">
            <a:off x="4361626" y="2563773"/>
            <a:ext cx="1962683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rot="10800000">
            <a:off x="5328680" y="3536779"/>
            <a:ext cx="958781" cy="1191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5605258" y="2225249"/>
            <a:ext cx="1350000" cy="1324626"/>
            <a:chOff x="6237709" y="2966999"/>
            <a:chExt cx="1800000" cy="1766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30 CuadroTexto"/>
            <p:cNvSpPr txBox="1"/>
            <p:nvPr/>
          </p:nvSpPr>
          <p:spPr>
            <a:xfrm>
              <a:off x="6253116" y="2966999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grpSp>
          <p:nvGrpSpPr>
            <p:cNvPr id="47" name="46 Grupo"/>
            <p:cNvGrpSpPr/>
            <p:nvPr/>
          </p:nvGrpSpPr>
          <p:grpSpPr>
            <a:xfrm>
              <a:off x="6237709" y="3006403"/>
              <a:ext cx="1800000" cy="1726764"/>
              <a:chOff x="6237709" y="3006403"/>
              <a:chExt cx="1800000" cy="1726764"/>
            </a:xfrm>
          </p:grpSpPr>
          <p:cxnSp>
            <p:nvCxnSpPr>
              <p:cNvPr id="28" name="27 Conector recto de flecha"/>
              <p:cNvCxnSpPr/>
              <p:nvPr/>
            </p:nvCxnSpPr>
            <p:spPr>
              <a:xfrm rot="5400000">
                <a:off x="6680809" y="4269834"/>
                <a:ext cx="925078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1" name="40 CuadroTexto"/>
              <p:cNvSpPr txBox="1"/>
              <p:nvPr/>
            </p:nvSpPr>
            <p:spPr>
              <a:xfrm>
                <a:off x="6237709" y="4096121"/>
                <a:ext cx="1800000" cy="360040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54000" tIns="27000" rIns="54000" bIns="27000" rtlCol="0" anchor="ctr" anchorCtr="0">
                <a:noAutofit/>
              </a:bodyPr>
              <a:lstStyle/>
              <a:p>
                <a:pPr algn="ctr"/>
                <a:r>
                  <a:rPr lang="es-E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Procesar elemento</a:t>
                </a: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cxnSp>
            <p:nvCxnSpPr>
              <p:cNvPr id="42" name="41 Conector recto de flecha"/>
              <p:cNvCxnSpPr/>
              <p:nvPr/>
            </p:nvCxnSpPr>
            <p:spPr>
              <a:xfrm rot="16200000" flipH="1">
                <a:off x="6878582" y="3277517"/>
                <a:ext cx="542229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43 CuadroTexto"/>
              <p:cNvSpPr txBox="1"/>
              <p:nvPr/>
            </p:nvSpPr>
            <p:spPr>
              <a:xfrm>
                <a:off x="6237709" y="3547330"/>
                <a:ext cx="1800000" cy="360040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54000" tIns="27000" rIns="54000" bIns="27000" rtlCol="0" anchor="ctr" anchorCtr="0">
                <a:noAutofit/>
              </a:bodyPr>
              <a:lstStyle/>
              <a:p>
                <a:pPr algn="ctr"/>
                <a:r>
                  <a:rPr lang="es-E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Obtener elemento</a:t>
                </a: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</p:grpSp>
      </p:grpSp>
      <p:grpSp>
        <p:nvGrpSpPr>
          <p:cNvPr id="27" name="26 Grupo"/>
          <p:cNvGrpSpPr/>
          <p:nvPr/>
        </p:nvGrpSpPr>
        <p:grpSpPr>
          <a:xfrm>
            <a:off x="5552660" y="1430480"/>
            <a:ext cx="1458162" cy="839464"/>
            <a:chOff x="6167579" y="1907306"/>
            <a:chExt cx="1944216" cy="11192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29 Conector recto de flecha"/>
            <p:cNvCxnSpPr>
              <a:stCxn id="34" idx="2"/>
              <a:endCxn id="43" idx="0"/>
            </p:cNvCxnSpPr>
            <p:nvPr/>
          </p:nvCxnSpPr>
          <p:spPr>
            <a:xfrm flipH="1">
              <a:off x="7139687" y="1907306"/>
              <a:ext cx="10008" cy="59025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42 Decisión"/>
            <p:cNvSpPr/>
            <p:nvPr/>
          </p:nvSpPr>
          <p:spPr>
            <a:xfrm>
              <a:off x="6167579" y="2497557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27000" rIns="0" bIns="27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¿Al final?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secuencias en arrays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Font typeface="Wingdings 2" pitchFamily="18" charset="2"/>
              <a:buChar char=""/>
            </a:pPr>
            <a:r>
              <a:rPr lang="es-ES" dirty="0" smtClean="0"/>
              <a:t>Todas las posiciones ocupadas: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Tamaño del array = longitud de la secuencia</a:t>
            </a:r>
            <a:endParaRPr lang="es-ES" dirty="0" smtClean="0"/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 elementos en un array de N posiciones:</a:t>
            </a:r>
          </a:p>
          <a:p>
            <a:pPr marL="535781" lvl="1" indent="0">
              <a:spcBef>
                <a:spcPts val="0"/>
              </a:spcBef>
              <a:spcAft>
                <a:spcPts val="1350"/>
              </a:spcAft>
              <a:buNone/>
            </a:pPr>
            <a:r>
              <a:rPr lang="es-ES" dirty="0" smtClean="0"/>
              <a:t>Recorrer el array desde la primera posición hasta la última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Font typeface="Wingdings 2" pitchFamily="18" charset="2"/>
              <a:buChar char=""/>
            </a:pPr>
            <a:r>
              <a:rPr lang="es-ES" dirty="0" smtClean="0"/>
              <a:t>Posiciones libres al final del array: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Tamaño del array &gt; longitud de la secuencia</a:t>
            </a:r>
            <a:endParaRPr lang="es-ES" dirty="0" smtClean="0"/>
          </a:p>
          <a:p>
            <a:pPr marL="807244" lvl="2" indent="-271463">
              <a:spcBef>
                <a:spcPts val="0"/>
              </a:spcBef>
              <a:spcAft>
                <a:spcPts val="450"/>
              </a:spcAft>
              <a:buSzPct val="100000"/>
              <a:buFont typeface="Wingdings" pitchFamily="2" charset="2"/>
              <a:buChar char="Ø"/>
            </a:pPr>
            <a:r>
              <a:rPr lang="es-ES" sz="1650" dirty="0"/>
              <a:t>Con centinela:</a:t>
            </a:r>
          </a:p>
          <a:p>
            <a:pPr marL="807244" lvl="2" indent="0">
              <a:spcBef>
                <a:spcPts val="0"/>
              </a:spcBef>
              <a:spcAft>
                <a:spcPts val="450"/>
              </a:spcAft>
              <a:buSzPct val="100000"/>
              <a:buNone/>
            </a:pPr>
            <a:r>
              <a:rPr lang="es-ES" sz="1650" dirty="0"/>
              <a:t>Recorrer el array hasta encontrar el valor centinela</a:t>
            </a:r>
          </a:p>
          <a:p>
            <a:pPr marL="807244" lvl="2" indent="-271463">
              <a:spcBef>
                <a:spcPts val="0"/>
              </a:spcBef>
              <a:spcAft>
                <a:spcPts val="450"/>
              </a:spcAft>
              <a:buSzPct val="100000"/>
              <a:buFont typeface="Wingdings" pitchFamily="2" charset="2"/>
              <a:buChar char="Ø"/>
            </a:pPr>
            <a:r>
              <a:rPr lang="es-ES" sz="1650" dirty="0"/>
              <a:t>Con </a:t>
            </a:r>
            <a:r>
              <a:rPr lang="es-ES" sz="1650" i="1" dirty="0"/>
              <a:t>contador</a:t>
            </a:r>
            <a:r>
              <a:rPr lang="es-ES" sz="1650" dirty="0"/>
              <a:t> de elementos:</a:t>
            </a:r>
          </a:p>
          <a:p>
            <a:pPr marL="807244" lvl="2" indent="0">
              <a:spcBef>
                <a:spcPts val="0"/>
              </a:spcBef>
              <a:spcAft>
                <a:spcPts val="450"/>
              </a:spcAft>
              <a:buSzPct val="100000"/>
              <a:buNone/>
            </a:pPr>
            <a:r>
              <a:rPr lang="es-ES" sz="1650" dirty="0"/>
              <a:t>Recorrer el array hasta el índice </a:t>
            </a:r>
            <a:r>
              <a:rPr lang="es-ES" sz="1650" i="1" dirty="0"/>
              <a:t>contador</a:t>
            </a:r>
            <a:r>
              <a:rPr lang="es-ES" sz="1650" dirty="0"/>
              <a:t> – 1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arrays completos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Todas las posiciones del array ocupadas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double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tVentas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ventas;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elemento;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 &lt; N;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elemento = ventas[i];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Procesar el elemento 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1755939" y="2600604"/>
          <a:ext cx="5840397" cy="472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219.99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93.45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756.62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arrays no completos – con centinela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todas las posiciones del array están ocupadas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double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datos;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Datos positivos: centinela = -1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endParaRPr lang="es-ES" sz="1350" dirty="0"/>
          </a:p>
          <a:p>
            <a:pPr lvl="1" indent="1191">
              <a:lnSpc>
                <a:spcPts val="1350"/>
              </a:lnSpc>
              <a:spcBef>
                <a:spcPts val="0"/>
              </a:spcBef>
              <a:buNone/>
            </a:pPr>
            <a:endParaRPr lang="es-ES" sz="12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 = datos[i];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(elemento !=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Procesar el elemento 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i++;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elemento = datos[i];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35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517994" y="3126053"/>
            <a:ext cx="315897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elemento;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elemento = datos[i];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(elemento !=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Procesar el elemento...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i++;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350"/>
              </a:lnSpc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(elemento !=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30652"/>
              </p:ext>
            </p:extLst>
          </p:nvPr>
        </p:nvGraphicFramePr>
        <p:xfrm>
          <a:off x="1755939" y="2517744"/>
          <a:ext cx="5840397" cy="472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datos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-1.0</a:t>
                      </a:r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27000" marR="2700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817694" y="3104135"/>
            <a:ext cx="5616624" cy="1171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9" name="18 Grupo"/>
          <p:cNvGrpSpPr/>
          <p:nvPr/>
        </p:nvGrpSpPr>
        <p:grpSpPr>
          <a:xfrm>
            <a:off x="1927133" y="3914067"/>
            <a:ext cx="1309108" cy="276999"/>
            <a:chOff x="1045510" y="5466710"/>
            <a:chExt cx="1745478" cy="369332"/>
          </a:xfrm>
        </p:grpSpPr>
        <p:sp>
          <p:nvSpPr>
            <p:cNvPr id="10" name="9 CuadroTexto"/>
            <p:cNvSpPr txBox="1"/>
            <p:nvPr/>
          </p:nvSpPr>
          <p:spPr>
            <a:xfrm>
              <a:off x="2183112" y="5466710"/>
              <a:ext cx="6078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7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045510" y="5466710"/>
              <a:ext cx="115245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contador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arrays no completos – con contador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dirty="0" smtClean="0"/>
              <a:t>Array y contador íntimamente relacionados: estructura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94011"/>
              </p:ext>
            </p:extLst>
          </p:nvPr>
        </p:nvGraphicFramePr>
        <p:xfrm>
          <a:off x="2068087" y="3158141"/>
          <a:ext cx="5204210" cy="6934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1460">
                <a:tc gridSpan="2">
                  <a:txBody>
                    <a:bodyPr/>
                    <a:lstStyle/>
                    <a:p>
                      <a:pPr algn="l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elementos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15 Grupo"/>
          <p:cNvGrpSpPr/>
          <p:nvPr/>
        </p:nvGrpSpPr>
        <p:grpSpPr>
          <a:xfrm>
            <a:off x="3236242" y="4059967"/>
            <a:ext cx="3930626" cy="521326"/>
            <a:chOff x="2790989" y="5661249"/>
            <a:chExt cx="5240834" cy="695101"/>
          </a:xfrm>
        </p:grpSpPr>
        <p:sp>
          <p:nvSpPr>
            <p:cNvPr id="15" name="14 CuadroTexto"/>
            <p:cNvSpPr txBox="1"/>
            <p:nvPr/>
          </p:nvSpPr>
          <p:spPr>
            <a:xfrm>
              <a:off x="3783824" y="5987018"/>
              <a:ext cx="424799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Nº de elementos (primer índice sin elemento)</a:t>
              </a:r>
            </a:p>
          </p:txBody>
        </p:sp>
        <p:cxnSp>
          <p:nvCxnSpPr>
            <p:cNvPr id="17" name="16 Conector recto de flecha"/>
            <p:cNvCxnSpPr>
              <a:stCxn id="15" idx="1"/>
            </p:cNvCxnSpPr>
            <p:nvPr/>
          </p:nvCxnSpPr>
          <p:spPr>
            <a:xfrm flipH="1" flipV="1">
              <a:off x="2790989" y="5661249"/>
              <a:ext cx="992835" cy="51043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CuadroTexto"/>
          <p:cNvSpPr txBox="1"/>
          <p:nvPr/>
        </p:nvSpPr>
        <p:spPr>
          <a:xfrm>
            <a:off x="3973739" y="2757722"/>
            <a:ext cx="349070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Listas de elementos de longitud variable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arrays no completos – con contador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  <a:endParaRPr lang="es-ES" sz="1500" dirty="0"/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elemento;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 &lt;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elemento =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Procesar el elemento...</a:t>
            </a:r>
          </a:p>
          <a:p>
            <a:pPr marL="271463" lvl="1" indent="8335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350"/>
              </a:lnSpc>
              <a:spcBef>
                <a:spcPts val="0"/>
              </a:spcBef>
              <a:buNone/>
            </a:pPr>
            <a:endParaRPr lang="es-E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Unidad 6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37312</TotalTime>
  <Words>3470</Words>
  <Application>Microsoft Office PowerPoint</Application>
  <PresentationFormat>Presentación en pantalla (16:9)</PresentationFormat>
  <Paragraphs>909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Constantia</vt:lpstr>
      <vt:lpstr>Wingdings</vt:lpstr>
      <vt:lpstr>Wingdings 2</vt:lpstr>
      <vt:lpstr>Flow</vt:lpstr>
      <vt:lpstr>Recorrido y búsqueda en arrays</vt:lpstr>
      <vt:lpstr>Índice</vt:lpstr>
      <vt:lpstr>Algoritmos y Estructuras de Datos I</vt:lpstr>
      <vt:lpstr>Recorrido de arrays</vt:lpstr>
      <vt:lpstr>Recorrido de arrays</vt:lpstr>
      <vt:lpstr>Recorrido de arrays</vt:lpstr>
      <vt:lpstr>Recorrido de arrays</vt:lpstr>
      <vt:lpstr>Recorrido de arrays</vt:lpstr>
      <vt:lpstr>Recorrido de arrays</vt:lpstr>
      <vt:lpstr>Fundamentos de la programación</vt:lpstr>
      <vt:lpstr>Ejemplos</vt:lpstr>
      <vt:lpstr>Ejemplos</vt:lpstr>
      <vt:lpstr>Ejemplos</vt:lpstr>
      <vt:lpstr>Fundamentos de la programación</vt:lpstr>
      <vt:lpstr>Búsquedas en arrays</vt:lpstr>
      <vt:lpstr>Búsquedas en arrays completos</vt:lpstr>
      <vt:lpstr>Búsquedas en arrays incompletos</vt:lpstr>
      <vt:lpstr>Búsquedas en arrays incompletos</vt:lpstr>
      <vt:lpstr>Fundamentos de la programación</vt:lpstr>
      <vt:lpstr>Cadenas de caracteres</vt:lpstr>
      <vt:lpstr>Cadenas de caracteres</vt:lpstr>
      <vt:lpstr>Fundamentos de la programación</vt:lpstr>
      <vt:lpstr>Arrays multidimensionales</vt:lpstr>
      <vt:lpstr>Arrays multidimensionales</vt:lpstr>
      <vt:lpstr>Arrays multidimensionales</vt:lpstr>
      <vt:lpstr>Arrays multidimensionales</vt:lpstr>
      <vt:lpstr>Arrays multidimensionales</vt:lpstr>
      <vt:lpstr>Arrays multidimensionales</vt:lpstr>
      <vt:lpstr>Arrays multidimensionales</vt:lpstr>
      <vt:lpstr>Inicialización de arrays multidimensionales</vt:lpstr>
      <vt:lpstr>Inicialización de arrays multidimensionales</vt:lpstr>
      <vt:lpstr>Recorrido de un array bidimensional</vt:lpstr>
      <vt:lpstr>Ejemplo</vt:lpstr>
      <vt:lpstr>Ejemplo</vt:lpstr>
      <vt:lpstr>Recorrido de arrays N-dimensionales</vt:lpstr>
      <vt:lpstr>Ejemplo</vt:lpstr>
      <vt:lpstr>Ejemplo</vt:lpstr>
      <vt:lpstr>Búsqueda en un array multidimensional</vt:lpstr>
      <vt:lpstr>Muchas  Gracias.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913</cp:revision>
  <dcterms:created xsi:type="dcterms:W3CDTF">2010-03-20T08:32:51Z</dcterms:created>
  <dcterms:modified xsi:type="dcterms:W3CDTF">2020-09-08T22:28:33Z</dcterms:modified>
</cp:coreProperties>
</file>