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942" r:id="rId3"/>
    <p:sldId id="925" r:id="rId4"/>
    <p:sldId id="842" r:id="rId5"/>
    <p:sldId id="843" r:id="rId6"/>
    <p:sldId id="926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851" r:id="rId15"/>
    <p:sldId id="852" r:id="rId16"/>
    <p:sldId id="853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927" r:id="rId25"/>
    <p:sldId id="861" r:id="rId26"/>
    <p:sldId id="862" r:id="rId27"/>
    <p:sldId id="863" r:id="rId28"/>
    <p:sldId id="864" r:id="rId29"/>
    <p:sldId id="928" r:id="rId30"/>
    <p:sldId id="865" r:id="rId31"/>
    <p:sldId id="866" r:id="rId32"/>
    <p:sldId id="929" r:id="rId33"/>
    <p:sldId id="867" r:id="rId34"/>
    <p:sldId id="940" r:id="rId35"/>
    <p:sldId id="868" r:id="rId36"/>
    <p:sldId id="869" r:id="rId37"/>
    <p:sldId id="870" r:id="rId38"/>
    <p:sldId id="871" r:id="rId39"/>
    <p:sldId id="872" r:id="rId40"/>
    <p:sldId id="932" r:id="rId41"/>
    <p:sldId id="882" r:id="rId42"/>
    <p:sldId id="883" r:id="rId43"/>
    <p:sldId id="884" r:id="rId44"/>
    <p:sldId id="885" r:id="rId45"/>
    <p:sldId id="886" r:id="rId46"/>
    <p:sldId id="887" r:id="rId47"/>
    <p:sldId id="888" r:id="rId48"/>
    <p:sldId id="889" r:id="rId49"/>
    <p:sldId id="890" r:id="rId50"/>
    <p:sldId id="891" r:id="rId51"/>
    <p:sldId id="892" r:id="rId52"/>
    <p:sldId id="893" r:id="rId53"/>
    <p:sldId id="894" r:id="rId54"/>
    <p:sldId id="895" r:id="rId55"/>
    <p:sldId id="934" r:id="rId56"/>
    <p:sldId id="898" r:id="rId57"/>
    <p:sldId id="899" r:id="rId58"/>
    <p:sldId id="900" r:id="rId59"/>
    <p:sldId id="901" r:id="rId60"/>
    <p:sldId id="902" r:id="rId61"/>
    <p:sldId id="935" r:id="rId62"/>
    <p:sldId id="903" r:id="rId63"/>
    <p:sldId id="945" r:id="rId64"/>
    <p:sldId id="946" r:id="rId65"/>
    <p:sldId id="947" r:id="rId66"/>
    <p:sldId id="948" r:id="rId67"/>
    <p:sldId id="943" r:id="rId68"/>
    <p:sldId id="944" r:id="rId69"/>
    <p:sldId id="904" r:id="rId70"/>
    <p:sldId id="936" r:id="rId71"/>
    <p:sldId id="905" r:id="rId72"/>
    <p:sldId id="906" r:id="rId73"/>
    <p:sldId id="907" r:id="rId74"/>
    <p:sldId id="908" r:id="rId75"/>
    <p:sldId id="909" r:id="rId76"/>
    <p:sldId id="910" r:id="rId77"/>
    <p:sldId id="911" r:id="rId78"/>
    <p:sldId id="912" r:id="rId79"/>
    <p:sldId id="913" r:id="rId80"/>
    <p:sldId id="422" r:id="rId81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91" d="100"/>
          <a:sy n="91" d="100"/>
        </p:scale>
        <p:origin x="10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20610"/>
    </p:cViewPr>
  </p:sorterViewPr>
  <p:notesViewPr>
    <p:cSldViewPr snapToObjects="1">
      <p:cViewPr varScale="1">
        <p:scale>
          <a:sx n="47" d="100"/>
          <a:sy n="47" d="100"/>
        </p:scale>
        <p:origin x="2064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30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28/09/2020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42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7F2F-EBBD-4882-B8C2-0BD41214FF12}" type="datetime12">
              <a:rPr lang="es-AR" smtClean="0"/>
              <a:t>11:40 a. m.</a:t>
            </a:fld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68EF-DD09-4096-B4FA-F16D207DB89A}" type="datetime12">
              <a:rPr lang="es-AR" smtClean="0"/>
              <a:t>11:40 a. m.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E0BD-9AE1-4784-81E6-F9CF3A0F60A1}" type="datetime12">
              <a:rPr lang="es-AR" smtClean="0"/>
              <a:t>11:40 a. m.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375050"/>
          </a:xfrm>
        </p:spPr>
        <p:txBody>
          <a:bodyPr>
            <a:noAutofit/>
          </a:bodyPr>
          <a:lstStyle>
            <a:lvl1pPr>
              <a:defRPr sz="27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03659"/>
            <a:ext cx="8229600" cy="3832634"/>
          </a:xfrm>
        </p:spPr>
        <p:txBody>
          <a:bodyPr/>
          <a:lstStyle>
            <a:lvl1pPr marL="0" indent="0">
              <a:buNone/>
              <a:defRPr sz="1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270272" indent="-270272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16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535781" indent="-266700">
              <a:buClr>
                <a:srgbClr val="FFC000"/>
              </a:buClr>
              <a:buFont typeface="Constantia" pitchFamily="18" charset="0"/>
              <a:buChar char="—"/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807244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078706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766478" y="4767263"/>
            <a:ext cx="90009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428596" y="642924"/>
            <a:ext cx="8286808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795766AF-A9D7-42CD-94DF-65594C0AD022}" type="datetime12">
              <a:rPr lang="es-AR" smtClean="0"/>
              <a:t>11:40 a. m.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5B9-26E3-42F7-A8B5-9B77F5BC617C}" type="datetime12">
              <a:rPr lang="es-AR" smtClean="0"/>
              <a:t>11:40 a. m.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6AF-A9D7-42CD-94DF-65594C0AD022}" type="datetime12">
              <a:rPr lang="es-AR" smtClean="0"/>
              <a:t>11:40 a. m.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0762-6F36-4E4D-90BB-451AA923CC31}" type="datetime12">
              <a:rPr lang="es-AR" smtClean="0"/>
              <a:t>11:40 a. m.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880D-C544-4140-B710-24823749AC2F}" type="datetime12">
              <a:rPr lang="es-AR" smtClean="0"/>
              <a:t>11:40 a. m.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4CB6-BDB9-4911-B330-5601CC2B0F6C}" type="datetime12">
              <a:rPr lang="es-AR" smtClean="0"/>
              <a:t>11:40 a. m.</a:t>
            </a:fld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4DFF-E216-4522-B854-EBDDAB3DEA89}" type="datetime12">
              <a:rPr lang="es-AR" smtClean="0"/>
              <a:t>11:40 a. m.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02D1-FCC5-4E32-858D-AC76AFF3F9FA}" type="datetime12">
              <a:rPr lang="es-AR" smtClean="0"/>
              <a:t>11:40 a. m.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4 Marcador de pie de página"/>
          <p:cNvSpPr txBox="1">
            <a:spLocks/>
          </p:cNvSpPr>
          <p:nvPr userDrawn="1"/>
        </p:nvSpPr>
        <p:spPr>
          <a:xfrm>
            <a:off x="3131840" y="4766593"/>
            <a:ext cx="3456384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C36678-DBBD-47D2-B33C-F24758688FAF}" type="datetime12">
              <a:rPr lang="es-AR" smtClean="0"/>
              <a:t>11:40 a. m.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 smtClean="0">
                <a:solidFill>
                  <a:schemeClr val="tx2">
                    <a:shade val="90000"/>
                  </a:schemeClr>
                </a:solidFill>
              </a:rPr>
              <a:t>Fundamentos de la programación: Algoritmos de ordenación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1518025" y="1385879"/>
            <a:ext cx="1161000" cy="1161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66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10" name="2 Subtítulo"/>
          <p:cNvSpPr>
            <a:spLocks noGrp="1"/>
          </p:cNvSpPr>
          <p:nvPr>
            <p:ph type="subTitle" idx="1"/>
          </p:nvPr>
        </p:nvSpPr>
        <p:spPr>
          <a:xfrm>
            <a:off x="2679025" y="2668289"/>
            <a:ext cx="5011355" cy="1811282"/>
          </a:xfrm>
        </p:spPr>
        <p:txBody>
          <a:bodyPr>
            <a:normAutofit/>
          </a:bodyPr>
          <a:lstStyle/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64448" y="482188"/>
            <a:ext cx="4003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92981">
              <a:tabLst>
                <a:tab pos="4507706" algn="l"/>
              </a:tabLst>
            </a:pPr>
            <a:r>
              <a:rPr lang="es-E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 I</a:t>
            </a:r>
            <a:endParaRPr lang="es-ES" sz="21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1518025" y="910817"/>
            <a:ext cx="5732900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2964645" y="1383618"/>
            <a:ext cx="4554173" cy="108012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3600" dirty="0" smtClean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Listas &amp; Algoritmos </a:t>
            </a:r>
            <a:br>
              <a:rPr lang="es-ES" sz="3600" dirty="0" smtClean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3600" dirty="0" smtClean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de </a:t>
            </a:r>
            <a:r>
              <a:rPr lang="es-ES" sz="36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ordenación</a:t>
            </a:r>
            <a:endParaRPr lang="es-ES" sz="36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11761" y="1707654"/>
            <a:ext cx="4240135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(5) mayor que el nuevo (4):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6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2" y="2336808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41642" y="2549048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51977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05983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59989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5983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1977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232963" y="2895786"/>
            <a:ext cx="3407792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Hemos insertado el elemento en su lugar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3" grpId="0" animBg="1"/>
      <p:bldP spid="27" grpId="0" animBg="1"/>
      <p:bldP spid="28" grpId="0" animBg="1"/>
      <p:bldP spid="25" grpId="0" animBg="1"/>
      <p:bldP spid="29" grpId="0" animBg="1"/>
      <p:bldP spid="30" grpId="0" animBg="1"/>
      <p:bldP spid="30" grpId="1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251977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5983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59989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5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2" y="2336807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13995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1" y="1707654"/>
            <a:ext cx="4289251" cy="6642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9 es mayor que todos los elementos de la lista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 insertamos al final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2" grpId="1" animBg="1"/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5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411761" y="1707654"/>
            <a:ext cx="4240135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(4) mayor que el nuevo (2):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4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27" grpId="0" animBg="1"/>
      <p:bldP spid="30" grpId="0" animBg="1"/>
      <p:bldP spid="29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4" grpId="1" animBg="1"/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61790" y="148784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61790" y="170008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61790" y="191232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11760" y="1707654"/>
            <a:ext cx="4733796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9 es el primer elemento mayor que el nuevo (8):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2" grpId="0" animBg="1"/>
      <p:bldP spid="24" grpId="0" animBg="1"/>
      <p:bldP spid="24" grpId="1" animBg="1"/>
      <p:bldP spid="2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61790" y="148784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61790" y="170008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11760" y="1707654"/>
            <a:ext cx="4365106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Segundo elemento (4) mayor que el nuevo (3):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4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8" grpId="0" animBg="1"/>
      <p:bldP spid="33" grpId="0" animBg="1"/>
      <p:bldP spid="31" grpId="0" animBg="1"/>
      <p:bldP spid="22" grpId="0" animBg="1"/>
      <p:bldP spid="21" grpId="0" animBg="1"/>
      <p:bldP spid="29" grpId="0" animBg="1"/>
      <p:bldP spid="32" grpId="0" animBg="1"/>
      <p:bldP spid="35" grpId="0" animBg="1"/>
      <p:bldP spid="36" grpId="0" animBg="1"/>
      <p:bldP spid="37" grpId="0" animBg="1"/>
      <p:bldP spid="37" grpId="1" animBg="1"/>
      <p:bldP spid="2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61790" y="148784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203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11761" y="1707654"/>
            <a:ext cx="4240135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(2) mayor que el nuevo (1):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18" grpId="0" animBg="1"/>
      <p:bldP spid="21" grpId="0" animBg="1"/>
      <p:bldP spid="27" grpId="0" animBg="1"/>
      <p:bldP spid="36" grpId="0" animBg="1"/>
      <p:bldP spid="35" grpId="0" animBg="1"/>
      <p:bldP spid="29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2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203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8604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3203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4970389" y="2916473"/>
            <a:ext cx="2470356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¡¡¡ LISTA ORDENADA !!!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11760" y="1707654"/>
            <a:ext cx="4733796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7 es el primer elemento mayor que el nuevo (6):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7</a:t>
            </a:r>
          </a:p>
        </p:txBody>
      </p:sp>
      <p:sp>
        <p:nvSpPr>
          <p:cNvPr id="2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27" grpId="1" animBg="1"/>
      <p:bldP spid="30" grpId="0" animBg="1"/>
      <p:bldP spid="30" grpId="1" animBg="1"/>
      <p:bldP spid="44" grpId="0" animBg="1"/>
      <p:bldP spid="42" grpId="0" animBg="1"/>
      <p:bldP spid="41" grpId="0" animBg="1"/>
      <p:bldP spid="40" grpId="0" animBg="1"/>
      <p:bldP spid="39" grpId="0" animBg="1"/>
      <p:bldP spid="39" grpId="1" animBg="1"/>
      <p:bldP spid="38" grpId="0" animBg="1"/>
      <p:bldP spid="38" grpId="1" animBg="1"/>
      <p:bldP spid="43" grpId="0" animBg="1"/>
      <p:bldP spid="31" grpId="0" animBg="1"/>
      <p:bldP spid="31" grpId="1" animBg="1"/>
      <p:bldP spid="33" grpId="0" animBg="1"/>
      <p:bldP spid="33" grpId="1" animBg="1"/>
      <p:bldP spid="45" grpId="0" animBg="1"/>
      <p:bldP spid="45" grpId="1" animBg="1"/>
      <p:bldP spid="45" grpId="2" animBg="1"/>
      <p:bldP spid="46" grpId="0"/>
      <p:bldP spid="2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 array contiene inicialmente la lista desordenada: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 medida que insertamos: dos zonas en el array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Parte ya ordenada y elementos por procesar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1852063" y="153973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294388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685093" y="3106047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1889987" y="3435849"/>
            <a:ext cx="2005366" cy="545348"/>
            <a:chOff x="995982" y="4581128"/>
            <a:chExt cx="2673821" cy="727130"/>
          </a:xfrm>
        </p:grpSpPr>
        <p:sp>
          <p:nvSpPr>
            <p:cNvPr id="29" name="28 Cerrar llave"/>
            <p:cNvSpPr/>
            <p:nvPr/>
          </p:nvSpPr>
          <p:spPr>
            <a:xfrm rot="5400000">
              <a:off x="2184772" y="3392338"/>
              <a:ext cx="296242" cy="2673821"/>
            </a:xfrm>
            <a:prstGeom prst="rightBrace">
              <a:avLst>
                <a:gd name="adj1" fmla="val 50221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259633" y="4877371"/>
              <a:ext cx="2238818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Parte ya ordenada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966793" y="3435849"/>
            <a:ext cx="3084083" cy="545346"/>
            <a:chOff x="3765057" y="4581129"/>
            <a:chExt cx="4112111" cy="727128"/>
          </a:xfrm>
        </p:grpSpPr>
        <p:sp>
          <p:nvSpPr>
            <p:cNvPr id="35" name="34 Cerrar llave"/>
            <p:cNvSpPr/>
            <p:nvPr/>
          </p:nvSpPr>
          <p:spPr>
            <a:xfrm rot="5400000">
              <a:off x="5672992" y="2673194"/>
              <a:ext cx="296242" cy="4112111"/>
            </a:xfrm>
            <a:prstGeom prst="rightBrace">
              <a:avLst>
                <a:gd name="adj1" fmla="val 50221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428270" y="4877370"/>
              <a:ext cx="2783155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Elementos por insertar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2017892" y="3154674"/>
            <a:ext cx="4568175" cy="1353453"/>
            <a:chOff x="1166522" y="4206231"/>
            <a:chExt cx="6090899" cy="1804603"/>
          </a:xfrm>
        </p:grpSpPr>
        <p:sp>
          <p:nvSpPr>
            <p:cNvPr id="50" name="49 CuadroTexto"/>
            <p:cNvSpPr txBox="1"/>
            <p:nvPr/>
          </p:nvSpPr>
          <p:spPr>
            <a:xfrm>
              <a:off x="1166522" y="5579948"/>
              <a:ext cx="6090899" cy="430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Siguiente elemento a insertar en la parte ya ordenada</a:t>
              </a: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 rot="16200000" flipV="1">
              <a:off x="3525106" y="4893086"/>
              <a:ext cx="1373717" cy="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777976" y="2301816"/>
            <a:ext cx="5251470" cy="755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Situación inicial: Lista ordenada con un solo elemento (primero)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2250"/>
              </a:spcBef>
              <a:spcAft>
                <a:spcPts val="450"/>
              </a:spcAft>
              <a:buNone/>
            </a:pPr>
            <a:r>
              <a:rPr lang="es-ES" i="1" dirty="0" smtClean="0"/>
              <a:t>Desde el segundo elemento del array hasta el último: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Localizar el primer elemento mayor en lo ya ordenado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1852063" y="159964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14 Conector recto"/>
          <p:cNvCxnSpPr/>
          <p:nvPr/>
        </p:nvCxnSpPr>
        <p:spPr>
          <a:xfrm rot="5400000" flipH="1" flipV="1">
            <a:off x="2126064" y="179161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342156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126064" y="3573814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569778" y="3723582"/>
            <a:ext cx="108012" cy="149564"/>
          </a:xfrm>
          <a:prstGeom prst="rect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5" name="24 Grupo"/>
          <p:cNvGrpSpPr/>
          <p:nvPr/>
        </p:nvGrpSpPr>
        <p:grpSpPr>
          <a:xfrm>
            <a:off x="1852064" y="3906973"/>
            <a:ext cx="3469604" cy="657845"/>
            <a:chOff x="945418" y="5209295"/>
            <a:chExt cx="4626139" cy="877126"/>
          </a:xfrm>
        </p:grpSpPr>
        <p:cxnSp>
          <p:nvCxnSpPr>
            <p:cNvPr id="19" name="18 Conector recto de flecha"/>
            <p:cNvCxnSpPr/>
            <p:nvPr/>
          </p:nvCxnSpPr>
          <p:spPr>
            <a:xfrm rot="5400000" flipH="1" flipV="1">
              <a:off x="1112918" y="5384584"/>
              <a:ext cx="35216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945418" y="5655535"/>
              <a:ext cx="4626139" cy="430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Primer elemento mayor o igual: índice 0</a:t>
              </a: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6186745" y="4032600"/>
            <a:ext cx="914098" cy="300082"/>
            <a:chOff x="6724991" y="5376795"/>
            <a:chExt cx="1218796" cy="400108"/>
          </a:xfrm>
        </p:grpSpPr>
        <p:sp>
          <p:nvSpPr>
            <p:cNvPr id="24" name="23 CuadroTexto"/>
            <p:cNvSpPr txBox="1"/>
            <p:nvPr/>
          </p:nvSpPr>
          <p:spPr>
            <a:xfrm>
              <a:off x="7571462" y="5376795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724991" y="5376795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1804806" y="1221600"/>
            <a:ext cx="5251470" cy="1026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. . .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Desplazar a la derecha los ordenados desde ese lugar</a:t>
            </a:r>
          </a:p>
          <a:p>
            <a:pPr marL="535781" lvl="1" indent="0">
              <a:spcBef>
                <a:spcPts val="225"/>
              </a:spcBef>
              <a:spcAft>
                <a:spcPts val="450"/>
              </a:spcAft>
              <a:buNone/>
            </a:pPr>
            <a:r>
              <a:rPr lang="es-ES" i="1" dirty="0" smtClean="0"/>
              <a:t>Insertar el nuevo en la posición que queda libre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17744" y="250345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091745" y="2655712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18 Grupo"/>
          <p:cNvGrpSpPr/>
          <p:nvPr/>
        </p:nvGrpSpPr>
        <p:grpSpPr>
          <a:xfrm>
            <a:off x="6152426" y="3114497"/>
            <a:ext cx="914098" cy="300082"/>
            <a:chOff x="6679232" y="4152659"/>
            <a:chExt cx="1218796" cy="400108"/>
          </a:xfrm>
        </p:grpSpPr>
        <p:sp>
          <p:nvSpPr>
            <p:cNvPr id="24" name="23 CuadroTexto"/>
            <p:cNvSpPr txBox="1"/>
            <p:nvPr/>
          </p:nvSpPr>
          <p:spPr>
            <a:xfrm>
              <a:off x="7525703" y="4152659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679232" y="4152659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20" name="19 Arco"/>
          <p:cNvSpPr/>
          <p:nvPr/>
        </p:nvSpPr>
        <p:spPr>
          <a:xfrm rot="16200000" flipH="1">
            <a:off x="2003060" y="2488653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17744" y="368193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2610370" y="383419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0 Grupo"/>
          <p:cNvGrpSpPr/>
          <p:nvPr/>
        </p:nvGrpSpPr>
        <p:grpSpPr>
          <a:xfrm>
            <a:off x="6152426" y="4292978"/>
            <a:ext cx="914098" cy="300082"/>
            <a:chOff x="6679232" y="5723964"/>
            <a:chExt cx="1218796" cy="400108"/>
          </a:xfrm>
        </p:grpSpPr>
        <p:sp>
          <p:nvSpPr>
            <p:cNvPr id="27" name="26 CuadroTexto"/>
            <p:cNvSpPr txBox="1"/>
            <p:nvPr/>
          </p:nvSpPr>
          <p:spPr>
            <a:xfrm>
              <a:off x="7525703" y="5723964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679232" y="5723964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85900" y="915566"/>
            <a:ext cx="7180668" cy="3533206"/>
          </a:xfrm>
        </p:spPr>
        <p:txBody>
          <a:bodyPr>
            <a:normAutofit lnSpcReduction="10000"/>
          </a:bodyPr>
          <a:lstStyle/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>
                <a:latin typeface="Calibri"/>
              </a:rPr>
              <a:t>Algoritmos de </a:t>
            </a:r>
            <a:r>
              <a:rPr lang="es-ES" sz="1350" dirty="0" smtClean="0">
                <a:latin typeface="Calibri"/>
              </a:rPr>
              <a:t>ordenación</a:t>
            </a:r>
            <a:br>
              <a:rPr lang="es-ES" sz="1350" dirty="0" smtClean="0">
                <a:latin typeface="Calibri"/>
              </a:rPr>
            </a:b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1. Algoritmo </a:t>
            </a:r>
            <a:r>
              <a:rPr lang="es-ES" sz="1350" dirty="0">
                <a:latin typeface="Calibri"/>
              </a:rPr>
              <a:t>de ordenación por </a:t>
            </a:r>
            <a:r>
              <a:rPr lang="es-ES" sz="1350" b="1" dirty="0">
                <a:latin typeface="Calibri"/>
              </a:rPr>
              <a:t>inserción</a:t>
            </a: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	1.1 Ordenación </a:t>
            </a:r>
            <a:r>
              <a:rPr lang="es-ES" sz="1350" dirty="0">
                <a:latin typeface="Calibri"/>
              </a:rPr>
              <a:t>de arrays por inserción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	1.2 Algoritmo </a:t>
            </a:r>
            <a:r>
              <a:rPr lang="es-ES" sz="1350" dirty="0">
                <a:latin typeface="Calibri"/>
              </a:rPr>
              <a:t>de ordenación por </a:t>
            </a:r>
            <a:r>
              <a:rPr lang="es-ES" sz="1350" dirty="0" smtClean="0">
                <a:latin typeface="Calibri"/>
              </a:rPr>
              <a:t>inserción con </a:t>
            </a:r>
            <a:r>
              <a:rPr lang="es-ES" sz="1350" dirty="0">
                <a:latin typeface="Calibri"/>
              </a:rPr>
              <a:t>intercambios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	Claves </a:t>
            </a:r>
            <a:r>
              <a:rPr lang="es-ES" sz="1350" dirty="0">
                <a:latin typeface="Calibri"/>
              </a:rPr>
              <a:t>de ordenación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	Estabilidad </a:t>
            </a:r>
            <a:r>
              <a:rPr lang="es-ES" sz="1350" dirty="0">
                <a:latin typeface="Calibri"/>
              </a:rPr>
              <a:t>de la ordenación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	Complejidad </a:t>
            </a:r>
            <a:r>
              <a:rPr lang="es-ES" sz="1350" dirty="0">
                <a:latin typeface="Calibri"/>
              </a:rPr>
              <a:t>y eficiencia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	Ordenaciones naturales</a:t>
            </a:r>
            <a:br>
              <a:rPr lang="es-ES" sz="1350" dirty="0" smtClean="0">
                <a:latin typeface="Calibri"/>
              </a:rPr>
            </a:b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2. Ordenación </a:t>
            </a:r>
            <a:r>
              <a:rPr lang="es-ES" sz="1350" dirty="0">
                <a:latin typeface="Calibri"/>
              </a:rPr>
              <a:t>por </a:t>
            </a:r>
            <a:r>
              <a:rPr lang="es-ES" sz="1350" b="1" dirty="0">
                <a:latin typeface="Calibri"/>
              </a:rPr>
              <a:t>selección</a:t>
            </a:r>
            <a:r>
              <a:rPr lang="es-ES" sz="1350" dirty="0">
                <a:latin typeface="Calibri"/>
              </a:rPr>
              <a:t> </a:t>
            </a:r>
            <a:r>
              <a:rPr lang="es-ES" sz="1350" dirty="0" smtClean="0">
                <a:latin typeface="Calibri"/>
              </a:rPr>
              <a:t>directa</a:t>
            </a:r>
            <a:br>
              <a:rPr lang="es-ES" sz="1350" dirty="0" smtClean="0">
                <a:latin typeface="Calibri"/>
              </a:rPr>
            </a:b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3. Ordenación Método </a:t>
            </a:r>
            <a:r>
              <a:rPr lang="es-ES" sz="1350" dirty="0">
                <a:latin typeface="Calibri"/>
              </a:rPr>
              <a:t>de la </a:t>
            </a:r>
            <a:r>
              <a:rPr lang="es-ES" sz="1350" b="1" dirty="0">
                <a:latin typeface="Calibri"/>
              </a:rPr>
              <a:t>burbuja</a:t>
            </a:r>
            <a:r>
              <a:rPr lang="es-ES" sz="1350" dirty="0">
                <a:latin typeface="Calibri"/>
              </a:rPr>
              <a:t>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Listas </a:t>
            </a:r>
            <a:r>
              <a:rPr lang="es-ES" sz="1350" dirty="0">
                <a:latin typeface="Calibri"/>
              </a:rPr>
              <a:t>ordenadas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Búsquedas </a:t>
            </a:r>
            <a:r>
              <a:rPr lang="es-ES" sz="1350" dirty="0">
                <a:latin typeface="Calibri"/>
              </a:rPr>
              <a:t>en listas ordenadas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350" dirty="0" smtClean="0">
                <a:latin typeface="Calibri"/>
              </a:rPr>
              <a:t>Búsqueda </a:t>
            </a:r>
            <a:r>
              <a:rPr lang="es-ES" sz="1350" dirty="0">
                <a:latin typeface="Calibri"/>
              </a:rPr>
              <a:t>binaria	</a:t>
            </a:r>
            <a:endParaRPr lang="es-ES" sz="135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endParaRPr lang="es-ES" sz="1350" dirty="0">
              <a:latin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  <p:sp>
        <p:nvSpPr>
          <p:cNvPr id="10" name="3 Marcador de fecha"/>
          <p:cNvSpPr txBox="1">
            <a:spLocks/>
          </p:cNvSpPr>
          <p:nvPr/>
        </p:nvSpPr>
        <p:spPr>
          <a:xfrm>
            <a:off x="609600" y="49196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C12CF-49F0-4D47-AB74-C27E3D2B1C1A}" type="datetime12">
              <a:rPr lang="es-AR" smtClean="0"/>
              <a:pPr/>
              <a:t>11:40 a. m.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31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 smtClean="0"/>
              <a:t>Ordenación de arrays por 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783844"/>
            <a:ext cx="6172200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nuevo, pos;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último...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nuevo = lista[i];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pos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&lt; i) &amp;&amp; !(lista[pos] &gt; nuevo))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pos++;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pos: índice del primer mayor; i si no lo hay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i; j &gt; pos; j--)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lista[j] = lista[j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nuevo;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796136" y="621868"/>
            <a:ext cx="2546040" cy="78483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  <p:graphicFrame>
        <p:nvGraphicFramePr>
          <p:cNvPr id="10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8625"/>
              </p:ext>
            </p:extLst>
          </p:nvPr>
        </p:nvGraphicFramePr>
        <p:xfrm>
          <a:off x="3482590" y="421480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221914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651833" y="237139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2037379" y="2204337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297522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2644690" y="312748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852063" y="10452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2126064" y="11975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6186745" y="1656334"/>
            <a:ext cx="914098" cy="300082"/>
            <a:chOff x="6724991" y="2208443"/>
            <a:chExt cx="1218796" cy="400108"/>
          </a:xfrm>
        </p:grpSpPr>
        <p:sp>
          <p:nvSpPr>
            <p:cNvPr id="19" name="18 CuadroTexto"/>
            <p:cNvSpPr txBox="1"/>
            <p:nvPr/>
          </p:nvSpPr>
          <p:spPr>
            <a:xfrm>
              <a:off x="7571462" y="2208443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724991" y="2208443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169124" y="1656334"/>
            <a:ext cx="725200" cy="300082"/>
            <a:chOff x="5368162" y="2208443"/>
            <a:chExt cx="966933" cy="400108"/>
          </a:xfrm>
        </p:grpSpPr>
        <p:sp>
          <p:nvSpPr>
            <p:cNvPr id="29" name="28 CuadroTexto"/>
            <p:cNvSpPr txBox="1"/>
            <p:nvPr/>
          </p:nvSpPr>
          <p:spPr>
            <a:xfrm>
              <a:off x="5962770" y="2208443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368162" y="2208443"/>
              <a:ext cx="594608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4590623" y="1656334"/>
            <a:ext cx="512000" cy="300082"/>
            <a:chOff x="4596825" y="2208443"/>
            <a:chExt cx="682666" cy="400108"/>
          </a:xfrm>
        </p:grpSpPr>
        <p:sp>
          <p:nvSpPr>
            <p:cNvPr id="31" name="30 CuadroTexto"/>
            <p:cNvSpPr txBox="1"/>
            <p:nvPr/>
          </p:nvSpPr>
          <p:spPr>
            <a:xfrm>
              <a:off x="4907166" y="2208443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596825" y="2208443"/>
              <a:ext cx="31034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7455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2644690" y="38978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087724" y="3583578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10452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692237" y="11975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217227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4206864" y="2324532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3684705" y="2183020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852063" y="323542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4206864" y="338768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90170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4206864" y="405396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066473" y="3745594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6186745" y="1656333"/>
            <a:ext cx="914098" cy="300082"/>
            <a:chOff x="6724991" y="2208441"/>
            <a:chExt cx="1218796" cy="400108"/>
          </a:xfrm>
        </p:grpSpPr>
        <p:sp>
          <p:nvSpPr>
            <p:cNvPr id="21" name="20 CuadroTexto"/>
            <p:cNvSpPr txBox="1"/>
            <p:nvPr/>
          </p:nvSpPr>
          <p:spPr>
            <a:xfrm>
              <a:off x="7571462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724991" y="2208441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169124" y="1656333"/>
            <a:ext cx="725200" cy="300082"/>
            <a:chOff x="5368162" y="2208441"/>
            <a:chExt cx="966933" cy="400108"/>
          </a:xfrm>
        </p:grpSpPr>
        <p:sp>
          <p:nvSpPr>
            <p:cNvPr id="29" name="28 CuadroTexto"/>
            <p:cNvSpPr txBox="1"/>
            <p:nvPr/>
          </p:nvSpPr>
          <p:spPr>
            <a:xfrm>
              <a:off x="5962770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368162" y="2208441"/>
              <a:ext cx="594608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590623" y="1656333"/>
            <a:ext cx="512000" cy="300082"/>
            <a:chOff x="4596825" y="2208441"/>
            <a:chExt cx="682666" cy="400108"/>
          </a:xfrm>
        </p:grpSpPr>
        <p:sp>
          <p:nvSpPr>
            <p:cNvPr id="36" name="35 CuadroTexto"/>
            <p:cNvSpPr txBox="1"/>
            <p:nvPr/>
          </p:nvSpPr>
          <p:spPr>
            <a:xfrm>
              <a:off x="4907166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596825" y="2208441"/>
              <a:ext cx="31034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sp>
        <p:nvSpPr>
          <p:cNvPr id="38" name="37 Arco"/>
          <p:cNvSpPr/>
          <p:nvPr/>
        </p:nvSpPr>
        <p:spPr>
          <a:xfrm rot="16200000" flipH="1">
            <a:off x="3219798" y="2343491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9" name="38 Arco"/>
          <p:cNvSpPr/>
          <p:nvPr/>
        </p:nvSpPr>
        <p:spPr>
          <a:xfrm rot="16200000" flipH="1">
            <a:off x="2679738" y="2481395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39 Arco"/>
          <p:cNvSpPr/>
          <p:nvPr/>
        </p:nvSpPr>
        <p:spPr>
          <a:xfrm rot="16200000" flipH="1">
            <a:off x="2183112" y="2627988"/>
            <a:ext cx="457298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4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10452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210864" y="11975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217227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4732636" y="2324532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4170759" y="2183020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852063" y="313724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4736636" y="328949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90170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4732636" y="405396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686653" y="3745594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6067955" y="1656333"/>
            <a:ext cx="1008674" cy="300082"/>
            <a:chOff x="6566603" y="2208441"/>
            <a:chExt cx="1344897" cy="400108"/>
          </a:xfrm>
        </p:grpSpPr>
        <p:sp>
          <p:nvSpPr>
            <p:cNvPr id="21" name="20 CuadroTexto"/>
            <p:cNvSpPr txBox="1"/>
            <p:nvPr/>
          </p:nvSpPr>
          <p:spPr>
            <a:xfrm>
              <a:off x="7413074" y="2208441"/>
              <a:ext cx="498426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566603" y="2208441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050333" y="1656333"/>
            <a:ext cx="725200" cy="300082"/>
            <a:chOff x="5209774" y="2208441"/>
            <a:chExt cx="966933" cy="400108"/>
          </a:xfrm>
        </p:grpSpPr>
        <p:sp>
          <p:nvSpPr>
            <p:cNvPr id="29" name="28 CuadroTexto"/>
            <p:cNvSpPr txBox="1"/>
            <p:nvPr/>
          </p:nvSpPr>
          <p:spPr>
            <a:xfrm>
              <a:off x="5804382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209774" y="2208441"/>
              <a:ext cx="594608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471832" y="1656333"/>
            <a:ext cx="512000" cy="300082"/>
            <a:chOff x="4438437" y="2208441"/>
            <a:chExt cx="682666" cy="400108"/>
          </a:xfrm>
        </p:grpSpPr>
        <p:sp>
          <p:nvSpPr>
            <p:cNvPr id="36" name="35 CuadroTexto"/>
            <p:cNvSpPr txBox="1"/>
            <p:nvPr/>
          </p:nvSpPr>
          <p:spPr>
            <a:xfrm>
              <a:off x="4748778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438437" y="2208441"/>
              <a:ext cx="31034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sp>
        <p:nvSpPr>
          <p:cNvPr id="38" name="37 Arco"/>
          <p:cNvSpPr/>
          <p:nvPr/>
        </p:nvSpPr>
        <p:spPr>
          <a:xfrm rot="16200000" flipH="1">
            <a:off x="3705852" y="2343491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779457" y="2283210"/>
            <a:ext cx="5585248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1.2 Algoritmo </a:t>
            </a: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 ordenación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por inserción con intercambios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1925706" y="1383618"/>
            <a:ext cx="5251470" cy="1026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r>
              <a:rPr lang="es-ES" dirty="0" smtClean="0"/>
              <a:t>La inserción de cada elemento se puede realizar</a:t>
            </a:r>
            <a:br>
              <a:rPr lang="es-ES" dirty="0" smtClean="0"/>
            </a:br>
            <a:r>
              <a:rPr lang="es-ES" dirty="0" smtClean="0"/>
              <a:t>con comparaciones e intercambios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Desde el segundo elemento hasta el último:</a:t>
            </a:r>
          </a:p>
          <a:p>
            <a:pPr marL="807244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Desde la posición del nuevo elemento a insertar:</a:t>
            </a:r>
          </a:p>
          <a:p>
            <a:pPr marL="1078706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Mientras el anterior sea </a:t>
            </a:r>
            <a:r>
              <a:rPr lang="es-ES" i="1" dirty="0" smtClean="0">
                <a:solidFill>
                  <a:srgbClr val="FFC000"/>
                </a:solidFill>
              </a:rPr>
              <a:t>mayor</a:t>
            </a:r>
            <a:r>
              <a:rPr lang="es-ES" i="1" dirty="0" smtClean="0"/>
              <a:t>, </a:t>
            </a:r>
            <a:r>
              <a:rPr lang="es-ES" i="1" dirty="0" smtClean="0">
                <a:solidFill>
                  <a:srgbClr val="FFC000"/>
                </a:solidFill>
              </a:rPr>
              <a:t>intercambiar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960075" y="266547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311732" y="281773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960075" y="337802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4833505" y="3530277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4252195" y="2650671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1960075" y="407801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4833505" y="423026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6200000" flipH="1">
            <a:off x="3725852" y="3363218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" name="29 CuadroTexto"/>
          <p:cNvSpPr txBox="1"/>
          <p:nvPr/>
        </p:nvSpPr>
        <p:spPr>
          <a:xfrm>
            <a:off x="3794665" y="3939513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  <p:bldP spid="19" grpId="0" animBg="1"/>
      <p:bldP spid="29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94442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692237" y="109668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3614877" y="922479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170051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4206864" y="1852765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3100351" y="1678563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852063" y="24565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4206864" y="2608849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Arco"/>
          <p:cNvSpPr/>
          <p:nvPr/>
        </p:nvSpPr>
        <p:spPr>
          <a:xfrm rot="16200000" flipH="1">
            <a:off x="2577439" y="2434647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1852063" y="321982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30 Conector recto"/>
          <p:cNvCxnSpPr/>
          <p:nvPr/>
        </p:nvCxnSpPr>
        <p:spPr>
          <a:xfrm rot="5400000" flipH="1" flipV="1">
            <a:off x="4206864" y="337207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Arco"/>
          <p:cNvSpPr/>
          <p:nvPr/>
        </p:nvSpPr>
        <p:spPr>
          <a:xfrm rot="16200000" flipH="1">
            <a:off x="2062810" y="3197873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97000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4206864" y="4122254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066473" y="3813888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32" grpId="0" animBg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380466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tmp, pos;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último...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pos = i;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Mientras no al principio y anterior mayor...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(lista[pos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&gt; lista[pos]))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Intercambiar...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tmp = lista[pos];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lista[pos] =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pos--;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Posición anterior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187516" y="735546"/>
            <a:ext cx="2470584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struct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Lista de longitud variable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dato, pos, tmp;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246770" y="735546"/>
            <a:ext cx="1414170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insercion.cpp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712" y="156995"/>
            <a:ext cx="8229600" cy="375050"/>
          </a:xfrm>
        </p:spPr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627534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"insercion.txt"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 de apertura de archivo!"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>
              <a:lnSpc>
                <a:spcPts val="1650"/>
              </a:lnSpc>
              <a:spcBef>
                <a:spcPts val="0"/>
              </a:spcBef>
            </a:pP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else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archivo &gt;&gt; dato;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&lt; N) &amp;&amp; (dato !=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Centinela -1 al final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archivo &gt;&gt; dato;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Si hay más de N ignoramos el resto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>
              <a:lnSpc>
                <a:spcPts val="165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"Antes de ordenar:"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cout &lt;&lt; endl;      ...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206528" y="2283210"/>
            <a:ext cx="4731103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Algoritmos de ordenación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380466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pos = i;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spc="-75" dirty="0">
                <a:latin typeface="Consolas" pitchFamily="49" charset="0"/>
                <a:cs typeface="Consolas" pitchFamily="49" charset="0"/>
              </a:rPr>
              <a:t>          &amp;&amp; (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[pos-</a:t>
            </a:r>
            <a:r>
              <a:rPr lang="es-ES" sz="1500" spc="-75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[pos])) 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tmp =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spc="-75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pos--;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"Después de ordenar:"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Consideración de implementación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¿Operador relacional adecuado?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lista[pos -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  </a:t>
            </a:r>
            <a:r>
              <a:rPr lang="es-ES" dirty="0" smtClean="0">
                <a:solidFill>
                  <a:srgbClr val="FFC000"/>
                </a:solidFill>
                <a:cs typeface="Consolas" pitchFamily="49" charset="0"/>
              </a:rPr>
              <a:t>¿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ES" dirty="0" smtClean="0">
                <a:solidFill>
                  <a:srgbClr val="FFC000"/>
                </a:solidFill>
                <a:cs typeface="Consolas" pitchFamily="49" charset="0"/>
              </a:rPr>
              <a:t> 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s-ES" dirty="0" smtClean="0">
                <a:solidFill>
                  <a:srgbClr val="FFC000"/>
                </a:solidFill>
                <a:cs typeface="Consolas" pitchFamily="49" charset="0"/>
              </a:rPr>
              <a:t> ?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lista[pos]</a:t>
            </a:r>
            <a:endParaRPr lang="es-ES" dirty="0" smtClean="0"/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&gt;=</a:t>
            </a:r>
            <a:r>
              <a:rPr lang="es-ES" dirty="0" smtClean="0"/>
              <a:t> se realizan intercambios inútiles:</a:t>
            </a:r>
            <a:endParaRPr lang="es-ES" u="sng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122093" y="228743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473750" y="2439688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122093" y="302043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4995523" y="3172688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4414213" y="2272629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2122093" y="376728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4995523" y="391954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6200000" flipH="1">
            <a:off x="3887870" y="3005630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15 Arco"/>
          <p:cNvSpPr/>
          <p:nvPr/>
        </p:nvSpPr>
        <p:spPr>
          <a:xfrm rot="16200000" flipH="1">
            <a:off x="3373242" y="3727130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" name="16 CuadroTexto"/>
          <p:cNvSpPr txBox="1"/>
          <p:nvPr/>
        </p:nvSpPr>
        <p:spPr>
          <a:xfrm>
            <a:off x="2816993" y="4323896"/>
            <a:ext cx="1779975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¡Intercambio inútil!</a:t>
            </a:r>
          </a:p>
        </p:txBody>
      </p:sp>
      <p:sp>
        <p:nvSpPr>
          <p:cNvPr id="2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9" grpId="0" animBg="1"/>
      <p:bldP spid="16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615778" y="2283210"/>
            <a:ext cx="3912611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Claves de ordenación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Elementos que son estructuras con varios campos: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nombre;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sueldo;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lista;</a:t>
            </a:r>
          </a:p>
          <a:p>
            <a:pPr marL="271463" lvl="1" indent="0">
              <a:spcBef>
                <a:spcPts val="1800"/>
              </a:spcBef>
              <a:spcAft>
                <a:spcPts val="450"/>
              </a:spcAft>
              <a:buNone/>
            </a:pPr>
            <a:r>
              <a:rPr lang="es-ES" dirty="0" smtClean="0"/>
              <a:t>Clave de ordenación: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Campo en el que se basan las comparaciones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  <a:endParaRPr lang="es-ES" sz="1500" dirty="0">
              <a:solidFill>
                <a:srgbClr val="009DD9">
                  <a:lumMod val="60000"/>
                  <a:lumOff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&amp;&amp; (lista[pos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].nombre &gt; lista[pos].nombre))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tmp = lista[pos];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pos--;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1800"/>
              </a:spcBef>
              <a:spcAft>
                <a:spcPts val="450"/>
              </a:spcAft>
              <a:buNone/>
            </a:pPr>
            <a:r>
              <a:rPr lang="es-ES" dirty="0" smtClean="0"/>
              <a:t>Comparación: campo concreto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Intercambio: elementos completos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3" name="12 Grupo"/>
          <p:cNvGrpSpPr/>
          <p:nvPr/>
        </p:nvGrpSpPr>
        <p:grpSpPr>
          <a:xfrm>
            <a:off x="4468525" y="1887103"/>
            <a:ext cx="2695763" cy="36575"/>
            <a:chOff x="4434033" y="2516138"/>
            <a:chExt cx="3594351" cy="48766"/>
          </a:xfrm>
        </p:grpSpPr>
        <p:cxnSp>
          <p:nvCxnSpPr>
            <p:cNvPr id="24" name="23 Conector recto"/>
            <p:cNvCxnSpPr/>
            <p:nvPr/>
          </p:nvCxnSpPr>
          <p:spPr>
            <a:xfrm>
              <a:off x="4434033" y="2516138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4434033" y="2564904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7236296" y="2516138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7236296" y="2564904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Rectángulo"/>
          <p:cNvSpPr/>
          <p:nvPr/>
        </p:nvSpPr>
        <p:spPr>
          <a:xfrm>
            <a:off x="1783781" y="1221600"/>
            <a:ext cx="621000" cy="216000"/>
          </a:xfrm>
          <a:prstGeom prst="rect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Función para la comparación: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(lista[pos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&gt; lista[pos]))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tmp = lista[pos];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pos--;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4950043" y="2139702"/>
            <a:ext cx="831521" cy="950677"/>
            <a:chOff x="5076056" y="2852936"/>
            <a:chExt cx="1108695" cy="1267569"/>
          </a:xfrm>
        </p:grpSpPr>
        <p:sp>
          <p:nvSpPr>
            <p:cNvPr id="6" name="5 Elipse"/>
            <p:cNvSpPr/>
            <p:nvPr/>
          </p:nvSpPr>
          <p:spPr>
            <a:xfrm>
              <a:off x="5824711" y="3760465"/>
              <a:ext cx="360040" cy="3600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 flipH="1" flipV="1">
              <a:off x="5076056" y="2852936"/>
              <a:ext cx="936104" cy="90752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5131" y="628701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datos;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...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30502" y="303498"/>
            <a:ext cx="1130438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claves.cpp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lista);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900"/>
              </a:lnSpc>
              <a:spcBef>
                <a:spcPts val="0"/>
              </a:spcBef>
              <a:buNone/>
            </a:pPr>
            <a:endParaRPr lang="es-ES" sz="15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lista;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ifstream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archivo;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"datos.txt"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 de apertura del archivo!"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archivo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N) &amp;&amp; (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dato.nombre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dato.sueldo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();  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"Antes de ordenar:"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mostrar(lista);</a:t>
            </a:r>
            <a:endParaRPr lang="es-ES" sz="15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pos = i;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es-ES" sz="1500" spc="-98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[pos-</a:t>
            </a:r>
            <a:r>
              <a:rPr lang="es-ES" sz="1500" spc="-98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s-ES" sz="1500" spc="-98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[pos]))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tmp;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tmp =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pos--;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"Después de ordenar:"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mostrar(lista);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							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lista) {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[i].nombre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fixed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setprecision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[i].sueldo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endl;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35731" lvl="1" indent="0"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669" y="735546"/>
            <a:ext cx="1996679" cy="3025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050330" y="4393667"/>
            <a:ext cx="5036059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Cambia a </a:t>
            </a:r>
            <a:r>
              <a:rPr lang="es-E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o 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para ordenar por otros campos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545886" y="4091062"/>
            <a:ext cx="1404156" cy="316892"/>
            <a:chOff x="3203848" y="5454749"/>
            <a:chExt cx="1872208" cy="422523"/>
          </a:xfrm>
        </p:grpSpPr>
        <p:cxnSp>
          <p:nvCxnSpPr>
            <p:cNvPr id="8" name="Conector recto 7"/>
            <p:cNvCxnSpPr/>
            <p:nvPr/>
          </p:nvCxnSpPr>
          <p:spPr>
            <a:xfrm>
              <a:off x="3203848" y="5454749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5076056" y="5454749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3203848" y="5661248"/>
              <a:ext cx="187220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148708" y="5661248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ordenación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listas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Mostrar los datos en orden, facilitar  las búsquedas, 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Variadas formas de hacerlo (algoritmos)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852064" y="1144511"/>
          <a:ext cx="5806040" cy="9220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l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array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316.05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219.99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93.45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756.62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1852064" y="2678576"/>
          <a:ext cx="5806040" cy="7182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l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array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76.95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93.45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125.40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164.29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219.99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254.62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316.05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328.80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435.00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756.62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3362738" y="1923678"/>
            <a:ext cx="2233688" cy="864096"/>
            <a:chOff x="2959651" y="2564904"/>
            <a:chExt cx="2978251" cy="1152128"/>
          </a:xfrm>
        </p:grpSpPr>
        <p:sp>
          <p:nvSpPr>
            <p:cNvPr id="27" name="26 Flecha abajo"/>
            <p:cNvSpPr/>
            <p:nvPr/>
          </p:nvSpPr>
          <p:spPr>
            <a:xfrm>
              <a:off x="3635896" y="3357032"/>
              <a:ext cx="1584176" cy="360000"/>
            </a:xfrm>
            <a:prstGeom prst="downArrow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2959651" y="2564904"/>
              <a:ext cx="2978251" cy="7386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Algoritmo de ordenación</a:t>
              </a:r>
              <a:b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(de menor a mayor)</a:t>
              </a: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3117675" y="3405794"/>
            <a:ext cx="2723823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&lt;= array[i + </a:t>
            </a:r>
            <a:r>
              <a:rPr lang="es-E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594964" y="2283210"/>
            <a:ext cx="5954259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Ordenación por selección directa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31408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8592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029611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6375809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8592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029611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097772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8592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940617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1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Algoritmo de ordenación por selección directa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4247964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3380724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6804713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3815916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0271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515713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21647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0271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4672868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ordenación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3765" y="597528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listas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datos de la lista deben poderse comparar entre sí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Sentido de la ordenación: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Ascendente (de menor a mayor)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Descendente (de mayor a menor)</a:t>
            </a:r>
            <a:br>
              <a:rPr lang="es-ES" dirty="0" smtClean="0"/>
            </a:b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Algoritmos de ordenación básicos: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Ordenación por </a:t>
            </a:r>
            <a:r>
              <a:rPr lang="es-ES" i="1" dirty="0" smtClean="0"/>
              <a:t>inserción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Ordenación por </a:t>
            </a:r>
            <a:r>
              <a:rPr lang="es-ES" i="1" dirty="0" smtClean="0"/>
              <a:t>selección directa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Ordenación por el </a:t>
            </a:r>
            <a:r>
              <a:rPr lang="es-ES" i="1" dirty="0" smtClean="0"/>
              <a:t>método de la burbuja</a:t>
            </a:r>
            <a:br>
              <a:rPr lang="es-ES" i="1" dirty="0" smtClean="0"/>
            </a:br>
            <a:endParaRPr lang="es-ES" dirty="0" smtClean="0"/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algoritmos se basan en comparaciones e intercambios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21647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634236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0271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820811" y="3089597"/>
            <a:ext cx="2470356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¡¡¡ LISTA ORDENADA !!!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1763688" y="1262990"/>
            <a:ext cx="5670630" cy="999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un array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Desde el primer elemento 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= 0) hasta el penúltimo (N-2):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Menor elemento (en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s-ES" i="1" dirty="0" smtClean="0"/>
              <a:t>) entre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+ 1 y el último (N-1)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Intercambiar los elementos en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y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s-ES" i="1" dirty="0" smtClean="0"/>
              <a:t> si no son el mismo</a:t>
            </a:r>
            <a:endParaRPr lang="es-ES" i="1" dirty="0" smtClean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852063" y="293197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4054935" y="2355726"/>
            <a:ext cx="279244" cy="541124"/>
            <a:chOff x="3882576" y="3140968"/>
            <a:chExt cx="372325" cy="72149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891861" y="368558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3882576" y="314096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sp>
        <p:nvSpPr>
          <p:cNvPr id="34" name="33 Arco"/>
          <p:cNvSpPr/>
          <p:nvPr/>
        </p:nvSpPr>
        <p:spPr>
          <a:xfrm rot="16200000" flipH="1">
            <a:off x="2848399" y="2171251"/>
            <a:ext cx="635095" cy="195232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0" name="19 Grupo"/>
          <p:cNvGrpSpPr/>
          <p:nvPr/>
        </p:nvGrpSpPr>
        <p:grpSpPr>
          <a:xfrm>
            <a:off x="1990031" y="2355726"/>
            <a:ext cx="279244" cy="541124"/>
            <a:chOff x="1129373" y="3140968"/>
            <a:chExt cx="372325" cy="721498"/>
          </a:xfrm>
        </p:grpSpPr>
        <p:cxnSp>
          <p:nvCxnSpPr>
            <p:cNvPr id="35" name="34 Conector recto de flecha"/>
            <p:cNvCxnSpPr/>
            <p:nvPr/>
          </p:nvCxnSpPr>
          <p:spPr>
            <a:xfrm rot="5400000">
              <a:off x="1133109" y="368558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1129373" y="314096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1852063" y="406695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2425431" y="3490708"/>
            <a:ext cx="441262" cy="541124"/>
            <a:chOff x="1709906" y="4654277"/>
            <a:chExt cx="588349" cy="721498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1935216" y="5198898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1925930" y="4654277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cxnSp>
          <p:nvCxnSpPr>
            <p:cNvPr id="41" name="40 Conector recto de flecha"/>
            <p:cNvCxnSpPr/>
            <p:nvPr/>
          </p:nvCxnSpPr>
          <p:spPr>
            <a:xfrm rot="5400000">
              <a:off x="1713642" y="5198898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1709906" y="4654277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43" name="42 Conector recto"/>
          <p:cNvCxnSpPr/>
          <p:nvPr/>
        </p:nvCxnSpPr>
        <p:spPr>
          <a:xfrm rot="5400000" flipH="1" flipV="1">
            <a:off x="2130062" y="4210827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979004" y="3687849"/>
            <a:ext cx="408349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Sólo intercambiamos si no es la misma posición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Ordenación de un array por selección directa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852063" y="1689835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5629242" y="1113588"/>
            <a:ext cx="279244" cy="541124"/>
            <a:chOff x="5981650" y="1484784"/>
            <a:chExt cx="372325" cy="72149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5990935" y="202940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981650" y="1484784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sp>
        <p:nvSpPr>
          <p:cNvPr id="34" name="33 Arco"/>
          <p:cNvSpPr/>
          <p:nvPr/>
        </p:nvSpPr>
        <p:spPr>
          <a:xfrm rot="16200000" flipH="1">
            <a:off x="4162901" y="692575"/>
            <a:ext cx="594066" cy="2384374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8" name="27 Grupo"/>
          <p:cNvGrpSpPr/>
          <p:nvPr/>
        </p:nvGrpSpPr>
        <p:grpSpPr>
          <a:xfrm>
            <a:off x="3019498" y="1113588"/>
            <a:ext cx="279244" cy="541124"/>
            <a:chOff x="2501994" y="1484784"/>
            <a:chExt cx="372325" cy="721498"/>
          </a:xfrm>
        </p:grpSpPr>
        <p:cxnSp>
          <p:nvCxnSpPr>
            <p:cNvPr id="35" name="34 Conector recto de flecha"/>
            <p:cNvCxnSpPr/>
            <p:nvPr/>
          </p:nvCxnSpPr>
          <p:spPr>
            <a:xfrm rot="5400000">
              <a:off x="2505730" y="202940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2501994" y="1484784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1852063" y="283587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6126417" y="2259627"/>
            <a:ext cx="279244" cy="541124"/>
            <a:chOff x="6644550" y="3012836"/>
            <a:chExt cx="372325" cy="721498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6653836" y="35574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6644550" y="3012836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3559558" y="2259627"/>
            <a:ext cx="279244" cy="541124"/>
            <a:chOff x="3222074" y="3012836"/>
            <a:chExt cx="372325" cy="721498"/>
          </a:xfrm>
        </p:grpSpPr>
        <p:cxnSp>
          <p:nvCxnSpPr>
            <p:cNvPr id="41" name="40 Conector recto de flecha"/>
            <p:cNvCxnSpPr/>
            <p:nvPr/>
          </p:nvCxnSpPr>
          <p:spPr>
            <a:xfrm rot="5400000">
              <a:off x="3225810" y="35574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3222074" y="3012836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43" name="42 Conector recto"/>
          <p:cNvCxnSpPr/>
          <p:nvPr/>
        </p:nvCxnSpPr>
        <p:spPr>
          <a:xfrm rot="5400000" flipH="1" flipV="1">
            <a:off x="3177606" y="297974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 flipH="1" flipV="1">
            <a:off x="2651836" y="183370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1852063" y="401209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" name="44 Grupo"/>
          <p:cNvGrpSpPr/>
          <p:nvPr/>
        </p:nvGrpSpPr>
        <p:grpSpPr>
          <a:xfrm>
            <a:off x="4584839" y="3435846"/>
            <a:ext cx="279244" cy="541124"/>
            <a:chOff x="4589115" y="4581128"/>
            <a:chExt cx="372325" cy="721498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4598401" y="512574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4589115" y="458112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4059900" y="3435846"/>
            <a:ext cx="279244" cy="541124"/>
            <a:chOff x="3889196" y="4581128"/>
            <a:chExt cx="372325" cy="721498"/>
          </a:xfrm>
        </p:grpSpPr>
        <p:cxnSp>
          <p:nvCxnSpPr>
            <p:cNvPr id="23" name="22 Conector recto de flecha"/>
            <p:cNvCxnSpPr/>
            <p:nvPr/>
          </p:nvCxnSpPr>
          <p:spPr>
            <a:xfrm rot="5400000">
              <a:off x="3892932" y="512574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3889196" y="458112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25" name="24 Conector recto"/>
          <p:cNvCxnSpPr/>
          <p:nvPr/>
        </p:nvCxnSpPr>
        <p:spPr>
          <a:xfrm rot="5400000" flipH="1" flipV="1">
            <a:off x="3685093" y="4155965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6200000" flipH="1">
            <a:off x="4674385" y="1838614"/>
            <a:ext cx="594066" cy="2384374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Arco"/>
          <p:cNvSpPr/>
          <p:nvPr/>
        </p:nvSpPr>
        <p:spPr>
          <a:xfrm rot="16200000" flipH="1">
            <a:off x="4157812" y="4054145"/>
            <a:ext cx="594068" cy="30575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26" grpId="0" animBg="1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671608"/>
            <a:ext cx="6175040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primer elemento hasta el penúltimo...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 -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menor = i;</a:t>
            </a:r>
            <a:endParaRPr lang="es-ES" sz="16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i + 1 hasta el final...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i +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&lt; N; </a:t>
            </a:r>
            <a:r>
              <a:rPr lang="es-ES" sz="16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(lista[j] &lt; lista[menor])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      menor = j;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(menor &gt; i)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tmp = lista[i];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lista[i] = lista[menor];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lista[menor] =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246770" y="303498"/>
            <a:ext cx="1414170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seleccion.cpp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940152" y="1923678"/>
            <a:ext cx="2456892" cy="91307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1575"/>
              </a:lnSpc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1575"/>
              </a:lnSpc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1575"/>
              </a:lnSpc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Complejidad de la ordenación por selección directa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¿Cuántas comparaciones se realizan?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Bucle externo: N - 1 ciclos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Tantas comparaciones como elementos queden en la lista: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(N - 1) + (N - 2) + (N - 3) + ... + 3 + 2 + 1 =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 </a:t>
            </a:r>
            <a:r>
              <a:rPr lang="es-ES" dirty="0" smtClean="0">
                <a:latin typeface="+mj-lt"/>
              </a:rPr>
              <a:t>x</a:t>
            </a:r>
            <a:r>
              <a:rPr lang="es-ES" dirty="0" smtClean="0"/>
              <a:t> (N - 1) / 2 = (N</a:t>
            </a:r>
            <a:r>
              <a:rPr lang="es-ES" baseline="30000" dirty="0" smtClean="0"/>
              <a:t>2</a:t>
            </a:r>
            <a:r>
              <a:rPr lang="es-ES" dirty="0" smtClean="0"/>
              <a:t> - N) / 2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i="1" dirty="0" smtClean="0">
                <a:sym typeface="Wingdings" pitchFamily="2" charset="2"/>
              </a:rPr>
              <a:t>O(N</a:t>
            </a:r>
            <a:r>
              <a:rPr lang="es-ES" i="1" baseline="30000" dirty="0" smtClean="0">
                <a:sym typeface="Wingdings" pitchFamily="2" charset="2"/>
              </a:rPr>
              <a:t>2</a:t>
            </a:r>
            <a:r>
              <a:rPr lang="es-ES" i="1" dirty="0" smtClean="0">
                <a:sym typeface="Wingdings" pitchFamily="2" charset="2"/>
              </a:rPr>
              <a:t>)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Mismo número de comparaciones en todos los casos</a:t>
            </a:r>
          </a:p>
          <a:p>
            <a:pPr marL="271463" lvl="1" indent="0" defTabSz="714375">
              <a:spcBef>
                <a:spcPts val="0"/>
              </a:spcBef>
              <a:spcAft>
                <a:spcPts val="450"/>
              </a:spcAft>
              <a:buNone/>
              <a:tabLst>
                <a:tab pos="6122194" algn="r"/>
              </a:tabLst>
            </a:pPr>
            <a:r>
              <a:rPr lang="es-ES" dirty="0" smtClean="0"/>
              <a:t>Complejidad: </a:t>
            </a:r>
            <a:r>
              <a:rPr lang="es-ES" i="1" dirty="0" smtClean="0"/>
              <a:t>O(N</a:t>
            </a:r>
            <a:r>
              <a:rPr lang="es-ES" i="1" baseline="30000" dirty="0" smtClean="0"/>
              <a:t>2</a:t>
            </a:r>
            <a:r>
              <a:rPr lang="es-ES" i="1" dirty="0" smtClean="0"/>
              <a:t>)</a:t>
            </a:r>
            <a:r>
              <a:rPr lang="es-ES" dirty="0" smtClean="0"/>
              <a:t>	Igual que el método de inserción</a:t>
            </a:r>
          </a:p>
          <a:p>
            <a:pPr marL="271463" lvl="1" indent="0" algn="r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Algo mejor (menos intercambios; uno en cada paso)</a:t>
            </a:r>
          </a:p>
          <a:p>
            <a:pPr marL="271463" lvl="1" indent="0">
              <a:spcBef>
                <a:spcPts val="450"/>
              </a:spcBef>
              <a:buNone/>
            </a:pPr>
            <a:r>
              <a:rPr lang="es-ES" dirty="0" smtClean="0"/>
              <a:t>No es estable: intercambios “a larga distancia”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se garantiza que se mantenga el mismo orden relativo original</a:t>
            </a:r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dirty="0" smtClean="0"/>
              <a:t>Comportamiento no natural (trabaja siempre lo mismo)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566868" y="2283210"/>
            <a:ext cx="401045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Método de la burbuja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el método de la burbuja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Variación del método de selección directa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 elemento menor va </a:t>
            </a:r>
            <a:r>
              <a:rPr lang="es-ES" i="1" dirty="0" smtClean="0"/>
              <a:t>ascendiendo</a:t>
            </a:r>
            <a:r>
              <a:rPr lang="es-ES" dirty="0" smtClean="0"/>
              <a:t> hasta alcanzar su posición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59 Grupo"/>
          <p:cNvGrpSpPr/>
          <p:nvPr/>
        </p:nvGrpSpPr>
        <p:grpSpPr>
          <a:xfrm>
            <a:off x="2053811" y="2071323"/>
            <a:ext cx="678872" cy="2521732"/>
            <a:chOff x="1214414" y="2761764"/>
            <a:chExt cx="905163" cy="3362308"/>
          </a:xfrm>
        </p:grpSpPr>
        <p:sp>
          <p:nvSpPr>
            <p:cNvPr id="6" name="5 CuadroTexto"/>
            <p:cNvSpPr txBox="1"/>
            <p:nvPr/>
          </p:nvSpPr>
          <p:spPr>
            <a:xfrm>
              <a:off x="1691681" y="486799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691680" y="4165920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691680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691680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91680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1214414" y="5786100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1214414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60 Grupo"/>
          <p:cNvGrpSpPr/>
          <p:nvPr/>
        </p:nvGrpSpPr>
        <p:grpSpPr>
          <a:xfrm>
            <a:off x="3020392" y="2071323"/>
            <a:ext cx="678872" cy="2521732"/>
            <a:chOff x="2503190" y="2761764"/>
            <a:chExt cx="905163" cy="3362308"/>
          </a:xfrm>
        </p:grpSpPr>
        <p:sp>
          <p:nvSpPr>
            <p:cNvPr id="21" name="20 CuadroTexto"/>
            <p:cNvSpPr txBox="1"/>
            <p:nvPr/>
          </p:nvSpPr>
          <p:spPr>
            <a:xfrm>
              <a:off x="2980457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980456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980456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980456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980456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2503190" y="51120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>
              <a:off x="2503190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61 Grupo"/>
          <p:cNvGrpSpPr/>
          <p:nvPr/>
        </p:nvGrpSpPr>
        <p:grpSpPr>
          <a:xfrm>
            <a:off x="3923927" y="2071323"/>
            <a:ext cx="678872" cy="2521732"/>
            <a:chOff x="3707904" y="2761764"/>
            <a:chExt cx="905163" cy="3362308"/>
          </a:xfrm>
        </p:grpSpPr>
        <p:sp>
          <p:nvSpPr>
            <p:cNvPr id="30" name="29 CuadroTexto"/>
            <p:cNvSpPr txBox="1"/>
            <p:nvPr/>
          </p:nvSpPr>
          <p:spPr>
            <a:xfrm>
              <a:off x="4185171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185170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185170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185170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185170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3707904" y="442588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3707904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62 Grupo"/>
          <p:cNvGrpSpPr/>
          <p:nvPr/>
        </p:nvGrpSpPr>
        <p:grpSpPr>
          <a:xfrm>
            <a:off x="4856596" y="2071323"/>
            <a:ext cx="678872" cy="2521732"/>
            <a:chOff x="4951462" y="2761764"/>
            <a:chExt cx="905163" cy="3362308"/>
          </a:xfrm>
        </p:grpSpPr>
        <p:sp>
          <p:nvSpPr>
            <p:cNvPr id="39" name="38 CuadroTexto"/>
            <p:cNvSpPr txBox="1"/>
            <p:nvPr/>
          </p:nvSpPr>
          <p:spPr>
            <a:xfrm>
              <a:off x="5428729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428728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5428728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428728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5428728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>
              <a:off x="4951462" y="3734380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4951462" y="2953519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250" name="Picture 2" descr="http://layanisca.blogspot.es/img/burbuj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158" y="106948"/>
            <a:ext cx="585424" cy="43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52 Arco"/>
          <p:cNvSpPr/>
          <p:nvPr/>
        </p:nvSpPr>
        <p:spPr>
          <a:xfrm flipH="1">
            <a:off x="2151814" y="3921900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5" name="54 Arco"/>
          <p:cNvSpPr/>
          <p:nvPr/>
        </p:nvSpPr>
        <p:spPr>
          <a:xfrm flipH="1">
            <a:off x="3111252" y="3417559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6" name="55 Arco"/>
          <p:cNvSpPr/>
          <p:nvPr/>
        </p:nvSpPr>
        <p:spPr>
          <a:xfrm flipH="1">
            <a:off x="4014788" y="2899716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" name="56 Arco"/>
          <p:cNvSpPr/>
          <p:nvPr/>
        </p:nvSpPr>
        <p:spPr>
          <a:xfrm flipH="1">
            <a:off x="4950042" y="2362870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7" name="63 Grupo"/>
          <p:cNvGrpSpPr/>
          <p:nvPr/>
        </p:nvGrpSpPr>
        <p:grpSpPr>
          <a:xfrm>
            <a:off x="5814138" y="2071323"/>
            <a:ext cx="817234" cy="2521732"/>
            <a:chOff x="6228184" y="2761764"/>
            <a:chExt cx="1089645" cy="3362308"/>
          </a:xfrm>
        </p:grpSpPr>
        <p:sp>
          <p:nvSpPr>
            <p:cNvPr id="48" name="47 CuadroTexto"/>
            <p:cNvSpPr txBox="1"/>
            <p:nvPr/>
          </p:nvSpPr>
          <p:spPr>
            <a:xfrm>
              <a:off x="6705451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705451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705451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6705451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6705451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6228184" y="3715444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0800000">
              <a:off x="6426437" y="3368302"/>
              <a:ext cx="891392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6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53" name="52 Tabla"/>
          <p:cNvGraphicFramePr>
            <a:graphicFrameLocks noGrp="1"/>
          </p:cNvGraphicFramePr>
          <p:nvPr/>
        </p:nvGraphicFramePr>
        <p:xfrm>
          <a:off x="2907634" y="926764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55 Arco"/>
          <p:cNvSpPr/>
          <p:nvPr/>
        </p:nvSpPr>
        <p:spPr>
          <a:xfrm rot="16200000" flipH="1">
            <a:off x="5273901" y="966899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7" name="56 Conector recto de flecha"/>
          <p:cNvCxnSpPr/>
          <p:nvPr/>
        </p:nvCxnSpPr>
        <p:spPr>
          <a:xfrm rot="5400000">
            <a:off x="3116301" y="815951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58 Tabla"/>
          <p:cNvGraphicFramePr>
            <a:graphicFrameLocks noGrp="1"/>
          </p:cNvGraphicFramePr>
          <p:nvPr/>
        </p:nvGraphicFramePr>
        <p:xfrm>
          <a:off x="2907634" y="1592462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2907634" y="2280895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64 Arco"/>
          <p:cNvSpPr/>
          <p:nvPr/>
        </p:nvSpPr>
        <p:spPr>
          <a:xfrm rot="16200000" flipH="1">
            <a:off x="4232618" y="2321031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/>
        </p:nvGraphicFramePr>
        <p:xfrm>
          <a:off x="2907634" y="2961542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70 Arco"/>
          <p:cNvSpPr/>
          <p:nvPr/>
        </p:nvSpPr>
        <p:spPr>
          <a:xfrm rot="16200000" flipH="1">
            <a:off x="3739419" y="3001678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3" name="72 Conector recto de flecha"/>
          <p:cNvCxnSpPr/>
          <p:nvPr/>
        </p:nvCxnSpPr>
        <p:spPr>
          <a:xfrm rot="5400000">
            <a:off x="5679728" y="815951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5400000">
            <a:off x="3118088" y="1482292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5400000">
            <a:off x="5179386" y="1482292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 rot="5400000">
            <a:off x="3118088" y="2155795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>
            <a:off x="4657613" y="2155795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rot="5400000">
            <a:off x="3118088" y="2850729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rot="5400000">
            <a:off x="4138985" y="2850729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79 Tabla"/>
          <p:cNvGraphicFramePr>
            <a:graphicFrameLocks noGrp="1"/>
          </p:cNvGraphicFramePr>
          <p:nvPr/>
        </p:nvGraphicFramePr>
        <p:xfrm>
          <a:off x="2907634" y="3644719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80 Arco"/>
          <p:cNvSpPr/>
          <p:nvPr/>
        </p:nvSpPr>
        <p:spPr>
          <a:xfrm rot="16200000" flipH="1">
            <a:off x="3192216" y="3684855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82" name="81 Conector recto de flecha"/>
          <p:cNvCxnSpPr/>
          <p:nvPr/>
        </p:nvCxnSpPr>
        <p:spPr>
          <a:xfrm rot="5400000">
            <a:off x="3118088" y="3533906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rot="5400000">
            <a:off x="3631499" y="3533906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83 Tabla"/>
          <p:cNvGraphicFramePr>
            <a:graphicFrameLocks noGrp="1"/>
          </p:cNvGraphicFramePr>
          <p:nvPr/>
        </p:nvGraphicFramePr>
        <p:xfrm>
          <a:off x="2907634" y="4333756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6" name="85 Conector recto de flecha"/>
          <p:cNvCxnSpPr/>
          <p:nvPr/>
        </p:nvCxnSpPr>
        <p:spPr>
          <a:xfrm rot="5400000">
            <a:off x="3626309" y="4222943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rot="5400000" flipH="1" flipV="1">
            <a:off x="3191895" y="4449844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71" grpId="0" animBg="1"/>
      <p:bldP spid="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63688" y="1167678"/>
            <a:ext cx="5508612" cy="864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175040" cy="38326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un array por el método de la burbuja</a:t>
            </a:r>
          </a:p>
          <a:p>
            <a:pPr marL="271463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  <a:tabLst>
                <a:tab pos="407194" algn="l"/>
                <a:tab pos="535781" algn="l"/>
              </a:tabLst>
            </a:pPr>
            <a:r>
              <a:rPr lang="es-ES" i="1" dirty="0" smtClean="0"/>
              <a:t>Desde el primero 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= 0), hasta el penúltimo (N - 2):</a:t>
            </a:r>
          </a:p>
          <a:p>
            <a:pPr marL="535781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r>
              <a:rPr lang="es-ES_tradnl" i="1" dirty="0" smtClean="0"/>
              <a:t>Desde el último </a:t>
            </a:r>
            <a:r>
              <a:rPr lang="es-ES" i="1" dirty="0" smtClean="0"/>
              <a:t>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s-ES" i="1" dirty="0" smtClean="0"/>
              <a:t> = N – 1), </a:t>
            </a:r>
            <a:r>
              <a:rPr lang="es-ES_tradnl" i="1" dirty="0" smtClean="0"/>
              <a:t>hasta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_tradnl" i="1" dirty="0" smtClean="0">
                <a:cs typeface="Consolas" pitchFamily="49" charset="0"/>
              </a:rPr>
              <a:t> + 1</a:t>
            </a:r>
            <a:r>
              <a:rPr lang="es-ES_tradnl" i="1" dirty="0" smtClean="0"/>
              <a:t>:</a:t>
            </a:r>
          </a:p>
          <a:p>
            <a:pPr marL="807244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r>
              <a:rPr lang="es-ES_tradnl" i="1" dirty="0" smtClean="0"/>
              <a:t>Si elemento en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s-ES_tradnl" i="1" dirty="0" smtClean="0"/>
              <a:t> &lt; elemento en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s-ES_tradnl" i="1" dirty="0" smtClean="0"/>
              <a:t> - 1, intercambiarlos</a:t>
            </a:r>
            <a:endParaRPr lang="es-ES" i="1" dirty="0" smtClean="0"/>
          </a:p>
          <a:p>
            <a:pPr lvl="1" indent="1191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Del primero al penúltimo...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 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el último hasta el siguiente a i...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N 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(lista[j] &lt; lista[j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tmp = lista[j];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lista[j] = lista[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5925" y="303498"/>
            <a:ext cx="1225015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burbuja.cpp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173408" y="2085696"/>
            <a:ext cx="2484692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1191">
              <a:spcBef>
                <a:spcPts val="1350"/>
              </a:spcBef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191"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 indent="1191"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el método de la burbuja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Complejidad: </a:t>
            </a:r>
            <a:r>
              <a:rPr lang="es-ES" i="1" dirty="0" smtClean="0"/>
              <a:t>O(N</a:t>
            </a:r>
            <a:r>
              <a:rPr lang="es-ES" i="1" baseline="30000" dirty="0" smtClean="0"/>
              <a:t>2</a:t>
            </a:r>
            <a:r>
              <a:rPr lang="es-ES" i="1" dirty="0" smtClean="0"/>
              <a:t>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Comportamiento no natural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Estable (mantiene el orden relativo)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Mejora: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en un paso del bucle exterior no ha habido intercambios:</a:t>
            </a:r>
          </a:p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r>
              <a:rPr lang="es-ES" dirty="0" smtClean="0"/>
              <a:t>La lista ya está ordenada (no es necesario seguir)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14      14      14      12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16      16      12      14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35      12      16      16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12      35      35      35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50      50      50      50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  <p:cxnSp>
        <p:nvCxnSpPr>
          <p:cNvPr id="7" name="6 Conector recto"/>
          <p:cNvCxnSpPr/>
          <p:nvPr/>
        </p:nvCxnSpPr>
        <p:spPr>
          <a:xfrm flipV="1">
            <a:off x="2422904" y="3907612"/>
            <a:ext cx="540060" cy="258887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120554" y="3549301"/>
            <a:ext cx="2208746" cy="61811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 lista ya está ordenada</a:t>
            </a:r>
          </a:p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hace falta seguir</a:t>
            </a: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3257569" y="3627295"/>
            <a:ext cx="540060" cy="258887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4100234" y="3348573"/>
            <a:ext cx="540060" cy="258887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970887" y="2283210"/>
            <a:ext cx="5202386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1.1 Algoritmo </a:t>
            </a: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 ordenación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por inserción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 mejorado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326460" cy="3832634"/>
          </a:xfrm>
        </p:spPr>
        <p:txBody>
          <a:bodyPr>
            <a:noAutofit/>
          </a:bodyPr>
          <a:lstStyle/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inter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1º hasta el penúltimo si hay intercambios...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 &lt; N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inter)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inter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el último hasta el siguiente a i...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N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(lista[j] &lt; lista[j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tmp = lista[j];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lista[j] = lista[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inter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(inter)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i++;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41348" y="303498"/>
            <a:ext cx="1319592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burbuja2.cpp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425130" y="4323896"/>
            <a:ext cx="42937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Esta variación sí tiene un comportamiento natural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3020839" y="2283210"/>
            <a:ext cx="3102516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Listas ordenadas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Gestión de listas ordenadas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Casi todas las tareas se realizan igual que en listas sin orden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Operaciones que tengan en cuenta el orden: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Inserción de un nuevo elemento: debe seguir en orden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Búsquedas más eficientes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¿Y la carga desde archivo?</a:t>
            </a:r>
            <a:endParaRPr lang="es-ES" dirty="0">
              <a:solidFill>
                <a:prstClr val="white"/>
              </a:solidFill>
            </a:endParaRP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Si los elementos se guardaron en orden: se lee igual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Si los elementos no están ordenados en el archivo: insertar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Declaraciones: Iguales que para listas sin orden</a:t>
            </a:r>
            <a:endParaRPr lang="es-ES" dirty="0">
              <a:solidFill>
                <a:prstClr val="white"/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nombre;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sueldo;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625079" y="30349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8354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Subprogramas: Misma declaración </a:t>
            </a:r>
            <a:r>
              <a:rPr lang="es-ES" dirty="0">
                <a:solidFill>
                  <a:prstClr val="white"/>
                </a:solidFill>
              </a:rPr>
              <a:t>que para listas sin orden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mostrarDato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pos,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mostrar(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lista);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nuevo();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insertar(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&amp;ok);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eliminar(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pos,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&amp;ok);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pos = 1..N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buscar(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lista,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nombre);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cargar(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&amp;ok);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guardar(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lista);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3888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Nuevas implementaciones: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Operadores relacionales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Inserción (mantener el orden)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 (más eficiente)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Se guarda la lista en orden, por lo que </a:t>
            </a:r>
            <a:r>
              <a:rPr lang="es-ES" sz="1500" dirty="0">
                <a:latin typeface="Consolas" panose="020B0609020204030204" pitchFamily="49" charset="0"/>
                <a:cs typeface="Consolas" panose="020B0609020204030204" pitchFamily="49" charset="0"/>
              </a:rPr>
              <a:t>cargar()</a:t>
            </a:r>
            <a:r>
              <a:rPr lang="es-ES" dirty="0" smtClean="0"/>
              <a:t> no cambia</a:t>
            </a:r>
            <a:endParaRPr lang="es-ES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1227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insertar(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&amp;ok)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ok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== N)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ok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lista llena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ES" sz="1350" spc="-60" dirty="0">
                <a:latin typeface="Consolas" panose="020B0609020204030204" pitchFamily="49" charset="0"/>
                <a:cs typeface="Consolas" panose="020B0609020204030204" pitchFamily="49" charset="0"/>
              </a:rPr>
              <a:t> ((i &lt; </a:t>
            </a:r>
            <a:r>
              <a:rPr lang="es-ES" sz="1350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spc="-60" dirty="0"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s-ES" sz="1350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spc="-60" dirty="0">
                <a:latin typeface="Consolas" panose="020B0609020204030204" pitchFamily="49" charset="0"/>
                <a:cs typeface="Consolas" panose="020B0609020204030204" pitchFamily="49" charset="0"/>
              </a:rPr>
              <a:t>[i] &lt; registro))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i++;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Insertamos en la posición i (primer mayor o igual)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 j &gt; i; j--)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Desplazamos una posición a la derecha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[j] =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[j -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[i] = registro;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3197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788931" y="2283210"/>
            <a:ext cx="5566332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Búsquedas en listas ordenadas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5893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en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Búsqueda de un elemento en una secuencia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ordenada: recorremos hasta encontrarlo </a:t>
            </a:r>
            <a:r>
              <a:rPr lang="es-ES" dirty="0" smtClean="0">
                <a:solidFill>
                  <a:srgbClr val="FFC000"/>
                </a:solidFill>
              </a:rPr>
              <a:t>o al final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Ordenada: recorremos hasta encontrarlo </a:t>
            </a:r>
            <a:r>
              <a:rPr lang="es-ES" dirty="0" smtClean="0">
                <a:solidFill>
                  <a:srgbClr val="FFC000"/>
                </a:solidFill>
              </a:rPr>
              <a:t>o mayor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/ al final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dirty="0" smtClean="0"/>
              <a:t>Buscamos el 36: al llegar al final sabemos que no está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Buscamos el 17: al llegar al 20 ya sabemos que no está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Condiciones de terminación: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Se llega al final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Se encuentra el elemento buscado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Se encuentra uno mayor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/>
              <a:t>Mientras no al final y el valor sea menor que el buscado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197177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3385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en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 &lt; N) &amp;&amp; (lista[i] &lt; buscado)) {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i++;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Ahora, o estamos al final o lista[i] &gt;= buscado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(i == N) {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Al final: no se ha encontrado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(lista[i] == buscado) {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Encontrado!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posición 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i +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Hemos encontrado uno mayor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5004048" y="4353948"/>
            <a:ext cx="1712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dirty="0">
                <a:latin typeface="Cambria" pitchFamily="18" charset="0"/>
              </a:rPr>
              <a:t>Complejidad: </a:t>
            </a:r>
            <a:r>
              <a:rPr lang="es-ES" sz="1500" i="1" dirty="0">
                <a:latin typeface="Cambria" pitchFamily="18" charset="0"/>
              </a:rPr>
              <a:t>O(N)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201208" y="735546"/>
            <a:ext cx="2456892" cy="96436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165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165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165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2155670" y="208569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155670" y="229793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155670" y="251017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55670" y="272241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55670" y="293465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155670" y="314689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Partimos de una lista vacía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Vamos insertando cada elemento en el lugar que le corresponda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1478756">
              <a:spcAft>
                <a:spcPts val="450"/>
              </a:spcAft>
            </a:pPr>
            <a:r>
              <a:rPr lang="es-ES" sz="1650" i="0" dirty="0"/>
              <a:t>Baraja de nueve cartas numeradas del 1 al 9</a:t>
            </a:r>
          </a:p>
          <a:p>
            <a:pPr marL="1478756">
              <a:spcAft>
                <a:spcPts val="450"/>
              </a:spcAft>
            </a:pPr>
            <a:endParaRPr lang="es-ES" sz="1650" i="0" dirty="0"/>
          </a:p>
          <a:p>
            <a:pPr marL="1478756">
              <a:spcAft>
                <a:spcPts val="450"/>
              </a:spcAft>
            </a:pPr>
            <a:r>
              <a:rPr lang="es-ES" sz="1650" i="0" dirty="0"/>
              <a:t>Las cartas están desordenadas</a:t>
            </a:r>
          </a:p>
          <a:p>
            <a:pPr marL="1478756">
              <a:spcAft>
                <a:spcPts val="450"/>
              </a:spcAft>
            </a:pPr>
            <a:endParaRPr lang="es-ES" sz="1650" i="0" dirty="0"/>
          </a:p>
          <a:p>
            <a:pPr marL="1478756">
              <a:spcAft>
                <a:spcPts val="450"/>
              </a:spcAft>
            </a:pPr>
            <a:r>
              <a:rPr lang="es-ES" sz="1650" i="0" dirty="0"/>
              <a:t>Ordenaremos de menor a mayor (ascendente)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155670" y="335913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55670" y="357137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155670" y="3783620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9" grpId="0" animBg="1"/>
      <p:bldP spid="14" grpId="0" animBg="1"/>
      <p:bldP spid="8" grpId="0" animBg="1"/>
      <p:bldP spid="16" grpId="0" animBg="1"/>
      <p:bldP spid="10" grpId="0" animBg="1"/>
      <p:bldP spid="13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947294" y="2283210"/>
            <a:ext cx="324960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 binaria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1871700" y="1113588"/>
            <a:ext cx="5670630" cy="135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 binaria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Búsqueda mucho más rápida que aprovecha la ordenación</a:t>
            </a:r>
          </a:p>
          <a:p>
            <a:pPr marL="404813" lvl="1" indent="0">
              <a:spcBef>
                <a:spcPts val="450"/>
              </a:spcBef>
              <a:buNone/>
            </a:pPr>
            <a:r>
              <a:rPr lang="es-ES" i="1" dirty="0" smtClean="0"/>
              <a:t>Comparar con el valor que esté en el medio de la lista:</a:t>
            </a:r>
          </a:p>
          <a:p>
            <a:pPr marL="671513" lvl="1" indent="0">
              <a:spcBef>
                <a:spcPts val="0"/>
              </a:spcBef>
              <a:buNone/>
            </a:pPr>
            <a:r>
              <a:rPr lang="es-ES" i="1" dirty="0" smtClean="0"/>
              <a:t>Si es el que se busca, terminar</a:t>
            </a:r>
          </a:p>
          <a:p>
            <a:pPr marL="671513" lvl="1" indent="0">
              <a:spcBef>
                <a:spcPts val="0"/>
              </a:spcBef>
              <a:buNone/>
            </a:pPr>
            <a:r>
              <a:rPr lang="es-ES" i="1" dirty="0" smtClean="0"/>
              <a:t>Si no, si es mayor, buscar en la primera mitad de la lista</a:t>
            </a:r>
          </a:p>
          <a:p>
            <a:pPr marL="671513" lvl="1" indent="0">
              <a:spcBef>
                <a:spcPts val="0"/>
              </a:spcBef>
              <a:buNone/>
            </a:pPr>
            <a:r>
              <a:rPr lang="es-ES" i="1" dirty="0" smtClean="0"/>
              <a:t>Si no, si es menor, buscar en la segunda mitad de la lista</a:t>
            </a:r>
          </a:p>
          <a:p>
            <a:pPr marL="67151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Repetir hasta encontrarlo o no quede sublista donde buscar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284284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 rot="5400000">
            <a:off x="4046048" y="2726630"/>
            <a:ext cx="189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810945" y="352957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rot="5400000">
            <a:off x="2501305" y="3407451"/>
            <a:ext cx="189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884210" y="3471565"/>
            <a:ext cx="3145236" cy="529772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10 Rectángulo"/>
          <p:cNvSpPr/>
          <p:nvPr/>
        </p:nvSpPr>
        <p:spPr>
          <a:xfrm>
            <a:off x="1871700" y="2517744"/>
            <a:ext cx="1459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500" dirty="0">
                <a:latin typeface="Cambria" pitchFamily="18" charset="0"/>
              </a:rPr>
              <a:t>Buscamos el 12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810945" y="4211455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12 Conector recto de flecha"/>
          <p:cNvCxnSpPr/>
          <p:nvPr/>
        </p:nvCxnSpPr>
        <p:spPr>
          <a:xfrm rot="5400000">
            <a:off x="3018743" y="4095242"/>
            <a:ext cx="189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3884210" y="4159355"/>
            <a:ext cx="3145236" cy="544060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" name="14 Rectángulo"/>
          <p:cNvSpPr/>
          <p:nvPr/>
        </p:nvSpPr>
        <p:spPr>
          <a:xfrm>
            <a:off x="1810945" y="4159355"/>
            <a:ext cx="1032863" cy="544060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" name="17 Flecha izquierda"/>
          <p:cNvSpPr/>
          <p:nvPr/>
        </p:nvSpPr>
        <p:spPr>
          <a:xfrm>
            <a:off x="3749195" y="3205547"/>
            <a:ext cx="270030" cy="108000"/>
          </a:xfrm>
          <a:prstGeom prst="leftArrow">
            <a:avLst>
              <a:gd name="adj1" fmla="val 50000"/>
              <a:gd name="adj2" fmla="val 88034"/>
            </a:avLst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" name="18 Flecha izquierda"/>
          <p:cNvSpPr/>
          <p:nvPr/>
        </p:nvSpPr>
        <p:spPr>
          <a:xfrm rot="10800000">
            <a:off x="2715937" y="3871050"/>
            <a:ext cx="270030" cy="108000"/>
          </a:xfrm>
          <a:prstGeom prst="leftArrow">
            <a:avLst>
              <a:gd name="adj1" fmla="val 50000"/>
              <a:gd name="adj2" fmla="val 88034"/>
            </a:avLst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19 CuadroTexto"/>
          <p:cNvSpPr txBox="1"/>
          <p:nvPr/>
        </p:nvSpPr>
        <p:spPr>
          <a:xfrm>
            <a:off x="3112647" y="4029912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139953" y="2517744"/>
            <a:ext cx="136133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Elemento mitad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/>
      <p:bldP spid="14" grpId="0" animBg="1"/>
      <p:bldP spid="15" grpId="0" animBg="1"/>
      <p:bldP spid="18" grpId="0" animBg="1"/>
      <p:bldP spid="19" grpId="0" animBg="1"/>
      <p:bldP spid="20" grpId="1"/>
      <p:bldP spid="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Vamos buscando en sublistas cada vez más pequeñas (mitades)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Delimitamos el segmento de la lista donde buscar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Inicialmente tenemos toda la lista: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1350"/>
              </a:spcBef>
              <a:spcAft>
                <a:spcPts val="450"/>
              </a:spcAft>
              <a:buNone/>
            </a:pPr>
            <a:r>
              <a:rPr lang="es-ES" dirty="0" smtClean="0"/>
              <a:t>Índice del elemento en la mitad: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mitad = (ini + fin) /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None/>
            </a:pPr>
            <a:r>
              <a:rPr lang="es-ES" dirty="0" smtClean="0"/>
              <a:t>Si no se encuentra, ¿dónde seguir buscando?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Buscado &lt; elemento en la mitad: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fin = mitad -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 smtClean="0">
              <a:solidFill>
                <a:srgbClr val="FFFF00"/>
              </a:solidFill>
            </a:endParaRP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Buscado &gt; elemento en la mitad: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 smtClean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s-ES" dirty="0" smtClean="0"/>
              <a:t> &gt;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fin</a:t>
            </a:r>
            <a:r>
              <a:rPr lang="es-ES" dirty="0" smtClean="0"/>
              <a:t>, no queda dónde buscar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217168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1835090" y="1707654"/>
            <a:ext cx="468398" cy="442916"/>
            <a:chOff x="922786" y="2276872"/>
            <a:chExt cx="624530" cy="590554"/>
          </a:xfrm>
        </p:grpSpPr>
        <p:cxnSp>
          <p:nvCxnSpPr>
            <p:cNvPr id="7" name="6 Conector recto de flecha"/>
            <p:cNvCxnSpPr/>
            <p:nvPr/>
          </p:nvCxnSpPr>
          <p:spPr>
            <a:xfrm rot="5400000">
              <a:off x="1108258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922786" y="2276872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520665" y="1707654"/>
            <a:ext cx="468398" cy="442916"/>
            <a:chOff x="7170217" y="2276872"/>
            <a:chExt cx="624530" cy="590554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7355689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7170217" y="2276872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3842221" y="1707654"/>
            <a:ext cx="657552" cy="442916"/>
            <a:chOff x="3598961" y="2276872"/>
            <a:chExt cx="876736" cy="590554"/>
          </a:xfrm>
        </p:grpSpPr>
        <p:cxnSp>
          <p:nvCxnSpPr>
            <p:cNvPr id="24" name="23 Conector recto de flecha"/>
            <p:cNvCxnSpPr/>
            <p:nvPr/>
          </p:nvCxnSpPr>
          <p:spPr>
            <a:xfrm rot="5400000">
              <a:off x="3913767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98961" y="2276872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1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/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lista[mitad] </a:t>
            </a:r>
            <a:r>
              <a:rPr lang="es-ES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fin = mitad –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500" dirty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lista[mitad]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500" dirty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125358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1835090" y="789552"/>
            <a:ext cx="468398" cy="442916"/>
            <a:chOff x="922786" y="1503834"/>
            <a:chExt cx="624530" cy="590554"/>
          </a:xfrm>
        </p:grpSpPr>
        <p:cxnSp>
          <p:nvCxnSpPr>
            <p:cNvPr id="7" name="6 Conector recto de flecha"/>
            <p:cNvCxnSpPr/>
            <p:nvPr/>
          </p:nvCxnSpPr>
          <p:spPr>
            <a:xfrm rot="5400000">
              <a:off x="1108258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922786" y="150383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6520665" y="789552"/>
            <a:ext cx="468398" cy="442916"/>
            <a:chOff x="7170217" y="1503834"/>
            <a:chExt cx="624530" cy="590554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7355689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7170217" y="150383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842221" y="789552"/>
            <a:ext cx="657552" cy="442916"/>
            <a:chOff x="3598961" y="1503834"/>
            <a:chExt cx="876736" cy="590554"/>
          </a:xfrm>
        </p:grpSpPr>
        <p:cxnSp>
          <p:nvCxnSpPr>
            <p:cNvPr id="24" name="23 Conector recto de flecha"/>
            <p:cNvCxnSpPr/>
            <p:nvPr/>
          </p:nvCxnSpPr>
          <p:spPr>
            <a:xfrm rot="5400000">
              <a:off x="3913767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98961" y="1503834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13" name="12 Rectángulo"/>
          <p:cNvSpPr/>
          <p:nvPr/>
        </p:nvSpPr>
        <p:spPr>
          <a:xfrm>
            <a:off x="6300192" y="303498"/>
            <a:ext cx="1459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dirty="0">
                <a:latin typeface="Cambria" pitchFamily="18" charset="0"/>
              </a:rPr>
              <a:t>Buscamos el 12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1810945" y="260373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1835090" y="2139702"/>
            <a:ext cx="468398" cy="442916"/>
            <a:chOff x="922786" y="3161944"/>
            <a:chExt cx="624530" cy="590554"/>
          </a:xfrm>
        </p:grpSpPr>
        <p:cxnSp>
          <p:nvCxnSpPr>
            <p:cNvPr id="15" name="14 Conector recto de flecha"/>
            <p:cNvCxnSpPr/>
            <p:nvPr/>
          </p:nvCxnSpPr>
          <p:spPr>
            <a:xfrm rot="5400000">
              <a:off x="1108258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922786" y="316194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3399163" y="2139702"/>
            <a:ext cx="468398" cy="442916"/>
            <a:chOff x="3008215" y="3161944"/>
            <a:chExt cx="624530" cy="590554"/>
          </a:xfrm>
        </p:grpSpPr>
        <p:cxnSp>
          <p:nvCxnSpPr>
            <p:cNvPr id="16" name="15 Conector recto de flecha"/>
            <p:cNvCxnSpPr/>
            <p:nvPr/>
          </p:nvCxnSpPr>
          <p:spPr>
            <a:xfrm rot="5400000">
              <a:off x="3193687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3008215" y="316194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2268903" y="2139702"/>
            <a:ext cx="657552" cy="442916"/>
            <a:chOff x="1501204" y="3161944"/>
            <a:chExt cx="876736" cy="590554"/>
          </a:xfrm>
        </p:grpSpPr>
        <p:cxnSp>
          <p:nvCxnSpPr>
            <p:cNvPr id="19" name="18 Conector recto de flecha"/>
            <p:cNvCxnSpPr/>
            <p:nvPr/>
          </p:nvCxnSpPr>
          <p:spPr>
            <a:xfrm rot="5400000">
              <a:off x="1816010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1501204" y="3161944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810945" y="389988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42 Grupo"/>
          <p:cNvGrpSpPr/>
          <p:nvPr/>
        </p:nvGrpSpPr>
        <p:grpSpPr>
          <a:xfrm>
            <a:off x="2885890" y="3435846"/>
            <a:ext cx="468398" cy="442916"/>
            <a:chOff x="2323852" y="4792766"/>
            <a:chExt cx="624530" cy="590554"/>
          </a:xfrm>
        </p:grpSpPr>
        <p:cxnSp>
          <p:nvCxnSpPr>
            <p:cNvPr id="31" name="30 Conector recto de flecha"/>
            <p:cNvCxnSpPr/>
            <p:nvPr/>
          </p:nvCxnSpPr>
          <p:spPr>
            <a:xfrm rot="5400000">
              <a:off x="2509324" y="5256526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2323852" y="4792766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3399163" y="3435846"/>
            <a:ext cx="468398" cy="442916"/>
            <a:chOff x="3008215" y="4792766"/>
            <a:chExt cx="624530" cy="590554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193687" y="5256526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3008215" y="4792766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795259" y="4338571"/>
            <a:ext cx="657552" cy="437934"/>
            <a:chOff x="2212537" y="5756186"/>
            <a:chExt cx="876736" cy="583912"/>
          </a:xfrm>
        </p:grpSpPr>
        <p:cxnSp>
          <p:nvCxnSpPr>
            <p:cNvPr id="35" name="34 Conector recto de flecha"/>
            <p:cNvCxnSpPr/>
            <p:nvPr/>
          </p:nvCxnSpPr>
          <p:spPr>
            <a:xfrm rot="16200000">
              <a:off x="2520437" y="588139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2212537" y="5939989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45886" y="4431908"/>
            <a:ext cx="12289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i="1" dirty="0">
                <a:solidFill>
                  <a:srgbClr val="FFC000"/>
                </a:solidFill>
                <a:latin typeface="Cambria" pitchFamily="18" charset="0"/>
              </a:rPr>
              <a:t>¡Encontrado!</a:t>
            </a:r>
          </a:p>
        </p:txBody>
      </p:sp>
      <p:sp>
        <p:nvSpPr>
          <p:cNvPr id="4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el elemento no está, nos quedamos sin sublista: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ini &gt; fin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lista[mitad]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 smtClean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 lista[mitad]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fin = mitad –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  <a:endParaRPr lang="es-ES" dirty="0" smtClean="0">
              <a:solidFill>
                <a:srgbClr val="FFFF00"/>
              </a:solidFill>
            </a:endParaRPr>
          </a:p>
          <a:p>
            <a:pPr marL="271463" lvl="1" indent="0" defTabSz="378619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srgbClr val="FFC000"/>
                </a:solidFill>
              </a:rPr>
              <a:t>¡¡¡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ini &gt; fin</a:t>
            </a:r>
            <a:r>
              <a:rPr lang="es-ES" dirty="0" smtClean="0">
                <a:solidFill>
                  <a:srgbClr val="FFC000"/>
                </a:solidFill>
              </a:rPr>
              <a:t> !!! 	</a:t>
            </a:r>
            <a:r>
              <a:rPr lang="es-ES" dirty="0" smtClean="0"/>
              <a:t>No hay dónde seguir buscando </a:t>
            </a:r>
            <a:r>
              <a:rPr lang="es-ES" dirty="0" smtClean="0">
                <a:sym typeface="Wingdings" pitchFamily="2" charset="2"/>
              </a:rPr>
              <a:t> No está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810945" y="176355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2794676" y="1167595"/>
            <a:ext cx="657552" cy="574844"/>
            <a:chOff x="2202234" y="1556792"/>
            <a:chExt cx="876736" cy="766459"/>
          </a:xfrm>
        </p:grpSpPr>
        <p:cxnSp>
          <p:nvCxnSpPr>
            <p:cNvPr id="14" name="13 Conector recto de flecha"/>
            <p:cNvCxnSpPr/>
            <p:nvPr/>
          </p:nvCxnSpPr>
          <p:spPr>
            <a:xfrm rot="5400000">
              <a:off x="2509324" y="2196457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202234" y="1556792"/>
              <a:ext cx="876736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323853" y="1783219"/>
              <a:ext cx="62453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399163" y="1337414"/>
            <a:ext cx="468398" cy="405024"/>
            <a:chOff x="3008215" y="1783219"/>
            <a:chExt cx="624530" cy="540032"/>
          </a:xfrm>
        </p:grpSpPr>
        <p:cxnSp>
          <p:nvCxnSpPr>
            <p:cNvPr id="15" name="14 Conector recto de flecha"/>
            <p:cNvCxnSpPr/>
            <p:nvPr/>
          </p:nvCxnSpPr>
          <p:spPr>
            <a:xfrm rot="5400000">
              <a:off x="3193687" y="2196457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3008215" y="1783219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1810945" y="3417559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3304585" y="2625756"/>
            <a:ext cx="657552" cy="737521"/>
            <a:chOff x="2882113" y="3501008"/>
            <a:chExt cx="876736" cy="983361"/>
          </a:xfrm>
        </p:grpSpPr>
        <p:cxnSp>
          <p:nvCxnSpPr>
            <p:cNvPr id="28" name="27 Conector recto de flecha"/>
            <p:cNvCxnSpPr/>
            <p:nvPr/>
          </p:nvCxnSpPr>
          <p:spPr>
            <a:xfrm rot="5400000">
              <a:off x="3193687" y="4357575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CuadroTexto"/>
            <p:cNvSpPr txBox="1"/>
            <p:nvPr/>
          </p:nvSpPr>
          <p:spPr>
            <a:xfrm>
              <a:off x="3008216" y="3717911"/>
              <a:ext cx="624531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008216" y="3944337"/>
              <a:ext cx="624531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882113" y="3501008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34" name="33 Rectángulo"/>
          <p:cNvSpPr/>
          <p:nvPr/>
        </p:nvSpPr>
        <p:spPr>
          <a:xfrm>
            <a:off x="1763688" y="1167594"/>
            <a:ext cx="10496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dirty="0">
                <a:latin typeface="Cambria" pitchFamily="18" charset="0"/>
              </a:rPr>
              <a:t>Para el 13: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3765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ini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fin = N –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mitad;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((ini &lt;= fin) &amp;&amp; !encontrado)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mitad = (ini + fin) /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División entera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== lista[mitad])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&lt; lista[mitad])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fin = mitad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ini = mitad +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Si se ha encontrado, está en [mitad]</a:t>
            </a:r>
            <a:endParaRPr lang="es-ES" sz="14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208966" y="735546"/>
            <a:ext cx="2449134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"ordenados.txt"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Existe y es correcto</a:t>
            </a: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archivo &gt;&gt;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5925" y="728577"/>
            <a:ext cx="1225015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binaria.cpp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681540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 N) &amp;&amp; (dato !=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archivo &gt;&gt; dato;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buscado, pos;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cin &gt;&gt; buscado;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 = buscar(lista, buscado);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(pos !=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la posición "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pos +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  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buscar(tLista lista,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ini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fin = </a:t>
            </a:r>
            <a:r>
              <a:rPr lang="es-ES" sz="14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mitad;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((ini &lt;= fin) &amp;&amp; !encontrado)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mitad = (ini + fin) /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División entera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(buscado == </a:t>
            </a:r>
            <a:r>
              <a:rPr lang="es-ES" sz="14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[mitad])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&lt; </a:t>
            </a:r>
            <a:r>
              <a:rPr lang="es-ES" sz="14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[mitad])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fin = mitad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ini = mitad +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(encontrado)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 = mitad;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Complejidad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¿Qué orden de complejidad tiene la búsqueda binaria?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Caso peor: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está o se encuentra en una sublista de 1 elemento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Nº de comparaciones = Nº de mitades que podemos hacer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 / 2, N / 4, N / 8, N / 16, ..., 8, 4, 2, 1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Symbol"/>
              </a:rPr>
              <a:t></a:t>
            </a:r>
            <a:r>
              <a:rPr lang="es-ES" dirty="0" smtClean="0"/>
              <a:t> 1, 2, 4, 8, ..., N / 16, N / 8, N / 4, N / 2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hacemos que N sea igual a 2</a:t>
            </a:r>
            <a:r>
              <a:rPr lang="es-ES" baseline="30000" dirty="0" smtClean="0"/>
              <a:t>k</a:t>
            </a:r>
            <a:r>
              <a:rPr lang="es-ES" dirty="0" smtClean="0"/>
              <a:t>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2</a:t>
            </a:r>
            <a:r>
              <a:rPr lang="es-ES" baseline="30000" dirty="0" smtClean="0"/>
              <a:t>0</a:t>
            </a:r>
            <a:r>
              <a:rPr lang="es-ES" dirty="0" smtClean="0"/>
              <a:t>, 2</a:t>
            </a:r>
            <a:r>
              <a:rPr lang="es-ES" baseline="30000" dirty="0" smtClean="0"/>
              <a:t>1</a:t>
            </a:r>
            <a:r>
              <a:rPr lang="es-ES" dirty="0" smtClean="0"/>
              <a:t>, 2</a:t>
            </a:r>
            <a:r>
              <a:rPr lang="es-ES" baseline="30000" dirty="0" smtClean="0"/>
              <a:t>2</a:t>
            </a:r>
            <a:r>
              <a:rPr lang="es-ES" dirty="0" smtClean="0"/>
              <a:t>, 2</a:t>
            </a:r>
            <a:r>
              <a:rPr lang="es-ES" baseline="30000" dirty="0" smtClean="0"/>
              <a:t>3</a:t>
            </a:r>
            <a:r>
              <a:rPr lang="es-ES" dirty="0" smtClean="0"/>
              <a:t>, ..., 2</a:t>
            </a:r>
            <a:r>
              <a:rPr lang="es-ES" baseline="30000" dirty="0" smtClean="0"/>
              <a:t>k-4</a:t>
            </a:r>
            <a:r>
              <a:rPr lang="es-ES" dirty="0" smtClean="0"/>
              <a:t>, 2</a:t>
            </a:r>
            <a:r>
              <a:rPr lang="es-ES" baseline="30000" dirty="0" smtClean="0"/>
              <a:t>k-3</a:t>
            </a:r>
            <a:r>
              <a:rPr lang="es-ES" dirty="0" smtClean="0"/>
              <a:t>, 2</a:t>
            </a:r>
            <a:r>
              <a:rPr lang="es-ES" baseline="30000" dirty="0" smtClean="0"/>
              <a:t>k-2</a:t>
            </a:r>
            <a:r>
              <a:rPr lang="es-ES" dirty="0" smtClean="0"/>
              <a:t>, 2</a:t>
            </a:r>
            <a:r>
              <a:rPr lang="es-ES" baseline="30000" dirty="0" smtClean="0"/>
              <a:t>k-1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Nº de elementos de esa serie: </a:t>
            </a:r>
            <a:r>
              <a:rPr lang="es-ES" i="1" dirty="0" smtClean="0"/>
              <a:t>k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Nº de comparaciones = k	N = 2</a:t>
            </a:r>
            <a:r>
              <a:rPr lang="es-ES" baseline="30000" dirty="0" smtClean="0"/>
              <a:t>k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k = log</a:t>
            </a:r>
            <a:r>
              <a:rPr lang="es-ES" baseline="-25000" dirty="0" smtClean="0">
                <a:sym typeface="Wingdings" pitchFamily="2" charset="2"/>
              </a:rPr>
              <a:t>2</a:t>
            </a:r>
            <a:r>
              <a:rPr lang="es-ES" dirty="0" smtClean="0">
                <a:sym typeface="Wingdings" pitchFamily="2" charset="2"/>
              </a:rPr>
              <a:t> N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Complejidad: </a:t>
            </a:r>
            <a:r>
              <a:rPr lang="es-ES" i="1" dirty="0" smtClean="0"/>
              <a:t>O(</a:t>
            </a:r>
            <a:r>
              <a:rPr lang="es-ES" i="1" dirty="0" smtClean="0">
                <a:sym typeface="Wingdings" pitchFamily="2" charset="2"/>
              </a:rPr>
              <a:t>log</a:t>
            </a:r>
            <a:r>
              <a:rPr lang="es-ES" i="1" baseline="-25000" dirty="0" smtClean="0">
                <a:sym typeface="Wingdings" pitchFamily="2" charset="2"/>
              </a:rPr>
              <a:t>2</a:t>
            </a:r>
            <a:r>
              <a:rPr lang="es-ES" i="1" dirty="0" smtClean="0">
                <a:sym typeface="Wingdings" pitchFamily="2" charset="2"/>
              </a:rPr>
              <a:t> N</a:t>
            </a:r>
            <a:r>
              <a:rPr lang="es-ES" i="1" dirty="0" smtClean="0"/>
              <a:t>)	</a:t>
            </a:r>
            <a:r>
              <a:rPr lang="es-ES" dirty="0" smtClean="0"/>
              <a:t>Mucho más rápida que </a:t>
            </a:r>
            <a:r>
              <a:rPr lang="es-ES" i="1" dirty="0" smtClean="0"/>
              <a:t>O(N)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2" y="233680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41642" y="254904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841642" y="276128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841642" y="2973530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519772" y="3705877"/>
            <a:ext cx="45900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411760" y="1707654"/>
            <a:ext cx="4346062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Colocamos el primer elemento en la lista vacía</a:t>
            </a: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  <p:bldP spid="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63888" y="2499742"/>
            <a:ext cx="3312368" cy="375050"/>
          </a:xfrm>
        </p:spPr>
        <p:txBody>
          <a:bodyPr/>
          <a:lstStyle/>
          <a:p>
            <a:r>
              <a:rPr lang="es-ES" dirty="0" smtClean="0"/>
              <a:t>Muchas Gracias</a:t>
            </a:r>
            <a:endParaRPr lang="es-AR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1" y="127560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1" y="148784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1" y="170008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1" y="191232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1" y="212456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1" y="233680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41641" y="254904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841641" y="276128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059832" y="3705877"/>
            <a:ext cx="45900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411761" y="1707654"/>
            <a:ext cx="4515275" cy="6642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7 es mayor que todos los elementos de la lista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 insertamos al final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11:40 a. m.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8" grpId="1" animBg="1"/>
      <p:bldP spid="2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47105</TotalTime>
  <Words>6543</Words>
  <Application>Microsoft Office PowerPoint</Application>
  <PresentationFormat>Presentación en pantalla (16:9)</PresentationFormat>
  <Paragraphs>2390</Paragraphs>
  <Slides>80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8" baseType="lpstr">
      <vt:lpstr>Calibri</vt:lpstr>
      <vt:lpstr>Cambria</vt:lpstr>
      <vt:lpstr>Consolas</vt:lpstr>
      <vt:lpstr>Constantia</vt:lpstr>
      <vt:lpstr>Symbol</vt:lpstr>
      <vt:lpstr>Wingdings</vt:lpstr>
      <vt:lpstr>Wingdings 2</vt:lpstr>
      <vt:lpstr>Flow</vt:lpstr>
      <vt:lpstr>Listas &amp; Algoritmos  de ordenación</vt:lpstr>
      <vt:lpstr>Índice</vt:lpstr>
      <vt:lpstr>Fundamentos de la programación</vt:lpstr>
      <vt:lpstr>Algoritmos de ordenación</vt:lpstr>
      <vt:lpstr>Algoritmos de ordenación</vt:lpstr>
      <vt:lpstr>Fundamentos de la programación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de arrays por inserción</vt:lpstr>
      <vt:lpstr>Ordenación de arrays por inserción</vt:lpstr>
      <vt:lpstr>Ordenación de arrays por inserción</vt:lpstr>
      <vt:lpstr>Ordenación de arrays por inserción</vt:lpstr>
      <vt:lpstr>Fundamentos de la programación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Fundamentos de la programación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Fundamentos de la programación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Fundamentos de la programación</vt:lpstr>
      <vt:lpstr>Método de la burbuja</vt:lpstr>
      <vt:lpstr>Método de la burbuja</vt:lpstr>
      <vt:lpstr>Método de la burbuja</vt:lpstr>
      <vt:lpstr>Método de la burbuja</vt:lpstr>
      <vt:lpstr>Método de la burbuja mejorado</vt:lpstr>
      <vt:lpstr>Fundamentos de la programación</vt:lpstr>
      <vt:lpstr>Listas ordenadas</vt:lpstr>
      <vt:lpstr>Gestión de listas ordenadas</vt:lpstr>
      <vt:lpstr>Gestión de listas ordenadas</vt:lpstr>
      <vt:lpstr>Gestión de listas ordenadas</vt:lpstr>
      <vt:lpstr>Gestión de listas ordenadas</vt:lpstr>
      <vt:lpstr>Fundamentos de la programación</vt:lpstr>
      <vt:lpstr>Búsquedas en listas ordenadas</vt:lpstr>
      <vt:lpstr>Búsquedas en listas ordenadas</vt:lpstr>
      <vt:lpstr>Fundamentos de la programación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Muchas Gracias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999</cp:revision>
  <dcterms:created xsi:type="dcterms:W3CDTF">2010-03-20T08:32:51Z</dcterms:created>
  <dcterms:modified xsi:type="dcterms:W3CDTF">2020-09-29T00:29:01Z</dcterms:modified>
</cp:coreProperties>
</file>