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</p:sldIdLst>
  <p:sldSz cy="5143500" cx="9144000"/>
  <p:notesSz cx="7099300" cy="10234600"/>
  <p:embeddedFontLst>
    <p:embeddedFont>
      <p:font typeface="Constantia"/>
      <p:regular r:id="rId84"/>
      <p:bold r:id="rId85"/>
      <p:italic r:id="rId86"/>
      <p:boldItalic r:id="rId8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3" orient="horz"/>
        <p:guide pos="2236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Constantia-regular.fntdata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font" Target="fonts/Constantia-italic.fntdata"/><Relationship Id="rId41" Type="http://schemas.openxmlformats.org/officeDocument/2006/relationships/slide" Target="slides/slide35.xml"/><Relationship Id="rId85" Type="http://schemas.openxmlformats.org/officeDocument/2006/relationships/font" Target="fonts/Constantia-bold.fntdata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87" Type="http://schemas.openxmlformats.org/officeDocument/2006/relationships/font" Target="fonts/Constantia-boldItalic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0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1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2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3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4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5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6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7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8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9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0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1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2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3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4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5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6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7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8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9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0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1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2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3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4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5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6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7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8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9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4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4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40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41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4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42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43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44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45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4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46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4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47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4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48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49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5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5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50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5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51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5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52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5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53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5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54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5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55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5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56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5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57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5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58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5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59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6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6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60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6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61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6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62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6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63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6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64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6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65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6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66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6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67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6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68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6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69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7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7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70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7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71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7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72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7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73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7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74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7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75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7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76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7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77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8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9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bg>
      <p:bgPr>
        <a:solidFill>
          <a:srgbClr val="003366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533400" y="1028700"/>
            <a:ext cx="785164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4200"/>
              <a:buFont typeface="Calibri"/>
              <a:buNone/>
              <a:defRPr b="1" sz="42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533400" y="2421402"/>
            <a:ext cx="7854696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>
            <a:lvl1pPr lvl="0" marR="34290" algn="r">
              <a:spcBef>
                <a:spcPts val="390"/>
              </a:spcBef>
              <a:spcAft>
                <a:spcPts val="0"/>
              </a:spcAft>
              <a:buSzPts val="1853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title"/>
          </p:nvPr>
        </p:nvSpPr>
        <p:spPr>
          <a:xfrm>
            <a:off x="685800" y="385764"/>
            <a:ext cx="2743200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Calibri"/>
              <a:buNone/>
              <a:defRPr b="0" sz="19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685800" y="1257300"/>
            <a:ext cx="27432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998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SzPts val="525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2" type="body"/>
          </p:nvPr>
        </p:nvSpPr>
        <p:spPr>
          <a:xfrm>
            <a:off x="3575050" y="1257300"/>
            <a:ext cx="511175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55282" lvl="0" marL="457200" algn="l">
              <a:spcBef>
                <a:spcPts val="420"/>
              </a:spcBef>
              <a:spcAft>
                <a:spcPts val="0"/>
              </a:spcAft>
              <a:buSzPts val="1995"/>
              <a:buChar char="⚫"/>
              <a:defRPr sz="2100"/>
            </a:lvl1pPr>
            <a:lvl2pPr indent="-333851" lvl="1" marL="914400" algn="l">
              <a:spcBef>
                <a:spcPts val="390"/>
              </a:spcBef>
              <a:spcAft>
                <a:spcPts val="0"/>
              </a:spcAft>
              <a:buSzPts val="1658"/>
              <a:buChar char="⚫"/>
              <a:defRPr sz="195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0512" lvl="3" marL="1828800" algn="l">
              <a:spcBef>
                <a:spcPts val="300"/>
              </a:spcBef>
              <a:spcAft>
                <a:spcPts val="0"/>
              </a:spcAft>
              <a:buSzPts val="975"/>
              <a:buChar char="⚫"/>
              <a:defRPr sz="1500"/>
            </a:lvl4pPr>
            <a:lvl5pPr indent="-284321" lvl="4" marL="2286000" algn="l">
              <a:spcBef>
                <a:spcPts val="270"/>
              </a:spcBef>
              <a:spcAft>
                <a:spcPts val="0"/>
              </a:spcAft>
              <a:buSzPts val="877"/>
              <a:buChar char="⚫"/>
              <a:defRPr sz="135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 flipH="1" rot="-10380000">
            <a:off x="3165753" y="831058"/>
            <a:ext cx="5257800" cy="30861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7" name="Google Shape;97;p13"/>
          <p:cNvSpPr/>
          <p:nvPr/>
        </p:nvSpPr>
        <p:spPr>
          <a:xfrm flipH="1" rot="-10380000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8" name="Google Shape;98;p13"/>
          <p:cNvSpPr txBox="1"/>
          <p:nvPr>
            <p:ph type="title"/>
          </p:nvPr>
        </p:nvSpPr>
        <p:spPr>
          <a:xfrm>
            <a:off x="609600" y="882747"/>
            <a:ext cx="2212848" cy="11869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None/>
              <a:defRPr b="1" sz="1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609600" y="2121589"/>
            <a:ext cx="2209800" cy="1634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Autofit/>
          </a:bodyPr>
          <a:lstStyle>
            <a:lvl1pPr indent="-228600" lvl="0" marL="457200" algn="l">
              <a:spcBef>
                <a:spcPts val="188"/>
              </a:spcBef>
              <a:spcAft>
                <a:spcPts val="0"/>
              </a:spcAft>
              <a:buSzPts val="926"/>
              <a:buFont typeface="Constantia"/>
              <a:buNone/>
              <a:defRPr sz="975"/>
            </a:lvl1pPr>
            <a:lvl2pPr indent="-277177" lvl="1" marL="914400" algn="l">
              <a:spcBef>
                <a:spcPts val="180"/>
              </a:spcBef>
              <a:spcAft>
                <a:spcPts val="0"/>
              </a:spcAft>
              <a:buSzPts val="765"/>
              <a:buChar char="⚫"/>
              <a:defRPr sz="900"/>
            </a:lvl2pPr>
            <a:lvl3pPr indent="-261937" lvl="2" marL="1371600" algn="l">
              <a:spcBef>
                <a:spcPts val="150"/>
              </a:spcBef>
              <a:spcAft>
                <a:spcPts val="0"/>
              </a:spcAft>
              <a:buSzPts val="525"/>
              <a:buChar char="⚫"/>
              <a:defRPr sz="750"/>
            </a:lvl3pPr>
            <a:lvl4pPr indent="-256460" lvl="3" marL="1828800" algn="l">
              <a:spcBef>
                <a:spcPts val="135"/>
              </a:spcBef>
              <a:spcAft>
                <a:spcPts val="0"/>
              </a:spcAft>
              <a:buSzPts val="439"/>
              <a:buChar char="⚫"/>
              <a:defRPr sz="675"/>
            </a:lvl4pPr>
            <a:lvl5pPr indent="-256460" lvl="4" marL="2286000" algn="l">
              <a:spcBef>
                <a:spcPts val="135"/>
              </a:spcBef>
              <a:spcAft>
                <a:spcPts val="0"/>
              </a:spcAft>
              <a:buSzPts val="439"/>
              <a:buChar char="⚫"/>
              <a:defRPr sz="675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1" type="ftr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8077200" y="4767263"/>
            <a:ext cx="609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3" name="Google Shape;103;p13"/>
          <p:cNvSpPr/>
          <p:nvPr>
            <p:ph idx="2" type="pic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28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315"/>
              </a:spcBef>
              <a:spcAft>
                <a:spcPts val="0"/>
              </a:spcAft>
              <a:buClr>
                <a:schemeClr val="accent2"/>
              </a:buClr>
              <a:buSzPts val="1103"/>
              <a:buFont typeface="Noto Sans Symbols"/>
              <a:buChar char="⚫"/>
              <a:defRPr b="0" i="0" sz="1575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75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75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270"/>
              </a:spcBef>
              <a:spcAft>
                <a:spcPts val="0"/>
              </a:spcAft>
              <a:buClr>
                <a:schemeClr val="accent5"/>
              </a:buClr>
              <a:buSzPts val="1080"/>
              <a:buFont typeface="Noto Sans Symbols"/>
              <a:buChar char="⚫"/>
              <a:defRPr b="0" i="0" sz="135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240"/>
              </a:spcBef>
              <a:spcAft>
                <a:spcPts val="0"/>
              </a:spcAft>
              <a:buClr>
                <a:schemeClr val="accent6"/>
              </a:buClr>
              <a:buSzPts val="960"/>
              <a:buFont typeface="Noto Sans Symbols"/>
              <a:buChar char="⚫"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nstantia"/>
              <a:buChar char="•"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Constantia"/>
              <a:buChar char="•"/>
              <a:defRPr b="0" i="0" sz="105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4" name="Google Shape;104;p13"/>
          <p:cNvSpPr/>
          <p:nvPr/>
        </p:nvSpPr>
        <p:spPr>
          <a:xfrm flipH="1" rot="10800000">
            <a:off x="-9525" y="4362450"/>
            <a:ext cx="9163050" cy="78105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5" name="Google Shape;105;p13"/>
          <p:cNvSpPr/>
          <p:nvPr/>
        </p:nvSpPr>
        <p:spPr>
          <a:xfrm flipH="1" rot="10800000">
            <a:off x="4381500" y="4664869"/>
            <a:ext cx="4762500" cy="478631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showMasterSp="0" type="vertTx">
  <p:cSld name="VERTICAL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 rot="5400000">
            <a:off x="2926080" y="-1017270"/>
            <a:ext cx="329184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1" type="ftr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showMasterSp="0" type="vertTitleAndTx">
  <p:cSld name="VERTICAL_TITLE_AND_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 rot="5400000">
            <a:off x="5703689" y="1611512"/>
            <a:ext cx="3908822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 rot="5400000">
            <a:off x="1512689" y="-369688"/>
            <a:ext cx="3908822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1" type="ftr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bg>
      <p:bgPr>
        <a:solidFill>
          <a:srgbClr val="003366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  <a:defRPr b="1" sz="2700">
                <a:solidFill>
                  <a:srgbClr val="B1EE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457200" y="803659"/>
            <a:ext cx="8229600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710"/>
              <a:buNone/>
              <a:defRPr i="1" sz="1800">
                <a:latin typeface="Cambria"/>
                <a:ea typeface="Cambria"/>
                <a:cs typeface="Cambria"/>
                <a:sym typeface="Cambria"/>
              </a:defRPr>
            </a:lvl1pPr>
            <a:lvl2pPr indent="-333375" lvl="1" marL="914400" algn="l">
              <a:spcBef>
                <a:spcPts val="330"/>
              </a:spcBef>
              <a:spcAft>
                <a:spcPts val="0"/>
              </a:spcAft>
              <a:buClr>
                <a:srgbClr val="B1EEFE"/>
              </a:buClr>
              <a:buSzPts val="1650"/>
              <a:buFont typeface="Noto Sans Symbols"/>
              <a:buChar char="✔"/>
              <a:defRPr sz="1650">
                <a:latin typeface="Cambria"/>
                <a:ea typeface="Cambria"/>
                <a:cs typeface="Cambria"/>
                <a:sym typeface="Cambria"/>
              </a:defRPr>
            </a:lvl2pPr>
            <a:lvl3pPr indent="-295275" lvl="2" marL="1371600" algn="l">
              <a:spcBef>
                <a:spcPts val="300"/>
              </a:spcBef>
              <a:spcAft>
                <a:spcPts val="0"/>
              </a:spcAft>
              <a:buClr>
                <a:srgbClr val="FFC000"/>
              </a:buClr>
              <a:buSzPts val="1050"/>
              <a:buFont typeface="Constantia"/>
              <a:buChar char="—"/>
              <a:defRPr sz="1500">
                <a:latin typeface="Cambria"/>
                <a:ea typeface="Cambria"/>
                <a:cs typeface="Cambria"/>
                <a:sym typeface="Cambria"/>
              </a:defRPr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rgbClr val="B1EEFE"/>
              </a:buClr>
              <a:buSzPts val="1500"/>
              <a:buFont typeface="Noto Sans Symbols"/>
              <a:buChar char="✔"/>
              <a:defRPr>
                <a:latin typeface="Cambria"/>
                <a:ea typeface="Cambria"/>
                <a:cs typeface="Cambria"/>
                <a:sym typeface="Cambria"/>
              </a:defRPr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rgbClr val="B1EEFE"/>
              </a:buClr>
              <a:buSzPts val="1500"/>
              <a:buFont typeface="Noto Sans Symbols"/>
              <a:buChar char="✔"/>
              <a:defRPr>
                <a:latin typeface="Cambria"/>
                <a:ea typeface="Cambria"/>
                <a:cs typeface="Cambria"/>
                <a:sym typeface="Cambria"/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31" name="Google Shape;31;p3"/>
          <p:cNvCxnSpPr/>
          <p:nvPr/>
        </p:nvCxnSpPr>
        <p:spPr>
          <a:xfrm>
            <a:off x="428596" y="642924"/>
            <a:ext cx="8286808" cy="0"/>
          </a:xfrm>
          <a:prstGeom prst="straightConnector1">
            <a:avLst/>
          </a:prstGeom>
          <a:noFill/>
          <a:ln cap="flat" cmpd="sng" w="28575">
            <a:solidFill>
              <a:srgbClr val="C4EE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</p:cxn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bg>
      <p:bgPr>
        <a:solidFill>
          <a:srgbClr val="003366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ctrTitle"/>
          </p:nvPr>
        </p:nvSpPr>
        <p:spPr>
          <a:xfrm>
            <a:off x="533400" y="1028700"/>
            <a:ext cx="785164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4200"/>
              <a:buFont typeface="Calibri"/>
              <a:buNone/>
              <a:defRPr b="1" sz="42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subTitle"/>
          </p:nvPr>
        </p:nvSpPr>
        <p:spPr>
          <a:xfrm>
            <a:off x="533400" y="2421402"/>
            <a:ext cx="7854696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>
            <a:lvl1pPr lvl="0" marR="34290" algn="r">
              <a:spcBef>
                <a:spcPts val="390"/>
              </a:spcBef>
              <a:spcAft>
                <a:spcPts val="0"/>
              </a:spcAft>
              <a:buSzPts val="1853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bg>
      <p:bgPr>
        <a:solidFill>
          <a:srgbClr val="00336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  <a:defRPr b="1" sz="2700">
                <a:solidFill>
                  <a:srgbClr val="B1EE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457200" y="803659"/>
            <a:ext cx="8229600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710"/>
              <a:buNone/>
              <a:defRPr i="1" sz="1800">
                <a:latin typeface="Cambria"/>
                <a:ea typeface="Cambria"/>
                <a:cs typeface="Cambria"/>
                <a:sym typeface="Cambria"/>
              </a:defRPr>
            </a:lvl1pPr>
            <a:lvl2pPr indent="-333375" lvl="1" marL="914400" algn="l">
              <a:spcBef>
                <a:spcPts val="330"/>
              </a:spcBef>
              <a:spcAft>
                <a:spcPts val="0"/>
              </a:spcAft>
              <a:buClr>
                <a:srgbClr val="B1EEFE"/>
              </a:buClr>
              <a:buSzPts val="1650"/>
              <a:buFont typeface="Noto Sans Symbols"/>
              <a:buChar char="✔"/>
              <a:defRPr sz="1650">
                <a:latin typeface="Cambria"/>
                <a:ea typeface="Cambria"/>
                <a:cs typeface="Cambria"/>
                <a:sym typeface="Cambria"/>
              </a:defRPr>
            </a:lvl2pPr>
            <a:lvl3pPr indent="-295275" lvl="2" marL="1371600" algn="l">
              <a:spcBef>
                <a:spcPts val="300"/>
              </a:spcBef>
              <a:spcAft>
                <a:spcPts val="0"/>
              </a:spcAft>
              <a:buClr>
                <a:srgbClr val="FFC000"/>
              </a:buClr>
              <a:buSzPts val="1050"/>
              <a:buFont typeface="Constantia"/>
              <a:buChar char="—"/>
              <a:defRPr sz="1500">
                <a:latin typeface="Cambria"/>
                <a:ea typeface="Cambria"/>
                <a:cs typeface="Cambria"/>
                <a:sym typeface="Cambria"/>
              </a:defRPr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rgbClr val="B1EEFE"/>
              </a:buClr>
              <a:buSzPts val="1500"/>
              <a:buFont typeface="Noto Sans Symbols"/>
              <a:buChar char="✔"/>
              <a:defRPr>
                <a:latin typeface="Cambria"/>
                <a:ea typeface="Cambria"/>
                <a:cs typeface="Cambria"/>
                <a:sym typeface="Cambria"/>
              </a:defRPr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rgbClr val="B1EEFE"/>
              </a:buClr>
              <a:buSzPts val="1500"/>
              <a:buFont typeface="Noto Sans Symbols"/>
              <a:buChar char="✔"/>
              <a:defRPr>
                <a:latin typeface="Cambria"/>
                <a:ea typeface="Cambria"/>
                <a:cs typeface="Cambria"/>
                <a:sym typeface="Cambria"/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55" name="Google Shape;55;p6"/>
          <p:cNvCxnSpPr/>
          <p:nvPr/>
        </p:nvCxnSpPr>
        <p:spPr>
          <a:xfrm>
            <a:off x="428596" y="642924"/>
            <a:ext cx="8286808" cy="0"/>
          </a:xfrm>
          <a:prstGeom prst="straightConnector1">
            <a:avLst/>
          </a:prstGeom>
          <a:noFill/>
          <a:ln cap="flat" cmpd="sng" w="28575">
            <a:solidFill>
              <a:srgbClr val="C4EE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</p:cxnSp>
      <p:sp>
        <p:nvSpPr>
          <p:cNvPr id="56" name="Google Shape;56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530352" y="987552"/>
            <a:ext cx="7772400" cy="102184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4200"/>
              <a:buFont typeface="Calibri"/>
              <a:buNone/>
              <a:defRPr b="1" sz="42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530352" y="2028498"/>
            <a:ext cx="7772400" cy="1132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spcBef>
                <a:spcPts val="330"/>
              </a:spcBef>
              <a:spcAft>
                <a:spcPts val="0"/>
              </a:spcAft>
              <a:buSzPts val="1568"/>
              <a:buNone/>
              <a:defRPr sz="165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70"/>
              </a:spcBef>
              <a:spcAft>
                <a:spcPts val="0"/>
              </a:spcAft>
              <a:buSzPts val="1148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10"/>
              </a:spcBef>
              <a:spcAft>
                <a:spcPts val="0"/>
              </a:spcAft>
              <a:buSzPts val="683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10"/>
              </a:spcBef>
              <a:spcAft>
                <a:spcPts val="0"/>
              </a:spcAft>
              <a:buSzPts val="683"/>
              <a:buNone/>
              <a:defRPr sz="1050">
                <a:solidFill>
                  <a:schemeClr val="lt1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showMasterSp="0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" type="body"/>
          </p:nvPr>
        </p:nvSpPr>
        <p:spPr>
          <a:xfrm>
            <a:off x="457200" y="1440064"/>
            <a:ext cx="4038600" cy="3326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6233" lvl="0" marL="457200" algn="l">
              <a:spcBef>
                <a:spcPts val="390"/>
              </a:spcBef>
              <a:spcAft>
                <a:spcPts val="0"/>
              </a:spcAft>
              <a:buSzPts val="1853"/>
              <a:buChar char="⚫"/>
              <a:defRPr sz="1950"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 sz="1800"/>
            </a:lvl2pPr>
            <a:lvl3pPr indent="-295275" lvl="2" marL="1371600" algn="l">
              <a:spcBef>
                <a:spcPts val="300"/>
              </a:spcBef>
              <a:spcAft>
                <a:spcPts val="0"/>
              </a:spcAft>
              <a:buSzPts val="1050"/>
              <a:buChar char="⚫"/>
              <a:defRPr sz="1500"/>
            </a:lvl3pPr>
            <a:lvl4pPr indent="-284321" lvl="3" marL="1828800" algn="l">
              <a:spcBef>
                <a:spcPts val="270"/>
              </a:spcBef>
              <a:spcAft>
                <a:spcPts val="0"/>
              </a:spcAft>
              <a:buSzPts val="877"/>
              <a:buChar char="⚫"/>
              <a:defRPr sz="1350"/>
            </a:lvl4pPr>
            <a:lvl5pPr indent="-284321" lvl="4" marL="2286000" algn="l">
              <a:spcBef>
                <a:spcPts val="270"/>
              </a:spcBef>
              <a:spcAft>
                <a:spcPts val="0"/>
              </a:spcAft>
              <a:buSzPts val="877"/>
              <a:buChar char="⚫"/>
              <a:defRPr sz="135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2" type="body"/>
          </p:nvPr>
        </p:nvSpPr>
        <p:spPr>
          <a:xfrm>
            <a:off x="4648200" y="1440064"/>
            <a:ext cx="4038600" cy="3326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6233" lvl="0" marL="457200" algn="l">
              <a:spcBef>
                <a:spcPts val="390"/>
              </a:spcBef>
              <a:spcAft>
                <a:spcPts val="0"/>
              </a:spcAft>
              <a:buSzPts val="1853"/>
              <a:buChar char="⚫"/>
              <a:defRPr sz="1950"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 sz="1800"/>
            </a:lvl2pPr>
            <a:lvl3pPr indent="-295275" lvl="2" marL="1371600" algn="l">
              <a:spcBef>
                <a:spcPts val="300"/>
              </a:spcBef>
              <a:spcAft>
                <a:spcPts val="0"/>
              </a:spcAft>
              <a:buSzPts val="1050"/>
              <a:buChar char="⚫"/>
              <a:defRPr sz="1500"/>
            </a:lvl3pPr>
            <a:lvl4pPr indent="-284321" lvl="3" marL="1828800" algn="l">
              <a:spcBef>
                <a:spcPts val="270"/>
              </a:spcBef>
              <a:spcAft>
                <a:spcPts val="0"/>
              </a:spcAft>
              <a:buSzPts val="877"/>
              <a:buChar char="⚫"/>
              <a:defRPr sz="1350"/>
            </a:lvl4pPr>
            <a:lvl5pPr indent="-284321" lvl="4" marL="2286000" algn="l">
              <a:spcBef>
                <a:spcPts val="270"/>
              </a:spcBef>
              <a:spcAft>
                <a:spcPts val="0"/>
              </a:spcAft>
              <a:buSzPts val="877"/>
              <a:buChar char="⚫"/>
              <a:defRPr sz="135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showMasterSp="0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5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457200" y="1391436"/>
            <a:ext cx="4040188" cy="494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710"/>
              <a:buNone/>
              <a:defRPr b="1" sz="18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275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SzPts val="945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78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780"/>
              <a:buNone/>
              <a:defRPr b="1" sz="12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645026" y="1394818"/>
            <a:ext cx="4041775" cy="491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710"/>
              <a:buNone/>
              <a:defRPr b="1" sz="18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275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SzPts val="945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78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780"/>
              <a:buNone/>
              <a:defRPr b="1" sz="12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3" type="body"/>
          </p:nvPr>
        </p:nvSpPr>
        <p:spPr>
          <a:xfrm>
            <a:off x="457200" y="1885950"/>
            <a:ext cx="4040188" cy="2884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28136" lvl="0" marL="457200" algn="l">
              <a:spcBef>
                <a:spcPts val="330"/>
              </a:spcBef>
              <a:spcAft>
                <a:spcPts val="0"/>
              </a:spcAft>
              <a:buSzPts val="1568"/>
              <a:buChar char="⚫"/>
              <a:defRPr sz="1650"/>
            </a:lvl1pPr>
            <a:lvl2pPr indent="-309562" lvl="1" marL="914400" algn="l">
              <a:spcBef>
                <a:spcPts val="300"/>
              </a:spcBef>
              <a:spcAft>
                <a:spcPts val="0"/>
              </a:spcAft>
              <a:buSzPts val="1275"/>
              <a:buChar char="⚫"/>
              <a:defRPr sz="1500"/>
            </a:lvl2pPr>
            <a:lvl3pPr indent="-288607" lvl="2" marL="1371600" algn="l">
              <a:spcBef>
                <a:spcPts val="270"/>
              </a:spcBef>
              <a:spcAft>
                <a:spcPts val="0"/>
              </a:spcAft>
              <a:buSzPts val="945"/>
              <a:buChar char="⚫"/>
              <a:defRPr sz="1350"/>
            </a:lvl3pPr>
            <a:lvl4pPr indent="-278130" lvl="3" marL="1828800" algn="l">
              <a:spcBef>
                <a:spcPts val="240"/>
              </a:spcBef>
              <a:spcAft>
                <a:spcPts val="0"/>
              </a:spcAft>
              <a:buSzPts val="780"/>
              <a:buChar char="⚫"/>
              <a:defRPr sz="1200"/>
            </a:lvl4pPr>
            <a:lvl5pPr indent="-278129" lvl="4" marL="2286000" algn="l">
              <a:spcBef>
                <a:spcPts val="240"/>
              </a:spcBef>
              <a:spcAft>
                <a:spcPts val="0"/>
              </a:spcAft>
              <a:buSzPts val="780"/>
              <a:buChar char="⚫"/>
              <a:defRPr sz="12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4" type="body"/>
          </p:nvPr>
        </p:nvSpPr>
        <p:spPr>
          <a:xfrm>
            <a:off x="4645026" y="1885950"/>
            <a:ext cx="4041775" cy="2884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28136" lvl="0" marL="457200" algn="l">
              <a:spcBef>
                <a:spcPts val="330"/>
              </a:spcBef>
              <a:spcAft>
                <a:spcPts val="0"/>
              </a:spcAft>
              <a:buSzPts val="1568"/>
              <a:buChar char="⚫"/>
              <a:defRPr sz="1650"/>
            </a:lvl1pPr>
            <a:lvl2pPr indent="-309562" lvl="1" marL="914400" algn="l">
              <a:spcBef>
                <a:spcPts val="300"/>
              </a:spcBef>
              <a:spcAft>
                <a:spcPts val="0"/>
              </a:spcAft>
              <a:buSzPts val="1275"/>
              <a:buChar char="⚫"/>
              <a:defRPr sz="1500"/>
            </a:lvl2pPr>
            <a:lvl3pPr indent="-288607" lvl="2" marL="1371600" algn="l">
              <a:spcBef>
                <a:spcPts val="270"/>
              </a:spcBef>
              <a:spcAft>
                <a:spcPts val="0"/>
              </a:spcAft>
              <a:buSzPts val="945"/>
              <a:buChar char="⚫"/>
              <a:defRPr sz="1350"/>
            </a:lvl3pPr>
            <a:lvl4pPr indent="-278130" lvl="3" marL="1828800" algn="l">
              <a:spcBef>
                <a:spcPts val="240"/>
              </a:spcBef>
              <a:spcAft>
                <a:spcPts val="0"/>
              </a:spcAft>
              <a:buSzPts val="780"/>
              <a:buChar char="⚫"/>
              <a:defRPr sz="1200"/>
            </a:lvl4pPr>
            <a:lvl5pPr indent="-278129" lvl="4" marL="2286000" algn="l">
              <a:spcBef>
                <a:spcPts val="240"/>
              </a:spcBef>
              <a:spcAft>
                <a:spcPts val="0"/>
              </a:spcAft>
              <a:buSzPts val="780"/>
              <a:buChar char="⚫"/>
              <a:defRPr sz="12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showMasterSp="0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457200" y="528066"/>
            <a:ext cx="8305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50"/>
              <a:buFont typeface="Calibri"/>
              <a:buNone/>
              <a:defRPr b="0" sz="37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showMasterSp="0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B5394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9525" y="-5358"/>
            <a:ext cx="9163050" cy="78105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381500" y="-5358"/>
            <a:ext cx="4762500" cy="478631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50"/>
              <a:buFont typeface="Calibri"/>
              <a:buNone/>
              <a:defRPr b="0" i="0" sz="37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6233" lvl="0" marL="457200" marR="0" rtl="0" algn="l">
              <a:spcBef>
                <a:spcPts val="390"/>
              </a:spcBef>
              <a:spcAft>
                <a:spcPts val="0"/>
              </a:spcAft>
              <a:buClr>
                <a:schemeClr val="accent3"/>
              </a:buClr>
              <a:buSzPts val="1853"/>
              <a:buFont typeface="Noto Sans Symbols"/>
              <a:buChar char="⚫"/>
              <a:defRPr b="0" i="0" sz="195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25755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98608" lvl="2" marL="1371600" marR="0" rtl="0" algn="l">
              <a:spcBef>
                <a:spcPts val="315"/>
              </a:spcBef>
              <a:spcAft>
                <a:spcPts val="0"/>
              </a:spcAft>
              <a:buClr>
                <a:schemeClr val="accent2"/>
              </a:buClr>
              <a:buSzPts val="1103"/>
              <a:buFont typeface="Noto Sans Symbols"/>
              <a:buChar char="⚫"/>
              <a:defRPr b="0" i="0" sz="1575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90512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75"/>
              <a:buFont typeface="Noto Sans Symbols"/>
              <a:buChar char="⚫"/>
              <a:defRPr b="0" i="0" sz="15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90512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75"/>
              <a:buFont typeface="Noto Sans Symbols"/>
              <a:buChar char="⚫"/>
              <a:defRPr b="0" i="0" sz="15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297179" lvl="5" marL="2743200" marR="0" rtl="0" algn="l">
              <a:spcBef>
                <a:spcPts val="270"/>
              </a:spcBef>
              <a:spcAft>
                <a:spcPts val="0"/>
              </a:spcAft>
              <a:buClr>
                <a:schemeClr val="accent5"/>
              </a:buClr>
              <a:buSzPts val="1080"/>
              <a:buFont typeface="Noto Sans Symbols"/>
              <a:buChar char="⚫"/>
              <a:defRPr b="0" i="0" sz="135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28956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6"/>
              </a:buClr>
              <a:buSzPts val="960"/>
              <a:buFont typeface="Noto Sans Symbols"/>
              <a:buChar char="⚫"/>
              <a:defRPr b="0" i="0" sz="12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nstantia"/>
              <a:buChar char="•"/>
              <a:defRPr b="0" i="0" sz="12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295275" lvl="8" marL="4114800" marR="0" rtl="0" algn="l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Constantia"/>
              <a:buChar char="•"/>
              <a:defRPr b="0" i="0" sz="105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17" name="Google Shape;17;p1"/>
          <p:cNvGrpSpPr/>
          <p:nvPr/>
        </p:nvGrpSpPr>
        <p:grpSpPr>
          <a:xfrm>
            <a:off x="-29294" y="-12085"/>
            <a:ext cx="9198255" cy="814700"/>
            <a:chOff x="-29322" y="-1971"/>
            <a:chExt cx="9198255" cy="1086266"/>
          </a:xfrm>
        </p:grpSpPr>
        <p:sp>
          <p:nvSpPr>
            <p:cNvPr id="18" name="Google Shape;18;p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transition spd="med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B5394"/>
            </a:gs>
            <a:gs pos="25000">
              <a:srgbClr val="C7FFFF"/>
            </a:gs>
            <a:gs pos="100000">
              <a:srgbClr val="4D7077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-9525" y="-5358"/>
            <a:ext cx="9163050" cy="78105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4381500" y="-5358"/>
            <a:ext cx="4762500" cy="478631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50"/>
              <a:buFont typeface="Calibri"/>
              <a:buNone/>
              <a:defRPr b="0" i="0" sz="37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6233" lvl="0" marL="457200" marR="0" rtl="0" algn="l">
              <a:spcBef>
                <a:spcPts val="390"/>
              </a:spcBef>
              <a:spcAft>
                <a:spcPts val="0"/>
              </a:spcAft>
              <a:buClr>
                <a:schemeClr val="accent3"/>
              </a:buClr>
              <a:buSzPts val="1853"/>
              <a:buFont typeface="Noto Sans Symbols"/>
              <a:buChar char="⚫"/>
              <a:defRPr b="0" i="0" sz="195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25755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98608" lvl="2" marL="1371600" marR="0" rtl="0" algn="l">
              <a:spcBef>
                <a:spcPts val="315"/>
              </a:spcBef>
              <a:spcAft>
                <a:spcPts val="0"/>
              </a:spcAft>
              <a:buClr>
                <a:schemeClr val="accent2"/>
              </a:buClr>
              <a:buSzPts val="1103"/>
              <a:buFont typeface="Noto Sans Symbols"/>
              <a:buChar char="⚫"/>
              <a:defRPr b="0" i="0" sz="1575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90512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75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90512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75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297179" lvl="5" marL="2743200" marR="0" rtl="0" algn="l">
              <a:spcBef>
                <a:spcPts val="270"/>
              </a:spcBef>
              <a:spcAft>
                <a:spcPts val="0"/>
              </a:spcAft>
              <a:buClr>
                <a:schemeClr val="accent5"/>
              </a:buClr>
              <a:buSzPts val="1080"/>
              <a:buFont typeface="Noto Sans Symbols"/>
              <a:buChar char="⚫"/>
              <a:defRPr b="0" i="0" sz="135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28956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6"/>
              </a:buClr>
              <a:buSzPts val="960"/>
              <a:buFont typeface="Noto Sans Symbols"/>
              <a:buChar char="⚫"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nstantia"/>
              <a:buChar char="•"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295275" lvl="8" marL="41148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Constantia"/>
              <a:buChar char="•"/>
              <a:defRPr b="0" i="0" sz="105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9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9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9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9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9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9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9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9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9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-29294" y="-12085"/>
            <a:ext cx="9198255" cy="814700"/>
            <a:chOff x="-29322" y="-1971"/>
            <a:chExt cx="9198255" cy="1086266"/>
          </a:xfrm>
        </p:grpSpPr>
        <p:sp>
          <p:nvSpPr>
            <p:cNvPr id="42" name="Google Shape;42;p4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5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4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/>
        </p:nvSpPr>
        <p:spPr>
          <a:xfrm>
            <a:off x="1518025" y="1385879"/>
            <a:ext cx="1161000" cy="1161000"/>
          </a:xfrm>
          <a:prstGeom prst="rect">
            <a:avLst/>
          </a:prstGeom>
          <a:solidFill>
            <a:srgbClr val="006DBA"/>
          </a:solidFill>
          <a:ln cap="flat" cmpd="sng" w="9525">
            <a:solidFill>
              <a:srgbClr val="0073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6600">
                <a:solidFill>
                  <a:srgbClr val="B1EEFE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1464448" y="482188"/>
            <a:ext cx="4003532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>
                <a:solidFill>
                  <a:srgbClr val="B1EEFE"/>
                </a:solidFill>
                <a:latin typeface="Calibri"/>
                <a:ea typeface="Calibri"/>
                <a:cs typeface="Calibri"/>
                <a:sym typeface="Calibri"/>
              </a:rPr>
              <a:t>Algoritmos y Estructuras de Datos I</a:t>
            </a:r>
            <a:endParaRPr sz="2100">
              <a:solidFill>
                <a:srgbClr val="B1E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124;p16"/>
          <p:cNvCxnSpPr/>
          <p:nvPr/>
        </p:nvCxnSpPr>
        <p:spPr>
          <a:xfrm>
            <a:off x="1518025" y="910817"/>
            <a:ext cx="5732900" cy="0"/>
          </a:xfrm>
          <a:prstGeom prst="straightConnector1">
            <a:avLst/>
          </a:prstGeom>
          <a:noFill/>
          <a:ln cap="flat" cmpd="sng" w="25400">
            <a:solidFill>
              <a:srgbClr val="B1EEFE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125" name="Google Shape;125;p16"/>
          <p:cNvSpPr txBox="1"/>
          <p:nvPr>
            <p:ph type="ctrTitle"/>
          </p:nvPr>
        </p:nvSpPr>
        <p:spPr>
          <a:xfrm>
            <a:off x="2964645" y="1383618"/>
            <a:ext cx="4554173" cy="1080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2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9AAED"/>
              </a:buClr>
              <a:buSzPts val="3240"/>
              <a:buFont typeface="Calibri"/>
              <a:buNone/>
            </a:pPr>
            <a:r>
              <a:rPr lang="es-ES" sz="3240">
                <a:solidFill>
                  <a:srgbClr val="89AAED"/>
                </a:solidFill>
              </a:rPr>
              <a:t>Programación</a:t>
            </a:r>
            <a:br>
              <a:rPr lang="es-ES" sz="3240">
                <a:solidFill>
                  <a:srgbClr val="89AAED"/>
                </a:solidFill>
              </a:rPr>
            </a:br>
            <a:r>
              <a:rPr lang="es-ES" sz="3240">
                <a:solidFill>
                  <a:srgbClr val="89AAED"/>
                </a:solidFill>
              </a:rPr>
              <a:t>modular</a:t>
            </a:r>
            <a:endParaRPr b="0" sz="3240">
              <a:solidFill>
                <a:srgbClr val="89AAED"/>
              </a:solidFill>
            </a:endParaRPr>
          </a:p>
        </p:txBody>
      </p:sp>
      <p:sp>
        <p:nvSpPr>
          <p:cNvPr id="126" name="Google Shape;126;p16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2:03 p. m.</a:t>
            </a:r>
            <a:endParaRPr/>
          </a:p>
        </p:txBody>
      </p:sp>
      <p:sp>
        <p:nvSpPr>
          <p:cNvPr id="127" name="Google Shape;127;p16"/>
          <p:cNvSpPr txBox="1"/>
          <p:nvPr>
            <p:ph idx="11" type="ftr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128" name="Google Shape;128;p16"/>
          <p:cNvSpPr txBox="1"/>
          <p:nvPr>
            <p:ph idx="12" type="sldNum"/>
          </p:nvPr>
        </p:nvSpPr>
        <p:spPr>
          <a:xfrm>
            <a:off x="7924800" y="4803998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9" name="Google Shape;129;p16"/>
          <p:cNvSpPr txBox="1"/>
          <p:nvPr>
            <p:ph idx="1" type="subTitle"/>
          </p:nvPr>
        </p:nvSpPr>
        <p:spPr>
          <a:xfrm>
            <a:off x="533400" y="2421402"/>
            <a:ext cx="7854696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/>
          <a:p>
            <a:pPr indent="0" lvl="0" marL="0" marR="34290" rtl="0" algn="r">
              <a:spcBef>
                <a:spcPts val="0"/>
              </a:spcBef>
              <a:spcAft>
                <a:spcPts val="0"/>
              </a:spcAft>
              <a:buSzPts val="1853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Interfaz frente a implementación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2" name="Google Shape;312;p25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95"/>
              <a:buNone/>
            </a:pPr>
            <a:r>
              <a:rPr lang="es-ES" sz="2100">
                <a:solidFill>
                  <a:srgbClr val="B1EEFE"/>
                </a:solidFill>
              </a:rPr>
              <a:t>Creación de módulos de biblioteca</a:t>
            </a:r>
            <a:endParaRPr i="0" sz="2100">
              <a:solidFill>
                <a:srgbClr val="B1EEFE"/>
              </a:solidFill>
            </a:endParaRPr>
          </a:p>
          <a:p>
            <a:pPr indent="0" lvl="1" marL="271463" rtl="0" algn="l"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s-ES">
                <a:solidFill>
                  <a:srgbClr val="FFC000"/>
                </a:solidFill>
              </a:rPr>
              <a:t>Interfaz:</a:t>
            </a:r>
            <a:r>
              <a:rPr lang="es-ES"/>
              <a:t> Definiciones/declaraciones de datos y prototipos</a:t>
            </a:r>
            <a:endParaRPr/>
          </a:p>
          <a:p>
            <a:pPr indent="0" lvl="2" marL="535781" rtl="0" algn="l">
              <a:spcBef>
                <a:spcPts val="450"/>
              </a:spcBef>
              <a:spcAft>
                <a:spcPts val="0"/>
              </a:spcAft>
              <a:buSzPts val="1155"/>
              <a:buNone/>
            </a:pPr>
            <a:r>
              <a:rPr lang="es-ES" sz="1650"/>
              <a:t>¡Todo lo que el usuario de la unidad funcional necesita saber!</a:t>
            </a:r>
            <a:endParaRPr sz="1650"/>
          </a:p>
          <a:p>
            <a:pPr indent="0" lvl="1" marL="535781" rtl="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ES"/>
              <a:t>No hay que conocerlo para usarlo: ¡Seguro que es correcto!</a:t>
            </a:r>
            <a:endParaRPr/>
          </a:p>
          <a:p>
            <a:pPr indent="0" lvl="1" marL="271462" rtl="0" algn="l"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/>
              <a:t>Interfaz e implementación en dos archivos separados:</a:t>
            </a:r>
            <a:endParaRPr sz="1650"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>
                <a:solidFill>
                  <a:srgbClr val="FFC000"/>
                </a:solidFill>
              </a:rPr>
              <a:t>Implementación:</a:t>
            </a:r>
            <a:r>
              <a:rPr lang="es-ES"/>
              <a:t> Código de los subprogramas que hacen el trabajo</a:t>
            </a:r>
            <a:endParaRPr/>
          </a:p>
          <a:p>
            <a:pPr indent="-264319" lvl="1" marL="535781" rtl="0" algn="l">
              <a:spcBef>
                <a:spcPts val="450"/>
              </a:spcBef>
              <a:spcAft>
                <a:spcPts val="0"/>
              </a:spcAft>
              <a:buSzPts val="1600"/>
              <a:buChar char="✔"/>
            </a:pPr>
            <a:r>
              <a:rPr lang="es-ES"/>
              <a:t>Cabecera: Definiciones/declaraciones de datos y prototipos</a:t>
            </a:r>
            <a:endParaRPr/>
          </a:p>
          <a:p>
            <a:pPr indent="-264319" lvl="1" marL="535781" rtl="0" algn="l">
              <a:spcBef>
                <a:spcPts val="450"/>
              </a:spcBef>
              <a:spcAft>
                <a:spcPts val="0"/>
              </a:spcAft>
              <a:buSzPts val="1600"/>
              <a:buChar char="✔"/>
            </a:pPr>
            <a:r>
              <a:rPr lang="es-ES"/>
              <a:t>Implementación: Implementación de los subprogramas.</a:t>
            </a:r>
            <a:endParaRPr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/>
              <a:t>Archivo de cabecera: extensión </a:t>
            </a:r>
            <a:r>
              <a:rPr lang="es-ES">
                <a:latin typeface="Consolas"/>
                <a:ea typeface="Consolas"/>
                <a:cs typeface="Consolas"/>
                <a:sym typeface="Consolas"/>
              </a:rPr>
              <a:t>.h</a:t>
            </a:r>
            <a:endParaRPr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/>
              <a:t>Archivo de implementación: extensión </a:t>
            </a:r>
            <a:r>
              <a:rPr lang="es-ES">
                <a:latin typeface="Consolas"/>
                <a:ea typeface="Consolas"/>
                <a:cs typeface="Consolas"/>
                <a:sym typeface="Consolas"/>
              </a:rPr>
              <a:t>.cpp</a:t>
            </a:r>
            <a:endParaRPr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/>
              <a:t>Repartimos el código entre ambos archivos </a:t>
            </a:r>
            <a:r>
              <a:rPr lang="es-ES" sz="1500"/>
              <a:t>(</a:t>
            </a:r>
            <a:r>
              <a:rPr lang="es-ES" sz="1500">
                <a:latin typeface="Consolas"/>
                <a:ea typeface="Consolas"/>
                <a:cs typeface="Consolas"/>
                <a:sym typeface="Consolas"/>
              </a:rPr>
              <a:t>lista.h</a:t>
            </a:r>
            <a:r>
              <a:rPr lang="es-ES" sz="1500"/>
              <a:t>/</a:t>
            </a:r>
            <a:r>
              <a:rPr lang="es-ES" sz="1500">
                <a:latin typeface="Consolas"/>
                <a:ea typeface="Consolas"/>
                <a:cs typeface="Consolas"/>
                <a:sym typeface="Consolas"/>
              </a:rPr>
              <a:t>lista.cpp</a:t>
            </a:r>
            <a:r>
              <a:rPr lang="es-ES" sz="1500"/>
              <a:t>)</a:t>
            </a:r>
            <a:endParaRPr/>
          </a:p>
        </p:txBody>
      </p:sp>
      <p:sp>
        <p:nvSpPr>
          <p:cNvPr id="313" name="Google Shape;313;p25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14" name="Google Shape;314;p25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grpSp>
        <p:nvGrpSpPr>
          <p:cNvPr id="315" name="Google Shape;315;p25"/>
          <p:cNvGrpSpPr/>
          <p:nvPr/>
        </p:nvGrpSpPr>
        <p:grpSpPr>
          <a:xfrm>
            <a:off x="5942043" y="3428702"/>
            <a:ext cx="1430414" cy="486054"/>
            <a:chOff x="6281142" y="4581128"/>
            <a:chExt cx="1907219" cy="648072"/>
          </a:xfrm>
        </p:grpSpPr>
        <p:sp>
          <p:nvSpPr>
            <p:cNvPr id="316" name="Google Shape;316;p25"/>
            <p:cNvSpPr txBox="1"/>
            <p:nvPr/>
          </p:nvSpPr>
          <p:spPr>
            <a:xfrm>
              <a:off x="6451559" y="4727580"/>
              <a:ext cx="1736802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5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Mismo nombre</a:t>
              </a:r>
              <a:endParaRPr/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6281142" y="4581128"/>
              <a:ext cx="152400" cy="648072"/>
            </a:xfrm>
            <a:prstGeom prst="rightBrace">
              <a:avLst>
                <a:gd fmla="val 44607" name="adj1"/>
                <a:gd fmla="val 50000" name="adj2"/>
              </a:avLst>
            </a:prstGeom>
            <a:noFill/>
            <a:ln cap="flat" cmpd="sng" w="1905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318" name="Google Shape;318;p25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Interfaz frente a implementación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4" name="Google Shape;324;p26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95"/>
              <a:buNone/>
            </a:pPr>
            <a:r>
              <a:rPr lang="es-ES" sz="2100">
                <a:solidFill>
                  <a:srgbClr val="B1EEFE"/>
                </a:solidFill>
              </a:rPr>
              <a:t>Creación de módulos de biblioteca</a:t>
            </a:r>
            <a:endParaRPr i="0" sz="2100">
              <a:solidFill>
                <a:srgbClr val="B1EEFE"/>
              </a:solidFill>
            </a:endParaRPr>
          </a:p>
          <a:p>
            <a:pPr indent="0" lvl="1" marL="271463" rtl="0" algn="l"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i="1" lang="es-ES"/>
              <a:t>Interfaz</a:t>
            </a:r>
            <a:r>
              <a:rPr lang="es-ES"/>
              <a:t> frente a </a:t>
            </a:r>
            <a:r>
              <a:rPr i="1" lang="es-ES"/>
              <a:t>implementación</a:t>
            </a:r>
            <a:endParaRPr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sz="1350"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sz="1350"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sz="1350"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sz="1350"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sz="1350"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sz="1350"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sz="1350"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/>
              <a:t>Si otro módulo quiere usar algo de esa biblioteca: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/>
              <a:t>Debe incluir el archivo de cabecera</a:t>
            </a:r>
            <a:endParaRPr/>
          </a:p>
        </p:txBody>
      </p:sp>
      <p:sp>
        <p:nvSpPr>
          <p:cNvPr id="325" name="Google Shape;325;p26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26" name="Google Shape;326;p26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grpSp>
        <p:nvGrpSpPr>
          <p:cNvPr id="327" name="Google Shape;327;p26"/>
          <p:cNvGrpSpPr/>
          <p:nvPr/>
        </p:nvGrpSpPr>
        <p:grpSpPr>
          <a:xfrm>
            <a:off x="1871814" y="1641589"/>
            <a:ext cx="5400486" cy="1578233"/>
            <a:chOff x="971752" y="2044769"/>
            <a:chExt cx="7200648" cy="2104311"/>
          </a:xfrm>
        </p:grpSpPr>
        <p:sp>
          <p:nvSpPr>
            <p:cNvPr id="328" name="Google Shape;328;p26"/>
            <p:cNvSpPr/>
            <p:nvPr/>
          </p:nvSpPr>
          <p:spPr>
            <a:xfrm>
              <a:off x="971752" y="2044769"/>
              <a:ext cx="7200648" cy="2104311"/>
            </a:xfrm>
            <a:prstGeom prst="rect">
              <a:avLst/>
            </a:prstGeom>
            <a:solidFill>
              <a:srgbClr val="FFCCFF">
                <a:alpha val="49803"/>
              </a:srgb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1187928" y="2385064"/>
              <a:ext cx="1368000" cy="1620000"/>
            </a:xfrm>
            <a:prstGeom prst="snip1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27000" lIns="27000" spcFirstLastPara="1" rIns="0" wrap="square" tIns="27000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const int N = 10;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typedef double tArray[N];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typedef struct {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tArray elem;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int cont;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 tArray;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void init(tArray &amp;lista);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void insert(tArray &amp;lista, double elem, bool &amp;ok);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void remove(tArray &amp;lista, int pos, bool &amp;ok);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/>
            </a:p>
          </p:txBody>
        </p:sp>
        <p:sp>
          <p:nvSpPr>
            <p:cNvPr id="330" name="Google Shape;330;p26"/>
            <p:cNvSpPr txBox="1"/>
            <p:nvPr/>
          </p:nvSpPr>
          <p:spPr>
            <a:xfrm>
              <a:off x="1187928" y="2044769"/>
              <a:ext cx="1039175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lista.h</a:t>
              </a:r>
              <a:endParaRPr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2987976" y="2385064"/>
              <a:ext cx="1368000" cy="1620000"/>
            </a:xfrm>
            <a:prstGeom prst="snip1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27000" lIns="27000" spcFirstLastPara="1" rIns="0" wrap="square" tIns="27000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"lista.h"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void init(tArray &amp;lista) {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lista.cont = 0;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void insert(tArray &amp;lista, double elem, bool &amp;ok) {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if (lista.cont == N) {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ok false;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}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else {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...</a:t>
              </a:r>
              <a:endParaRPr/>
            </a:p>
          </p:txBody>
        </p:sp>
        <p:sp>
          <p:nvSpPr>
            <p:cNvPr id="332" name="Google Shape;332;p26"/>
            <p:cNvSpPr txBox="1"/>
            <p:nvPr/>
          </p:nvSpPr>
          <p:spPr>
            <a:xfrm>
              <a:off x="2987976" y="2044769"/>
              <a:ext cx="126573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lista.cpp</a:t>
              </a:r>
              <a:endParaRPr/>
            </a:p>
          </p:txBody>
        </p:sp>
        <p:sp>
          <p:nvSpPr>
            <p:cNvPr id="333" name="Google Shape;333;p26"/>
            <p:cNvSpPr txBox="1"/>
            <p:nvPr/>
          </p:nvSpPr>
          <p:spPr>
            <a:xfrm>
              <a:off x="6789519" y="2247254"/>
              <a:ext cx="1231619" cy="95410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5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Módulo</a:t>
              </a:r>
              <a:br>
                <a:rPr lang="es-ES" sz="135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</a:br>
              <a:r>
                <a:rPr lang="es-ES" sz="135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Unidad</a:t>
              </a:r>
              <a:br>
                <a:rPr lang="es-ES" sz="135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</a:br>
              <a:r>
                <a:rPr lang="es-ES" sz="135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Biblioteca</a:t>
              </a:r>
              <a:endParaRPr/>
            </a:p>
          </p:txBody>
        </p:sp>
      </p:grpSp>
      <p:grpSp>
        <p:nvGrpSpPr>
          <p:cNvPr id="334" name="Google Shape;334;p26"/>
          <p:cNvGrpSpPr/>
          <p:nvPr/>
        </p:nvGrpSpPr>
        <p:grpSpPr>
          <a:xfrm>
            <a:off x="2249743" y="3882701"/>
            <a:ext cx="5007555" cy="887613"/>
            <a:chOff x="1475656" y="5032921"/>
            <a:chExt cx="6676740" cy="1183485"/>
          </a:xfrm>
        </p:grpSpPr>
        <p:sp>
          <p:nvSpPr>
            <p:cNvPr id="335" name="Google Shape;335;p26"/>
            <p:cNvSpPr/>
            <p:nvPr/>
          </p:nvSpPr>
          <p:spPr>
            <a:xfrm>
              <a:off x="1475656" y="5373216"/>
              <a:ext cx="2448272" cy="639272"/>
            </a:xfrm>
            <a:prstGeom prst="snip1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27000" lIns="54000" spcFirstLastPara="1" rIns="0" wrap="square" tIns="27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"lista.h"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36" name="Google Shape;336;p26"/>
            <p:cNvSpPr txBox="1"/>
            <p:nvPr/>
          </p:nvSpPr>
          <p:spPr>
            <a:xfrm>
              <a:off x="1475656" y="5032921"/>
              <a:ext cx="115245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main.cpp</a:t>
              </a:r>
              <a:endParaRPr sz="10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37" name="Google Shape;337;p26"/>
            <p:cNvSpPr txBox="1"/>
            <p:nvPr/>
          </p:nvSpPr>
          <p:spPr>
            <a:xfrm>
              <a:off x="4067944" y="5262298"/>
              <a:ext cx="4084452" cy="95410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50">
                  <a:solidFill>
                    <a:srgbClr val="FFC000"/>
                  </a:solidFill>
                  <a:latin typeface="Cambria"/>
                  <a:ea typeface="Cambria"/>
                  <a:cs typeface="Cambria"/>
                  <a:sym typeface="Cambria"/>
                </a:rPr>
                <a:t>Los nombres de archivos de cabecera</a:t>
              </a:r>
              <a:br>
                <a:rPr lang="es-ES" sz="1350">
                  <a:solidFill>
                    <a:srgbClr val="FFC000"/>
                  </a:solidFill>
                  <a:latin typeface="Cambria"/>
                  <a:ea typeface="Cambria"/>
                  <a:cs typeface="Cambria"/>
                  <a:sym typeface="Cambria"/>
                </a:rPr>
              </a:br>
              <a:r>
                <a:rPr lang="es-ES" sz="1350">
                  <a:solidFill>
                    <a:srgbClr val="FFC000"/>
                  </a:solidFill>
                  <a:latin typeface="Cambria"/>
                  <a:ea typeface="Cambria"/>
                  <a:cs typeface="Cambria"/>
                  <a:sym typeface="Cambria"/>
                </a:rPr>
                <a:t>propios (no del sistema) se encierran</a:t>
              </a:r>
              <a:br>
                <a:rPr lang="es-ES" sz="1350">
                  <a:solidFill>
                    <a:srgbClr val="FFC000"/>
                  </a:solidFill>
                  <a:latin typeface="Cambria"/>
                  <a:ea typeface="Cambria"/>
                  <a:cs typeface="Cambria"/>
                  <a:sym typeface="Cambria"/>
                </a:rPr>
              </a:br>
              <a:r>
                <a:rPr lang="es-ES" sz="1350">
                  <a:solidFill>
                    <a:srgbClr val="FFC000"/>
                  </a:solidFill>
                  <a:latin typeface="Cambria"/>
                  <a:ea typeface="Cambria"/>
                  <a:cs typeface="Cambria"/>
                  <a:sym typeface="Cambria"/>
                </a:rPr>
                <a:t>entre dobles comillas, no entre ángulos</a:t>
              </a:r>
              <a:endParaRPr/>
            </a:p>
          </p:txBody>
        </p:sp>
      </p:grpSp>
      <p:sp>
        <p:nvSpPr>
          <p:cNvPr id="338" name="Google Shape;338;p26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7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Interfaz frente a implementación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4" name="Google Shape;344;p27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s-ES" sz="2000">
                <a:solidFill>
                  <a:srgbClr val="B1EEFE"/>
                </a:solidFill>
              </a:rPr>
              <a:t>Creación de módulos de biblioteca</a:t>
            </a:r>
            <a:endParaRPr i="0" sz="2000">
              <a:solidFill>
                <a:srgbClr val="B1EEFE"/>
              </a:solidFill>
            </a:endParaRPr>
          </a:p>
          <a:p>
            <a:pPr indent="0" lvl="1" marL="271463" rtl="0" algn="l"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i="1" lang="es-ES" sz="1600"/>
              <a:t>Interfaz</a:t>
            </a:r>
            <a:endParaRPr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 sz="1600"/>
              <a:t>Archivo de cabecera (</a:t>
            </a:r>
            <a:r>
              <a:rPr lang="es-ES" sz="1600">
                <a:latin typeface="Consolas"/>
                <a:ea typeface="Consolas"/>
                <a:cs typeface="Consolas"/>
                <a:sym typeface="Consolas"/>
              </a:rPr>
              <a:t>.h</a:t>
            </a:r>
            <a:r>
              <a:rPr lang="es-ES" sz="1600"/>
              <a:t>): todo lo que necesita </a:t>
            </a:r>
            <a:br>
              <a:rPr lang="es-ES" sz="1600"/>
            </a:br>
            <a:r>
              <a:rPr lang="es-ES" sz="1600"/>
              <a:t>conocer otro módulo (o programa principal)</a:t>
            </a:r>
            <a:br>
              <a:rPr lang="es-ES" sz="1600"/>
            </a:br>
            <a:r>
              <a:rPr lang="es-ES" sz="1600"/>
              <a:t>que quiera utilizar sus servicios (subprogramas)</a:t>
            </a:r>
            <a:endParaRPr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 sz="1600"/>
              <a:t>La directiva </a:t>
            </a:r>
            <a:r>
              <a:rPr lang="es-ES" sz="16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s-ES" sz="1600"/>
              <a:t> añade las declaraciones del archivo</a:t>
            </a:r>
            <a:br>
              <a:rPr lang="es-ES" sz="1600"/>
            </a:br>
            <a:r>
              <a:rPr lang="es-ES" sz="1600"/>
              <a:t>de cabecera en el código del módulo (</a:t>
            </a:r>
            <a:r>
              <a:rPr i="1" lang="es-ES" sz="1600"/>
              <a:t>preprocesamiento</a:t>
            </a:r>
            <a:r>
              <a:rPr lang="es-ES" sz="1600"/>
              <a:t>):</a:t>
            </a:r>
            <a:endParaRPr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0" lvl="1" marL="271463" rtl="0" algn="l">
              <a:spcBef>
                <a:spcPts val="1800"/>
              </a:spcBef>
              <a:spcAft>
                <a:spcPts val="0"/>
              </a:spcAft>
              <a:buSzPts val="1600"/>
              <a:buNone/>
            </a:pPr>
            <a:r>
              <a:rPr lang="es-ES" sz="1600"/>
              <a:t>Todo lo que se necesita saber para</a:t>
            </a:r>
            <a:br>
              <a:rPr lang="es-ES" sz="1600"/>
            </a:br>
            <a:r>
              <a:rPr lang="es-ES" sz="1600"/>
              <a:t>comprobar si el código de </a:t>
            </a:r>
            <a:r>
              <a:rPr lang="es-ES" sz="1400">
                <a:latin typeface="Consolas"/>
                <a:ea typeface="Consolas"/>
                <a:cs typeface="Consolas"/>
                <a:sym typeface="Consolas"/>
              </a:rPr>
              <a:t>main.cpp</a:t>
            </a:r>
            <a:br>
              <a:rPr lang="es-ES" sz="1600"/>
            </a:br>
            <a:r>
              <a:rPr lang="es-ES" sz="1600"/>
              <a:t>hace un uso correcto de la lista</a:t>
            </a:r>
            <a:br>
              <a:rPr lang="es-ES" sz="1600"/>
            </a:br>
            <a:r>
              <a:rPr lang="es-ES" sz="1600"/>
              <a:t>(declaraciones y llamadas)</a:t>
            </a:r>
            <a:endParaRPr/>
          </a:p>
        </p:txBody>
      </p:sp>
      <p:sp>
        <p:nvSpPr>
          <p:cNvPr id="345" name="Google Shape;345;p27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46" name="Google Shape;346;p27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grpSp>
        <p:nvGrpSpPr>
          <p:cNvPr id="347" name="Google Shape;347;p27"/>
          <p:cNvGrpSpPr/>
          <p:nvPr/>
        </p:nvGrpSpPr>
        <p:grpSpPr>
          <a:xfrm>
            <a:off x="6632100" y="789553"/>
            <a:ext cx="1026000" cy="1470221"/>
            <a:chOff x="7318800" y="1202251"/>
            <a:chExt cx="1368000" cy="1960295"/>
          </a:xfrm>
        </p:grpSpPr>
        <p:sp>
          <p:nvSpPr>
            <p:cNvPr id="348" name="Google Shape;348;p27"/>
            <p:cNvSpPr/>
            <p:nvPr/>
          </p:nvSpPr>
          <p:spPr>
            <a:xfrm>
              <a:off x="7318800" y="1542546"/>
              <a:ext cx="1368000" cy="1620000"/>
            </a:xfrm>
            <a:prstGeom prst="snip1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27000" lIns="27000" spcFirstLastPara="1" rIns="0" wrap="square" tIns="27000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const int N = 10;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typedef double tArray[N];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typedef struct {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tArray elem;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int cont;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 tArray;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void init(tArray &amp;lista);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void insert(tArray &amp;lista, double elem, bool &amp;ok);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void remove(tArray &amp;lista, int pos, bool &amp;ok);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/>
            </a:p>
          </p:txBody>
        </p:sp>
        <p:sp>
          <p:nvSpPr>
            <p:cNvPr id="349" name="Google Shape;349;p27"/>
            <p:cNvSpPr txBox="1"/>
            <p:nvPr/>
          </p:nvSpPr>
          <p:spPr>
            <a:xfrm>
              <a:off x="7318800" y="1202251"/>
              <a:ext cx="1039175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lista.h</a:t>
              </a:r>
              <a:endParaRPr sz="10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50" name="Google Shape;350;p27"/>
          <p:cNvGrpSpPr/>
          <p:nvPr/>
        </p:nvGrpSpPr>
        <p:grpSpPr>
          <a:xfrm>
            <a:off x="1871700" y="2825242"/>
            <a:ext cx="1836204" cy="734675"/>
            <a:chOff x="971600" y="3717032"/>
            <a:chExt cx="2448272" cy="979567"/>
          </a:xfrm>
        </p:grpSpPr>
        <p:sp>
          <p:nvSpPr>
            <p:cNvPr id="351" name="Google Shape;351;p27"/>
            <p:cNvSpPr/>
            <p:nvPr/>
          </p:nvSpPr>
          <p:spPr>
            <a:xfrm>
              <a:off x="971600" y="4057327"/>
              <a:ext cx="2448272" cy="639272"/>
            </a:xfrm>
            <a:prstGeom prst="snip1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27000" lIns="54000" spcFirstLastPara="1" rIns="0" wrap="square" tIns="27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"lista.h"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52" name="Google Shape;352;p27"/>
            <p:cNvSpPr txBox="1"/>
            <p:nvPr/>
          </p:nvSpPr>
          <p:spPr>
            <a:xfrm>
              <a:off x="971600" y="3717032"/>
              <a:ext cx="115245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main.cpp</a:t>
              </a:r>
              <a:endParaRPr sz="10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53" name="Google Shape;353;p27"/>
          <p:cNvGrpSpPr/>
          <p:nvPr/>
        </p:nvGrpSpPr>
        <p:grpSpPr>
          <a:xfrm>
            <a:off x="5220072" y="2825241"/>
            <a:ext cx="1836204" cy="1960755"/>
            <a:chOff x="5381272" y="3717032"/>
            <a:chExt cx="2448272" cy="2614340"/>
          </a:xfrm>
        </p:grpSpPr>
        <p:sp>
          <p:nvSpPr>
            <p:cNvPr id="354" name="Google Shape;354;p27"/>
            <p:cNvSpPr/>
            <p:nvPr/>
          </p:nvSpPr>
          <p:spPr>
            <a:xfrm>
              <a:off x="5381272" y="4057326"/>
              <a:ext cx="2448272" cy="2274046"/>
            </a:xfrm>
            <a:prstGeom prst="snip1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27000" lIns="5400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const int N = 10;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typedef double tArray[N];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typedef struct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tArray elem;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int cont;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 tArray;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void init(tArray &amp;lista);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void insert(tArray &amp;lista, double elem, bool &amp;ok);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void remove(tArray &amp;lista, int pos, bool &amp;ok);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/>
            </a:p>
          </p:txBody>
        </p:sp>
        <p:sp>
          <p:nvSpPr>
            <p:cNvPr id="355" name="Google Shape;355;p27"/>
            <p:cNvSpPr txBox="1"/>
            <p:nvPr/>
          </p:nvSpPr>
          <p:spPr>
            <a:xfrm>
              <a:off x="5381272" y="3717032"/>
              <a:ext cx="115245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main.cpp</a:t>
              </a:r>
              <a:endParaRPr/>
            </a:p>
          </p:txBody>
        </p:sp>
      </p:grpSp>
      <p:grpSp>
        <p:nvGrpSpPr>
          <p:cNvPr id="356" name="Google Shape;356;p27"/>
          <p:cNvGrpSpPr/>
          <p:nvPr/>
        </p:nvGrpSpPr>
        <p:grpSpPr>
          <a:xfrm>
            <a:off x="3891354" y="2984825"/>
            <a:ext cx="1153201" cy="575092"/>
            <a:chOff x="3664471" y="3929810"/>
            <a:chExt cx="1537601" cy="766789"/>
          </a:xfrm>
        </p:grpSpPr>
        <p:sp>
          <p:nvSpPr>
            <p:cNvPr id="357" name="Google Shape;357;p27"/>
            <p:cNvSpPr/>
            <p:nvPr/>
          </p:nvSpPr>
          <p:spPr>
            <a:xfrm>
              <a:off x="4283968" y="4284296"/>
              <a:ext cx="360040" cy="41230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C000"/>
            </a:solidFill>
            <a:ln cap="flat" cmpd="sng" w="1905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58" name="Google Shape;358;p27"/>
            <p:cNvSpPr txBox="1"/>
            <p:nvPr/>
          </p:nvSpPr>
          <p:spPr>
            <a:xfrm>
              <a:off x="3664471" y="3929810"/>
              <a:ext cx="1537601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Preprocesador</a:t>
              </a:r>
              <a:endParaRPr/>
            </a:p>
          </p:txBody>
        </p:sp>
      </p:grpSp>
      <p:sp>
        <p:nvSpPr>
          <p:cNvPr id="359" name="Google Shape;359;p27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Interfaz frente a implementación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5" name="Google Shape;365;p28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s-ES" sz="2000">
                <a:solidFill>
                  <a:srgbClr val="B1EEFE"/>
                </a:solidFill>
              </a:rPr>
              <a:t>Creación de módulos de biblioteca</a:t>
            </a:r>
            <a:endParaRPr i="0" sz="2000">
              <a:solidFill>
                <a:srgbClr val="B1EEFE"/>
              </a:solidFill>
            </a:endParaRPr>
          </a:p>
          <a:p>
            <a:pPr indent="0" lvl="1" marL="271463" rtl="0" algn="l"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i="1" lang="es-ES" sz="1600"/>
              <a:t>Implementación</a:t>
            </a:r>
            <a:endParaRPr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 sz="1600"/>
              <a:t>Compilar el módulo significa compilar </a:t>
            </a:r>
            <a:br>
              <a:rPr lang="es-ES" sz="1600"/>
            </a:br>
            <a:r>
              <a:rPr lang="es-ES" sz="1600"/>
              <a:t>su archivo de implementación (</a:t>
            </a:r>
            <a:r>
              <a:rPr lang="es-ES" sz="1600">
                <a:latin typeface="Consolas"/>
                <a:ea typeface="Consolas"/>
                <a:cs typeface="Consolas"/>
                <a:sym typeface="Consolas"/>
              </a:rPr>
              <a:t>.cpp</a:t>
            </a:r>
            <a:r>
              <a:rPr lang="es-ES" sz="1600"/>
              <a:t>)</a:t>
            </a:r>
            <a:endParaRPr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 sz="1600"/>
              <a:t>También necesita conocer sus propias declaraciones:</a:t>
            </a:r>
            <a:endParaRPr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0" lvl="1" marL="271463" rtl="0" algn="l">
              <a:spcBef>
                <a:spcPts val="1800"/>
              </a:spcBef>
              <a:spcAft>
                <a:spcPts val="0"/>
              </a:spcAft>
              <a:buSzPts val="1600"/>
              <a:buNone/>
            </a:pPr>
            <a:r>
              <a:rPr lang="es-ES" sz="1600"/>
              <a:t>Al compilar el módulo se genera el código objeto</a:t>
            </a:r>
            <a:endParaRPr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 sz="1600"/>
              <a:t>Si no se modifica no hay necesidad de recompilar</a:t>
            </a:r>
            <a:endParaRPr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 sz="1600"/>
              <a:t>Código que usa el módulo:</a:t>
            </a:r>
            <a:endParaRPr/>
          </a:p>
          <a:p>
            <a:pPr indent="-264319" lvl="1" marL="535781" rtl="0" algn="l">
              <a:spcBef>
                <a:spcPts val="450"/>
              </a:spcBef>
              <a:spcAft>
                <a:spcPts val="0"/>
              </a:spcAft>
              <a:buSzPts val="1600"/>
              <a:buChar char="✔"/>
            </a:pPr>
            <a:r>
              <a:rPr lang="es-ES" sz="1600"/>
              <a:t>Necesita sólo el archivo de cabecera para compilar</a:t>
            </a:r>
            <a:endParaRPr/>
          </a:p>
          <a:p>
            <a:pPr indent="-264319" lvl="1" marL="535781" rtl="0" algn="l">
              <a:spcBef>
                <a:spcPts val="450"/>
              </a:spcBef>
              <a:spcAft>
                <a:spcPts val="0"/>
              </a:spcAft>
              <a:buSzPts val="1600"/>
              <a:buChar char="✔"/>
            </a:pPr>
            <a:r>
              <a:rPr lang="es-ES" sz="1600"/>
              <a:t>Se adjunta el código objeto del módulo durante el enlace</a:t>
            </a:r>
            <a:endParaRPr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366" name="Google Shape;366;p28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67" name="Google Shape;367;p28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grpSp>
        <p:nvGrpSpPr>
          <p:cNvPr id="368" name="Google Shape;368;p28"/>
          <p:cNvGrpSpPr/>
          <p:nvPr/>
        </p:nvGrpSpPr>
        <p:grpSpPr>
          <a:xfrm>
            <a:off x="6632100" y="899793"/>
            <a:ext cx="1026000" cy="1470221"/>
            <a:chOff x="7318800" y="1199723"/>
            <a:chExt cx="1368000" cy="1960295"/>
          </a:xfrm>
        </p:grpSpPr>
        <p:sp>
          <p:nvSpPr>
            <p:cNvPr id="369" name="Google Shape;369;p28"/>
            <p:cNvSpPr/>
            <p:nvPr/>
          </p:nvSpPr>
          <p:spPr>
            <a:xfrm>
              <a:off x="7318800" y="1540018"/>
              <a:ext cx="1368000" cy="1620000"/>
            </a:xfrm>
            <a:prstGeom prst="snip1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27000" lIns="27000" spcFirstLastPara="1" rIns="0" wrap="square" tIns="27000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"lista.h"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void init(tArray &amp;lista) {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lista.cont = 0;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void insert(tArray &amp;lista, double elem, bool &amp;ok) {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if (lista.cont == N) {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ok false;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}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else {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...</a:t>
              </a:r>
              <a:endParaRPr/>
            </a:p>
          </p:txBody>
        </p:sp>
        <p:sp>
          <p:nvSpPr>
            <p:cNvPr id="370" name="Google Shape;370;p28"/>
            <p:cNvSpPr txBox="1"/>
            <p:nvPr/>
          </p:nvSpPr>
          <p:spPr>
            <a:xfrm>
              <a:off x="7318800" y="1199723"/>
              <a:ext cx="126573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lista.cpp</a:t>
              </a:r>
              <a:endParaRPr/>
            </a:p>
          </p:txBody>
        </p:sp>
      </p:grpSp>
      <p:grpSp>
        <p:nvGrpSpPr>
          <p:cNvPr id="371" name="Google Shape;371;p28"/>
          <p:cNvGrpSpPr/>
          <p:nvPr/>
        </p:nvGrpSpPr>
        <p:grpSpPr>
          <a:xfrm>
            <a:off x="6624342" y="2679763"/>
            <a:ext cx="1026000" cy="1470221"/>
            <a:chOff x="7308456" y="3573016"/>
            <a:chExt cx="1368000" cy="1960295"/>
          </a:xfrm>
        </p:grpSpPr>
        <p:sp>
          <p:nvSpPr>
            <p:cNvPr id="372" name="Google Shape;372;p28"/>
            <p:cNvSpPr/>
            <p:nvPr/>
          </p:nvSpPr>
          <p:spPr>
            <a:xfrm>
              <a:off x="7308456" y="3913311"/>
              <a:ext cx="1368000" cy="1620000"/>
            </a:xfrm>
            <a:prstGeom prst="snip1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27000" lIns="27000" spcFirstLastPara="1" rIns="0" wrap="square" tIns="27000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0101110101011001010010010101001010100101010111110101010001010010101010101001010101010101100101010101010101010101001010101010101000001010101011010100101010101010100001010101111001010101010111100110010101011010101010100100101010011110010101010100101010010101001010100101010100101000010011110100101010110010101010010101001010101010101001010100101010101000010101011100101010010100011101010111010011010101001010101111111010101100110101011100001001010100101010101010110</a:t>
              </a:r>
              <a:endParaRPr/>
            </a:p>
          </p:txBody>
        </p:sp>
        <p:sp>
          <p:nvSpPr>
            <p:cNvPr id="373" name="Google Shape;373;p28"/>
            <p:cNvSpPr txBox="1"/>
            <p:nvPr/>
          </p:nvSpPr>
          <p:spPr>
            <a:xfrm>
              <a:off x="7308456" y="3573016"/>
              <a:ext cx="126573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lista.obj</a:t>
              </a:r>
              <a:endParaRPr sz="10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74" name="Google Shape;374;p28"/>
          <p:cNvSpPr/>
          <p:nvPr/>
        </p:nvSpPr>
        <p:spPr>
          <a:xfrm>
            <a:off x="6786246" y="2517744"/>
            <a:ext cx="486054" cy="122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375" name="Google Shape;375;p28"/>
          <p:cNvGrpSpPr/>
          <p:nvPr/>
        </p:nvGrpSpPr>
        <p:grpSpPr>
          <a:xfrm>
            <a:off x="3059832" y="2355727"/>
            <a:ext cx="1836204" cy="734675"/>
            <a:chOff x="2555776" y="3169513"/>
            <a:chExt cx="2448272" cy="979567"/>
          </a:xfrm>
        </p:grpSpPr>
        <p:sp>
          <p:nvSpPr>
            <p:cNvPr id="376" name="Google Shape;376;p28"/>
            <p:cNvSpPr/>
            <p:nvPr/>
          </p:nvSpPr>
          <p:spPr>
            <a:xfrm>
              <a:off x="2555776" y="3509808"/>
              <a:ext cx="2448272" cy="639272"/>
            </a:xfrm>
            <a:prstGeom prst="snip1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27000" lIns="54000" spcFirstLastPara="1" rIns="0" wrap="square" tIns="27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"lista.h"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77" name="Google Shape;377;p28"/>
            <p:cNvSpPr txBox="1"/>
            <p:nvPr/>
          </p:nvSpPr>
          <p:spPr>
            <a:xfrm>
              <a:off x="2555776" y="3169513"/>
              <a:ext cx="126573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lista.cpp</a:t>
              </a:r>
              <a:endParaRPr/>
            </a:p>
          </p:txBody>
        </p:sp>
      </p:grpSp>
      <p:sp>
        <p:nvSpPr>
          <p:cNvPr id="378" name="Google Shape;378;p28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9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Fundamentos de la programación</a:t>
            </a:r>
            <a:endParaRPr/>
          </a:p>
        </p:txBody>
      </p:sp>
      <p:sp>
        <p:nvSpPr>
          <p:cNvPr id="384" name="Google Shape;384;p29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85" name="Google Shape;385;p29"/>
          <p:cNvSpPr txBox="1"/>
          <p:nvPr>
            <p:ph idx="11" type="ftr"/>
          </p:nvPr>
        </p:nvSpPr>
        <p:spPr>
          <a:xfrm>
            <a:off x="2057400" y="4767263"/>
            <a:ext cx="4175534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386" name="Google Shape;386;p29"/>
          <p:cNvSpPr/>
          <p:nvPr/>
        </p:nvSpPr>
        <p:spPr>
          <a:xfrm>
            <a:off x="1880337" y="2283210"/>
            <a:ext cx="5383525" cy="600164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300">
                <a:solidFill>
                  <a:srgbClr val="B1EEFE"/>
                </a:solidFill>
                <a:latin typeface="Calibri"/>
                <a:ea typeface="Calibri"/>
                <a:cs typeface="Calibri"/>
                <a:sym typeface="Calibri"/>
              </a:rPr>
              <a:t>Uso de módulos de biblioteca</a:t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87" name="Google Shape;387;p29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0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Programación modular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3" name="Google Shape;393;p30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95"/>
              <a:buNone/>
            </a:pPr>
            <a:r>
              <a:rPr lang="es-ES" sz="2100">
                <a:solidFill>
                  <a:srgbClr val="B1EEFE"/>
                </a:solidFill>
              </a:rPr>
              <a:t>Uso de módulos de biblioteca</a:t>
            </a:r>
            <a:endParaRPr i="0" sz="2100">
              <a:solidFill>
                <a:srgbClr val="B1EEFE"/>
              </a:solidFill>
            </a:endParaRPr>
          </a:p>
          <a:p>
            <a:pPr indent="0" lvl="1" marL="271463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s-ES"/>
              <a:t>Ejemplo: Gestión de una lista ordenada (Tema 7)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/>
              <a:t>Todo lo que tenga que ver con la lista estará en su propio módulo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/>
              <a:t>Ahora el código estará repartido en tres archivos:</a:t>
            </a:r>
            <a:endParaRPr/>
          </a:p>
          <a:p>
            <a:pPr indent="-264319" lvl="1" marL="535781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Char char="✔"/>
            </a:pPr>
            <a:r>
              <a:rPr lang="es-ES" sz="1500">
                <a:latin typeface="Consolas"/>
                <a:ea typeface="Consolas"/>
                <a:cs typeface="Consolas"/>
                <a:sym typeface="Consolas"/>
              </a:rPr>
              <a:t>lista.h</a:t>
            </a:r>
            <a:r>
              <a:rPr lang="es-ES"/>
              <a:t>: archivo de cabecera del módulo de lista</a:t>
            </a:r>
            <a:endParaRPr/>
          </a:p>
          <a:p>
            <a:pPr indent="-264319" lvl="1" marL="535781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8EC5F7"/>
              </a:buClr>
              <a:buSzPts val="1500"/>
              <a:buChar char="✔"/>
            </a:pPr>
            <a:r>
              <a:rPr lang="es-ES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lista.cpp</a:t>
            </a:r>
            <a:r>
              <a:rPr lang="es-ES">
                <a:solidFill>
                  <a:srgbClr val="FFFFFF"/>
                </a:solidFill>
              </a:rPr>
              <a:t>: implementación del módulo de lista</a:t>
            </a:r>
            <a:endParaRPr/>
          </a:p>
          <a:p>
            <a:pPr indent="-264319" lvl="1" marL="535781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8EC5F7"/>
              </a:buClr>
              <a:buSzPts val="1500"/>
              <a:buChar char="✔"/>
            </a:pPr>
            <a:r>
              <a:rPr lang="es-ES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bd.cpp</a:t>
            </a:r>
            <a:r>
              <a:rPr lang="es-ES">
                <a:solidFill>
                  <a:srgbClr val="FFFFFF"/>
                </a:solidFill>
              </a:rPr>
              <a:t>: programa principal que usa la lista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/>
              <a:t>Tanto </a:t>
            </a:r>
            <a:r>
              <a:rPr lang="es-ES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lista.cpp</a:t>
            </a:r>
            <a:r>
              <a:rPr lang="es-ES"/>
              <a:t> como </a:t>
            </a:r>
            <a:r>
              <a:rPr lang="es-ES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bd.cpp</a:t>
            </a:r>
            <a:r>
              <a:rPr lang="es-ES"/>
              <a:t> deben incluir al principio </a:t>
            </a:r>
            <a:r>
              <a:rPr lang="es-ES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lista.h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/>
              <a:t>Módulo propio: dobles comillas en la directiva </a:t>
            </a:r>
            <a:r>
              <a:rPr lang="es-ES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s-ES">
                <a:latin typeface="Consolas"/>
                <a:ea typeface="Consolas"/>
                <a:cs typeface="Consolas"/>
                <a:sym typeface="Consolas"/>
              </a:rPr>
              <a:t> "lista.h"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/>
              <a:t>Archivos de cabecera de bibliotecas del sistema: entre ángulos &lt;&gt;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/>
              <a:t>Y no tienen necesariamente que llevar extensión </a:t>
            </a:r>
            <a:r>
              <a:rPr lang="es-ES">
                <a:latin typeface="Consolas"/>
                <a:ea typeface="Consolas"/>
                <a:cs typeface="Consolas"/>
                <a:sym typeface="Consolas"/>
              </a:rPr>
              <a:t>.h</a:t>
            </a:r>
            <a:endParaRPr/>
          </a:p>
        </p:txBody>
      </p:sp>
      <p:sp>
        <p:nvSpPr>
          <p:cNvPr id="394" name="Google Shape;394;p30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95" name="Google Shape;395;p30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1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Programación modular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1" name="Google Shape;401;p31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95"/>
              <a:buNone/>
            </a:pPr>
            <a:r>
              <a:rPr lang="es-ES" sz="2100">
                <a:solidFill>
                  <a:srgbClr val="B1EEFE"/>
                </a:solidFill>
              </a:rPr>
              <a:t>Módulo: Gestión de una lista ordenada I</a:t>
            </a:r>
            <a:endParaRPr i="0" sz="2100">
              <a:solidFill>
                <a:srgbClr val="B1EEFE"/>
              </a:solidFill>
            </a:endParaRPr>
          </a:p>
          <a:p>
            <a:pPr indent="0" lvl="1" marL="271463" rtl="0" algn="l">
              <a:spcBef>
                <a:spcPts val="90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&lt;string&gt;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using namespace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std;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sz="1350">
              <a:solidFill>
                <a:srgbClr val="4FCE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N = </a:t>
            </a:r>
            <a:r>
              <a:rPr lang="es-ES" sz="13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typedef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codigo;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nombre;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sueldo;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typedef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tArray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[N];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typedef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tArray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registros;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cont;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BD = </a:t>
            </a:r>
            <a:r>
              <a:rPr lang="es-ES" sz="13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"bd.txt"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2" name="Google Shape;402;p31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03" name="Google Shape;403;p31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404" name="Google Shape;404;p31"/>
          <p:cNvSpPr txBox="1"/>
          <p:nvPr/>
        </p:nvSpPr>
        <p:spPr>
          <a:xfrm>
            <a:off x="7607552" y="2314114"/>
            <a:ext cx="846707" cy="30008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lista.h</a:t>
            </a:r>
            <a:endParaRPr sz="135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5" name="Google Shape;405;p31"/>
          <p:cNvSpPr txBox="1"/>
          <p:nvPr/>
        </p:nvSpPr>
        <p:spPr>
          <a:xfrm>
            <a:off x="6656353" y="1613916"/>
            <a:ext cx="1735950" cy="55399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Archivo de cabecera</a:t>
            </a:r>
            <a:endParaRPr/>
          </a:p>
        </p:txBody>
      </p:sp>
      <p:grpSp>
        <p:nvGrpSpPr>
          <p:cNvPr id="406" name="Google Shape;406;p31"/>
          <p:cNvGrpSpPr/>
          <p:nvPr/>
        </p:nvGrpSpPr>
        <p:grpSpPr>
          <a:xfrm>
            <a:off x="4572000" y="1221243"/>
            <a:ext cx="2693194" cy="3540800"/>
            <a:chOff x="4572000" y="1628323"/>
            <a:chExt cx="3590925" cy="4721067"/>
          </a:xfrm>
        </p:grpSpPr>
        <p:sp>
          <p:nvSpPr>
            <p:cNvPr id="407" name="Google Shape;407;p31"/>
            <p:cNvSpPr txBox="1"/>
            <p:nvPr/>
          </p:nvSpPr>
          <p:spPr>
            <a:xfrm>
              <a:off x="5000471" y="5949281"/>
              <a:ext cx="2922168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5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¡Documenta bien el código!</a:t>
              </a:r>
              <a:endParaRPr/>
            </a:p>
          </p:txBody>
        </p:sp>
        <p:pic>
          <p:nvPicPr>
            <p:cNvPr id="408" name="Google Shape;408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2000" y="1628323"/>
              <a:ext cx="3590925" cy="4325684"/>
            </a:xfrm>
            <a:prstGeom prst="rect">
              <a:avLst/>
            </a:prstGeom>
            <a:noFill/>
            <a:ln>
              <a:noFill/>
            </a:ln>
            <a:effectLst>
              <a:outerShdw blurRad="292100" rotWithShape="0" algn="tl" dir="2700000" dist="139700">
                <a:srgbClr val="333333">
                  <a:alpha val="64705"/>
                </a:srgbClr>
              </a:outerShdw>
            </a:effectLst>
          </p:spPr>
        </p:pic>
      </p:grpSp>
      <p:sp>
        <p:nvSpPr>
          <p:cNvPr id="409" name="Google Shape;409;p31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2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Programación modular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5" name="Google Shape;415;p32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mostrar(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pos,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registro);</a:t>
            </a:r>
            <a:endParaRPr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mostrar(</a:t>
            </a:r>
            <a:r>
              <a:rPr lang="es-ES" sz="135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&amp;lista);</a:t>
            </a:r>
            <a:endParaRPr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bool </a:t>
            </a:r>
            <a:r>
              <a:rPr lang="es-ES" sz="135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opIzq,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opDer);</a:t>
            </a:r>
            <a:endParaRPr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bool </a:t>
            </a:r>
            <a:r>
              <a:rPr lang="es-ES" sz="135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&lt;(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opIzq,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opDer);</a:t>
            </a:r>
            <a:endParaRPr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nuevo();</a:t>
            </a:r>
            <a:endParaRPr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insertar(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&amp;lista,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registro,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&amp;ok);</a:t>
            </a:r>
            <a:endParaRPr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eliminar(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&amp;lista,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pos,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&amp;ok); </a:t>
            </a:r>
            <a:r>
              <a:rPr lang="es-ES" sz="135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pos = 1..N</a:t>
            </a:r>
            <a:endParaRPr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buscar(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lista,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nombre);</a:t>
            </a:r>
            <a:endParaRPr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cargar(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&amp;lista,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&amp;ok);</a:t>
            </a:r>
            <a:endParaRPr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guardar(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lista);</a:t>
            </a:r>
            <a:endParaRPr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sz="1350"/>
          </a:p>
          <a:p>
            <a:pPr indent="0" lvl="1" marL="271463" rtl="0" algn="l">
              <a:spcBef>
                <a:spcPts val="225"/>
              </a:spcBef>
              <a:spcAft>
                <a:spcPts val="0"/>
              </a:spcAft>
              <a:buSzPts val="1600"/>
              <a:buNone/>
            </a:pPr>
            <a:r>
              <a:rPr lang="es-ES"/>
              <a:t>Cada prototipo, con un comentario que explique su utilidad/uso</a:t>
            </a:r>
            <a:endParaRPr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500"/>
              <a:buNone/>
            </a:pPr>
            <a:r>
              <a:rPr lang="es-ES" sz="1500"/>
              <a:t>(Aquí se omiten por cuestión de espacio)</a:t>
            </a:r>
            <a:endParaRPr/>
          </a:p>
        </p:txBody>
      </p:sp>
      <p:sp>
        <p:nvSpPr>
          <p:cNvPr id="416" name="Google Shape;416;p32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17" name="Google Shape;417;p32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418" name="Google Shape;418;p32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3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Programación modular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4" name="Google Shape;424;p33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995"/>
              <a:buNone/>
            </a:pPr>
            <a:r>
              <a:rPr lang="es-ES" sz="2100">
                <a:solidFill>
                  <a:srgbClr val="B1EEFE"/>
                </a:solidFill>
              </a:rPr>
              <a:t>Módulo: Gestión de una lista ordenada I</a:t>
            </a:r>
            <a:endParaRPr i="0" sz="2100">
              <a:solidFill>
                <a:srgbClr val="B1EEFE"/>
              </a:solidFill>
            </a:endParaRPr>
          </a:p>
          <a:p>
            <a:pPr indent="0" lvl="1" marL="271463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&lt;iostream&gt;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&lt;string&gt;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using namespace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std;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&lt;fstream&gt;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&lt;iomanip&gt;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"lista.h"</a:t>
            </a:r>
            <a:endParaRPr/>
          </a:p>
          <a:p>
            <a:pPr indent="0" lvl="1" marL="271463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sz="135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nuevo() {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registro;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cout &lt;&lt; </a:t>
            </a:r>
            <a:r>
              <a:rPr lang="es-ES" sz="13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"Introduce el código: "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cin &gt;&gt; registro.codigo;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cout &lt;&lt; </a:t>
            </a:r>
            <a:r>
              <a:rPr lang="es-ES" sz="13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"Introduce el nombre: "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cin &gt;&gt; registro.nombre;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cout &lt;&lt; </a:t>
            </a:r>
            <a:r>
              <a:rPr lang="es-ES" sz="13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"Introduce el sueldo: "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cin &gt;&gt; registro.sueldo;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35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registro;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} ...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5" name="Google Shape;425;p33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26" name="Google Shape;426;p33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427" name="Google Shape;427;p33"/>
          <p:cNvSpPr txBox="1"/>
          <p:nvPr/>
        </p:nvSpPr>
        <p:spPr>
          <a:xfrm>
            <a:off x="6929454" y="1923678"/>
            <a:ext cx="1035861" cy="30008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lista.cpp</a:t>
            </a:r>
            <a:endParaRPr/>
          </a:p>
        </p:txBody>
      </p:sp>
      <p:sp>
        <p:nvSpPr>
          <p:cNvPr id="428" name="Google Shape;428;p33"/>
          <p:cNvSpPr txBox="1"/>
          <p:nvPr/>
        </p:nvSpPr>
        <p:spPr>
          <a:xfrm>
            <a:off x="6453147" y="1565427"/>
            <a:ext cx="1512168" cy="32316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Implementación</a:t>
            </a:r>
            <a:endParaRPr/>
          </a:p>
        </p:txBody>
      </p:sp>
      <p:sp>
        <p:nvSpPr>
          <p:cNvPr id="429" name="Google Shape;429;p33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4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Programación modular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34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insertar(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&amp;lista,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registro,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&amp;ok) {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ok = </a:t>
            </a:r>
            <a:r>
              <a:rPr lang="es-ES" sz="13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35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(lista.cont == N) {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   ok = </a:t>
            </a:r>
            <a:r>
              <a:rPr lang="es-ES" sz="13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s-ES" sz="135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Lista llena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35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lang="es-ES" sz="13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35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((i &lt; lista.cont) &amp;&amp; (lista.registros[i] &lt; registro)) {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      i++;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35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Insertamos en la posición i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35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j = lista.cont; j &gt; i; j--) {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         // Desplazamos a la derecha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      lista.registros[j] = lista.registros[j - </a:t>
            </a:r>
            <a:r>
              <a:rPr lang="es-ES" sz="13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];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   lista.registros[i] = registro;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   lista.cont++;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} ...</a:t>
            </a:r>
            <a:endParaRPr/>
          </a:p>
        </p:txBody>
      </p:sp>
      <p:sp>
        <p:nvSpPr>
          <p:cNvPr id="436" name="Google Shape;436;p34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37" name="Google Shape;437;p34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438" name="Google Shape;438;p34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Índice</a:t>
            </a:r>
            <a:endParaRPr/>
          </a:p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1485900" y="735546"/>
            <a:ext cx="5678388" cy="3900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191" lvl="1" marL="270272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Programas multiarchivo y compilación separada 	</a:t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91" lvl="1" marL="270272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Interfaz frente a implementación	</a:t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91" lvl="1" marL="270272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Uso de módulos de biblioteca	</a:t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91" lvl="1" marL="270272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Ejemplo: Gestión de una lista ordenada I	</a:t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91" lvl="1" marL="270272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Compilación de programas multiarchivo	</a:t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91" lvl="1" marL="270272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 preprocesador	</a:t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91" lvl="1" marL="270272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Cada cosa en su módulo	</a:t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91" lvl="1" marL="270272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Ejemplo: Gestión de una lista ordenada II	</a:t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91" lvl="1" marL="270272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 problema de las inclusiones múltiples	</a:t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91" lvl="1" marL="270272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Compilación condicional	</a:t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91" lvl="1" marL="270272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Protección frente a inclusiones múltiples	</a:t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91" lvl="1" marL="270272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Ejemplo: Gestión de una lista ordenada III	</a:t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91" lvl="1" marL="270272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Implementaciones alternativas	</a:t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91" lvl="1" marL="270272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Espacios de nombres	</a:t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91" lvl="1" marL="270272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Implementaciones alternativas	</a:t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91" lvl="1" marL="270272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Calidad y reutilización del software	</a:t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91" lvl="1" marL="270272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7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8" name="Google Shape;138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6:17 p. m.</a:t>
            </a:r>
            <a:endParaRPr/>
          </a:p>
        </p:txBody>
      </p:sp>
      <p:sp>
        <p:nvSpPr>
          <p:cNvPr id="139" name="Google Shape;139;p17"/>
          <p:cNvSpPr txBox="1"/>
          <p:nvPr/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5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Programación modular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4" name="Google Shape;444;p35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eliminar(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&amp;lista,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pos,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&amp;ok) { </a:t>
            </a:r>
            <a:r>
              <a:rPr lang="es-ES" sz="135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pos = 1..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ok = </a:t>
            </a:r>
            <a:r>
              <a:rPr lang="es-ES" sz="13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35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((pos &lt; </a:t>
            </a:r>
            <a:r>
              <a:rPr lang="es-ES" sz="13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) || (pos &gt; lista.cont)) {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   ok = </a:t>
            </a:r>
            <a:r>
              <a:rPr lang="es-ES" sz="13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s-ES" sz="135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Posición inexistente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35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   pos--; </a:t>
            </a:r>
            <a:r>
              <a:rPr lang="es-ES" sz="135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Pasamos a índice del array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35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i = pos + </a:t>
            </a:r>
            <a:r>
              <a:rPr lang="es-ES" sz="13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; i &lt; lista.cont; i++) {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         // Desplazamos a la izquierda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      lista.registros[i - </a:t>
            </a:r>
            <a:r>
              <a:rPr lang="es-ES" sz="13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] = lista.registros[i];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   lista.cont--;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sz="135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350">
              <a:solidFill>
                <a:srgbClr val="FFC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5" name="Google Shape;445;p35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46" name="Google Shape;446;p35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447" name="Google Shape;447;p35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Programación modular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3" name="Google Shape;453;p36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280"/>
              <a:buNone/>
            </a:pPr>
            <a:r>
              <a:rPr lang="es-ES" sz="2400">
                <a:solidFill>
                  <a:srgbClr val="B1EEFE"/>
                </a:solidFill>
              </a:rPr>
              <a:t>Módulo: Gestión de una lista ordenada I</a:t>
            </a:r>
            <a:endParaRPr/>
          </a:p>
          <a:p>
            <a:pPr indent="0" lvl="1" marL="271463" rtl="0" algn="l">
              <a:lnSpc>
                <a:spcPct val="107142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s-ES" sz="14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s-ES" sz="1400">
                <a:latin typeface="Consolas"/>
                <a:ea typeface="Consolas"/>
                <a:cs typeface="Consolas"/>
                <a:sym typeface="Consolas"/>
              </a:rPr>
              <a:t>&lt;iostream&gt;</a:t>
            </a:r>
            <a:endParaRPr/>
          </a:p>
          <a:p>
            <a:pPr indent="0" lvl="1" marL="271463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using namespace </a:t>
            </a:r>
            <a:r>
              <a:rPr lang="es-ES" sz="1400">
                <a:latin typeface="Consolas"/>
                <a:ea typeface="Consolas"/>
                <a:cs typeface="Consolas"/>
                <a:sym typeface="Consolas"/>
              </a:rPr>
              <a:t>std;</a:t>
            </a:r>
            <a:endParaRPr/>
          </a:p>
          <a:p>
            <a:pPr indent="0" lvl="1" marL="271463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s-ES" sz="1400">
                <a:latin typeface="Consolas"/>
                <a:ea typeface="Consolas"/>
                <a:cs typeface="Consolas"/>
                <a:sym typeface="Consolas"/>
              </a:rPr>
              <a:t>"lista.h"</a:t>
            </a:r>
            <a:endParaRPr/>
          </a:p>
          <a:p>
            <a:pPr indent="0" lvl="1" marL="271463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s-ES" sz="1400">
                <a:latin typeface="Consolas"/>
                <a:ea typeface="Consolas"/>
                <a:cs typeface="Consolas"/>
                <a:sym typeface="Consolas"/>
              </a:rPr>
              <a:t>menu();</a:t>
            </a:r>
            <a:endParaRPr/>
          </a:p>
          <a:p>
            <a:pPr indent="0" lvl="1" marL="271463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400"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indent="0" lvl="1" marL="271463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4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</a:t>
            </a:r>
            <a:r>
              <a:rPr lang="es-ES" sz="1400">
                <a:latin typeface="Consolas"/>
                <a:ea typeface="Consolas"/>
                <a:cs typeface="Consolas"/>
                <a:sym typeface="Consolas"/>
              </a:rPr>
              <a:t> lista;</a:t>
            </a:r>
            <a:endParaRPr/>
          </a:p>
          <a:p>
            <a:pPr indent="0" lvl="1" marL="271463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4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s-ES" sz="1400">
                <a:latin typeface="Consolas"/>
                <a:ea typeface="Consolas"/>
                <a:cs typeface="Consolas"/>
                <a:sym typeface="Consolas"/>
              </a:rPr>
              <a:t> ok;</a:t>
            </a:r>
            <a:endParaRPr/>
          </a:p>
          <a:p>
            <a:pPr indent="0" lvl="1" marL="271463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4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400">
                <a:latin typeface="Consolas"/>
                <a:ea typeface="Consolas"/>
                <a:cs typeface="Consolas"/>
                <a:sym typeface="Consolas"/>
              </a:rPr>
              <a:t> op, pos;</a:t>
            </a:r>
            <a:endParaRPr/>
          </a:p>
          <a:p>
            <a:pPr indent="0" lvl="1" marL="271463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>
                <a:latin typeface="Consolas"/>
                <a:ea typeface="Consolas"/>
                <a:cs typeface="Consolas"/>
                <a:sym typeface="Consolas"/>
              </a:rPr>
              <a:t>   cargar(lista, ok);</a:t>
            </a:r>
            <a:endParaRPr/>
          </a:p>
          <a:p>
            <a:pPr indent="0" lvl="1" marL="271463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4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ES" sz="1400">
                <a:latin typeface="Consolas"/>
                <a:ea typeface="Consolas"/>
                <a:cs typeface="Consolas"/>
                <a:sym typeface="Consolas"/>
              </a:rPr>
              <a:t> (!ok) {</a:t>
            </a:r>
            <a:endParaRPr/>
          </a:p>
          <a:p>
            <a:pPr indent="0" lvl="1" marL="271463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>
                <a:latin typeface="Consolas"/>
                <a:ea typeface="Consolas"/>
                <a:cs typeface="Consolas"/>
                <a:sym typeface="Consolas"/>
              </a:rPr>
              <a:t>      cout &lt;&lt; </a:t>
            </a:r>
            <a:r>
              <a:rPr lang="es-ES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"No se ha podido abrir el archivo!" </a:t>
            </a:r>
            <a:r>
              <a:rPr lang="es-ES" sz="1400">
                <a:latin typeface="Consolas"/>
                <a:ea typeface="Consolas"/>
                <a:cs typeface="Consolas"/>
                <a:sym typeface="Consolas"/>
              </a:rPr>
              <a:t>&lt;&lt; endl;</a:t>
            </a:r>
            <a:endParaRPr/>
          </a:p>
          <a:p>
            <a:pPr indent="0" lvl="1" marL="271463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1" marL="271463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   else</a:t>
            </a:r>
            <a:r>
              <a:rPr lang="es-ES" sz="14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1" marL="271463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      do</a:t>
            </a:r>
            <a:r>
              <a:rPr lang="es-ES" sz="14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1" marL="271463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>
                <a:latin typeface="Consolas"/>
                <a:ea typeface="Consolas"/>
                <a:cs typeface="Consolas"/>
                <a:sym typeface="Consolas"/>
              </a:rPr>
              <a:t>         mostrar(lista);</a:t>
            </a:r>
            <a:endParaRPr/>
          </a:p>
          <a:p>
            <a:pPr indent="0" lvl="1" marL="271463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>
                <a:latin typeface="Consolas"/>
                <a:ea typeface="Consolas"/>
                <a:cs typeface="Consolas"/>
                <a:sym typeface="Consolas"/>
              </a:rPr>
              <a:t>         op = menu(); ...</a:t>
            </a:r>
            <a:endParaRPr/>
          </a:p>
        </p:txBody>
      </p:sp>
      <p:sp>
        <p:nvSpPr>
          <p:cNvPr id="454" name="Google Shape;454;p36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55" name="Google Shape;455;p36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456" name="Google Shape;456;p36"/>
          <p:cNvSpPr txBox="1"/>
          <p:nvPr/>
        </p:nvSpPr>
        <p:spPr>
          <a:xfrm>
            <a:off x="7524328" y="2067694"/>
            <a:ext cx="752129" cy="30008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bd.cpp</a:t>
            </a:r>
            <a:endParaRPr/>
          </a:p>
        </p:txBody>
      </p:sp>
      <p:sp>
        <p:nvSpPr>
          <p:cNvPr id="457" name="Google Shape;457;p36"/>
          <p:cNvSpPr txBox="1"/>
          <p:nvPr/>
        </p:nvSpPr>
        <p:spPr>
          <a:xfrm>
            <a:off x="6714238" y="1344980"/>
            <a:ext cx="1620180" cy="55399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 principal</a:t>
            </a:r>
            <a:endParaRPr/>
          </a:p>
        </p:txBody>
      </p:sp>
      <p:sp>
        <p:nvSpPr>
          <p:cNvPr id="458" name="Google Shape;458;p36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7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Programación modular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4" name="Google Shape;464;p37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         if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(op ==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registro = nuevo();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   insertar(lista, registro, ok);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(!ok) {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      cout &lt;&lt;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"Error: Lista llena!"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&lt;&lt; endl;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}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(op ==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   cout &lt;&lt;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"Posición: "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   cin &gt;&gt; pos;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   eliminar(lista, pos, ok);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(!ok) {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      cout &lt;&lt;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"Error: Posicion inexistente!"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&lt;&lt; endl;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}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(op ==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   string nombre;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   cin.sync();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   cout &lt;&lt;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"Nombre: "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   cin &gt;&gt; nombre;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   int pos = buscar(lista, nombre);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   ...</a:t>
            </a:r>
            <a:endParaRPr/>
          </a:p>
        </p:txBody>
      </p:sp>
      <p:sp>
        <p:nvSpPr>
          <p:cNvPr id="465" name="Google Shape;465;p37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66" name="Google Shape;466;p37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467" name="Google Shape;467;p37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8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Programación modular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3" name="Google Shape;473;p38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            if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(pos ==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      cout &lt;&lt;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"No se ha encontrado!"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&lt;&lt; endl;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      cout &lt;&lt;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"Encontrado en la posición "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&lt;&lt; pos &lt;&lt; endl;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}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} 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(op !=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guardar(lista);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0;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menu() {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cout &lt;&lt; endl;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cout &lt;&lt;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"1 - Insertar"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&lt;&lt; endl;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cout &lt;&lt;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"2 - Eliminar"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&lt;&lt; endl;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cout &lt;&lt;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"3 - Buscar"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&lt;&lt; endl;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cout &lt;&lt;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"0 - Salir"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&lt;&lt; endl;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op;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/>
          </a:p>
        </p:txBody>
      </p:sp>
      <p:sp>
        <p:nvSpPr>
          <p:cNvPr id="474" name="Google Shape;474;p38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75" name="Google Shape;475;p38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476" name="Google Shape;476;p38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9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Fundamentos de la programación</a:t>
            </a:r>
            <a:endParaRPr/>
          </a:p>
        </p:txBody>
      </p:sp>
      <p:sp>
        <p:nvSpPr>
          <p:cNvPr id="482" name="Google Shape;482;p39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83" name="Google Shape;483;p39"/>
          <p:cNvSpPr txBox="1"/>
          <p:nvPr>
            <p:ph idx="11" type="ftr"/>
          </p:nvPr>
        </p:nvSpPr>
        <p:spPr>
          <a:xfrm>
            <a:off x="2057400" y="4767263"/>
            <a:ext cx="4175534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484" name="Google Shape;484;p39"/>
          <p:cNvSpPr/>
          <p:nvPr/>
        </p:nvSpPr>
        <p:spPr>
          <a:xfrm>
            <a:off x="2388816" y="2283210"/>
            <a:ext cx="4366580" cy="110799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300">
                <a:solidFill>
                  <a:srgbClr val="B1EEFE"/>
                </a:solidFill>
                <a:latin typeface="Calibri"/>
                <a:ea typeface="Calibri"/>
                <a:cs typeface="Calibri"/>
                <a:sym typeface="Calibri"/>
              </a:rPr>
              <a:t>Compilación de </a:t>
            </a:r>
            <a:br>
              <a:rPr b="1" lang="es-ES" sz="3300">
                <a:solidFill>
                  <a:srgbClr val="B1EEF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s-ES" sz="3300">
                <a:solidFill>
                  <a:srgbClr val="B1EEFE"/>
                </a:solidFill>
                <a:latin typeface="Calibri"/>
                <a:ea typeface="Calibri"/>
                <a:cs typeface="Calibri"/>
                <a:sym typeface="Calibri"/>
              </a:rPr>
              <a:t>programas multiarchivo</a:t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85" name="Google Shape;485;p39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0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Compilación de programas multiarchivo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1" name="Google Shape;491;p40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995"/>
              <a:buNone/>
            </a:pPr>
            <a:r>
              <a:rPr i="1" lang="es-ES" sz="2100">
                <a:solidFill>
                  <a:srgbClr val="B1EEFE"/>
                </a:solidFill>
              </a:rPr>
              <a:t>G++</a:t>
            </a:r>
            <a:endParaRPr/>
          </a:p>
          <a:p>
            <a:pPr indent="0" lvl="1" marL="535781" rtl="0" algn="l"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s-ES"/>
              <a:t>Archivos de cabecera e implementación en la misma carpeta</a:t>
            </a:r>
            <a:endParaRPr/>
          </a:p>
          <a:p>
            <a:pPr indent="0" lvl="1" marL="535781" rtl="0" algn="l"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/>
              <a:t>Listamos todos los </a:t>
            </a:r>
            <a:r>
              <a:rPr lang="es-ES">
                <a:latin typeface="Consolas"/>
                <a:ea typeface="Consolas"/>
                <a:cs typeface="Consolas"/>
                <a:sym typeface="Consolas"/>
              </a:rPr>
              <a:t>.cpp</a:t>
            </a:r>
            <a:r>
              <a:rPr lang="es-ES"/>
              <a:t> en la orden g++:</a:t>
            </a:r>
            <a:endParaRPr/>
          </a:p>
          <a:p>
            <a:pPr indent="0" lvl="1" marL="535781" rtl="0" algn="l"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>
                <a:latin typeface="Consolas"/>
                <a:ea typeface="Consolas"/>
                <a:cs typeface="Consolas"/>
                <a:sym typeface="Consolas"/>
              </a:rPr>
              <a:t>D:\AyEDI\Uni08&gt;g++ -o bd.exe lista.cpp bd.cpp</a:t>
            </a:r>
            <a:endParaRPr/>
          </a:p>
          <a:p>
            <a:pPr indent="0" lvl="1" marL="535781" rtl="0" algn="l"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/>
              <a:t>Recuerda que sólo se compilan los </a:t>
            </a:r>
            <a:r>
              <a:rPr lang="es-ES">
                <a:latin typeface="Consolas"/>
                <a:ea typeface="Consolas"/>
                <a:cs typeface="Consolas"/>
                <a:sym typeface="Consolas"/>
              </a:rPr>
              <a:t>.cpp</a:t>
            </a:r>
            <a:endParaRPr/>
          </a:p>
          <a:p>
            <a:pPr indent="0" lvl="1" marL="0" rtl="0" algn="l">
              <a:spcBef>
                <a:spcPts val="1350"/>
              </a:spcBef>
              <a:spcAft>
                <a:spcPts val="0"/>
              </a:spcAft>
              <a:buClr>
                <a:srgbClr val="0BD0D9"/>
              </a:buClr>
              <a:buSzPts val="1995"/>
              <a:buNone/>
            </a:pPr>
            <a:r>
              <a:rPr i="1" lang="es-ES" sz="2100">
                <a:solidFill>
                  <a:srgbClr val="B1EEFE"/>
                </a:solidFill>
              </a:rPr>
              <a:t>Visual C++/Studio</a:t>
            </a:r>
            <a:endParaRPr/>
          </a:p>
          <a:p>
            <a:pPr indent="0" lvl="1" marL="535781" rtl="0" algn="l"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s-ES"/>
              <a:t>Archivos de cabecera e implementación en grupos distintos:</a:t>
            </a:r>
            <a:endParaRPr/>
          </a:p>
          <a:p>
            <a:pPr indent="0" lvl="1" marL="535781" rtl="0" algn="l">
              <a:spcBef>
                <a:spcPts val="45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sz="1350"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sz="1350"/>
          </a:p>
        </p:txBody>
      </p:sp>
      <p:sp>
        <p:nvSpPr>
          <p:cNvPr id="492" name="Google Shape;492;p40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93" name="Google Shape;493;p40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494" name="Google Shape;494;p40"/>
          <p:cNvSpPr txBox="1"/>
          <p:nvPr/>
        </p:nvSpPr>
        <p:spPr>
          <a:xfrm>
            <a:off x="4193959" y="3535364"/>
            <a:ext cx="3010055" cy="117211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5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 los archivos de cabecera</a:t>
            </a:r>
            <a:br>
              <a:rPr lang="es-ES" sz="165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s-ES" sz="165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los llama de encabezado</a:t>
            </a:r>
            <a:endParaRPr/>
          </a:p>
          <a:p>
            <a:pPr indent="0" lvl="0" marL="0" marR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rPr lang="es-ES" sz="165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Con </a:t>
            </a:r>
            <a:r>
              <a:rPr lang="es-ES" sz="16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Depurar -&gt; Generar solución</a:t>
            </a:r>
            <a:br>
              <a:rPr lang="es-ES" sz="165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s-ES" sz="165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se compilan todos los </a:t>
            </a:r>
            <a:r>
              <a:rPr lang="es-ES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.cpp</a:t>
            </a:r>
            <a:endParaRPr sz="165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95" name="Google Shape;49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760" y="3374677"/>
            <a:ext cx="1607344" cy="135731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496" name="Google Shape;496;p40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1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Fundamentos de la programación</a:t>
            </a:r>
            <a:endParaRPr/>
          </a:p>
        </p:txBody>
      </p:sp>
      <p:sp>
        <p:nvSpPr>
          <p:cNvPr id="502" name="Google Shape;502;p41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03" name="Google Shape;503;p41"/>
          <p:cNvSpPr txBox="1"/>
          <p:nvPr>
            <p:ph idx="11" type="ftr"/>
          </p:nvPr>
        </p:nvSpPr>
        <p:spPr>
          <a:xfrm>
            <a:off x="2057400" y="4767263"/>
            <a:ext cx="4175534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504" name="Google Shape;504;p41"/>
          <p:cNvSpPr/>
          <p:nvPr/>
        </p:nvSpPr>
        <p:spPr>
          <a:xfrm>
            <a:off x="2996357" y="2283210"/>
            <a:ext cx="3151504" cy="600164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300">
                <a:solidFill>
                  <a:srgbClr val="B1EEFE"/>
                </a:solidFill>
                <a:latin typeface="Calibri"/>
                <a:ea typeface="Calibri"/>
                <a:cs typeface="Calibri"/>
                <a:sym typeface="Calibri"/>
              </a:rPr>
              <a:t>El preprocesador</a:t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05" name="Google Shape;505;p41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2"/>
          <p:cNvSpPr/>
          <p:nvPr/>
        </p:nvSpPr>
        <p:spPr>
          <a:xfrm>
            <a:off x="1871700" y="2319398"/>
            <a:ext cx="1566174" cy="2198043"/>
          </a:xfrm>
          <a:prstGeom prst="snip1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54000" spcFirstLastPara="1" rIns="54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75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#include &lt;string&gt;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75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75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75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int N = 100;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75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75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typedef struct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75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int codigo;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75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string nombre;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75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double sueldo;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75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tRegistro;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75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75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typedef tRegistro tArray[N];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75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75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typedef struct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75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tArray registros;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75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int cont;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75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tLista;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75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75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11" name="Google Shape;511;p42"/>
          <p:cNvCxnSpPr/>
          <p:nvPr/>
        </p:nvCxnSpPr>
        <p:spPr>
          <a:xfrm>
            <a:off x="3167844" y="3580187"/>
            <a:ext cx="2052228" cy="1191"/>
          </a:xfrm>
          <a:prstGeom prst="straightConnector1">
            <a:avLst/>
          </a:prstGeom>
          <a:noFill/>
          <a:ln cap="flat" cmpd="sng" w="698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512" name="Google Shape;512;p42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El preprocesador</a:t>
            </a:r>
            <a:endParaRPr/>
          </a:p>
        </p:txBody>
      </p:sp>
      <p:sp>
        <p:nvSpPr>
          <p:cNvPr id="513" name="Google Shape;513;p42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/>
              <a:t>Directivas: </a:t>
            </a:r>
            <a:r>
              <a:rPr lang="es-ES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/>
              <a:t>Antes de compilar se pone en marcha el </a:t>
            </a:r>
            <a:r>
              <a:rPr i="1" lang="es-ES"/>
              <a:t>preprocesador</a:t>
            </a:r>
            <a:endParaRPr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/>
              <a:t>Interpreta las directivas y genera un único archivo temporal con todo el código del módulo o programa</a:t>
            </a:r>
            <a:endParaRPr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/>
              <a:t>Como en la inclusión (directiva </a:t>
            </a:r>
            <a:r>
              <a:rPr lang="es-ES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s-ES"/>
              <a:t>):</a:t>
            </a:r>
            <a:endParaRPr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650"/>
              <a:buNone/>
            </a:pPr>
            <a:r>
              <a:t/>
            </a:r>
            <a:endParaRPr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sz="1350"/>
          </a:p>
        </p:txBody>
      </p:sp>
      <p:sp>
        <p:nvSpPr>
          <p:cNvPr id="514" name="Google Shape;514;p42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15" name="Google Shape;515;p42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516" name="Google Shape;516;p42"/>
          <p:cNvSpPr/>
          <p:nvPr/>
        </p:nvSpPr>
        <p:spPr>
          <a:xfrm>
            <a:off x="3707904" y="2319399"/>
            <a:ext cx="1566174" cy="661492"/>
          </a:xfrm>
          <a:prstGeom prst="snip1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27000" lIns="54000" spcFirstLastPara="1" rIns="54000" wrap="square" tIns="27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#include "lista.h"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menu();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Google Shape;517;p42"/>
          <p:cNvSpPr/>
          <p:nvPr/>
        </p:nvSpPr>
        <p:spPr>
          <a:xfrm>
            <a:off x="5502998" y="2319399"/>
            <a:ext cx="1566174" cy="2395746"/>
          </a:xfrm>
          <a:prstGeom prst="snip1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54000" spcFirstLastPara="1" rIns="54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75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#include &lt;string&gt;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75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75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75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int N = 100;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75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75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typedef struct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75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int codigo;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75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string nombre;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75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double sueldo;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75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tRegistro;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75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75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typedef tRegistro tArray[N];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75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75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typedef struct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75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tArray registros;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75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int cont;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75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tLista;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75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75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75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menu();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75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</p:txBody>
      </p:sp>
      <p:sp>
        <p:nvSpPr>
          <p:cNvPr id="518" name="Google Shape;518;p42"/>
          <p:cNvSpPr/>
          <p:nvPr/>
        </p:nvSpPr>
        <p:spPr>
          <a:xfrm flipH="1" rot="-5400000">
            <a:off x="4472827" y="1995848"/>
            <a:ext cx="1494490" cy="1674186"/>
          </a:xfrm>
          <a:prstGeom prst="arc">
            <a:avLst>
              <a:gd fmla="val 16200000" name="adj1"/>
              <a:gd fmla="val 382003" name="adj2"/>
            </a:avLst>
          </a:prstGeom>
          <a:noFill/>
          <a:ln cap="flat" cmpd="sng" w="73025">
            <a:solidFill>
              <a:srgbClr val="FFC000"/>
            </a:solidFill>
            <a:prstDash val="solid"/>
            <a:round/>
            <a:headEnd len="sm" w="sm" type="none"/>
            <a:tailEnd len="lg" w="lg" type="stealth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19" name="Google Shape;519;p42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3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Fundamentos de la programación</a:t>
            </a:r>
            <a:endParaRPr/>
          </a:p>
        </p:txBody>
      </p:sp>
      <p:sp>
        <p:nvSpPr>
          <p:cNvPr id="525" name="Google Shape;525;p43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26" name="Google Shape;526;p43"/>
          <p:cNvSpPr txBox="1"/>
          <p:nvPr>
            <p:ph idx="11" type="ftr"/>
          </p:nvPr>
        </p:nvSpPr>
        <p:spPr>
          <a:xfrm>
            <a:off x="2057400" y="4767263"/>
            <a:ext cx="4175534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527" name="Google Shape;527;p43"/>
          <p:cNvSpPr/>
          <p:nvPr/>
        </p:nvSpPr>
        <p:spPr>
          <a:xfrm>
            <a:off x="2365644" y="2283210"/>
            <a:ext cx="4412939" cy="600164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300">
                <a:solidFill>
                  <a:srgbClr val="B1EEFE"/>
                </a:solidFill>
                <a:latin typeface="Calibri"/>
                <a:ea typeface="Calibri"/>
                <a:cs typeface="Calibri"/>
                <a:sym typeface="Calibri"/>
              </a:rPr>
              <a:t>Cada cosa en su módulo</a:t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28" name="Google Shape;528;p43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4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Programación modular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4" name="Google Shape;534;p44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45"/>
              <a:buNone/>
            </a:pPr>
            <a:r>
              <a:rPr lang="es-ES" sz="1942">
                <a:solidFill>
                  <a:srgbClr val="B1EEFE"/>
                </a:solidFill>
              </a:rPr>
              <a:t>Distribuir la funcionalidad del programa en módulos</a:t>
            </a:r>
            <a:endParaRPr i="0" sz="1942">
              <a:solidFill>
                <a:srgbClr val="B1EEFE"/>
              </a:solidFill>
            </a:endParaRPr>
          </a:p>
          <a:p>
            <a:pPr indent="0" lvl="1" marL="271463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26"/>
              <a:buNone/>
            </a:pPr>
            <a:r>
              <a:rPr lang="es-ES" sz="1526"/>
              <a:t>Encapsulación de un conjunto de subprogramas relacionados:</a:t>
            </a:r>
            <a:endParaRPr/>
          </a:p>
          <a:p>
            <a:pPr indent="-257175" lvl="1" marL="528638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26"/>
              <a:buChar char="✔"/>
            </a:pPr>
            <a:r>
              <a:rPr lang="es-ES" sz="1526"/>
              <a:t>Por la estructura de datos sobre la que trabajan</a:t>
            </a:r>
            <a:endParaRPr/>
          </a:p>
          <a:p>
            <a:pPr indent="-257175" lvl="1" marL="528638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26"/>
              <a:buChar char="✔"/>
            </a:pPr>
            <a:r>
              <a:rPr lang="es-ES" sz="1526"/>
              <a:t>Subprogramas de utilidad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26"/>
              <a:buNone/>
            </a:pPr>
            <a:r>
              <a:rPr lang="es-ES" sz="1526"/>
              <a:t>A menudo las estructuras de datos contienen otras estructuras:</a:t>
            </a:r>
            <a:endParaRPr/>
          </a:p>
          <a:p>
            <a:pPr indent="0" lvl="1" marL="271463" rtl="0" algn="l">
              <a:lnSpc>
                <a:spcPct val="126201"/>
              </a:lnSpc>
              <a:spcBef>
                <a:spcPts val="450"/>
              </a:spcBef>
              <a:spcAft>
                <a:spcPts val="0"/>
              </a:spcAft>
              <a:buClr>
                <a:srgbClr val="8EC5F7"/>
              </a:buClr>
              <a:buSzPts val="1248"/>
              <a:buNone/>
            </a:pPr>
            <a:r>
              <a:rPr lang="es-ES" sz="1248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ES" sz="1248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48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248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N = </a:t>
            </a:r>
            <a:r>
              <a:rPr lang="es-ES" sz="1248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s-ES" sz="1248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lnSpc>
                <a:spcPct val="126201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48"/>
              <a:buNone/>
            </a:pPr>
            <a:r>
              <a:rPr lang="es-ES" sz="1248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typedef</a:t>
            </a:r>
            <a:r>
              <a:rPr lang="es-ES" sz="1248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48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ES" sz="1248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1" marL="271463" rtl="0" algn="l">
              <a:lnSpc>
                <a:spcPct val="126201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48"/>
              <a:buNone/>
            </a:pPr>
            <a:r>
              <a:rPr lang="es-ES" sz="1248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48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248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codigo;</a:t>
            </a:r>
            <a:endParaRPr/>
          </a:p>
          <a:p>
            <a:pPr indent="0" lvl="1" marL="271463" rtl="0" algn="l">
              <a:lnSpc>
                <a:spcPct val="126201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48"/>
              <a:buNone/>
            </a:pPr>
            <a:r>
              <a:rPr lang="es-ES" sz="1248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48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ES" sz="1248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nombre;</a:t>
            </a:r>
            <a:endParaRPr/>
          </a:p>
          <a:p>
            <a:pPr indent="0" lvl="1" marL="271463" rtl="0" algn="l">
              <a:lnSpc>
                <a:spcPct val="126201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48"/>
              <a:buNone/>
            </a:pPr>
            <a:r>
              <a:rPr lang="es-ES" sz="1248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48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ES" sz="1248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sueldo;</a:t>
            </a:r>
            <a:endParaRPr/>
          </a:p>
          <a:p>
            <a:pPr indent="0" lvl="1" marL="271463" rtl="0" algn="l">
              <a:lnSpc>
                <a:spcPct val="126201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48"/>
              <a:buNone/>
            </a:pPr>
            <a:r>
              <a:rPr lang="es-ES" sz="1248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s-ES" sz="1248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</a:t>
            </a:r>
            <a:r>
              <a:rPr lang="es-ES" sz="1248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lnSpc>
                <a:spcPct val="126201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48"/>
              <a:buNone/>
            </a:pPr>
            <a:r>
              <a:rPr lang="es-ES" sz="1248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typedef</a:t>
            </a:r>
            <a:r>
              <a:rPr lang="es-ES" sz="1248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48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</a:t>
            </a:r>
            <a:r>
              <a:rPr lang="es-ES" sz="1248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48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tArray</a:t>
            </a:r>
            <a:r>
              <a:rPr lang="es-ES" sz="1248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[N];</a:t>
            </a:r>
            <a:endParaRPr/>
          </a:p>
          <a:p>
            <a:pPr indent="0" lvl="1" marL="271463" rtl="0" algn="l">
              <a:lnSpc>
                <a:spcPct val="126201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48"/>
              <a:buNone/>
            </a:pPr>
            <a:r>
              <a:rPr lang="es-ES" sz="1248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typedef</a:t>
            </a:r>
            <a:r>
              <a:rPr lang="es-ES" sz="1248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48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ES" sz="1248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1" marL="271463" rtl="0" algn="l">
              <a:lnSpc>
                <a:spcPct val="126201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48"/>
              <a:buNone/>
            </a:pPr>
            <a:r>
              <a:rPr lang="es-ES" sz="1248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48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tArray</a:t>
            </a:r>
            <a:r>
              <a:rPr lang="es-ES" sz="1248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registros;</a:t>
            </a:r>
            <a:endParaRPr/>
          </a:p>
          <a:p>
            <a:pPr indent="0" lvl="1" marL="271463" rtl="0" algn="l">
              <a:lnSpc>
                <a:spcPct val="126201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48"/>
              <a:buNone/>
            </a:pPr>
            <a:r>
              <a:rPr lang="es-ES" sz="1248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48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248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cont;</a:t>
            </a:r>
            <a:endParaRPr/>
          </a:p>
          <a:p>
            <a:pPr indent="0" lvl="1" marL="271463" rtl="0" algn="l">
              <a:lnSpc>
                <a:spcPct val="126201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48"/>
              <a:buNone/>
            </a:pPr>
            <a:r>
              <a:rPr lang="es-ES" sz="1248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s-ES" sz="1248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</a:t>
            </a:r>
            <a:r>
              <a:rPr lang="es-ES" sz="1248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87"/>
          </a:p>
        </p:txBody>
      </p:sp>
      <p:sp>
        <p:nvSpPr>
          <p:cNvPr id="535" name="Google Shape;535;p44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36" name="Google Shape;536;p44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537" name="Google Shape;537;p44"/>
          <p:cNvSpPr txBox="1"/>
          <p:nvPr/>
        </p:nvSpPr>
        <p:spPr>
          <a:xfrm>
            <a:off x="4788025" y="2787775"/>
            <a:ext cx="2677271" cy="143885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Lista de registros:</a:t>
            </a:r>
            <a:endParaRPr/>
          </a:p>
          <a:p>
            <a:pPr indent="-271463" lvl="0" marL="271463" marR="0" rtl="0" algn="l">
              <a:spcBef>
                <a:spcPts val="450"/>
              </a:spcBef>
              <a:spcAft>
                <a:spcPts val="0"/>
              </a:spcAft>
              <a:buClr>
                <a:srgbClr val="4FCEFF"/>
              </a:buClr>
              <a:buSzPts val="1500"/>
              <a:buFont typeface="Noto Sans Symbols"/>
              <a:buChar char="✔"/>
            </a:pPr>
            <a:r>
              <a:rPr lang="es-ES" sz="15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Estructura </a:t>
            </a:r>
            <a:r>
              <a:rPr lang="es-ES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tRegistro</a:t>
            </a:r>
            <a:endParaRPr sz="15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71463" lvl="0" marL="271463" marR="0" rtl="0" algn="l">
              <a:spcBef>
                <a:spcPts val="450"/>
              </a:spcBef>
              <a:spcAft>
                <a:spcPts val="0"/>
              </a:spcAft>
              <a:buClr>
                <a:srgbClr val="4FCEFF"/>
              </a:buClr>
              <a:buSzPts val="1500"/>
              <a:buFont typeface="Noto Sans Symbols"/>
              <a:buChar char="✔"/>
            </a:pPr>
            <a:r>
              <a:rPr lang="es-ES" sz="15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Estructura </a:t>
            </a:r>
            <a:r>
              <a:rPr lang="es-ES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tLista</a:t>
            </a:r>
            <a:br>
              <a:rPr lang="es-ES" sz="15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s-ES" sz="15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(contiene </a:t>
            </a:r>
            <a:r>
              <a:rPr lang="es-ES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tRegistro</a:t>
            </a:r>
            <a:r>
              <a:rPr lang="es-ES" sz="15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/>
          </a:p>
          <a:p>
            <a:pPr indent="-271463" lvl="0" marL="271463" marR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Cada estructura, en su módulo</a:t>
            </a:r>
            <a:endParaRPr/>
          </a:p>
        </p:txBody>
      </p:sp>
      <p:sp>
        <p:nvSpPr>
          <p:cNvPr id="538" name="Google Shape;538;p44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Algoritmos y Estructuras de Datos I.</a:t>
            </a:r>
            <a:endParaRPr/>
          </a:p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6" name="Google Shape;146;p18"/>
          <p:cNvSpPr txBox="1"/>
          <p:nvPr>
            <p:ph idx="11" type="ftr"/>
          </p:nvPr>
        </p:nvSpPr>
        <p:spPr>
          <a:xfrm>
            <a:off x="2057400" y="4767263"/>
            <a:ext cx="4175534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2389606" y="2283210"/>
            <a:ext cx="4364977" cy="110799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300">
                <a:solidFill>
                  <a:srgbClr val="B1EEFE"/>
                </a:solidFill>
                <a:latin typeface="Calibri"/>
                <a:ea typeface="Calibri"/>
                <a:cs typeface="Calibri"/>
                <a:sym typeface="Calibri"/>
              </a:rPr>
              <a:t>Programas multiarchivo</a:t>
            </a:r>
            <a:br>
              <a:rPr b="1" lang="es-ES" sz="3300">
                <a:solidFill>
                  <a:srgbClr val="B1EEF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s-ES" sz="3300">
                <a:solidFill>
                  <a:srgbClr val="B1EEFE"/>
                </a:solidFill>
                <a:latin typeface="Calibri"/>
                <a:ea typeface="Calibri"/>
                <a:cs typeface="Calibri"/>
                <a:sym typeface="Calibri"/>
              </a:rPr>
              <a:t>y compilación separada</a:t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48" name="Google Shape;148;p18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6:18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5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Módulo de registros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Google Shape;544;p45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95"/>
              <a:buNone/>
            </a:pPr>
            <a:r>
              <a:rPr lang="es-ES" sz="2100">
                <a:solidFill>
                  <a:srgbClr val="B1EEFE"/>
                </a:solidFill>
              </a:rPr>
              <a:t>Gestión de una lista ordenada II</a:t>
            </a:r>
            <a:endParaRPr i="0" sz="2100">
              <a:solidFill>
                <a:srgbClr val="B1EEFE"/>
              </a:solidFill>
            </a:endParaRPr>
          </a:p>
          <a:p>
            <a:pPr indent="0" lvl="1" marL="271463" rtl="0" algn="l">
              <a:spcBef>
                <a:spcPts val="90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&lt;string&gt;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using namespace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std;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sz="1350">
              <a:solidFill>
                <a:srgbClr val="4FCE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typedef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codigo;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nombre;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sueldo;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sz="135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nuevo();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bool </a:t>
            </a:r>
            <a:r>
              <a:rPr lang="es-ES" sz="135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opIzq,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opDer);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bool </a:t>
            </a:r>
            <a:r>
              <a:rPr lang="es-ES" sz="135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&lt;(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opIzq,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opDer);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mostrar(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pos,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registro);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sz="13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5" name="Google Shape;545;p45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46" name="Google Shape;546;p45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547" name="Google Shape;547;p45"/>
          <p:cNvSpPr txBox="1"/>
          <p:nvPr/>
        </p:nvSpPr>
        <p:spPr>
          <a:xfrm>
            <a:off x="6530502" y="303498"/>
            <a:ext cx="1130438" cy="30008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registro.h</a:t>
            </a:r>
            <a:endParaRPr sz="135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8" name="Google Shape;548;p45"/>
          <p:cNvSpPr txBox="1"/>
          <p:nvPr/>
        </p:nvSpPr>
        <p:spPr>
          <a:xfrm>
            <a:off x="5598114" y="289211"/>
            <a:ext cx="925860" cy="32316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Cabecera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6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Módulo de registros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4" name="Google Shape;554;p46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520"/>
              <a:buNone/>
            </a:pPr>
            <a:r>
              <a:rPr lang="es-ES" sz="1600">
                <a:solidFill>
                  <a:srgbClr val="B1EEFE"/>
                </a:solidFill>
              </a:rPr>
              <a:t>Gestión de una lista ordenada II</a:t>
            </a:r>
            <a:endParaRPr i="0" sz="1600">
              <a:solidFill>
                <a:srgbClr val="B1EEFE"/>
              </a:solidFill>
            </a:endParaRPr>
          </a:p>
          <a:p>
            <a:pPr indent="0" lvl="1" marL="271463" rtl="0" algn="l">
              <a:lnSpc>
                <a:spcPct val="1125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&lt;iostream&gt;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&lt;string&gt;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using namespace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std;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&lt;iomanip&gt;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"registro.h"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nuevo() {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registro;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cout &lt;&lt;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"Introduce el código: "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cin &gt;&gt; registro.codigo;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cout &lt;&lt;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"Introduce el nombre: "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cin &gt;&gt; registro.nombre;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cout &lt;&lt;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"Introduce el sueldo: "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cin &gt;&gt; registro.sueldo;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registro;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bool 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opIzq,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opDer) {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opIzq.nombre &gt; opDer.nombre;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} ...</a:t>
            </a:r>
            <a:endParaRPr/>
          </a:p>
        </p:txBody>
      </p:sp>
      <p:sp>
        <p:nvSpPr>
          <p:cNvPr id="555" name="Google Shape;555;p46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56" name="Google Shape;556;p46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557" name="Google Shape;557;p46"/>
          <p:cNvSpPr txBox="1"/>
          <p:nvPr/>
        </p:nvSpPr>
        <p:spPr>
          <a:xfrm>
            <a:off x="6341348" y="303498"/>
            <a:ext cx="1319592" cy="30008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registro.cpp</a:t>
            </a:r>
            <a:endParaRPr/>
          </a:p>
        </p:txBody>
      </p:sp>
      <p:cxnSp>
        <p:nvCxnSpPr>
          <p:cNvPr id="558" name="Google Shape;558;p46"/>
          <p:cNvCxnSpPr/>
          <p:nvPr/>
        </p:nvCxnSpPr>
        <p:spPr>
          <a:xfrm rot="10800000">
            <a:off x="3707904" y="1976492"/>
            <a:ext cx="1026114" cy="1191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lg" w="lg" type="stealth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559" name="Google Shape;559;p46"/>
          <p:cNvSpPr txBox="1"/>
          <p:nvPr/>
        </p:nvSpPr>
        <p:spPr>
          <a:xfrm>
            <a:off x="4896036" y="289211"/>
            <a:ext cx="1411914" cy="55399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Implementación</a:t>
            </a:r>
            <a:endParaRPr/>
          </a:p>
        </p:txBody>
      </p:sp>
      <p:sp>
        <p:nvSpPr>
          <p:cNvPr id="560" name="Google Shape;560;p46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7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Módulo de lista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6" name="Google Shape;566;p47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995"/>
              <a:buNone/>
            </a:pPr>
            <a:r>
              <a:rPr lang="es-ES" sz="2100">
                <a:solidFill>
                  <a:srgbClr val="B1EEFE"/>
                </a:solidFill>
              </a:rPr>
              <a:t>Gestión de una lista ordenada II</a:t>
            </a:r>
            <a:endParaRPr i="0" sz="2100">
              <a:solidFill>
                <a:srgbClr val="B1EEFE"/>
              </a:solidFill>
            </a:endParaRPr>
          </a:p>
          <a:p>
            <a:pPr indent="0" lvl="1" marL="271463" rtl="0" algn="l">
              <a:spcBef>
                <a:spcPts val="90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&lt;string&gt;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using namespace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std;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"registro.h"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solidFill>
                <a:srgbClr val="4FCE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N =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typedef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tArray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[N];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typedef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tArray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registros;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cont;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BD =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"bd.txt"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insertar(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&amp;lista,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registro,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bool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&amp;ok);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eliminar(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&amp;lista,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pos,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&amp;ok); </a:t>
            </a:r>
            <a:r>
              <a:rPr lang="es-ES" sz="12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pos = 1..N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buscar(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lista,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nombre);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mostrar(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&amp;lista);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cargar(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&amp;lista,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&amp;ok);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guardar(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lista);</a:t>
            </a:r>
            <a:endParaRPr/>
          </a:p>
        </p:txBody>
      </p:sp>
      <p:sp>
        <p:nvSpPr>
          <p:cNvPr id="567" name="Google Shape;567;p47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68" name="Google Shape;568;p47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569" name="Google Shape;569;p47"/>
          <p:cNvSpPr txBox="1"/>
          <p:nvPr/>
        </p:nvSpPr>
        <p:spPr>
          <a:xfrm>
            <a:off x="6719656" y="303498"/>
            <a:ext cx="941284" cy="30008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lista2.h</a:t>
            </a:r>
            <a:endParaRPr/>
          </a:p>
        </p:txBody>
      </p:sp>
      <p:cxnSp>
        <p:nvCxnSpPr>
          <p:cNvPr id="570" name="Google Shape;570;p47"/>
          <p:cNvCxnSpPr/>
          <p:nvPr/>
        </p:nvCxnSpPr>
        <p:spPr>
          <a:xfrm rot="10800000">
            <a:off x="3707904" y="1682223"/>
            <a:ext cx="1026114" cy="1191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lg" w="lg" type="stealth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571" name="Google Shape;571;p47"/>
          <p:cNvSpPr txBox="1"/>
          <p:nvPr/>
        </p:nvSpPr>
        <p:spPr>
          <a:xfrm>
            <a:off x="5598114" y="289211"/>
            <a:ext cx="925860" cy="32316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Cabecera</a:t>
            </a:r>
            <a:endParaRPr/>
          </a:p>
        </p:txBody>
      </p:sp>
      <p:sp>
        <p:nvSpPr>
          <p:cNvPr id="572" name="Google Shape;572;p47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8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Módulo de lista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8" name="Google Shape;578;p48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520"/>
              <a:buNone/>
            </a:pPr>
            <a:r>
              <a:rPr lang="es-ES" sz="1600">
                <a:solidFill>
                  <a:srgbClr val="B1EEFE"/>
                </a:solidFill>
              </a:rPr>
              <a:t>Gestión de una lista ordenada II</a:t>
            </a:r>
            <a:endParaRPr i="0" sz="1600">
              <a:solidFill>
                <a:srgbClr val="B1EEFE"/>
              </a:solidFill>
            </a:endParaRPr>
          </a:p>
          <a:p>
            <a:pPr indent="0" lvl="1" marL="271463" rtl="0" algn="l">
              <a:lnSpc>
                <a:spcPct val="1125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&lt;iostream&gt;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using namespace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std;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&lt;fstream&gt;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"lista2.h"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insertar(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&amp;lista,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registro,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bool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&amp;ok) {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ok =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(lista.cont == N) {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ok =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s-ES" sz="12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Lista llena</a:t>
            </a:r>
            <a:endParaRPr sz="1200">
              <a:solidFill>
                <a:srgbClr val="92D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92D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((i &lt; lista.cont) &amp;&amp; (lista.registros[i] &lt; registro)) {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i++;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2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Insertamos en la posición i</a:t>
            </a:r>
            <a:endParaRPr sz="1200">
              <a:solidFill>
                <a:srgbClr val="92D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j = lista.cont; j &gt; i; j--) {</a:t>
            </a:r>
            <a:r>
              <a:rPr lang="es-ES" sz="12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Desplazar a la derecha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lista.registros[j] = lista.registros[j -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];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/>
          </a:p>
        </p:txBody>
      </p:sp>
      <p:sp>
        <p:nvSpPr>
          <p:cNvPr id="579" name="Google Shape;579;p48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80" name="Google Shape;580;p48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581" name="Google Shape;581;p48"/>
          <p:cNvSpPr txBox="1"/>
          <p:nvPr/>
        </p:nvSpPr>
        <p:spPr>
          <a:xfrm>
            <a:off x="6530502" y="303498"/>
            <a:ext cx="1130438" cy="30008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lista2.cpp</a:t>
            </a:r>
            <a:endParaRPr/>
          </a:p>
        </p:txBody>
      </p:sp>
      <p:cxnSp>
        <p:nvCxnSpPr>
          <p:cNvPr id="582" name="Google Shape;582;p48"/>
          <p:cNvCxnSpPr/>
          <p:nvPr/>
        </p:nvCxnSpPr>
        <p:spPr>
          <a:xfrm rot="10800000">
            <a:off x="3491880" y="1801379"/>
            <a:ext cx="1026114" cy="1191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lg" w="lg" type="stealth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583" name="Google Shape;583;p48"/>
          <p:cNvSpPr txBox="1"/>
          <p:nvPr/>
        </p:nvSpPr>
        <p:spPr>
          <a:xfrm>
            <a:off x="4896036" y="289211"/>
            <a:ext cx="1411914" cy="55399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Implementación</a:t>
            </a:r>
            <a:endParaRPr/>
          </a:p>
        </p:txBody>
      </p:sp>
      <p:sp>
        <p:nvSpPr>
          <p:cNvPr id="584" name="Google Shape;584;p48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9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Programa principal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0" name="Google Shape;590;p49"/>
          <p:cNvSpPr txBox="1"/>
          <p:nvPr>
            <p:ph idx="1" type="body"/>
          </p:nvPr>
        </p:nvSpPr>
        <p:spPr>
          <a:xfrm>
            <a:off x="1056427" y="811879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710"/>
              <a:buNone/>
            </a:pPr>
            <a:r>
              <a:rPr lang="es-ES">
                <a:solidFill>
                  <a:srgbClr val="B1EEFE"/>
                </a:solidFill>
              </a:rPr>
              <a:t>Gestión de una lista ordenada II</a:t>
            </a:r>
            <a:endParaRPr i="0">
              <a:solidFill>
                <a:srgbClr val="B1EEFE"/>
              </a:solidFill>
            </a:endParaRPr>
          </a:p>
          <a:p>
            <a:pPr indent="0" lvl="1" marL="271463" rtl="0" algn="l">
              <a:lnSpc>
                <a:spcPct val="96428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s-ES" sz="14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s-ES" sz="1400">
                <a:latin typeface="Consolas"/>
                <a:ea typeface="Consolas"/>
                <a:cs typeface="Consolas"/>
                <a:sym typeface="Consolas"/>
              </a:rPr>
              <a:t>&lt;iostream&gt;</a:t>
            </a:r>
            <a:endParaRPr/>
          </a:p>
          <a:p>
            <a:pPr indent="0" lvl="1" marL="271463" rtl="0" algn="l">
              <a:lnSpc>
                <a:spcPct val="9642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using namespace </a:t>
            </a:r>
            <a:r>
              <a:rPr lang="es-ES" sz="1400">
                <a:latin typeface="Consolas"/>
                <a:ea typeface="Consolas"/>
                <a:cs typeface="Consolas"/>
                <a:sym typeface="Consolas"/>
              </a:rPr>
              <a:t>std;</a:t>
            </a:r>
            <a:endParaRPr/>
          </a:p>
          <a:p>
            <a:pPr indent="0" lvl="1" marL="271463" rtl="0" algn="l">
              <a:lnSpc>
                <a:spcPct val="9642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s-ES" sz="1400">
                <a:latin typeface="Consolas"/>
                <a:ea typeface="Consolas"/>
                <a:cs typeface="Consolas"/>
                <a:sym typeface="Consolas"/>
              </a:rPr>
              <a:t>"registro.h"</a:t>
            </a:r>
            <a:endParaRPr/>
          </a:p>
          <a:p>
            <a:pPr indent="0" lvl="1" marL="271463" rtl="0" algn="l">
              <a:lnSpc>
                <a:spcPct val="9642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s-ES" sz="1400">
                <a:latin typeface="Consolas"/>
                <a:ea typeface="Consolas"/>
                <a:cs typeface="Consolas"/>
                <a:sym typeface="Consolas"/>
              </a:rPr>
              <a:t>"lista2.h"</a:t>
            </a:r>
            <a:endParaRPr/>
          </a:p>
          <a:p>
            <a:pPr indent="0" lvl="1" marL="271463" rtl="0" algn="l">
              <a:lnSpc>
                <a:spcPct val="9642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9642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s-ES" sz="1400">
                <a:latin typeface="Consolas"/>
                <a:ea typeface="Consolas"/>
                <a:cs typeface="Consolas"/>
                <a:sym typeface="Consolas"/>
              </a:rPr>
              <a:t>menu();</a:t>
            </a:r>
            <a:endParaRPr/>
          </a:p>
          <a:p>
            <a:pPr indent="0" lvl="1" marL="271463" rtl="0" algn="l">
              <a:lnSpc>
                <a:spcPct val="9642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9642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400"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indent="0" lvl="1" marL="271463" rtl="0" algn="l">
              <a:lnSpc>
                <a:spcPct val="9642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4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</a:t>
            </a:r>
            <a:r>
              <a:rPr lang="es-ES" sz="1400">
                <a:latin typeface="Consolas"/>
                <a:ea typeface="Consolas"/>
                <a:cs typeface="Consolas"/>
                <a:sym typeface="Consolas"/>
              </a:rPr>
              <a:t> lista;</a:t>
            </a:r>
            <a:endParaRPr/>
          </a:p>
          <a:p>
            <a:pPr indent="0" lvl="1" marL="271463" rtl="0" algn="l">
              <a:lnSpc>
                <a:spcPct val="9642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4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s-ES" sz="1400">
                <a:latin typeface="Consolas"/>
                <a:ea typeface="Consolas"/>
                <a:cs typeface="Consolas"/>
                <a:sym typeface="Consolas"/>
              </a:rPr>
              <a:t> ok;</a:t>
            </a:r>
            <a:endParaRPr/>
          </a:p>
          <a:p>
            <a:pPr indent="0" lvl="1" marL="271463" rtl="0" algn="l">
              <a:lnSpc>
                <a:spcPct val="9642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4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400">
                <a:latin typeface="Consolas"/>
                <a:ea typeface="Consolas"/>
                <a:cs typeface="Consolas"/>
                <a:sym typeface="Consolas"/>
              </a:rPr>
              <a:t> op, pos;</a:t>
            </a:r>
            <a:endParaRPr/>
          </a:p>
          <a:p>
            <a:pPr indent="0" lvl="1" marL="271463" rtl="0" algn="l">
              <a:lnSpc>
                <a:spcPct val="9642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indent="0" lvl="1" marL="271463" rtl="0" algn="l">
              <a:lnSpc>
                <a:spcPct val="9642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>
                <a:latin typeface="Consolas"/>
                <a:ea typeface="Consolas"/>
                <a:cs typeface="Consolas"/>
                <a:sym typeface="Consolas"/>
              </a:rPr>
              <a:t>   cargar(lista, ok);</a:t>
            </a:r>
            <a:endParaRPr/>
          </a:p>
          <a:p>
            <a:pPr indent="0" lvl="1" marL="271463" rtl="0" algn="l">
              <a:lnSpc>
                <a:spcPct val="9642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4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ES" sz="1400">
                <a:latin typeface="Consolas"/>
                <a:ea typeface="Consolas"/>
                <a:cs typeface="Consolas"/>
                <a:sym typeface="Consolas"/>
              </a:rPr>
              <a:t> (!ok) {</a:t>
            </a:r>
            <a:endParaRPr/>
          </a:p>
          <a:p>
            <a:pPr indent="0" lvl="1" marL="271463" rtl="0" algn="l">
              <a:lnSpc>
                <a:spcPct val="9642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>
                <a:latin typeface="Consolas"/>
                <a:ea typeface="Consolas"/>
                <a:cs typeface="Consolas"/>
                <a:sym typeface="Consolas"/>
              </a:rPr>
              <a:t>      cout &lt;&lt; </a:t>
            </a:r>
            <a:r>
              <a:rPr lang="es-ES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"No se pudo abrir el archivo!" </a:t>
            </a:r>
            <a:r>
              <a:rPr lang="es-ES" sz="1400">
                <a:latin typeface="Consolas"/>
                <a:ea typeface="Consolas"/>
                <a:cs typeface="Consolas"/>
                <a:sym typeface="Consolas"/>
              </a:rPr>
              <a:t>&lt;&lt; endl;</a:t>
            </a:r>
            <a:endParaRPr/>
          </a:p>
          <a:p>
            <a:pPr indent="0" lvl="1" marL="271463" rtl="0" algn="l">
              <a:lnSpc>
                <a:spcPct val="9642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1" marL="271463" rtl="0" algn="l">
              <a:lnSpc>
                <a:spcPct val="9642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4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-ES" sz="14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1" marL="271463" rtl="0" algn="l">
              <a:lnSpc>
                <a:spcPct val="9642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4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s-ES" sz="14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1" marL="271463" rtl="0" algn="l">
              <a:lnSpc>
                <a:spcPct val="9642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>
                <a:latin typeface="Consolas"/>
                <a:ea typeface="Consolas"/>
                <a:cs typeface="Consolas"/>
                <a:sym typeface="Consolas"/>
              </a:rPr>
              <a:t>         mostrar(lista);</a:t>
            </a:r>
            <a:endParaRPr/>
          </a:p>
          <a:p>
            <a:pPr indent="0" lvl="1" marL="271463" rtl="0" algn="l">
              <a:lnSpc>
                <a:spcPct val="9642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>
                <a:latin typeface="Consolas"/>
                <a:ea typeface="Consolas"/>
                <a:cs typeface="Consolas"/>
                <a:sym typeface="Consolas"/>
              </a:rPr>
              <a:t>         op = menu();</a:t>
            </a:r>
            <a:endParaRPr/>
          </a:p>
          <a:p>
            <a:pPr indent="0" lvl="1" marL="271463" rtl="0" algn="l">
              <a:lnSpc>
                <a:spcPct val="9642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>
                <a:latin typeface="Consolas"/>
                <a:ea typeface="Consolas"/>
                <a:cs typeface="Consolas"/>
                <a:sym typeface="Consolas"/>
              </a:rPr>
              <a:t>         ...</a:t>
            </a:r>
            <a:endParaRPr/>
          </a:p>
        </p:txBody>
      </p:sp>
      <p:sp>
        <p:nvSpPr>
          <p:cNvPr id="591" name="Google Shape;591;p49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92" name="Google Shape;592;p49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593" name="Google Shape;593;p49"/>
          <p:cNvSpPr txBox="1"/>
          <p:nvPr/>
        </p:nvSpPr>
        <p:spPr>
          <a:xfrm>
            <a:off x="6814233" y="303498"/>
            <a:ext cx="846707" cy="30008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bd2.cpp</a:t>
            </a:r>
            <a:endParaRPr/>
          </a:p>
        </p:txBody>
      </p:sp>
      <p:cxnSp>
        <p:nvCxnSpPr>
          <p:cNvPr id="594" name="Google Shape;594;p49"/>
          <p:cNvCxnSpPr/>
          <p:nvPr/>
        </p:nvCxnSpPr>
        <p:spPr>
          <a:xfrm rot="10800000">
            <a:off x="3599892" y="1814474"/>
            <a:ext cx="1026114" cy="1191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lg" w="lg" type="stealth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595" name="Google Shape;595;p49"/>
          <p:cNvCxnSpPr/>
          <p:nvPr/>
        </p:nvCxnSpPr>
        <p:spPr>
          <a:xfrm rot="10800000">
            <a:off x="3599892" y="1656456"/>
            <a:ext cx="1026114" cy="1191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lg" w="lg" type="stealth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grpSp>
        <p:nvGrpSpPr>
          <p:cNvPr id="596" name="Google Shape;596;p49"/>
          <p:cNvGrpSpPr/>
          <p:nvPr/>
        </p:nvGrpSpPr>
        <p:grpSpPr>
          <a:xfrm>
            <a:off x="4139300" y="2409732"/>
            <a:ext cx="3348372" cy="636929"/>
            <a:chOff x="899593" y="5416649"/>
            <a:chExt cx="4648274" cy="849238"/>
          </a:xfrm>
        </p:grpSpPr>
        <p:sp>
          <p:nvSpPr>
            <p:cNvPr id="597" name="Google Shape;597;p49"/>
            <p:cNvSpPr txBox="1"/>
            <p:nvPr/>
          </p:nvSpPr>
          <p:spPr>
            <a:xfrm>
              <a:off x="899593" y="5416649"/>
              <a:ext cx="4648274" cy="849238"/>
            </a:xfrm>
            <a:prstGeom prst="rect">
              <a:avLst/>
            </a:prstGeom>
            <a:solidFill>
              <a:srgbClr val="0B5394"/>
            </a:solidFill>
            <a:ln cap="flat" cmpd="sng" w="254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407194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ES" sz="1500"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rPr>
                <a:t>¡No intentes compilar este ejemplo!</a:t>
              </a:r>
              <a:endParaRPr/>
            </a:p>
            <a:p>
              <a:pPr indent="0" lvl="0" marL="407194" marR="0" rtl="0" algn="l">
                <a:spcBef>
                  <a:spcPts val="450"/>
                </a:spcBef>
                <a:spcAft>
                  <a:spcPts val="0"/>
                </a:spcAft>
                <a:buNone/>
              </a:pPr>
              <a:r>
                <a:rPr i="1" lang="es-ES" sz="1500"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rPr>
                <a:t>Tiene errores</a:t>
              </a:r>
              <a:endParaRPr/>
            </a:p>
          </p:txBody>
        </p:sp>
        <p:pic>
          <p:nvPicPr>
            <p:cNvPr descr="D:\Docencia\Fundamentos de programación\CV\icoGuille\xeyes.png" id="598" name="Google Shape;598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60" y="5420841"/>
              <a:ext cx="426720" cy="42672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599" name="Google Shape;599;p49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0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Fundamentos de la programación</a:t>
            </a:r>
            <a:endParaRPr/>
          </a:p>
        </p:txBody>
      </p:sp>
      <p:sp>
        <p:nvSpPr>
          <p:cNvPr id="605" name="Google Shape;605;p50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06" name="Google Shape;606;p50"/>
          <p:cNvSpPr txBox="1"/>
          <p:nvPr>
            <p:ph idx="11" type="ftr"/>
          </p:nvPr>
        </p:nvSpPr>
        <p:spPr>
          <a:xfrm>
            <a:off x="2057400" y="4767263"/>
            <a:ext cx="4175534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607" name="Google Shape;607;p50"/>
          <p:cNvSpPr/>
          <p:nvPr/>
        </p:nvSpPr>
        <p:spPr>
          <a:xfrm>
            <a:off x="2636325" y="2283210"/>
            <a:ext cx="3871574" cy="110799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300">
                <a:solidFill>
                  <a:srgbClr val="B1EEFE"/>
                </a:solidFill>
                <a:latin typeface="Calibri"/>
                <a:ea typeface="Calibri"/>
                <a:cs typeface="Calibri"/>
                <a:sym typeface="Calibri"/>
              </a:rPr>
              <a:t>El problema de las</a:t>
            </a:r>
            <a:br>
              <a:rPr b="1" lang="es-ES" sz="3300">
                <a:solidFill>
                  <a:srgbClr val="B1EEF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s-ES" sz="3300">
                <a:solidFill>
                  <a:srgbClr val="B1EEFE"/>
                </a:solidFill>
                <a:latin typeface="Calibri"/>
                <a:ea typeface="Calibri"/>
                <a:cs typeface="Calibri"/>
                <a:sym typeface="Calibri"/>
              </a:rPr>
              <a:t>inclusiones múltiples</a:t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08" name="Google Shape;608;p50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1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Inclusiones múltiples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4" name="Google Shape;614;p51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995"/>
              <a:buNone/>
            </a:pPr>
            <a:r>
              <a:rPr lang="es-ES" sz="2100">
                <a:solidFill>
                  <a:srgbClr val="B1EEFE"/>
                </a:solidFill>
              </a:rPr>
              <a:t>Gestión de una lista ordenada II</a:t>
            </a:r>
            <a:endParaRPr i="0" sz="2100">
              <a:solidFill>
                <a:srgbClr val="B1EEFE"/>
              </a:solidFill>
            </a:endParaRPr>
          </a:p>
          <a:p>
            <a:pPr indent="0" lvl="1" marL="271463" rtl="0" algn="l"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s-ES"/>
              <a:t>2 módulos y el programa principal:</a:t>
            </a:r>
            <a:endParaRPr/>
          </a:p>
        </p:txBody>
      </p:sp>
      <p:sp>
        <p:nvSpPr>
          <p:cNvPr id="615" name="Google Shape;615;p51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16" name="Google Shape;616;p51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grpSp>
        <p:nvGrpSpPr>
          <p:cNvPr id="617" name="Google Shape;617;p51"/>
          <p:cNvGrpSpPr/>
          <p:nvPr/>
        </p:nvGrpSpPr>
        <p:grpSpPr>
          <a:xfrm>
            <a:off x="2053518" y="1668518"/>
            <a:ext cx="1546374" cy="660221"/>
            <a:chOff x="1214024" y="2224690"/>
            <a:chExt cx="2061832" cy="880295"/>
          </a:xfrm>
        </p:grpSpPr>
        <p:sp>
          <p:nvSpPr>
            <p:cNvPr id="618" name="Google Shape;618;p51"/>
            <p:cNvSpPr/>
            <p:nvPr/>
          </p:nvSpPr>
          <p:spPr>
            <a:xfrm>
              <a:off x="1214024" y="2564985"/>
              <a:ext cx="2061832" cy="540000"/>
            </a:xfrm>
            <a:prstGeom prst="snip1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27000" lIns="54000" spcFirstLastPara="1" rIns="0" wrap="square" tIns="27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&lt;string&gt;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19" name="Google Shape;619;p51"/>
            <p:cNvSpPr txBox="1"/>
            <p:nvPr/>
          </p:nvSpPr>
          <p:spPr>
            <a:xfrm>
              <a:off x="1259632" y="2224690"/>
              <a:ext cx="1229396" cy="33855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registro.h</a:t>
              </a:r>
              <a:endParaRPr sz="10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620" name="Google Shape;620;p51"/>
          <p:cNvGrpSpPr/>
          <p:nvPr/>
        </p:nvGrpSpPr>
        <p:grpSpPr>
          <a:xfrm>
            <a:off x="2053518" y="2370595"/>
            <a:ext cx="1546374" cy="795221"/>
            <a:chOff x="1214024" y="3160794"/>
            <a:chExt cx="2061832" cy="1060294"/>
          </a:xfrm>
        </p:grpSpPr>
        <p:sp>
          <p:nvSpPr>
            <p:cNvPr id="621" name="Google Shape;621;p51"/>
            <p:cNvSpPr/>
            <p:nvPr/>
          </p:nvSpPr>
          <p:spPr>
            <a:xfrm>
              <a:off x="1214024" y="3501088"/>
              <a:ext cx="2061832" cy="720000"/>
            </a:xfrm>
            <a:prstGeom prst="snip1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27000" lIns="54000" spcFirstLastPara="1" rIns="0" wrap="square" tIns="27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"registro.h"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22" name="Google Shape;622;p51"/>
            <p:cNvSpPr txBox="1"/>
            <p:nvPr/>
          </p:nvSpPr>
          <p:spPr>
            <a:xfrm>
              <a:off x="1259632" y="3160794"/>
              <a:ext cx="1426032" cy="338554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registro.cpp</a:t>
              </a:r>
              <a:endParaRPr/>
            </a:p>
          </p:txBody>
        </p:sp>
      </p:grpSp>
      <p:grpSp>
        <p:nvGrpSpPr>
          <p:cNvPr id="623" name="Google Shape;623;p51"/>
          <p:cNvGrpSpPr/>
          <p:nvPr/>
        </p:nvGrpSpPr>
        <p:grpSpPr>
          <a:xfrm>
            <a:off x="4213758" y="2921218"/>
            <a:ext cx="1546374" cy="795221"/>
            <a:chOff x="4094344" y="3894956"/>
            <a:chExt cx="2061832" cy="1060295"/>
          </a:xfrm>
        </p:grpSpPr>
        <p:sp>
          <p:nvSpPr>
            <p:cNvPr id="624" name="Google Shape;624;p51"/>
            <p:cNvSpPr/>
            <p:nvPr/>
          </p:nvSpPr>
          <p:spPr>
            <a:xfrm>
              <a:off x="4094344" y="4235251"/>
              <a:ext cx="2061832" cy="720000"/>
            </a:xfrm>
            <a:prstGeom prst="snip1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27000" lIns="54000" spcFirstLastPara="1" rIns="0" wrap="square" tIns="27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"registro.h"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25" name="Google Shape;625;p51"/>
            <p:cNvSpPr txBox="1"/>
            <p:nvPr/>
          </p:nvSpPr>
          <p:spPr>
            <a:xfrm>
              <a:off x="4139952" y="3894956"/>
              <a:ext cx="1032761" cy="33855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lista2.h</a:t>
              </a:r>
              <a:endParaRPr/>
            </a:p>
          </p:txBody>
        </p:sp>
      </p:grpSp>
      <p:grpSp>
        <p:nvGrpSpPr>
          <p:cNvPr id="626" name="Google Shape;626;p51"/>
          <p:cNvGrpSpPr/>
          <p:nvPr/>
        </p:nvGrpSpPr>
        <p:grpSpPr>
          <a:xfrm>
            <a:off x="4213758" y="3748740"/>
            <a:ext cx="1546374" cy="875239"/>
            <a:chOff x="4094344" y="4998319"/>
            <a:chExt cx="2061832" cy="1166985"/>
          </a:xfrm>
        </p:grpSpPr>
        <p:sp>
          <p:nvSpPr>
            <p:cNvPr id="627" name="Google Shape;627;p51"/>
            <p:cNvSpPr/>
            <p:nvPr/>
          </p:nvSpPr>
          <p:spPr>
            <a:xfrm>
              <a:off x="4094344" y="5338613"/>
              <a:ext cx="2061832" cy="826691"/>
            </a:xfrm>
            <a:prstGeom prst="snip1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27000" lIns="54000" spcFirstLastPara="1" rIns="0" wrap="square" tIns="27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"lista2.h"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28" name="Google Shape;628;p51"/>
            <p:cNvSpPr txBox="1"/>
            <p:nvPr/>
          </p:nvSpPr>
          <p:spPr>
            <a:xfrm>
              <a:off x="4139952" y="4998319"/>
              <a:ext cx="1229396" cy="33855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lista2.cpp</a:t>
              </a:r>
              <a:endParaRPr/>
            </a:p>
          </p:txBody>
        </p:sp>
      </p:grpSp>
      <p:grpSp>
        <p:nvGrpSpPr>
          <p:cNvPr id="629" name="Google Shape;629;p51"/>
          <p:cNvGrpSpPr/>
          <p:nvPr/>
        </p:nvGrpSpPr>
        <p:grpSpPr>
          <a:xfrm>
            <a:off x="5962903" y="1289894"/>
            <a:ext cx="1579427" cy="968442"/>
            <a:chOff x="6426538" y="1719858"/>
            <a:chExt cx="2105902" cy="1291256"/>
          </a:xfrm>
        </p:grpSpPr>
        <p:sp>
          <p:nvSpPr>
            <p:cNvPr id="630" name="Google Shape;630;p51"/>
            <p:cNvSpPr/>
            <p:nvPr/>
          </p:nvSpPr>
          <p:spPr>
            <a:xfrm>
              <a:off x="6426538" y="2060152"/>
              <a:ext cx="2105902" cy="950962"/>
            </a:xfrm>
            <a:prstGeom prst="snip1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27000" lIns="54000" spcFirstLastPara="1" rIns="0" wrap="square" tIns="27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"registro.h"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"lista2.h"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31" name="Google Shape;631;p51"/>
            <p:cNvSpPr txBox="1"/>
            <p:nvPr/>
          </p:nvSpPr>
          <p:spPr>
            <a:xfrm>
              <a:off x="6472146" y="1719858"/>
              <a:ext cx="934444" cy="33855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bd2.cpp</a:t>
              </a:r>
              <a:endParaRPr/>
            </a:p>
          </p:txBody>
        </p:sp>
      </p:grpSp>
      <p:grpSp>
        <p:nvGrpSpPr>
          <p:cNvPr id="632" name="Google Shape;632;p51"/>
          <p:cNvGrpSpPr/>
          <p:nvPr/>
        </p:nvGrpSpPr>
        <p:grpSpPr>
          <a:xfrm>
            <a:off x="1755930" y="1801379"/>
            <a:ext cx="331794" cy="1105552"/>
            <a:chOff x="817240" y="2401838"/>
            <a:chExt cx="442392" cy="1474069"/>
          </a:xfrm>
        </p:grpSpPr>
        <p:cxnSp>
          <p:nvCxnSpPr>
            <p:cNvPr id="633" name="Google Shape;633;p51"/>
            <p:cNvCxnSpPr/>
            <p:nvPr/>
          </p:nvCxnSpPr>
          <p:spPr>
            <a:xfrm rot="10800000">
              <a:off x="817240" y="3875906"/>
              <a:ext cx="396784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  <p:cxnSp>
          <p:nvCxnSpPr>
            <p:cNvPr id="634" name="Google Shape;634;p51"/>
            <p:cNvCxnSpPr/>
            <p:nvPr/>
          </p:nvCxnSpPr>
          <p:spPr>
            <a:xfrm flipH="1" rot="5400000">
              <a:off x="90526" y="3139666"/>
              <a:ext cx="1472481" cy="1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  <p:cxnSp>
          <p:nvCxnSpPr>
            <p:cNvPr id="635" name="Google Shape;635;p51"/>
            <p:cNvCxnSpPr/>
            <p:nvPr/>
          </p:nvCxnSpPr>
          <p:spPr>
            <a:xfrm>
              <a:off x="817241" y="2401838"/>
              <a:ext cx="442391" cy="1588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lg" w="lg" type="stealth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636" name="Google Shape;636;p51"/>
          <p:cNvGrpSpPr/>
          <p:nvPr/>
        </p:nvGrpSpPr>
        <p:grpSpPr>
          <a:xfrm>
            <a:off x="3714432" y="1822810"/>
            <a:ext cx="504957" cy="1616516"/>
            <a:chOff x="3428576" y="2430413"/>
            <a:chExt cx="673276" cy="2155355"/>
          </a:xfrm>
        </p:grpSpPr>
        <p:cxnSp>
          <p:nvCxnSpPr>
            <p:cNvPr id="637" name="Google Shape;637;p51"/>
            <p:cNvCxnSpPr/>
            <p:nvPr/>
          </p:nvCxnSpPr>
          <p:spPr>
            <a:xfrm flipH="1">
              <a:off x="3851920" y="4576240"/>
              <a:ext cx="249932" cy="3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  <p:cxnSp>
          <p:nvCxnSpPr>
            <p:cNvPr id="638" name="Google Shape;638;p51"/>
            <p:cNvCxnSpPr/>
            <p:nvPr/>
          </p:nvCxnSpPr>
          <p:spPr>
            <a:xfrm flipH="1" rot="5400000">
              <a:off x="2784561" y="3508884"/>
              <a:ext cx="2153768" cy="1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  <p:cxnSp>
          <p:nvCxnSpPr>
            <p:cNvPr id="639" name="Google Shape;639;p51"/>
            <p:cNvCxnSpPr/>
            <p:nvPr/>
          </p:nvCxnSpPr>
          <p:spPr>
            <a:xfrm flipH="1">
              <a:off x="3428576" y="2430413"/>
              <a:ext cx="442391" cy="1588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lg" w="lg" type="stealth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</p:grpSp>
      <p:cxnSp>
        <p:nvCxnSpPr>
          <p:cNvPr id="640" name="Google Shape;640;p51"/>
          <p:cNvCxnSpPr/>
          <p:nvPr/>
        </p:nvCxnSpPr>
        <p:spPr>
          <a:xfrm rot="10800000">
            <a:off x="4087700" y="1832336"/>
            <a:ext cx="1875205" cy="1191"/>
          </a:xfrm>
          <a:prstGeom prst="straightConnector1">
            <a:avLst/>
          </a:prstGeom>
          <a:noFill/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lg" w="lg" type="stealth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grpSp>
        <p:nvGrpSpPr>
          <p:cNvPr id="641" name="Google Shape;641;p51"/>
          <p:cNvGrpSpPr/>
          <p:nvPr/>
        </p:nvGrpSpPr>
        <p:grpSpPr>
          <a:xfrm>
            <a:off x="5456914" y="1966601"/>
            <a:ext cx="504955" cy="1099538"/>
            <a:chOff x="5751885" y="2622135"/>
            <a:chExt cx="673273" cy="1466050"/>
          </a:xfrm>
        </p:grpSpPr>
        <p:cxnSp>
          <p:nvCxnSpPr>
            <p:cNvPr id="642" name="Google Shape;642;p51"/>
            <p:cNvCxnSpPr/>
            <p:nvPr/>
          </p:nvCxnSpPr>
          <p:spPr>
            <a:xfrm flipH="1">
              <a:off x="6175226" y="2622135"/>
              <a:ext cx="249932" cy="3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  <p:cxnSp>
          <p:nvCxnSpPr>
            <p:cNvPr id="643" name="Google Shape;643;p51"/>
            <p:cNvCxnSpPr/>
            <p:nvPr/>
          </p:nvCxnSpPr>
          <p:spPr>
            <a:xfrm rot="-5400000">
              <a:off x="5451728" y="3355162"/>
              <a:ext cx="1466046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  <p:cxnSp>
          <p:nvCxnSpPr>
            <p:cNvPr id="644" name="Google Shape;644;p51"/>
            <p:cNvCxnSpPr/>
            <p:nvPr/>
          </p:nvCxnSpPr>
          <p:spPr>
            <a:xfrm flipH="1">
              <a:off x="5751885" y="4075484"/>
              <a:ext cx="442391" cy="1588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lg" w="lg" type="stealth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645" name="Google Shape;645;p51"/>
          <p:cNvGrpSpPr/>
          <p:nvPr/>
        </p:nvGrpSpPr>
        <p:grpSpPr>
          <a:xfrm>
            <a:off x="3921801" y="3057805"/>
            <a:ext cx="331794" cy="1238474"/>
            <a:chOff x="3705068" y="4077072"/>
            <a:chExt cx="442392" cy="1651300"/>
          </a:xfrm>
        </p:grpSpPr>
        <p:cxnSp>
          <p:nvCxnSpPr>
            <p:cNvPr id="646" name="Google Shape;646;p51"/>
            <p:cNvCxnSpPr/>
            <p:nvPr/>
          </p:nvCxnSpPr>
          <p:spPr>
            <a:xfrm rot="10800000">
              <a:off x="3705068" y="5728369"/>
              <a:ext cx="396784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  <p:cxnSp>
          <p:nvCxnSpPr>
            <p:cNvPr id="647" name="Google Shape;647;p51"/>
            <p:cNvCxnSpPr/>
            <p:nvPr/>
          </p:nvCxnSpPr>
          <p:spPr>
            <a:xfrm flipH="1" rot="5400000">
              <a:off x="2889740" y="4903515"/>
              <a:ext cx="1649711" cy="2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  <p:cxnSp>
          <p:nvCxnSpPr>
            <p:cNvPr id="648" name="Google Shape;648;p51"/>
            <p:cNvCxnSpPr/>
            <p:nvPr/>
          </p:nvCxnSpPr>
          <p:spPr>
            <a:xfrm>
              <a:off x="3705069" y="4077072"/>
              <a:ext cx="442391" cy="1588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lg" w="lg" type="stealth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649" name="Google Shape;649;p51"/>
          <p:cNvGrpSpPr/>
          <p:nvPr/>
        </p:nvGrpSpPr>
        <p:grpSpPr>
          <a:xfrm>
            <a:off x="1959366" y="4157784"/>
            <a:ext cx="1205063" cy="300082"/>
            <a:chOff x="1088488" y="5543706"/>
            <a:chExt cx="1606750" cy="400108"/>
          </a:xfrm>
        </p:grpSpPr>
        <p:cxnSp>
          <p:nvCxnSpPr>
            <p:cNvPr id="650" name="Google Shape;650;p51"/>
            <p:cNvCxnSpPr/>
            <p:nvPr/>
          </p:nvCxnSpPr>
          <p:spPr>
            <a:xfrm>
              <a:off x="1088488" y="5726784"/>
              <a:ext cx="549664" cy="1588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lg" w="lg" type="stealth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  <p:sp>
          <p:nvSpPr>
            <p:cNvPr id="651" name="Google Shape;651;p51"/>
            <p:cNvSpPr txBox="1"/>
            <p:nvPr/>
          </p:nvSpPr>
          <p:spPr>
            <a:xfrm>
              <a:off x="1592544" y="5543706"/>
              <a:ext cx="1102694" cy="40010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5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Incluye...</a:t>
              </a:r>
              <a:endParaRPr/>
            </a:p>
          </p:txBody>
        </p:sp>
      </p:grpSp>
      <p:sp>
        <p:nvSpPr>
          <p:cNvPr id="652" name="Google Shape;652;p51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2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Inclusiones múltiples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8" name="Google Shape;658;p52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995"/>
              <a:buNone/>
            </a:pPr>
            <a:r>
              <a:rPr lang="es-ES" sz="2100">
                <a:solidFill>
                  <a:srgbClr val="B1EEFE"/>
                </a:solidFill>
              </a:rPr>
              <a:t>Gestión de una lista ordenada II</a:t>
            </a:r>
            <a:endParaRPr i="0" sz="2100">
              <a:solidFill>
                <a:srgbClr val="B1EEFE"/>
              </a:solidFill>
            </a:endParaRPr>
          </a:p>
          <a:p>
            <a:pPr indent="0" lvl="1" marL="271463" rtl="0" algn="l"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s-ES"/>
              <a:t>Preprocesamiento de </a:t>
            </a:r>
            <a:r>
              <a:rPr lang="es-ES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s-ES"/>
              <a:t>:</a:t>
            </a:r>
            <a:endParaRPr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Clr>
                <a:srgbClr val="8EC5F7"/>
              </a:buClr>
              <a:buSzPts val="1050"/>
              <a:buNone/>
            </a:pPr>
            <a:r>
              <a:rPr lang="es-ES" sz="105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#include &lt;iostream&gt;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050"/>
              <a:buNone/>
            </a:pPr>
            <a:r>
              <a:rPr lang="es-ES" sz="105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050">
              <a:solidFill>
                <a:srgbClr val="FFCC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s-ES" sz="105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s-ES" sz="1050">
                <a:latin typeface="Consolas"/>
                <a:ea typeface="Consolas"/>
                <a:cs typeface="Consolas"/>
                <a:sym typeface="Consolas"/>
              </a:rPr>
              <a:t>"registro.h"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050">
              <a:solidFill>
                <a:srgbClr val="FFCC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s-ES" sz="105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s-ES" sz="1050">
                <a:latin typeface="Consolas"/>
                <a:ea typeface="Consolas"/>
                <a:cs typeface="Consolas"/>
                <a:sym typeface="Consolas"/>
              </a:rPr>
              <a:t>"lista2.h"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050"/>
              <a:buNone/>
            </a:pPr>
            <a:r>
              <a:t/>
            </a:r>
            <a:endParaRPr sz="10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050"/>
              <a:buNone/>
            </a:pPr>
            <a:r>
              <a:rPr lang="es-ES" sz="10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s-ES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menu();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050"/>
              <a:buNone/>
            </a:pPr>
            <a:r>
              <a:t/>
            </a:r>
            <a:endParaRPr sz="10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050"/>
              <a:buNone/>
            </a:pPr>
            <a:r>
              <a:rPr lang="es-ES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350"/>
          </a:p>
        </p:txBody>
      </p:sp>
      <p:sp>
        <p:nvSpPr>
          <p:cNvPr id="659" name="Google Shape;659;p52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60" name="Google Shape;660;p52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grpSp>
        <p:nvGrpSpPr>
          <p:cNvPr id="661" name="Google Shape;661;p52"/>
          <p:cNvGrpSpPr/>
          <p:nvPr/>
        </p:nvGrpSpPr>
        <p:grpSpPr>
          <a:xfrm>
            <a:off x="3491880" y="1275606"/>
            <a:ext cx="3684923" cy="1223412"/>
            <a:chOff x="3131840" y="1700808"/>
            <a:chExt cx="4913230" cy="1631216"/>
          </a:xfrm>
        </p:grpSpPr>
        <p:sp>
          <p:nvSpPr>
            <p:cNvPr id="662" name="Google Shape;662;p52"/>
            <p:cNvSpPr/>
            <p:nvPr/>
          </p:nvSpPr>
          <p:spPr>
            <a:xfrm>
              <a:off x="3131840" y="2670820"/>
              <a:ext cx="2376264" cy="216024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FFC000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663" name="Google Shape;663;p52"/>
            <p:cNvSpPr/>
            <p:nvPr/>
          </p:nvSpPr>
          <p:spPr>
            <a:xfrm>
              <a:off x="5364088" y="1700808"/>
              <a:ext cx="2680982" cy="1631216"/>
            </a:xfrm>
            <a:prstGeom prst="rect">
              <a:avLst/>
            </a:prstGeom>
            <a:solidFill>
              <a:srgbClr val="0B5394"/>
            </a:solidFill>
            <a:ln cap="flat" cmpd="sng" w="254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rgbClr val="FFCCFF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&lt;string&gt;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rgbClr val="4FCEFF"/>
                  </a:solidFill>
                  <a:latin typeface="Consolas"/>
                  <a:ea typeface="Consolas"/>
                  <a:cs typeface="Consolas"/>
                  <a:sym typeface="Consolas"/>
                </a:rPr>
                <a:t>using namespace 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std;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rgbClr val="4FCEFF"/>
                  </a:solidFill>
                  <a:latin typeface="Consolas"/>
                  <a:ea typeface="Consolas"/>
                  <a:cs typeface="Consolas"/>
                  <a:sym typeface="Consolas"/>
                </a:rPr>
                <a:t>typedef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-ES" sz="1050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struct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...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} </a:t>
              </a:r>
              <a:r>
                <a:rPr b="0" i="0" lang="es-ES" sz="1050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tRegistro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 b="0" i="0" sz="135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grpSp>
        <p:nvGrpSpPr>
          <p:cNvPr id="664" name="Google Shape;664;p52"/>
          <p:cNvGrpSpPr/>
          <p:nvPr/>
        </p:nvGrpSpPr>
        <p:grpSpPr>
          <a:xfrm>
            <a:off x="3215270" y="2275117"/>
            <a:ext cx="2578596" cy="2339713"/>
            <a:chOff x="2763026" y="3033490"/>
            <a:chExt cx="3438128" cy="3119616"/>
          </a:xfrm>
        </p:grpSpPr>
        <p:sp>
          <p:nvSpPr>
            <p:cNvPr id="665" name="Google Shape;665;p52"/>
            <p:cNvSpPr/>
            <p:nvPr/>
          </p:nvSpPr>
          <p:spPr>
            <a:xfrm flipH="1">
              <a:off x="2767413" y="3033490"/>
              <a:ext cx="728854" cy="722967"/>
            </a:xfrm>
            <a:prstGeom prst="bentArrow">
              <a:avLst>
                <a:gd fmla="val 13239" name="adj1"/>
                <a:gd fmla="val 25000" name="adj2"/>
                <a:gd fmla="val 21079" name="adj3"/>
                <a:gd fmla="val 47670" name="adj4"/>
              </a:avLst>
            </a:prstGeom>
            <a:solidFill>
              <a:srgbClr val="FFC000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666" name="Google Shape;666;p52"/>
            <p:cNvSpPr/>
            <p:nvPr/>
          </p:nvSpPr>
          <p:spPr>
            <a:xfrm>
              <a:off x="2763026" y="3660116"/>
              <a:ext cx="3438128" cy="2492990"/>
            </a:xfrm>
            <a:prstGeom prst="rect">
              <a:avLst/>
            </a:prstGeom>
            <a:solidFill>
              <a:srgbClr val="0B5394"/>
            </a:solidFill>
            <a:ln cap="flat" cmpd="sng" w="254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rgbClr val="FFCCFF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&lt;string&gt;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rgbClr val="4FCEFF"/>
                  </a:solidFill>
                  <a:latin typeface="Consolas"/>
                  <a:ea typeface="Consolas"/>
                  <a:cs typeface="Consolas"/>
                  <a:sym typeface="Consolas"/>
                </a:rPr>
                <a:t>using namespace 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std;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rgbClr val="FFCCFF"/>
                  </a:solidFill>
                  <a:latin typeface="Consolas"/>
                  <a:ea typeface="Consolas"/>
                  <a:cs typeface="Consolas"/>
                  <a:sym typeface="Consolas"/>
                </a:rPr>
                <a:t>#include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"registro.h"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rgbClr val="4FCEFF"/>
                  </a:solidFill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-ES" sz="1050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N = </a:t>
              </a:r>
              <a:r>
                <a:rPr b="0" i="0" lang="es-ES" sz="1050" u="none" cap="none" strike="noStrike">
                  <a:solidFill>
                    <a:srgbClr val="FFFF00"/>
                  </a:solidFill>
                  <a:latin typeface="Consolas"/>
                  <a:ea typeface="Consolas"/>
                  <a:cs typeface="Consolas"/>
                  <a:sym typeface="Consolas"/>
                </a:rPr>
                <a:t>100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rgbClr val="4FCEFF"/>
                  </a:solidFill>
                  <a:latin typeface="Consolas"/>
                  <a:ea typeface="Consolas"/>
                  <a:cs typeface="Consolas"/>
                  <a:sym typeface="Consolas"/>
                </a:rPr>
                <a:t>typedef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-ES" sz="1050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tRegistro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-ES" sz="1050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tArray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[N];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rgbClr val="4FCEFF"/>
                  </a:solidFill>
                  <a:latin typeface="Consolas"/>
                  <a:ea typeface="Consolas"/>
                  <a:cs typeface="Consolas"/>
                  <a:sym typeface="Consolas"/>
                </a:rPr>
                <a:t>typedef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-ES" sz="1050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struct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es-ES" sz="1050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tArray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registros;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es-ES" sz="1050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cont;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} </a:t>
              </a:r>
              <a:r>
                <a:rPr b="0" i="0" lang="es-ES" sz="1050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tLista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 b="0" i="0" sz="135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grpSp>
        <p:nvGrpSpPr>
          <p:cNvPr id="667" name="Google Shape;667;p52"/>
          <p:cNvGrpSpPr/>
          <p:nvPr/>
        </p:nvGrpSpPr>
        <p:grpSpPr>
          <a:xfrm>
            <a:off x="5168682" y="2637076"/>
            <a:ext cx="2507092" cy="1223412"/>
            <a:chOff x="5367575" y="3516101"/>
            <a:chExt cx="3342789" cy="1631216"/>
          </a:xfrm>
        </p:grpSpPr>
        <p:sp>
          <p:nvSpPr>
            <p:cNvPr id="668" name="Google Shape;668;p52"/>
            <p:cNvSpPr/>
            <p:nvPr/>
          </p:nvSpPr>
          <p:spPr>
            <a:xfrm>
              <a:off x="5367575" y="4159064"/>
              <a:ext cx="1004626" cy="216024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FFC000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669" name="Google Shape;669;p52"/>
            <p:cNvSpPr/>
            <p:nvPr/>
          </p:nvSpPr>
          <p:spPr>
            <a:xfrm>
              <a:off x="6029382" y="3516101"/>
              <a:ext cx="2680982" cy="1631216"/>
            </a:xfrm>
            <a:prstGeom prst="rect">
              <a:avLst/>
            </a:prstGeom>
            <a:solidFill>
              <a:srgbClr val="0B5394"/>
            </a:solidFill>
            <a:ln cap="flat" cmpd="sng" w="254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rgbClr val="FFCCFF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&lt;string&gt;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rgbClr val="4FCEFF"/>
                  </a:solidFill>
                  <a:latin typeface="Consolas"/>
                  <a:ea typeface="Consolas"/>
                  <a:cs typeface="Consolas"/>
                  <a:sym typeface="Consolas"/>
                </a:rPr>
                <a:t>using namespace 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std;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rgbClr val="4FCEFF"/>
                  </a:solidFill>
                  <a:latin typeface="Consolas"/>
                  <a:ea typeface="Consolas"/>
                  <a:cs typeface="Consolas"/>
                  <a:sym typeface="Consolas"/>
                </a:rPr>
                <a:t>typedef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-ES" sz="1050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struct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...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} </a:t>
              </a:r>
              <a:r>
                <a:rPr b="0" i="0" lang="es-ES" sz="1050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tRegistro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 b="0" i="0" sz="135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670" name="Google Shape;670;p52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3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Inclusiones múltiples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6" name="Google Shape;676;p53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995"/>
              <a:buNone/>
            </a:pPr>
            <a:r>
              <a:rPr lang="es-ES" sz="2100">
                <a:solidFill>
                  <a:srgbClr val="B1EEFE"/>
                </a:solidFill>
              </a:rPr>
              <a:t>Gestión de una lista ordenada II</a:t>
            </a:r>
            <a:endParaRPr i="0" sz="2100">
              <a:solidFill>
                <a:srgbClr val="B1EEFE"/>
              </a:solidFill>
            </a:endParaRPr>
          </a:p>
          <a:p>
            <a:pPr indent="0" lvl="1" marL="271463" rtl="0" algn="l"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s-ES"/>
              <a:t>Preprocesamiento de </a:t>
            </a:r>
            <a:r>
              <a:rPr lang="es-ES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s-ES"/>
              <a:t>:</a:t>
            </a:r>
            <a:endParaRPr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Clr>
                <a:srgbClr val="8EC5F7"/>
              </a:buClr>
              <a:buSzPts val="1050"/>
              <a:buNone/>
            </a:pPr>
            <a:r>
              <a:rPr lang="es-ES" sz="105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#include &lt;iostream&gt;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050"/>
              <a:buNone/>
            </a:pPr>
            <a:r>
              <a:rPr lang="es-ES" sz="105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050">
              <a:solidFill>
                <a:srgbClr val="BFBF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s-ES" sz="105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#include &lt;string&gt;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s-ES" sz="105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050">
              <a:solidFill>
                <a:srgbClr val="4FCE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s-ES" sz="105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typedef</a:t>
            </a:r>
            <a:r>
              <a:rPr lang="es-ES" sz="10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ES" sz="105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s-ES" sz="1050"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s-ES" sz="1050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s-ES" sz="10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</a:t>
            </a:r>
            <a:r>
              <a:rPr lang="es-ES" sz="105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s-ES" sz="105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50"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050">
              <a:solidFill>
                <a:srgbClr val="FFCC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s-ES" sz="105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s-ES" sz="1050">
                <a:latin typeface="Consolas"/>
                <a:ea typeface="Consolas"/>
                <a:cs typeface="Consolas"/>
                <a:sym typeface="Consolas"/>
              </a:rPr>
              <a:t>"lista2.h"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050"/>
              <a:buNone/>
            </a:pPr>
            <a:r>
              <a:t/>
            </a:r>
            <a:endParaRPr sz="10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050"/>
              <a:buNone/>
            </a:pPr>
            <a:r>
              <a:rPr lang="es-ES" sz="10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s-ES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menu();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050"/>
              <a:buNone/>
            </a:pPr>
            <a:r>
              <a:t/>
            </a:r>
            <a:endParaRPr sz="10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050"/>
              <a:buNone/>
            </a:pPr>
            <a:r>
              <a:rPr lang="es-ES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350"/>
          </a:p>
        </p:txBody>
      </p:sp>
      <p:sp>
        <p:nvSpPr>
          <p:cNvPr id="677" name="Google Shape;677;p53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78" name="Google Shape;678;p53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679" name="Google Shape;679;p53"/>
          <p:cNvSpPr/>
          <p:nvPr/>
        </p:nvSpPr>
        <p:spPr>
          <a:xfrm>
            <a:off x="1742257" y="1945109"/>
            <a:ext cx="1620180" cy="1188132"/>
          </a:xfrm>
          <a:prstGeom prst="rect">
            <a:avLst/>
          </a:prstGeom>
          <a:noFill/>
          <a:ln cap="flat" cmpd="sng" w="25400">
            <a:solidFill>
              <a:srgbClr val="FFC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680" name="Google Shape;680;p53"/>
          <p:cNvGrpSpPr/>
          <p:nvPr/>
        </p:nvGrpSpPr>
        <p:grpSpPr>
          <a:xfrm>
            <a:off x="3281567" y="1791563"/>
            <a:ext cx="3172662" cy="2839239"/>
            <a:chOff x="2851423" y="2388750"/>
            <a:chExt cx="4230216" cy="3785652"/>
          </a:xfrm>
        </p:grpSpPr>
        <p:sp>
          <p:nvSpPr>
            <p:cNvPr id="681" name="Google Shape;681;p53"/>
            <p:cNvSpPr/>
            <p:nvPr/>
          </p:nvSpPr>
          <p:spPr>
            <a:xfrm>
              <a:off x="2851423" y="4384154"/>
              <a:ext cx="1004626" cy="216024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FFC000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682" name="Google Shape;682;p53"/>
            <p:cNvSpPr/>
            <p:nvPr/>
          </p:nvSpPr>
          <p:spPr>
            <a:xfrm>
              <a:off x="3643511" y="2388750"/>
              <a:ext cx="3438128" cy="3785652"/>
            </a:xfrm>
            <a:prstGeom prst="rect">
              <a:avLst/>
            </a:prstGeom>
            <a:solidFill>
              <a:srgbClr val="0B5394"/>
            </a:solidFill>
            <a:ln cap="flat" cmpd="sng" w="254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rgbClr val="FFCCFF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&lt;string&gt;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rgbClr val="4FCEFF"/>
                  </a:solidFill>
                  <a:latin typeface="Consolas"/>
                  <a:ea typeface="Consolas"/>
                  <a:cs typeface="Consolas"/>
                  <a:sym typeface="Consolas"/>
                </a:rPr>
                <a:t>using namespace 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std;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rgbClr val="FFCCFF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&lt;string&gt;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rgbClr val="4FCEFF"/>
                  </a:solidFill>
                  <a:latin typeface="Consolas"/>
                  <a:ea typeface="Consolas"/>
                  <a:cs typeface="Consolas"/>
                  <a:sym typeface="Consolas"/>
                </a:rPr>
                <a:t>using namespace 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std;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rgbClr val="4FCEFF"/>
                  </a:solidFill>
                  <a:latin typeface="Consolas"/>
                  <a:ea typeface="Consolas"/>
                  <a:cs typeface="Consolas"/>
                  <a:sym typeface="Consolas"/>
                </a:rPr>
                <a:t>typedef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-ES" sz="1050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struct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...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} </a:t>
              </a:r>
              <a:r>
                <a:rPr b="0" i="0" lang="es-ES" sz="1050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tRegistro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 b="0" i="0" sz="105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rgbClr val="4FCEFF"/>
                  </a:solidFill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-ES" sz="1050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N = </a:t>
              </a:r>
              <a:r>
                <a:rPr b="0" i="0" lang="es-ES" sz="1050" u="none" cap="none" strike="noStrike">
                  <a:solidFill>
                    <a:srgbClr val="FFFF00"/>
                  </a:solidFill>
                  <a:latin typeface="Consolas"/>
                  <a:ea typeface="Consolas"/>
                  <a:cs typeface="Consolas"/>
                  <a:sym typeface="Consolas"/>
                </a:rPr>
                <a:t>100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rgbClr val="4FCEFF"/>
                  </a:solidFill>
                  <a:latin typeface="Consolas"/>
                  <a:ea typeface="Consolas"/>
                  <a:cs typeface="Consolas"/>
                  <a:sym typeface="Consolas"/>
                </a:rPr>
                <a:t>typedef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-ES" sz="1050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tRegistro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-ES" sz="1050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tArray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[N];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rgbClr val="4FCEFF"/>
                  </a:solidFill>
                  <a:latin typeface="Consolas"/>
                  <a:ea typeface="Consolas"/>
                  <a:cs typeface="Consolas"/>
                  <a:sym typeface="Consolas"/>
                </a:rPr>
                <a:t>typedef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-ES" sz="1050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struct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es-ES" sz="1050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tArray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registros;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es-ES" sz="1050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cont;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} </a:t>
              </a:r>
              <a:r>
                <a:rPr b="0" i="0" lang="es-ES" sz="1050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tLista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 b="0" i="0" sz="135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683" name="Google Shape;683;p53"/>
            <p:cNvSpPr/>
            <p:nvPr/>
          </p:nvSpPr>
          <p:spPr>
            <a:xfrm>
              <a:off x="3995936" y="2858269"/>
              <a:ext cx="2160240" cy="1584176"/>
            </a:xfrm>
            <a:prstGeom prst="rect">
              <a:avLst/>
            </a:prstGeom>
            <a:noFill/>
            <a:ln cap="flat" cmpd="sng" w="25400">
              <a:solidFill>
                <a:srgbClr val="FFC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684" name="Google Shape;684;p53"/>
          <p:cNvSpPr/>
          <p:nvPr/>
        </p:nvSpPr>
        <p:spPr>
          <a:xfrm>
            <a:off x="6333964" y="1328128"/>
            <a:ext cx="478073" cy="266030"/>
          </a:xfrm>
          <a:prstGeom prst="rect">
            <a:avLst/>
          </a:prstGeom>
          <a:noFill/>
          <a:ln cap="flat" cmpd="sng" w="25400">
            <a:solidFill>
              <a:srgbClr val="FFC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85" name="Google Shape;685;p53"/>
          <p:cNvSpPr txBox="1"/>
          <p:nvPr/>
        </p:nvSpPr>
        <p:spPr>
          <a:xfrm>
            <a:off x="6788352" y="1322643"/>
            <a:ext cx="939681" cy="30008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5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Sustituido</a:t>
            </a:r>
            <a:endParaRPr/>
          </a:p>
        </p:txBody>
      </p:sp>
      <p:sp>
        <p:nvSpPr>
          <p:cNvPr id="686" name="Google Shape;686;p53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4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Inclusiones múltiples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2" name="Google Shape;692;p54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995"/>
              <a:buNone/>
            </a:pPr>
            <a:r>
              <a:rPr lang="es-ES" sz="2100">
                <a:solidFill>
                  <a:srgbClr val="B1EEFE"/>
                </a:solidFill>
              </a:rPr>
              <a:t>Gestión de una lista ordenada II</a:t>
            </a:r>
            <a:endParaRPr i="0" sz="2100">
              <a:solidFill>
                <a:srgbClr val="B1EEFE"/>
              </a:solidFill>
            </a:endParaRPr>
          </a:p>
          <a:p>
            <a:pPr indent="0" lvl="1" marL="271463" rtl="0" algn="l">
              <a:spcBef>
                <a:spcPts val="90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t/>
            </a:r>
            <a:endParaRPr sz="1350"/>
          </a:p>
        </p:txBody>
      </p:sp>
      <p:sp>
        <p:nvSpPr>
          <p:cNvPr id="693" name="Google Shape;693;p54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94" name="Google Shape;694;p54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695" name="Google Shape;695;p54"/>
          <p:cNvSpPr/>
          <p:nvPr/>
        </p:nvSpPr>
        <p:spPr>
          <a:xfrm>
            <a:off x="1756544" y="1167594"/>
            <a:ext cx="5197464" cy="3376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50" u="none" cap="none" strike="noStrike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#include &lt;iostream&gt;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50" u="none" cap="none" strike="noStrike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BFBF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50" u="none" cap="none" strike="noStrike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#include &lt;string&gt;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50" u="none" cap="none" strike="noStrike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4FCE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50" u="none" cap="none" strike="noStrike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typedef</a:t>
            </a:r>
            <a:r>
              <a:rPr b="0" i="0" lang="es-ES" sz="10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ES" sz="105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b="0" i="0" lang="es-ES" sz="10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0" i="0" lang="es-ES" sz="105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</a:t>
            </a:r>
            <a:r>
              <a:rPr b="0" i="0" lang="es-ES" sz="10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105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FFCC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50" u="none" cap="none" strike="noStrike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#include &lt;string&gt;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50" u="none" cap="none" strike="noStrike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50" u="none" cap="none" strike="noStrike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#include &lt;string&gt;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50" u="none" cap="none" strike="noStrike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4FCE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50" u="none" cap="none" strike="noStrike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typedef</a:t>
            </a:r>
            <a:r>
              <a:rPr b="0" i="0" lang="es-ES" sz="10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ES" sz="105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b="0" i="0" lang="es-ES" sz="10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0" i="0" lang="es-ES" sz="105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</a:t>
            </a:r>
            <a:r>
              <a:rPr b="0" i="0" lang="es-ES" sz="10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105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4FCE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50" u="none" cap="none" strike="noStrike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s-ES" sz="10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ES" sz="105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s-ES" sz="10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N = </a:t>
            </a:r>
            <a:r>
              <a:rPr b="0" i="0" lang="es-ES" sz="1050" u="none" cap="none" strike="noStrik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i="0" lang="es-ES" sz="10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50" u="none" cap="none" strike="noStrike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typedef</a:t>
            </a:r>
            <a:r>
              <a:rPr b="0" i="0" lang="es-ES" sz="10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ES" sz="105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</a:t>
            </a:r>
            <a:r>
              <a:rPr b="0" i="0" lang="es-ES" sz="10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ES" sz="105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tArray</a:t>
            </a:r>
            <a:r>
              <a:rPr b="0" i="0" lang="es-ES" sz="10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[N];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50" u="none" cap="none" strike="noStrike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typedef</a:t>
            </a:r>
            <a:r>
              <a:rPr b="0" i="0" lang="es-ES" sz="10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ES" sz="105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b="0" i="0" lang="es-ES" sz="10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-ES" sz="105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tArray</a:t>
            </a:r>
            <a:r>
              <a:rPr b="0" i="0" lang="es-ES" sz="10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registros;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s-ES" sz="105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s-ES" sz="10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cont;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0" i="0" lang="es-ES" sz="105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</a:t>
            </a:r>
            <a:r>
              <a:rPr b="0" i="0" lang="es-ES" sz="10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105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5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s-ES" sz="105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menu();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5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135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696" name="Google Shape;696;p54"/>
          <p:cNvGrpSpPr/>
          <p:nvPr/>
        </p:nvGrpSpPr>
        <p:grpSpPr>
          <a:xfrm>
            <a:off x="2789802" y="2578860"/>
            <a:ext cx="864096" cy="1592796"/>
            <a:chOff x="2195736" y="3438480"/>
            <a:chExt cx="1152128" cy="2123728"/>
          </a:xfrm>
        </p:grpSpPr>
        <p:cxnSp>
          <p:nvCxnSpPr>
            <p:cNvPr id="697" name="Google Shape;697;p54"/>
            <p:cNvCxnSpPr/>
            <p:nvPr/>
          </p:nvCxnSpPr>
          <p:spPr>
            <a:xfrm rot="10800000">
              <a:off x="2195736" y="3438480"/>
              <a:ext cx="1152128" cy="1588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lg" w="lg" type="stealth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  <p:cxnSp>
          <p:nvCxnSpPr>
            <p:cNvPr id="698" name="Google Shape;698;p54"/>
            <p:cNvCxnSpPr/>
            <p:nvPr/>
          </p:nvCxnSpPr>
          <p:spPr>
            <a:xfrm rot="10800000">
              <a:off x="2195736" y="5560620"/>
              <a:ext cx="1152128" cy="1588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lg" w="lg" type="stealth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  <p:cxnSp>
          <p:nvCxnSpPr>
            <p:cNvPr id="699" name="Google Shape;699;p54"/>
            <p:cNvCxnSpPr/>
            <p:nvPr/>
          </p:nvCxnSpPr>
          <p:spPr>
            <a:xfrm rot="5400000">
              <a:off x="2277270" y="4501138"/>
              <a:ext cx="2122139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</p:grpSp>
      <p:sp>
        <p:nvSpPr>
          <p:cNvPr id="700" name="Google Shape;700;p54"/>
          <p:cNvSpPr/>
          <p:nvPr/>
        </p:nvSpPr>
        <p:spPr>
          <a:xfrm>
            <a:off x="1742257" y="2924327"/>
            <a:ext cx="1620180" cy="1524483"/>
          </a:xfrm>
          <a:prstGeom prst="rect">
            <a:avLst/>
          </a:prstGeom>
          <a:noFill/>
          <a:ln cap="flat" cmpd="sng" w="25400">
            <a:solidFill>
              <a:srgbClr val="FFC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701" name="Google Shape;701;p54"/>
          <p:cNvGrpSpPr/>
          <p:nvPr/>
        </p:nvGrpSpPr>
        <p:grpSpPr>
          <a:xfrm>
            <a:off x="3801157" y="3597864"/>
            <a:ext cx="2538934" cy="323184"/>
            <a:chOff x="899593" y="5416649"/>
            <a:chExt cx="3524596" cy="430912"/>
          </a:xfrm>
        </p:grpSpPr>
        <p:sp>
          <p:nvSpPr>
            <p:cNvPr id="702" name="Google Shape;702;p54"/>
            <p:cNvSpPr txBox="1"/>
            <p:nvPr/>
          </p:nvSpPr>
          <p:spPr>
            <a:xfrm>
              <a:off x="899593" y="5416649"/>
              <a:ext cx="3524596" cy="430912"/>
            </a:xfrm>
            <a:prstGeom prst="rect">
              <a:avLst/>
            </a:prstGeom>
            <a:solidFill>
              <a:srgbClr val="0B5394"/>
            </a:solidFill>
            <a:ln cap="flat" cmpd="sng" w="254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407194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ES" sz="1500"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rPr>
                <a:t>¡Identificador duplicado!</a:t>
              </a:r>
              <a:endParaRPr/>
            </a:p>
          </p:txBody>
        </p:sp>
        <p:pic>
          <p:nvPicPr>
            <p:cNvPr descr="D:\Docencia\Fundamentos de programación\CV\icoGuille\xeyes.png" id="703" name="Google Shape;703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60" y="5420841"/>
              <a:ext cx="426720" cy="42672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704" name="Google Shape;704;p54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Programación modular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457200" y="803659"/>
            <a:ext cx="8229600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95"/>
              <a:buNone/>
            </a:pPr>
            <a:r>
              <a:rPr lang="es-ES" sz="2100">
                <a:solidFill>
                  <a:srgbClr val="B1EEFE"/>
                </a:solidFill>
              </a:rPr>
              <a:t>Programas multiarchivo</a:t>
            </a:r>
            <a:endParaRPr i="0" sz="2100">
              <a:solidFill>
                <a:srgbClr val="B1EEFE"/>
              </a:solidFill>
            </a:endParaRPr>
          </a:p>
          <a:p>
            <a:pPr indent="0" lvl="1" marL="271463" rtl="0" algn="l"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s-ES"/>
              <a:t>Código fuente repartido entre varios archivos (</a:t>
            </a:r>
            <a:r>
              <a:rPr i="1" lang="es-ES"/>
              <a:t>módulos</a:t>
            </a:r>
            <a:r>
              <a:rPr lang="es-ES"/>
              <a:t>)</a:t>
            </a:r>
            <a:endParaRPr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/>
              <a:t>Cada módulo con sus declaraciones y sus subprogramas</a:t>
            </a:r>
            <a:endParaRPr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/>
              <a:t>🡪 Módulo: Unidad funcional (estructura de datos, utilidades, ...)</a:t>
            </a:r>
            <a:endParaRPr/>
          </a:p>
        </p:txBody>
      </p:sp>
      <p:sp>
        <p:nvSpPr>
          <p:cNvPr id="155" name="Google Shape;155;p19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157" name="Google Shape;157;p19"/>
          <p:cNvGrpSpPr/>
          <p:nvPr/>
        </p:nvGrpSpPr>
        <p:grpSpPr>
          <a:xfrm>
            <a:off x="1790580" y="2196666"/>
            <a:ext cx="1107120" cy="1548616"/>
            <a:chOff x="863440" y="2928887"/>
            <a:chExt cx="1476160" cy="2064821"/>
          </a:xfrm>
        </p:grpSpPr>
        <p:sp>
          <p:nvSpPr>
            <p:cNvPr id="158" name="Google Shape;158;p19"/>
            <p:cNvSpPr/>
            <p:nvPr/>
          </p:nvSpPr>
          <p:spPr>
            <a:xfrm>
              <a:off x="971600" y="3341190"/>
              <a:ext cx="1368000" cy="1652518"/>
            </a:xfrm>
            <a:prstGeom prst="snip1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27000" lIns="27000" spcFirstLastPara="1" rIns="27000" wrap="square" tIns="27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863440" y="3269182"/>
              <a:ext cx="1368000" cy="1620000"/>
            </a:xfrm>
            <a:prstGeom prst="snip1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27000" lIns="27000" spcFirstLastPara="1" rIns="0" wrap="square" tIns="27000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const int N = 10;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typedef double tArray[N];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typedef struct {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tArray elem;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int cont;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 tArray;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void init(tArray &amp;lista);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void insert(tArray &amp;lista, double elem, bool &amp;ok);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void remove(tArray &amp;lista, int pos, bool &amp;ok);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/>
            </a:p>
          </p:txBody>
        </p:sp>
        <p:sp>
          <p:nvSpPr>
            <p:cNvPr id="160" name="Google Shape;160;p19"/>
            <p:cNvSpPr txBox="1"/>
            <p:nvPr/>
          </p:nvSpPr>
          <p:spPr>
            <a:xfrm>
              <a:off x="863440" y="2928887"/>
              <a:ext cx="724985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5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Lista</a:t>
              </a:r>
              <a:endParaRPr/>
            </a:p>
          </p:txBody>
        </p:sp>
      </p:grpSp>
      <p:grpSp>
        <p:nvGrpSpPr>
          <p:cNvPr id="161" name="Google Shape;161;p19"/>
          <p:cNvGrpSpPr/>
          <p:nvPr/>
        </p:nvGrpSpPr>
        <p:grpSpPr>
          <a:xfrm>
            <a:off x="6340091" y="2196666"/>
            <a:ext cx="1107120" cy="1548616"/>
            <a:chOff x="6929454" y="2928887"/>
            <a:chExt cx="1476160" cy="2064821"/>
          </a:xfrm>
        </p:grpSpPr>
        <p:sp>
          <p:nvSpPr>
            <p:cNvPr id="162" name="Google Shape;162;p19"/>
            <p:cNvSpPr/>
            <p:nvPr/>
          </p:nvSpPr>
          <p:spPr>
            <a:xfrm>
              <a:off x="7037614" y="3341190"/>
              <a:ext cx="1368000" cy="1652518"/>
            </a:xfrm>
            <a:prstGeom prst="snip1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27000" lIns="27000" spcFirstLastPara="1" rIns="27000" wrap="square" tIns="27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929454" y="3269182"/>
              <a:ext cx="1368000" cy="1620000"/>
            </a:xfrm>
            <a:prstGeom prst="snip1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27000" lIns="27000" spcFirstLastPara="1" rIns="0" wrap="square" tIns="27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bool cargar(tArray &amp;lista, string nombre);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bool guardar(tArray lista, string nombre);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bool mezclar(string arch1, string arch2);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int size(string nombre);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bool exportar(string nombre);</a:t>
              </a:r>
              <a:endParaRPr/>
            </a:p>
          </p:txBody>
        </p:sp>
        <p:sp>
          <p:nvSpPr>
            <p:cNvPr id="164" name="Google Shape;164;p19"/>
            <p:cNvSpPr txBox="1"/>
            <p:nvPr/>
          </p:nvSpPr>
          <p:spPr>
            <a:xfrm>
              <a:off x="6929454" y="2928887"/>
              <a:ext cx="1103549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5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Archivos</a:t>
              </a:r>
              <a:endParaRPr/>
            </a:p>
          </p:txBody>
        </p:sp>
      </p:grpSp>
      <p:grpSp>
        <p:nvGrpSpPr>
          <p:cNvPr id="165" name="Google Shape;165;p19"/>
          <p:cNvGrpSpPr/>
          <p:nvPr/>
        </p:nvGrpSpPr>
        <p:grpSpPr>
          <a:xfrm>
            <a:off x="4896036" y="2196666"/>
            <a:ext cx="1107120" cy="1548616"/>
            <a:chOff x="5004048" y="2928887"/>
            <a:chExt cx="1476160" cy="2064821"/>
          </a:xfrm>
        </p:grpSpPr>
        <p:sp>
          <p:nvSpPr>
            <p:cNvPr id="166" name="Google Shape;166;p19"/>
            <p:cNvSpPr/>
            <p:nvPr/>
          </p:nvSpPr>
          <p:spPr>
            <a:xfrm>
              <a:off x="5112208" y="3341190"/>
              <a:ext cx="1368000" cy="1652518"/>
            </a:xfrm>
            <a:prstGeom prst="snip1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27000" lIns="27000" spcFirstLastPara="1" rIns="27000" wrap="square" tIns="27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5004048" y="3269182"/>
              <a:ext cx="1368000" cy="1620000"/>
            </a:xfrm>
            <a:prstGeom prst="snip1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27000" lIns="27000" spcFirstLastPara="1" rIns="0" wrap="square" tIns="27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double mean(tArray lista);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double min(tArray lists);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double max(tArray lista);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double desv(tArray lista);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int minIndex(tArray lista);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int maxIndex(tArray lista);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double sum(tArray lista);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8" name="Google Shape;168;p19"/>
            <p:cNvSpPr txBox="1"/>
            <p:nvPr/>
          </p:nvSpPr>
          <p:spPr>
            <a:xfrm>
              <a:off x="5004048" y="2928887"/>
              <a:ext cx="1064823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5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Cálculos</a:t>
              </a:r>
              <a:endParaRPr/>
            </a:p>
          </p:txBody>
        </p:sp>
      </p:grpSp>
      <p:grpSp>
        <p:nvGrpSpPr>
          <p:cNvPr id="169" name="Google Shape;169;p19"/>
          <p:cNvGrpSpPr/>
          <p:nvPr/>
        </p:nvGrpSpPr>
        <p:grpSpPr>
          <a:xfrm>
            <a:off x="3437874" y="2193708"/>
            <a:ext cx="1026000" cy="1601191"/>
            <a:chOff x="3059832" y="2924944"/>
            <a:chExt cx="1368000" cy="2134921"/>
          </a:xfrm>
        </p:grpSpPr>
        <p:sp>
          <p:nvSpPr>
            <p:cNvPr id="170" name="Google Shape;170;p19"/>
            <p:cNvSpPr/>
            <p:nvPr/>
          </p:nvSpPr>
          <p:spPr>
            <a:xfrm>
              <a:off x="3059832" y="3265239"/>
              <a:ext cx="1368000" cy="1794626"/>
            </a:xfrm>
            <a:prstGeom prst="snip1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27000" lIns="27000" spcFirstLastPara="1" rIns="0" wrap="square" tIns="27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int main()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tArray lista;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bool ok;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init(lista);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cargar(lista, "bd.txt");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sort(lista);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double dato;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cout &lt;&lt; "Dato: ";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cin &gt;&gt; dato;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insert(lista, dato, ok);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cout &lt;&lt; min(lista) &lt;&lt; endl;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cout &lt;&lt; max(lista) &lt;&lt; endl;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cout &lt;&lt; sum(lista) &lt;&lt; endl;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guardar(lista, "bd.txt");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return 0;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/>
            </a:p>
          </p:txBody>
        </p:sp>
        <p:sp>
          <p:nvSpPr>
            <p:cNvPr id="171" name="Google Shape;171;p19"/>
            <p:cNvSpPr txBox="1"/>
            <p:nvPr/>
          </p:nvSpPr>
          <p:spPr>
            <a:xfrm>
              <a:off x="3059832" y="2924944"/>
              <a:ext cx="1135353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5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Principal</a:t>
              </a:r>
              <a:endParaRPr/>
            </a:p>
          </p:txBody>
        </p:sp>
      </p:grpSp>
      <p:grpSp>
        <p:nvGrpSpPr>
          <p:cNvPr id="172" name="Google Shape;172;p19"/>
          <p:cNvGrpSpPr/>
          <p:nvPr/>
        </p:nvGrpSpPr>
        <p:grpSpPr>
          <a:xfrm>
            <a:off x="2303748" y="3848907"/>
            <a:ext cx="4590510" cy="907119"/>
            <a:chOff x="1547664" y="5131873"/>
            <a:chExt cx="6120680" cy="1209491"/>
          </a:xfrm>
        </p:grpSpPr>
        <p:grpSp>
          <p:nvGrpSpPr>
            <p:cNvPr id="173" name="Google Shape;173;p19"/>
            <p:cNvGrpSpPr/>
            <p:nvPr/>
          </p:nvGrpSpPr>
          <p:grpSpPr>
            <a:xfrm>
              <a:off x="1547664" y="5131873"/>
              <a:ext cx="6120680" cy="778604"/>
              <a:chOff x="1547664" y="5055922"/>
              <a:chExt cx="6120680" cy="778604"/>
            </a:xfrm>
          </p:grpSpPr>
          <p:cxnSp>
            <p:nvCxnSpPr>
              <p:cNvPr id="174" name="Google Shape;174;p19"/>
              <p:cNvCxnSpPr/>
              <p:nvPr/>
            </p:nvCxnSpPr>
            <p:spPr>
              <a:xfrm rot="5400000">
                <a:off x="1419688" y="5250573"/>
                <a:ext cx="389302" cy="0"/>
              </a:xfrm>
              <a:prstGeom prst="straightConnector1">
                <a:avLst/>
              </a:prstGeom>
              <a:noFill/>
              <a:ln cap="flat" cmpd="sng" w="152400">
                <a:solidFill>
                  <a:srgbClr val="FFC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5" name="Google Shape;175;p19"/>
              <p:cNvCxnSpPr/>
              <p:nvPr/>
            </p:nvCxnSpPr>
            <p:spPr>
              <a:xfrm rot="5400000">
                <a:off x="3513253" y="5250573"/>
                <a:ext cx="389302" cy="0"/>
              </a:xfrm>
              <a:prstGeom prst="straightConnector1">
                <a:avLst/>
              </a:prstGeom>
              <a:noFill/>
              <a:ln cap="flat" cmpd="sng" w="152400">
                <a:solidFill>
                  <a:srgbClr val="FFC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19"/>
              <p:cNvCxnSpPr/>
              <p:nvPr/>
            </p:nvCxnSpPr>
            <p:spPr>
              <a:xfrm rot="5400000">
                <a:off x="5529477" y="5250573"/>
                <a:ext cx="389302" cy="0"/>
              </a:xfrm>
              <a:prstGeom prst="straightConnector1">
                <a:avLst/>
              </a:prstGeom>
              <a:noFill/>
              <a:ln cap="flat" cmpd="sng" w="152400">
                <a:solidFill>
                  <a:srgbClr val="FFC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19"/>
              <p:cNvCxnSpPr/>
              <p:nvPr/>
            </p:nvCxnSpPr>
            <p:spPr>
              <a:xfrm rot="5400000">
                <a:off x="7407018" y="5250573"/>
                <a:ext cx="389302" cy="0"/>
              </a:xfrm>
              <a:prstGeom prst="straightConnector1">
                <a:avLst/>
              </a:prstGeom>
              <a:noFill/>
              <a:ln cap="flat" cmpd="sng" w="152400">
                <a:solidFill>
                  <a:srgbClr val="FFC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19"/>
              <p:cNvCxnSpPr/>
              <p:nvPr/>
            </p:nvCxnSpPr>
            <p:spPr>
              <a:xfrm>
                <a:off x="1547664" y="5373216"/>
                <a:ext cx="6120680" cy="0"/>
              </a:xfrm>
              <a:prstGeom prst="straightConnector1">
                <a:avLst/>
              </a:prstGeom>
              <a:noFill/>
              <a:ln cap="flat" cmpd="sng" w="152400">
                <a:solidFill>
                  <a:srgbClr val="FFC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19"/>
              <p:cNvCxnSpPr/>
              <p:nvPr/>
            </p:nvCxnSpPr>
            <p:spPr>
              <a:xfrm rot="5400000">
                <a:off x="4449357" y="5639875"/>
                <a:ext cx="389302" cy="0"/>
              </a:xfrm>
              <a:prstGeom prst="straightConnector1">
                <a:avLst/>
              </a:prstGeom>
              <a:noFill/>
              <a:ln cap="flat" cmpd="sng" w="152400">
                <a:solidFill>
                  <a:srgbClr val="FFC000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180" name="Google Shape;180;p19"/>
            <p:cNvSpPr txBox="1"/>
            <p:nvPr/>
          </p:nvSpPr>
          <p:spPr>
            <a:xfrm>
              <a:off x="3986411" y="5910477"/>
              <a:ext cx="1393972" cy="430887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>
                  <a:solidFill>
                    <a:srgbClr val="FFC000"/>
                  </a:solidFill>
                  <a:latin typeface="Cambria"/>
                  <a:ea typeface="Cambria"/>
                  <a:cs typeface="Cambria"/>
                  <a:sym typeface="Cambria"/>
                </a:rPr>
                <a:t>Ejecutable</a:t>
              </a:r>
              <a:endParaRPr/>
            </a:p>
          </p:txBody>
        </p:sp>
      </p:grpSp>
      <p:sp>
        <p:nvSpPr>
          <p:cNvPr id="181" name="Google Shape;181;p19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5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Inclusiones múltiples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0" name="Google Shape;710;p55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95"/>
              <a:buNone/>
            </a:pPr>
            <a:r>
              <a:rPr lang="es-ES" sz="2100">
                <a:solidFill>
                  <a:srgbClr val="B1EEFE"/>
                </a:solidFill>
              </a:rPr>
              <a:t>Compilación condicional</a:t>
            </a:r>
            <a:endParaRPr i="0" sz="2100">
              <a:solidFill>
                <a:srgbClr val="B1EEFE"/>
              </a:solidFill>
            </a:endParaRPr>
          </a:p>
          <a:p>
            <a:pPr indent="0" lvl="1" marL="271463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s-ES"/>
              <a:t>Directivas </a:t>
            </a:r>
            <a:r>
              <a:rPr lang="es-ES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#ifdef</a:t>
            </a:r>
            <a:r>
              <a:rPr lang="es-ES"/>
              <a:t>, </a:t>
            </a:r>
            <a:r>
              <a:rPr lang="es-ES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#ifndef</a:t>
            </a:r>
            <a:r>
              <a:rPr lang="es-ES"/>
              <a:t>, </a:t>
            </a:r>
            <a:r>
              <a:rPr lang="es-ES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#else</a:t>
            </a:r>
            <a:r>
              <a:rPr lang="es-ES"/>
              <a:t> y </a:t>
            </a:r>
            <a:r>
              <a:rPr lang="es-ES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#endif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/>
              <a:t>Se usan en conjunción con la directiva </a:t>
            </a:r>
            <a:r>
              <a:rPr lang="es-ES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#define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</a:pPr>
            <a:r>
              <a:rPr lang="es-ES" sz="15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#define</a:t>
            </a:r>
            <a:r>
              <a:rPr lang="es-ES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-ES" sz="1500">
                <a:latin typeface="Consolas"/>
                <a:ea typeface="Consolas"/>
                <a:cs typeface="Consolas"/>
                <a:sym typeface="Consolas"/>
              </a:rPr>
              <a:t>X	</a:t>
            </a:r>
            <a:r>
              <a:rPr lang="es-ES" sz="15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#define</a:t>
            </a:r>
            <a:r>
              <a:rPr lang="es-ES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-ES" sz="1500"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1500">
              <a:solidFill>
                <a:srgbClr val="FFCC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-ES" sz="15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#ifdef</a:t>
            </a:r>
            <a:r>
              <a:rPr lang="es-ES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-ES" sz="1500">
                <a:latin typeface="Consolas"/>
                <a:ea typeface="Consolas"/>
                <a:cs typeface="Consolas"/>
                <a:sym typeface="Consolas"/>
              </a:rPr>
              <a:t>X	</a:t>
            </a:r>
            <a:r>
              <a:rPr lang="es-ES" sz="15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#ifndef</a:t>
            </a:r>
            <a:r>
              <a:rPr lang="es-ES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-ES" sz="1500"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-ES" sz="1500"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s-ES" sz="15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Código if</a:t>
            </a:r>
            <a:r>
              <a:rPr lang="es-ES" sz="1500">
                <a:latin typeface="Consolas"/>
                <a:ea typeface="Consolas"/>
                <a:cs typeface="Consolas"/>
                <a:sym typeface="Consolas"/>
              </a:rPr>
              <a:t>	... </a:t>
            </a:r>
            <a:r>
              <a:rPr lang="es-ES" sz="15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Código if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-ES" sz="15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ES" sz="15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#else</a:t>
            </a:r>
            <a:r>
              <a:rPr lang="es-ES" sz="1500"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es-ES" sz="15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#else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-ES" sz="1500"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s-ES" sz="15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Código else</a:t>
            </a:r>
            <a:r>
              <a:rPr lang="es-ES" sz="1500">
                <a:latin typeface="Consolas"/>
                <a:ea typeface="Consolas"/>
                <a:cs typeface="Consolas"/>
                <a:sym typeface="Consolas"/>
              </a:rPr>
              <a:t>	... </a:t>
            </a:r>
            <a:r>
              <a:rPr lang="es-ES" sz="15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Código else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-ES" sz="1500">
                <a:latin typeface="Consolas"/>
                <a:ea typeface="Consolas"/>
                <a:cs typeface="Consolas"/>
                <a:sym typeface="Consolas"/>
              </a:rPr>
              <a:t>]	]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-ES" sz="15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#endif	#endif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/>
              <a:t>La directiva </a:t>
            </a:r>
            <a:r>
              <a:rPr lang="es-ES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#define</a:t>
            </a:r>
            <a:r>
              <a:rPr lang="es-ES"/>
              <a:t> define un símbolo (identificador)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/>
              <a:t>Izquierda: se compilará el “Código if” y no el “Código else”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/>
              <a:t>Derecha: al revés, o nada si no hay else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/>
              <a:t>Las cláusulas else son opcionales</a:t>
            </a:r>
            <a:endParaRPr/>
          </a:p>
        </p:txBody>
      </p:sp>
      <p:sp>
        <p:nvSpPr>
          <p:cNvPr id="711" name="Google Shape;711;p55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12" name="Google Shape;712;p55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713" name="Google Shape;713;p55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56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Inclusiones múltiples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9" name="Google Shape;719;p56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95"/>
              <a:buNone/>
            </a:pPr>
            <a:r>
              <a:rPr lang="es-ES" sz="2100">
                <a:solidFill>
                  <a:srgbClr val="B1EEFE"/>
                </a:solidFill>
              </a:rPr>
              <a:t>Protección frente a inclusiones múltiples</a:t>
            </a:r>
            <a:endParaRPr i="0" sz="2100">
              <a:solidFill>
                <a:srgbClr val="B1EEFE"/>
              </a:solidFill>
            </a:endParaRPr>
          </a:p>
          <a:p>
            <a:pPr indent="0" lvl="1" marL="271463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lang="es-ES" sz="1500">
                <a:latin typeface="Consolas"/>
                <a:ea typeface="Consolas"/>
                <a:cs typeface="Consolas"/>
                <a:sym typeface="Consolas"/>
              </a:rPr>
              <a:t>lista2.cpp</a:t>
            </a:r>
            <a:r>
              <a:rPr lang="es-ES"/>
              <a:t> </a:t>
            </a:r>
            <a:r>
              <a:rPr lang="es-ES" sz="1800">
                <a:solidFill>
                  <a:srgbClr val="FFFFFF"/>
                </a:solidFill>
              </a:rPr>
              <a:t>y </a:t>
            </a:r>
            <a:r>
              <a:rPr lang="es-ES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bd2.cpp</a:t>
            </a:r>
            <a:r>
              <a:rPr lang="es-ES" sz="1800">
                <a:solidFill>
                  <a:srgbClr val="FFFFFF"/>
                </a:solidFill>
              </a:rPr>
              <a:t> </a:t>
            </a:r>
            <a:r>
              <a:rPr lang="es-ES"/>
              <a:t>incluyen </a:t>
            </a:r>
            <a:r>
              <a:rPr lang="es-ES" sz="1500">
                <a:latin typeface="Consolas"/>
                <a:ea typeface="Consolas"/>
                <a:cs typeface="Consolas"/>
                <a:sym typeface="Consolas"/>
              </a:rPr>
              <a:t>registro.h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/>
              <a:t>🡪 ¡Identificadores duplicados!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/>
              <a:t>Cada módulo debe incluirse una y sólo una vez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/>
              <a:t>Protección frente a inclusiones múltiples: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</a:pPr>
            <a:r>
              <a:rPr lang="es-ES" sz="15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#ifndef</a:t>
            </a:r>
            <a:r>
              <a:rPr lang="es-ES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-ES" sz="1500"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-ES" sz="15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#define</a:t>
            </a:r>
            <a:r>
              <a:rPr lang="es-ES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-ES" sz="1500"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-ES" sz="1500"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s-ES" sz="15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Módulo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-ES" sz="15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#endif</a:t>
            </a:r>
            <a:endParaRPr sz="1500"/>
          </a:p>
          <a:p>
            <a:pPr indent="0" lvl="1" marL="271463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/>
              <a:t>La primera vez no está definido el símbolo </a:t>
            </a:r>
            <a:r>
              <a:rPr i="1" lang="es-ES"/>
              <a:t>X</a:t>
            </a:r>
            <a:r>
              <a:rPr lang="es-ES"/>
              <a:t>: se incluye y define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/>
              <a:t>Las siguientes veces el símbolo </a:t>
            </a:r>
            <a:r>
              <a:rPr i="1" lang="es-ES"/>
              <a:t>X</a:t>
            </a:r>
            <a:r>
              <a:rPr lang="es-ES"/>
              <a:t> ya está definido: no se incluye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/>
              <a:t>Símbolo </a:t>
            </a:r>
            <a:r>
              <a:rPr i="1" lang="es-ES"/>
              <a:t>X</a:t>
            </a:r>
            <a:r>
              <a:rPr lang="es-ES"/>
              <a:t>: nombre del archivo con _ en lugar de .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</a:pPr>
            <a:r>
              <a:rPr lang="es-ES" sz="1500">
                <a:latin typeface="Consolas"/>
                <a:ea typeface="Consolas"/>
                <a:cs typeface="Consolas"/>
                <a:sym typeface="Consolas"/>
              </a:rPr>
              <a:t>registro_h</a:t>
            </a:r>
            <a:r>
              <a:rPr lang="es-ES"/>
              <a:t>, </a:t>
            </a:r>
            <a:r>
              <a:rPr lang="es-ES" sz="1500">
                <a:latin typeface="Consolas"/>
                <a:ea typeface="Consolas"/>
                <a:cs typeface="Consolas"/>
                <a:sym typeface="Consolas"/>
              </a:rPr>
              <a:t>lista2_h</a:t>
            </a:r>
            <a:r>
              <a:rPr lang="es-ES"/>
              <a:t>, ...</a:t>
            </a:r>
            <a:endParaRPr/>
          </a:p>
        </p:txBody>
      </p:sp>
      <p:sp>
        <p:nvSpPr>
          <p:cNvPr id="720" name="Google Shape;720;p56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21" name="Google Shape;721;p56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grpSp>
        <p:nvGrpSpPr>
          <p:cNvPr id="722" name="Google Shape;722;p56"/>
          <p:cNvGrpSpPr/>
          <p:nvPr/>
        </p:nvGrpSpPr>
        <p:grpSpPr>
          <a:xfrm>
            <a:off x="4139953" y="2659565"/>
            <a:ext cx="3309125" cy="540060"/>
            <a:chOff x="899593" y="5416649"/>
            <a:chExt cx="4593790" cy="720080"/>
          </a:xfrm>
        </p:grpSpPr>
        <p:sp>
          <p:nvSpPr>
            <p:cNvPr id="723" name="Google Shape;723;p56"/>
            <p:cNvSpPr txBox="1"/>
            <p:nvPr/>
          </p:nvSpPr>
          <p:spPr>
            <a:xfrm>
              <a:off x="899593" y="5416649"/>
              <a:ext cx="4593790" cy="720080"/>
            </a:xfrm>
            <a:prstGeom prst="rect">
              <a:avLst/>
            </a:prstGeom>
            <a:solidFill>
              <a:srgbClr val="0B5394"/>
            </a:solidFill>
            <a:ln cap="flat" cmpd="sng" w="254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407194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ES" sz="1500"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rPr>
                <a:t>El símbolo X debe ser único</a:t>
              </a:r>
              <a:br>
                <a:rPr i="1" lang="es-ES" sz="1500"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rPr>
              </a:br>
              <a:r>
                <a:rPr i="1" lang="es-ES" sz="1500"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rPr>
                <a:t>para cada módulo de la aplicación</a:t>
              </a:r>
              <a:endParaRPr/>
            </a:p>
          </p:txBody>
        </p:sp>
        <p:pic>
          <p:nvPicPr>
            <p:cNvPr descr="D:\Docencia\Fundamentos de programación\CV\icoGuille\xeyes.png" id="724" name="Google Shape;724;p5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60" y="5420841"/>
              <a:ext cx="426720" cy="42672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725" name="Google Shape;725;p56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57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Módulo de registros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1" name="Google Shape;731;p57"/>
          <p:cNvSpPr txBox="1"/>
          <p:nvPr>
            <p:ph idx="1" type="body"/>
          </p:nvPr>
        </p:nvSpPr>
        <p:spPr>
          <a:xfrm>
            <a:off x="1485900" y="89935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46"/>
              <a:buNone/>
            </a:pPr>
            <a:r>
              <a:rPr lang="es-ES" sz="1627">
                <a:solidFill>
                  <a:srgbClr val="B1EEFE"/>
                </a:solidFill>
              </a:rPr>
              <a:t>Gestión de una lista ordenada III</a:t>
            </a:r>
            <a:endParaRPr i="0" sz="1627">
              <a:solidFill>
                <a:srgbClr val="B1EEFE"/>
              </a:solidFill>
            </a:endParaRPr>
          </a:p>
          <a:p>
            <a:pPr indent="0" lvl="1" marL="271463" rtl="0" algn="l">
              <a:lnSpc>
                <a:spcPct val="143403"/>
              </a:lnSpc>
              <a:spcBef>
                <a:spcPts val="900"/>
              </a:spcBef>
              <a:spcAft>
                <a:spcPts val="0"/>
              </a:spcAft>
              <a:buSzPts val="1046"/>
              <a:buNone/>
            </a:pPr>
            <a:r>
              <a:rPr lang="es-ES" sz="1046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#ifndef</a:t>
            </a:r>
            <a:r>
              <a:rPr lang="es-ES" sz="1046">
                <a:latin typeface="Consolas"/>
                <a:ea typeface="Consolas"/>
                <a:cs typeface="Consolas"/>
                <a:sym typeface="Consolas"/>
              </a:rPr>
              <a:t> registrofin_h</a:t>
            </a:r>
            <a:endParaRPr sz="1046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43403"/>
              </a:lnSpc>
              <a:spcBef>
                <a:spcPts val="225"/>
              </a:spcBef>
              <a:spcAft>
                <a:spcPts val="0"/>
              </a:spcAft>
              <a:buSzPts val="1046"/>
              <a:buNone/>
            </a:pPr>
            <a:r>
              <a:rPr lang="es-ES" sz="1046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#define</a:t>
            </a:r>
            <a:r>
              <a:rPr lang="es-ES" sz="1046">
                <a:latin typeface="Consolas"/>
                <a:ea typeface="Consolas"/>
                <a:cs typeface="Consolas"/>
                <a:sym typeface="Consolas"/>
              </a:rPr>
              <a:t> registrofin_h</a:t>
            </a:r>
            <a:endParaRPr sz="1046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43403"/>
              </a:lnSpc>
              <a:spcBef>
                <a:spcPts val="225"/>
              </a:spcBef>
              <a:spcAft>
                <a:spcPts val="0"/>
              </a:spcAft>
              <a:buSzPts val="1046"/>
              <a:buNone/>
            </a:pPr>
            <a:r>
              <a:rPr lang="es-ES" sz="1046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s-ES" sz="1046">
                <a:latin typeface="Consolas"/>
                <a:ea typeface="Consolas"/>
                <a:cs typeface="Consolas"/>
                <a:sym typeface="Consolas"/>
              </a:rPr>
              <a:t>&lt;string&gt;</a:t>
            </a:r>
            <a:endParaRPr/>
          </a:p>
          <a:p>
            <a:pPr indent="0" lvl="1" marL="271463" rtl="0" algn="l">
              <a:lnSpc>
                <a:spcPct val="143403"/>
              </a:lnSpc>
              <a:spcBef>
                <a:spcPts val="225"/>
              </a:spcBef>
              <a:spcAft>
                <a:spcPts val="0"/>
              </a:spcAft>
              <a:buSzPts val="1046"/>
              <a:buNone/>
            </a:pPr>
            <a:r>
              <a:rPr lang="es-ES" sz="1046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using namespace </a:t>
            </a:r>
            <a:r>
              <a:rPr lang="es-ES" sz="1046">
                <a:latin typeface="Consolas"/>
                <a:ea typeface="Consolas"/>
                <a:cs typeface="Consolas"/>
                <a:sym typeface="Consolas"/>
              </a:rPr>
              <a:t>std;</a:t>
            </a:r>
            <a:endParaRPr/>
          </a:p>
          <a:p>
            <a:pPr indent="0" lvl="1" marL="271463" rtl="0" algn="l">
              <a:lnSpc>
                <a:spcPct val="143403"/>
              </a:lnSpc>
              <a:spcBef>
                <a:spcPts val="225"/>
              </a:spcBef>
              <a:spcAft>
                <a:spcPts val="0"/>
              </a:spcAft>
              <a:buSzPts val="1046"/>
              <a:buNone/>
            </a:pPr>
            <a:r>
              <a:t/>
            </a:r>
            <a:endParaRPr sz="1046">
              <a:solidFill>
                <a:srgbClr val="4FCE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43403"/>
              </a:lnSpc>
              <a:spcBef>
                <a:spcPts val="225"/>
              </a:spcBef>
              <a:spcAft>
                <a:spcPts val="0"/>
              </a:spcAft>
              <a:buSzPts val="1046"/>
              <a:buNone/>
            </a:pPr>
            <a:r>
              <a:rPr lang="es-ES" sz="1046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typedef</a:t>
            </a:r>
            <a:r>
              <a:rPr lang="es-ES" sz="1046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046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ES" sz="1046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1" marL="271463" rtl="0" algn="l">
              <a:lnSpc>
                <a:spcPct val="143403"/>
              </a:lnSpc>
              <a:spcBef>
                <a:spcPts val="225"/>
              </a:spcBef>
              <a:spcAft>
                <a:spcPts val="0"/>
              </a:spcAft>
              <a:buSzPts val="1046"/>
              <a:buNone/>
            </a:pPr>
            <a:r>
              <a:rPr lang="es-ES" sz="1046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046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046">
                <a:latin typeface="Consolas"/>
                <a:ea typeface="Consolas"/>
                <a:cs typeface="Consolas"/>
                <a:sym typeface="Consolas"/>
              </a:rPr>
              <a:t> codigo;</a:t>
            </a:r>
            <a:endParaRPr/>
          </a:p>
          <a:p>
            <a:pPr indent="0" lvl="1" marL="271463" rtl="0" algn="l">
              <a:lnSpc>
                <a:spcPct val="143403"/>
              </a:lnSpc>
              <a:spcBef>
                <a:spcPts val="225"/>
              </a:spcBef>
              <a:spcAft>
                <a:spcPts val="0"/>
              </a:spcAft>
              <a:buSzPts val="1046"/>
              <a:buNone/>
            </a:pPr>
            <a:r>
              <a:rPr lang="es-ES" sz="1046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046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ES" sz="1046">
                <a:latin typeface="Consolas"/>
                <a:ea typeface="Consolas"/>
                <a:cs typeface="Consolas"/>
                <a:sym typeface="Consolas"/>
              </a:rPr>
              <a:t> nombre;</a:t>
            </a:r>
            <a:endParaRPr/>
          </a:p>
          <a:p>
            <a:pPr indent="0" lvl="1" marL="271463" rtl="0" algn="l">
              <a:lnSpc>
                <a:spcPct val="143403"/>
              </a:lnSpc>
              <a:spcBef>
                <a:spcPts val="225"/>
              </a:spcBef>
              <a:spcAft>
                <a:spcPts val="0"/>
              </a:spcAft>
              <a:buSzPts val="1046"/>
              <a:buNone/>
            </a:pPr>
            <a:r>
              <a:rPr lang="es-ES" sz="1046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046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ES" sz="1046">
                <a:latin typeface="Consolas"/>
                <a:ea typeface="Consolas"/>
                <a:cs typeface="Consolas"/>
                <a:sym typeface="Consolas"/>
              </a:rPr>
              <a:t> sueldo;</a:t>
            </a:r>
            <a:endParaRPr/>
          </a:p>
          <a:p>
            <a:pPr indent="0" lvl="1" marL="271463" rtl="0" algn="l">
              <a:lnSpc>
                <a:spcPct val="143403"/>
              </a:lnSpc>
              <a:spcBef>
                <a:spcPts val="225"/>
              </a:spcBef>
              <a:spcAft>
                <a:spcPts val="0"/>
              </a:spcAft>
              <a:buSzPts val="1046"/>
              <a:buNone/>
            </a:pPr>
            <a:r>
              <a:rPr lang="es-ES" sz="1046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s-ES" sz="1046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</a:t>
            </a:r>
            <a:r>
              <a:rPr lang="es-ES" sz="1046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lnSpc>
                <a:spcPct val="143403"/>
              </a:lnSpc>
              <a:spcBef>
                <a:spcPts val="225"/>
              </a:spcBef>
              <a:spcAft>
                <a:spcPts val="0"/>
              </a:spcAft>
              <a:buSzPts val="1046"/>
              <a:buNone/>
            </a:pPr>
            <a:r>
              <a:t/>
            </a:r>
            <a:endParaRPr sz="1046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43403"/>
              </a:lnSpc>
              <a:spcBef>
                <a:spcPts val="225"/>
              </a:spcBef>
              <a:spcAft>
                <a:spcPts val="0"/>
              </a:spcAft>
              <a:buSzPts val="1046"/>
              <a:buNone/>
            </a:pPr>
            <a:r>
              <a:rPr lang="es-ES" sz="1046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</a:t>
            </a:r>
            <a:r>
              <a:rPr lang="es-ES" sz="1046">
                <a:latin typeface="Consolas"/>
                <a:ea typeface="Consolas"/>
                <a:cs typeface="Consolas"/>
                <a:sym typeface="Consolas"/>
              </a:rPr>
              <a:t> nuevo();</a:t>
            </a:r>
            <a:endParaRPr/>
          </a:p>
          <a:p>
            <a:pPr indent="0" lvl="1" marL="271463" rtl="0" algn="l">
              <a:lnSpc>
                <a:spcPct val="143403"/>
              </a:lnSpc>
              <a:spcBef>
                <a:spcPts val="225"/>
              </a:spcBef>
              <a:spcAft>
                <a:spcPts val="0"/>
              </a:spcAft>
              <a:buSzPts val="1046"/>
              <a:buNone/>
            </a:pPr>
            <a:r>
              <a:rPr lang="es-ES" sz="1046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bool </a:t>
            </a:r>
            <a:r>
              <a:rPr lang="es-ES" sz="1046">
                <a:latin typeface="Consolas"/>
                <a:ea typeface="Consolas"/>
                <a:cs typeface="Consolas"/>
                <a:sym typeface="Consolas"/>
              </a:rPr>
              <a:t>operator&gt;(</a:t>
            </a:r>
            <a:r>
              <a:rPr lang="es-ES" sz="1046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 </a:t>
            </a:r>
            <a:r>
              <a:rPr lang="es-ES" sz="1046">
                <a:latin typeface="Consolas"/>
                <a:ea typeface="Consolas"/>
                <a:cs typeface="Consolas"/>
                <a:sym typeface="Consolas"/>
              </a:rPr>
              <a:t>opIzq, </a:t>
            </a:r>
            <a:r>
              <a:rPr lang="es-ES" sz="1046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 </a:t>
            </a:r>
            <a:r>
              <a:rPr lang="es-ES" sz="1046">
                <a:latin typeface="Consolas"/>
                <a:ea typeface="Consolas"/>
                <a:cs typeface="Consolas"/>
                <a:sym typeface="Consolas"/>
              </a:rPr>
              <a:t>opDer);</a:t>
            </a:r>
            <a:endParaRPr/>
          </a:p>
          <a:p>
            <a:pPr indent="0" lvl="1" marL="271463" rtl="0" algn="l">
              <a:lnSpc>
                <a:spcPct val="143403"/>
              </a:lnSpc>
              <a:spcBef>
                <a:spcPts val="225"/>
              </a:spcBef>
              <a:spcAft>
                <a:spcPts val="0"/>
              </a:spcAft>
              <a:buSzPts val="1046"/>
              <a:buNone/>
            </a:pPr>
            <a:r>
              <a:rPr lang="es-ES" sz="1046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bool </a:t>
            </a:r>
            <a:r>
              <a:rPr lang="es-ES" sz="1046">
                <a:latin typeface="Consolas"/>
                <a:ea typeface="Consolas"/>
                <a:cs typeface="Consolas"/>
                <a:sym typeface="Consolas"/>
              </a:rPr>
              <a:t>operator&lt;(</a:t>
            </a:r>
            <a:r>
              <a:rPr lang="es-ES" sz="1046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</a:t>
            </a:r>
            <a:r>
              <a:rPr lang="es-ES" sz="1046">
                <a:latin typeface="Consolas"/>
                <a:ea typeface="Consolas"/>
                <a:cs typeface="Consolas"/>
                <a:sym typeface="Consolas"/>
              </a:rPr>
              <a:t> opIzq, </a:t>
            </a:r>
            <a:r>
              <a:rPr lang="es-ES" sz="1046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</a:t>
            </a:r>
            <a:r>
              <a:rPr lang="es-ES" sz="1046">
                <a:latin typeface="Consolas"/>
                <a:ea typeface="Consolas"/>
                <a:cs typeface="Consolas"/>
                <a:sym typeface="Consolas"/>
              </a:rPr>
              <a:t> opDer);</a:t>
            </a:r>
            <a:endParaRPr/>
          </a:p>
          <a:p>
            <a:pPr indent="0" lvl="1" marL="271463" rtl="0" algn="l">
              <a:lnSpc>
                <a:spcPct val="143403"/>
              </a:lnSpc>
              <a:spcBef>
                <a:spcPts val="225"/>
              </a:spcBef>
              <a:spcAft>
                <a:spcPts val="0"/>
              </a:spcAft>
              <a:buSzPts val="1046"/>
              <a:buNone/>
            </a:pPr>
            <a:r>
              <a:rPr lang="es-ES" sz="1046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ES" sz="1046">
                <a:latin typeface="Consolas"/>
                <a:ea typeface="Consolas"/>
                <a:cs typeface="Consolas"/>
                <a:sym typeface="Consolas"/>
              </a:rPr>
              <a:t> mostrar(</a:t>
            </a:r>
            <a:r>
              <a:rPr lang="es-ES" sz="1046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046">
                <a:latin typeface="Consolas"/>
                <a:ea typeface="Consolas"/>
                <a:cs typeface="Consolas"/>
                <a:sym typeface="Consolas"/>
              </a:rPr>
              <a:t> pos, </a:t>
            </a:r>
            <a:r>
              <a:rPr lang="es-ES" sz="1046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 </a:t>
            </a:r>
            <a:r>
              <a:rPr lang="es-ES" sz="1046">
                <a:latin typeface="Consolas"/>
                <a:ea typeface="Consolas"/>
                <a:cs typeface="Consolas"/>
                <a:sym typeface="Consolas"/>
              </a:rPr>
              <a:t>registro);</a:t>
            </a:r>
            <a:endParaRPr/>
          </a:p>
          <a:p>
            <a:pPr indent="0" lvl="1" marL="271463" rtl="0" algn="l">
              <a:lnSpc>
                <a:spcPct val="143403"/>
              </a:lnSpc>
              <a:spcBef>
                <a:spcPts val="225"/>
              </a:spcBef>
              <a:spcAft>
                <a:spcPts val="0"/>
              </a:spcAft>
              <a:buSzPts val="1046"/>
              <a:buNone/>
            </a:pPr>
            <a:r>
              <a:rPr lang="es-ES" sz="1046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#endif</a:t>
            </a:r>
            <a:endParaRPr sz="1046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2" name="Google Shape;732;p57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33" name="Google Shape;733;p57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734" name="Google Shape;734;p57"/>
          <p:cNvSpPr txBox="1"/>
          <p:nvPr/>
        </p:nvSpPr>
        <p:spPr>
          <a:xfrm>
            <a:off x="6246770" y="303498"/>
            <a:ext cx="1414170" cy="30008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registrofin.h</a:t>
            </a:r>
            <a:endParaRPr sz="135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735" name="Google Shape;735;p57"/>
          <p:cNvGrpSpPr/>
          <p:nvPr/>
        </p:nvGrpSpPr>
        <p:grpSpPr>
          <a:xfrm>
            <a:off x="1763688" y="1170564"/>
            <a:ext cx="2106234" cy="3521708"/>
            <a:chOff x="827584" y="1560751"/>
            <a:chExt cx="2808312" cy="4695611"/>
          </a:xfrm>
        </p:grpSpPr>
        <p:sp>
          <p:nvSpPr>
            <p:cNvPr id="736" name="Google Shape;736;p57"/>
            <p:cNvSpPr/>
            <p:nvPr/>
          </p:nvSpPr>
          <p:spPr>
            <a:xfrm>
              <a:off x="827584" y="1560751"/>
              <a:ext cx="2808312" cy="638780"/>
            </a:xfrm>
            <a:prstGeom prst="rect">
              <a:avLst/>
            </a:prstGeom>
            <a:noFill/>
            <a:ln cap="flat" cmpd="sng" w="1905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737" name="Google Shape;737;p57"/>
            <p:cNvSpPr/>
            <p:nvPr/>
          </p:nvSpPr>
          <p:spPr>
            <a:xfrm>
              <a:off x="827584" y="5968330"/>
              <a:ext cx="936104" cy="288032"/>
            </a:xfrm>
            <a:prstGeom prst="rect">
              <a:avLst/>
            </a:prstGeom>
            <a:noFill/>
            <a:ln cap="flat" cmpd="sng" w="1905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cxnSp>
          <p:nvCxnSpPr>
            <p:cNvPr id="738" name="Google Shape;738;p57"/>
            <p:cNvCxnSpPr/>
            <p:nvPr/>
          </p:nvCxnSpPr>
          <p:spPr>
            <a:xfrm>
              <a:off x="827584" y="2199531"/>
              <a:ext cx="0" cy="3768799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</p:grpSp>
      <p:sp>
        <p:nvSpPr>
          <p:cNvPr id="739" name="Google Shape;739;p57"/>
          <p:cNvSpPr txBox="1"/>
          <p:nvPr/>
        </p:nvSpPr>
        <p:spPr>
          <a:xfrm>
            <a:off x="5320326" y="289211"/>
            <a:ext cx="925860" cy="32316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Cabecera</a:t>
            </a:r>
            <a:endParaRPr/>
          </a:p>
        </p:txBody>
      </p:sp>
      <p:sp>
        <p:nvSpPr>
          <p:cNvPr id="740" name="Google Shape;740;p57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58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Módulo de registros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6" name="Google Shape;746;p58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520"/>
              <a:buNone/>
            </a:pPr>
            <a:r>
              <a:rPr lang="es-ES" sz="1600">
                <a:solidFill>
                  <a:srgbClr val="B1EEFE"/>
                </a:solidFill>
              </a:rPr>
              <a:t>Gestión de una lista ordenada III</a:t>
            </a:r>
            <a:endParaRPr i="0" sz="1600">
              <a:solidFill>
                <a:srgbClr val="B1EEFE"/>
              </a:solidFill>
            </a:endParaRPr>
          </a:p>
          <a:p>
            <a:pPr indent="0" lvl="1" marL="271463" rtl="0" algn="l">
              <a:lnSpc>
                <a:spcPct val="1125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&lt;iostream&gt;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&lt;string&gt;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using namespace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std;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&lt;iomanip&gt;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"registrofin.h"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nuevo() {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registro;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cout &lt;&lt;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"Introduce el código: "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cin &gt;&gt; registro.codigo;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cout &lt;&lt;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"Introduce el nombre: "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cin &gt;&gt; registro.nombre;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cout &lt;&lt;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"Introduce el sueldo: "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cin &gt;&gt; registro.sueldo;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registro;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bool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operator&gt;(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opIzq,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opDer) {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225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opIzq.nombre &gt; opDer.nombre;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225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} ...</a:t>
            </a:r>
            <a:endParaRPr/>
          </a:p>
        </p:txBody>
      </p:sp>
      <p:sp>
        <p:nvSpPr>
          <p:cNvPr id="747" name="Google Shape;747;p58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48" name="Google Shape;748;p58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749" name="Google Shape;749;p58"/>
          <p:cNvSpPr txBox="1"/>
          <p:nvPr/>
        </p:nvSpPr>
        <p:spPr>
          <a:xfrm>
            <a:off x="6057616" y="303498"/>
            <a:ext cx="1603324" cy="30008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registrofin.cpp</a:t>
            </a:r>
            <a:endParaRPr/>
          </a:p>
        </p:txBody>
      </p:sp>
      <p:cxnSp>
        <p:nvCxnSpPr>
          <p:cNvPr id="750" name="Google Shape;750;p58"/>
          <p:cNvCxnSpPr/>
          <p:nvPr/>
        </p:nvCxnSpPr>
        <p:spPr>
          <a:xfrm rot="10800000">
            <a:off x="3977934" y="1976492"/>
            <a:ext cx="1026114" cy="1191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lg" w="lg" type="stealth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751" name="Google Shape;751;p58"/>
          <p:cNvSpPr txBox="1"/>
          <p:nvPr/>
        </p:nvSpPr>
        <p:spPr>
          <a:xfrm>
            <a:off x="4626006" y="289211"/>
            <a:ext cx="1411914" cy="55399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Implementación</a:t>
            </a:r>
            <a:endParaRPr/>
          </a:p>
        </p:txBody>
      </p:sp>
      <p:sp>
        <p:nvSpPr>
          <p:cNvPr id="752" name="Google Shape;752;p58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9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Módulo de lista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8" name="Google Shape;758;p59"/>
          <p:cNvSpPr txBox="1"/>
          <p:nvPr>
            <p:ph idx="1" type="body"/>
          </p:nvPr>
        </p:nvSpPr>
        <p:spPr>
          <a:xfrm>
            <a:off x="1485900" y="755340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045"/>
              <a:buNone/>
            </a:pPr>
            <a:r>
              <a:rPr lang="es-ES" sz="1100">
                <a:solidFill>
                  <a:srgbClr val="B1EEFE"/>
                </a:solidFill>
              </a:rPr>
              <a:t>Gestión de una lista ordenada III</a:t>
            </a:r>
            <a:endParaRPr i="0" sz="1100">
              <a:solidFill>
                <a:srgbClr val="B1EEFE"/>
              </a:solidFill>
            </a:endParaRPr>
          </a:p>
          <a:p>
            <a:pPr indent="0" lvl="1" marL="271463" rtl="0" algn="l">
              <a:lnSpc>
                <a:spcPct val="122727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#ifndef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 listafin_h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#define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 listafin_h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&lt;string&gt;</a:t>
            </a:r>
            <a:endParaRPr/>
          </a:p>
          <a:p>
            <a:pPr indent="0" lvl="1" marL="271463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using namespace 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std;</a:t>
            </a:r>
            <a:endParaRPr/>
          </a:p>
          <a:p>
            <a:pPr indent="0" lvl="1" marL="271463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 "registrofin.h"</a:t>
            </a:r>
            <a:endParaRPr/>
          </a:p>
          <a:p>
            <a:pPr indent="0" lvl="1" marL="271463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4FCE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1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 N = </a:t>
            </a:r>
            <a:r>
              <a:rPr lang="es-ES" sz="11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typedef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1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1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tArray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[N];</a:t>
            </a:r>
            <a:endParaRPr/>
          </a:p>
          <a:p>
            <a:pPr indent="0" lvl="1" marL="271463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typedef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1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1" marL="271463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1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tArray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 registros;</a:t>
            </a:r>
            <a:endParaRPr/>
          </a:p>
          <a:p>
            <a:pPr indent="0" lvl="1" marL="271463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1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 cont;</a:t>
            </a:r>
            <a:endParaRPr/>
          </a:p>
          <a:p>
            <a:pPr indent="0" lvl="1" marL="271463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s-ES" sz="11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1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 BD = </a:t>
            </a:r>
            <a:r>
              <a:rPr lang="es-ES" sz="11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"bd.txt"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mostrar(</a:t>
            </a:r>
            <a:r>
              <a:rPr lang="es-ES" sz="11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1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 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&amp;lista);</a:t>
            </a:r>
            <a:endParaRPr/>
          </a:p>
          <a:p>
            <a:pPr indent="0" lvl="1" marL="271463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 insertar(</a:t>
            </a:r>
            <a:r>
              <a:rPr lang="es-ES" sz="11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 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&amp;lista, </a:t>
            </a:r>
            <a:r>
              <a:rPr lang="es-ES" sz="11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 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registro, </a:t>
            </a:r>
            <a:r>
              <a:rPr lang="es-ES" sz="11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bool 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&amp;ok);</a:t>
            </a:r>
            <a:endParaRPr/>
          </a:p>
          <a:p>
            <a:pPr indent="0" lvl="1" marL="271463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eliminar(</a:t>
            </a:r>
            <a:r>
              <a:rPr lang="es-ES" sz="11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 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&amp;lista, </a:t>
            </a:r>
            <a:r>
              <a:rPr lang="es-ES" sz="11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pos, </a:t>
            </a:r>
            <a:r>
              <a:rPr lang="es-ES" sz="11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bool 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&amp;ok); </a:t>
            </a:r>
            <a:r>
              <a:rPr lang="es-ES" sz="11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pos = 1..N</a:t>
            </a:r>
            <a:endParaRPr/>
          </a:p>
          <a:p>
            <a:pPr indent="0" lvl="1" marL="271463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buscar(</a:t>
            </a:r>
            <a:r>
              <a:rPr lang="es-ES" sz="11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 lista, </a:t>
            </a:r>
            <a:r>
              <a:rPr lang="es-ES" sz="11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nombre);</a:t>
            </a:r>
            <a:endParaRPr/>
          </a:p>
          <a:p>
            <a:pPr indent="0" lvl="1" marL="271463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cargar(</a:t>
            </a:r>
            <a:r>
              <a:rPr lang="es-ES" sz="11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 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&amp;lista, </a:t>
            </a:r>
            <a:r>
              <a:rPr lang="es-ES" sz="11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bool 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&amp;ok);</a:t>
            </a:r>
            <a:endParaRPr/>
          </a:p>
          <a:p>
            <a:pPr indent="0" lvl="1" marL="271463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guardar(</a:t>
            </a:r>
            <a:r>
              <a:rPr lang="es-ES" sz="11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 lista);</a:t>
            </a:r>
            <a:endParaRPr/>
          </a:p>
          <a:p>
            <a:pPr indent="0" lvl="1" marL="271463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#endif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9" name="Google Shape;759;p59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60" name="Google Shape;760;p59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761" name="Google Shape;761;p59"/>
          <p:cNvSpPr txBox="1"/>
          <p:nvPr/>
        </p:nvSpPr>
        <p:spPr>
          <a:xfrm>
            <a:off x="6530502" y="303498"/>
            <a:ext cx="1130438" cy="30008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listafin.h</a:t>
            </a:r>
            <a:endParaRPr sz="135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762" name="Google Shape;762;p59"/>
          <p:cNvGrpSpPr/>
          <p:nvPr/>
        </p:nvGrpSpPr>
        <p:grpSpPr>
          <a:xfrm>
            <a:off x="1742257" y="1059582"/>
            <a:ext cx="1890210" cy="3585828"/>
            <a:chOff x="799009" y="1594892"/>
            <a:chExt cx="2520280" cy="4598987"/>
          </a:xfrm>
        </p:grpSpPr>
        <p:sp>
          <p:nvSpPr>
            <p:cNvPr id="763" name="Google Shape;763;p59"/>
            <p:cNvSpPr/>
            <p:nvPr/>
          </p:nvSpPr>
          <p:spPr>
            <a:xfrm>
              <a:off x="799009" y="1594892"/>
              <a:ext cx="2520280" cy="468000"/>
            </a:xfrm>
            <a:prstGeom prst="rect">
              <a:avLst/>
            </a:prstGeom>
            <a:noFill/>
            <a:ln cap="flat" cmpd="sng" w="1905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764" name="Google Shape;764;p59"/>
            <p:cNvSpPr/>
            <p:nvPr/>
          </p:nvSpPr>
          <p:spPr>
            <a:xfrm>
              <a:off x="799009" y="5941879"/>
              <a:ext cx="936104" cy="252000"/>
            </a:xfrm>
            <a:prstGeom prst="rect">
              <a:avLst/>
            </a:prstGeom>
            <a:noFill/>
            <a:ln cap="flat" cmpd="sng" w="1905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cxnSp>
          <p:nvCxnSpPr>
            <p:cNvPr id="765" name="Google Shape;765;p59"/>
            <p:cNvCxnSpPr/>
            <p:nvPr/>
          </p:nvCxnSpPr>
          <p:spPr>
            <a:xfrm>
              <a:off x="799011" y="2043842"/>
              <a:ext cx="0" cy="3898039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</p:grpSp>
      <p:cxnSp>
        <p:nvCxnSpPr>
          <p:cNvPr id="766" name="Google Shape;766;p59"/>
          <p:cNvCxnSpPr/>
          <p:nvPr/>
        </p:nvCxnSpPr>
        <p:spPr>
          <a:xfrm rot="10800000">
            <a:off x="3977934" y="1922486"/>
            <a:ext cx="1026114" cy="1191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lg" w="lg" type="stealth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767" name="Google Shape;767;p59"/>
          <p:cNvSpPr txBox="1"/>
          <p:nvPr/>
        </p:nvSpPr>
        <p:spPr>
          <a:xfrm>
            <a:off x="5320326" y="289211"/>
            <a:ext cx="925860" cy="32316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Cabecera</a:t>
            </a:r>
            <a:endParaRPr/>
          </a:p>
        </p:txBody>
      </p:sp>
      <p:sp>
        <p:nvSpPr>
          <p:cNvPr id="768" name="Google Shape;768;p59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60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Módulo de lista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4" name="Google Shape;774;p60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520"/>
              <a:buNone/>
            </a:pPr>
            <a:r>
              <a:rPr lang="es-ES" sz="1600">
                <a:solidFill>
                  <a:srgbClr val="B1EEFE"/>
                </a:solidFill>
              </a:rPr>
              <a:t>Gestión de una lista ordenada III</a:t>
            </a:r>
            <a:endParaRPr i="0" sz="1600">
              <a:solidFill>
                <a:srgbClr val="B1EEFE"/>
              </a:solidFill>
            </a:endParaRPr>
          </a:p>
          <a:p>
            <a:pPr indent="0" lvl="1" marL="271463" rtl="0" algn="l">
              <a:lnSpc>
                <a:spcPct val="1125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&lt;iostream&gt;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using namespace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std;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&lt;fstream&gt;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"listafin.h"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insertar(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&amp;lista,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registro,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&amp;ok) {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ok =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(lista.cont == N) {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ok =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s-ES" sz="12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lista llena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92D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((i &lt; lista.cont) &amp;&amp; (lista.registros[i] &lt; registro)) {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i++;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2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Insertamos en la posición i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j = lista.cont; j &gt; i; j--) {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         // Desplazamos a la derecha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lista.registros[j] = lista.registros[j -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];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/>
          </a:p>
        </p:txBody>
      </p:sp>
      <p:sp>
        <p:nvSpPr>
          <p:cNvPr id="775" name="Google Shape;775;p60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76" name="Google Shape;776;p60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777" name="Google Shape;777;p60"/>
          <p:cNvSpPr txBox="1"/>
          <p:nvPr/>
        </p:nvSpPr>
        <p:spPr>
          <a:xfrm>
            <a:off x="6341348" y="303498"/>
            <a:ext cx="1319592" cy="30008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listafin.cpp</a:t>
            </a:r>
            <a:endParaRPr/>
          </a:p>
        </p:txBody>
      </p:sp>
      <p:cxnSp>
        <p:nvCxnSpPr>
          <p:cNvPr id="778" name="Google Shape;778;p60"/>
          <p:cNvCxnSpPr/>
          <p:nvPr/>
        </p:nvCxnSpPr>
        <p:spPr>
          <a:xfrm rot="10800000">
            <a:off x="3707904" y="1807331"/>
            <a:ext cx="1026114" cy="1191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lg" w="lg" type="stealth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779" name="Google Shape;779;p60"/>
          <p:cNvSpPr txBox="1"/>
          <p:nvPr/>
        </p:nvSpPr>
        <p:spPr>
          <a:xfrm>
            <a:off x="4626006" y="289211"/>
            <a:ext cx="1411914" cy="55399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Implementación</a:t>
            </a:r>
            <a:endParaRPr/>
          </a:p>
        </p:txBody>
      </p:sp>
      <p:sp>
        <p:nvSpPr>
          <p:cNvPr id="780" name="Google Shape;780;p60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61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Programa principal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6" name="Google Shape;786;p61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520"/>
              <a:buNone/>
            </a:pPr>
            <a:r>
              <a:rPr lang="es-ES" sz="1600">
                <a:solidFill>
                  <a:srgbClr val="B1EEFE"/>
                </a:solidFill>
              </a:rPr>
              <a:t>Gestión de una lista ordenada III</a:t>
            </a:r>
            <a:endParaRPr i="0" sz="1600">
              <a:solidFill>
                <a:srgbClr val="B1EEFE"/>
              </a:solidFill>
            </a:endParaRPr>
          </a:p>
          <a:p>
            <a:pPr indent="0" lvl="1" marL="271463" rtl="0" algn="l">
              <a:lnSpc>
                <a:spcPct val="1125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&lt;iostream&gt;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using namespace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std;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"registrofin.h"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"listafin.h"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menu();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lista;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ok;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op, pos;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cargar(lista, ok);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(!ok) {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cout &lt;&lt;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"No se pudo abrir el archivo!"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&lt;&lt; endl;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mostrar(lista);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op = menu();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...</a:t>
            </a:r>
            <a:endParaRPr/>
          </a:p>
        </p:txBody>
      </p:sp>
      <p:sp>
        <p:nvSpPr>
          <p:cNvPr id="787" name="Google Shape;787;p61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88" name="Google Shape;788;p61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789" name="Google Shape;789;p61"/>
          <p:cNvSpPr txBox="1"/>
          <p:nvPr/>
        </p:nvSpPr>
        <p:spPr>
          <a:xfrm>
            <a:off x="6625079" y="303498"/>
            <a:ext cx="1035861" cy="30008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bdfin.cpp</a:t>
            </a:r>
            <a:endParaRPr/>
          </a:p>
        </p:txBody>
      </p:sp>
      <p:cxnSp>
        <p:nvCxnSpPr>
          <p:cNvPr id="790" name="Google Shape;790;p61"/>
          <p:cNvCxnSpPr/>
          <p:nvPr/>
        </p:nvCxnSpPr>
        <p:spPr>
          <a:xfrm rot="10800000">
            <a:off x="3977934" y="1837097"/>
            <a:ext cx="1026114" cy="1191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lg" w="lg" type="stealth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791" name="Google Shape;791;p61"/>
          <p:cNvCxnSpPr/>
          <p:nvPr/>
        </p:nvCxnSpPr>
        <p:spPr>
          <a:xfrm rot="10800000">
            <a:off x="3977934" y="1667936"/>
            <a:ext cx="1026114" cy="1191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lg" w="lg" type="stealth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grpSp>
        <p:nvGrpSpPr>
          <p:cNvPr id="792" name="Google Shape;792;p61"/>
          <p:cNvGrpSpPr/>
          <p:nvPr/>
        </p:nvGrpSpPr>
        <p:grpSpPr>
          <a:xfrm>
            <a:off x="4463989" y="2601517"/>
            <a:ext cx="2876420" cy="323184"/>
            <a:chOff x="899593" y="5416649"/>
            <a:chExt cx="3993101" cy="430912"/>
          </a:xfrm>
        </p:grpSpPr>
        <p:sp>
          <p:nvSpPr>
            <p:cNvPr id="793" name="Google Shape;793;p61"/>
            <p:cNvSpPr txBox="1"/>
            <p:nvPr/>
          </p:nvSpPr>
          <p:spPr>
            <a:xfrm>
              <a:off x="899593" y="5416649"/>
              <a:ext cx="3993101" cy="430912"/>
            </a:xfrm>
            <a:prstGeom prst="rect">
              <a:avLst/>
            </a:prstGeom>
            <a:solidFill>
              <a:srgbClr val="0B5394"/>
            </a:solidFill>
            <a:ln cap="flat" cmpd="sng" w="254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407194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ES" sz="1500"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rPr>
                <a:t>¡Ahora ya puedes compilarlo!</a:t>
              </a:r>
              <a:endParaRPr/>
            </a:p>
          </p:txBody>
        </p:sp>
        <p:pic>
          <p:nvPicPr>
            <p:cNvPr descr="D:\Docencia\Fundamentos de programación\CV\icoGuille\xeyes.png" id="794" name="Google Shape;794;p6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60" y="5420841"/>
              <a:ext cx="426720" cy="42672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795" name="Google Shape;795;p61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62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Inclusiones múltiples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1" name="Google Shape;801;p62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995"/>
              <a:buNone/>
            </a:pPr>
            <a:r>
              <a:rPr lang="es-ES" sz="2100">
                <a:solidFill>
                  <a:srgbClr val="B1EEFE"/>
                </a:solidFill>
              </a:rPr>
              <a:t>Gestión de una lista ordenada III</a:t>
            </a:r>
            <a:endParaRPr i="0" sz="2100">
              <a:solidFill>
                <a:srgbClr val="B1EEFE"/>
              </a:solidFill>
            </a:endParaRPr>
          </a:p>
          <a:p>
            <a:pPr indent="0" lvl="1" marL="271463" rtl="0" algn="l"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s-ES"/>
              <a:t>Preprocesamiento de </a:t>
            </a:r>
            <a:r>
              <a:rPr lang="es-ES" sz="15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s-ES"/>
              <a:t> en </a:t>
            </a:r>
            <a:r>
              <a:rPr lang="es-ES" sz="1500">
                <a:latin typeface="Consolas"/>
                <a:ea typeface="Consolas"/>
                <a:cs typeface="Consolas"/>
                <a:sym typeface="Consolas"/>
              </a:rPr>
              <a:t>bdfin.cpp</a:t>
            </a:r>
            <a:r>
              <a:rPr lang="es-ES"/>
              <a:t>:</a:t>
            </a:r>
            <a:endParaRPr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#include &lt;iostream&gt;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solidFill>
                <a:srgbClr val="FFCC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"registrofin.h"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solidFill>
                <a:srgbClr val="FFCC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"listafin.h"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s-E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menu();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/>
          </a:p>
        </p:txBody>
      </p:sp>
      <p:sp>
        <p:nvSpPr>
          <p:cNvPr id="802" name="Google Shape;802;p62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03" name="Google Shape;803;p62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grpSp>
        <p:nvGrpSpPr>
          <p:cNvPr id="804" name="Google Shape;804;p62"/>
          <p:cNvGrpSpPr/>
          <p:nvPr/>
        </p:nvGrpSpPr>
        <p:grpSpPr>
          <a:xfrm>
            <a:off x="3861691" y="1567068"/>
            <a:ext cx="2837291" cy="1597873"/>
            <a:chOff x="3624921" y="2089423"/>
            <a:chExt cx="3783054" cy="2130497"/>
          </a:xfrm>
        </p:grpSpPr>
        <p:sp>
          <p:nvSpPr>
            <p:cNvPr id="805" name="Google Shape;805;p62"/>
            <p:cNvSpPr/>
            <p:nvPr/>
          </p:nvSpPr>
          <p:spPr>
            <a:xfrm>
              <a:off x="3624921" y="2780928"/>
              <a:ext cx="1307119" cy="216024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FFC000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806" name="Google Shape;806;p62"/>
            <p:cNvSpPr/>
            <p:nvPr/>
          </p:nvSpPr>
          <p:spPr>
            <a:xfrm>
              <a:off x="4726992" y="2089423"/>
              <a:ext cx="2680983" cy="2130497"/>
            </a:xfrm>
            <a:prstGeom prst="rect">
              <a:avLst/>
            </a:prstGeom>
            <a:solidFill>
              <a:srgbClr val="0B5394"/>
            </a:solidFill>
            <a:ln cap="flat" cmpd="sng" w="254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rgbClr val="FFCCFF"/>
                  </a:solidFill>
                  <a:latin typeface="Consolas"/>
                  <a:ea typeface="Consolas"/>
                  <a:cs typeface="Consolas"/>
                  <a:sym typeface="Consolas"/>
                </a:rPr>
                <a:t>#ifndef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registrofin_h</a:t>
              </a:r>
              <a:endParaRPr b="0" i="0" sz="10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1" marL="271463" marR="0" rtl="0" algn="l">
                <a:spcBef>
                  <a:spcPts val="225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rgbClr val="FFCCFF"/>
                  </a:solidFill>
                  <a:latin typeface="Consolas"/>
                  <a:ea typeface="Consolas"/>
                  <a:cs typeface="Consolas"/>
                  <a:sym typeface="Consolas"/>
                </a:rPr>
                <a:t>#define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registrofin_h</a:t>
              </a:r>
              <a:endParaRPr b="0" i="0" sz="10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1" marL="271463" marR="0" rtl="0" algn="l">
                <a:spcBef>
                  <a:spcPts val="225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rgbClr val="FFCCFF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&lt;string&gt;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rgbClr val="4FCEFF"/>
                  </a:solidFill>
                  <a:latin typeface="Consolas"/>
                  <a:ea typeface="Consolas"/>
                  <a:cs typeface="Consolas"/>
                  <a:sym typeface="Consolas"/>
                </a:rPr>
                <a:t>using namespace 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std;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rgbClr val="4FCEFF"/>
                  </a:solidFill>
                  <a:latin typeface="Consolas"/>
                  <a:ea typeface="Consolas"/>
                  <a:cs typeface="Consolas"/>
                  <a:sym typeface="Consolas"/>
                </a:rPr>
                <a:t>typedef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-ES" sz="1050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struct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...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} </a:t>
              </a:r>
              <a:r>
                <a:rPr b="0" i="0" lang="es-ES" sz="1050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tRegistro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 b="0" i="0" sz="135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grpSp>
        <p:nvGrpSpPr>
          <p:cNvPr id="807" name="Google Shape;807;p62"/>
          <p:cNvGrpSpPr/>
          <p:nvPr/>
        </p:nvGrpSpPr>
        <p:grpSpPr>
          <a:xfrm>
            <a:off x="2479858" y="3789240"/>
            <a:ext cx="4184285" cy="323184"/>
            <a:chOff x="899593" y="5416649"/>
            <a:chExt cx="5808704" cy="430912"/>
          </a:xfrm>
        </p:grpSpPr>
        <p:sp>
          <p:nvSpPr>
            <p:cNvPr id="808" name="Google Shape;808;p62"/>
            <p:cNvSpPr txBox="1"/>
            <p:nvPr/>
          </p:nvSpPr>
          <p:spPr>
            <a:xfrm>
              <a:off x="899593" y="5416649"/>
              <a:ext cx="5808704" cy="430912"/>
            </a:xfrm>
            <a:prstGeom prst="rect">
              <a:avLst/>
            </a:prstGeom>
            <a:solidFill>
              <a:srgbClr val="0B5394"/>
            </a:solidFill>
            <a:ln cap="flat" cmpd="sng" w="254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407194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registrofin_h</a:t>
              </a:r>
              <a:r>
                <a:rPr lang="es-ES" sz="1650"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rPr>
                <a:t> no se ha definido todavía</a:t>
              </a:r>
              <a:endParaRPr/>
            </a:p>
          </p:txBody>
        </p:sp>
        <p:pic>
          <p:nvPicPr>
            <p:cNvPr descr="D:\Docencia\Fundamentos de programación\CV\icoGuille\xeyes.png" id="809" name="Google Shape;809;p6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60" y="5420841"/>
              <a:ext cx="426720" cy="42672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810" name="Google Shape;810;p62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3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Inclusiones múltiples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6" name="Google Shape;816;p63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995"/>
              <a:buNone/>
            </a:pPr>
            <a:r>
              <a:rPr lang="es-ES" sz="2100">
                <a:solidFill>
                  <a:srgbClr val="B1EEFE"/>
                </a:solidFill>
              </a:rPr>
              <a:t>Gestión de una lista ordenada III</a:t>
            </a:r>
            <a:endParaRPr i="0" sz="2100">
              <a:solidFill>
                <a:srgbClr val="B1EEFE"/>
              </a:solidFill>
            </a:endParaRPr>
          </a:p>
          <a:p>
            <a:pPr indent="0" lvl="1" marL="271463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B1EEFE"/>
              </a:buClr>
              <a:buSzPts val="1600"/>
              <a:buNone/>
            </a:pPr>
            <a:r>
              <a:rPr lang="es-ES">
                <a:solidFill>
                  <a:srgbClr val="FFFFFF"/>
                </a:solidFill>
              </a:rPr>
              <a:t>Preprocesamiento de </a:t>
            </a:r>
            <a:r>
              <a:rPr lang="es-ES" sz="15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s-ES">
                <a:solidFill>
                  <a:srgbClr val="FFFFFF"/>
                </a:solidFill>
              </a:rPr>
              <a:t> en </a:t>
            </a:r>
            <a:r>
              <a:rPr lang="es-ES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bdfin.cpp</a:t>
            </a:r>
            <a:r>
              <a:rPr lang="es-ES">
                <a:solidFill>
                  <a:srgbClr val="FFFFFF"/>
                </a:solidFill>
              </a:rPr>
              <a:t>: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#include &lt;iostream&gt;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solidFill>
                <a:srgbClr val="FFCC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#define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registrofin_h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#include &lt;string&gt;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solidFill>
                <a:srgbClr val="4FCE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typedef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/>
          </a:p>
          <a:p>
            <a:pPr indent="0" lvl="1" marL="2714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solidFill>
                <a:srgbClr val="FFCC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"listafin.h"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s-E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menu();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/>
          </a:p>
        </p:txBody>
      </p:sp>
      <p:sp>
        <p:nvSpPr>
          <p:cNvPr id="817" name="Google Shape;817;p63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18" name="Google Shape;818;p63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grpSp>
        <p:nvGrpSpPr>
          <p:cNvPr id="819" name="Google Shape;819;p63"/>
          <p:cNvGrpSpPr/>
          <p:nvPr/>
        </p:nvGrpSpPr>
        <p:grpSpPr>
          <a:xfrm>
            <a:off x="3764524" y="1790236"/>
            <a:ext cx="3183740" cy="2192908"/>
            <a:chOff x="3351350" y="2386980"/>
            <a:chExt cx="4244986" cy="2923878"/>
          </a:xfrm>
        </p:grpSpPr>
        <p:sp>
          <p:nvSpPr>
            <p:cNvPr id="820" name="Google Shape;820;p63"/>
            <p:cNvSpPr/>
            <p:nvPr/>
          </p:nvSpPr>
          <p:spPr>
            <a:xfrm>
              <a:off x="3351350" y="4969743"/>
              <a:ext cx="1004626" cy="216024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FFC000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821" name="Google Shape;821;p63"/>
            <p:cNvSpPr/>
            <p:nvPr/>
          </p:nvSpPr>
          <p:spPr>
            <a:xfrm>
              <a:off x="4158209" y="2386980"/>
              <a:ext cx="3438127" cy="2923878"/>
            </a:xfrm>
            <a:prstGeom prst="rect">
              <a:avLst/>
            </a:prstGeom>
            <a:solidFill>
              <a:srgbClr val="0B5394"/>
            </a:solidFill>
            <a:ln cap="flat" cmpd="sng" w="254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rgbClr val="FFCCFF"/>
                  </a:solidFill>
                  <a:latin typeface="Consolas"/>
                  <a:ea typeface="Consolas"/>
                  <a:cs typeface="Consolas"/>
                  <a:sym typeface="Consolas"/>
                </a:rPr>
                <a:t>#ifndef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listafin_h</a:t>
              </a:r>
              <a:endParaRPr b="0" i="0" sz="10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rgbClr val="FFCCFF"/>
                  </a:solidFill>
                  <a:latin typeface="Consolas"/>
                  <a:ea typeface="Consolas"/>
                  <a:cs typeface="Consolas"/>
                  <a:sym typeface="Consolas"/>
                </a:rPr>
                <a:t>#define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listafin_h</a:t>
              </a:r>
              <a:endParaRPr b="0" i="0" sz="10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rgbClr val="FFCCFF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&lt;string&gt;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rgbClr val="4FCEFF"/>
                  </a:solidFill>
                  <a:latin typeface="Consolas"/>
                  <a:ea typeface="Consolas"/>
                  <a:cs typeface="Consolas"/>
                  <a:sym typeface="Consolas"/>
                </a:rPr>
                <a:t>using namespace 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std;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rgbClr val="FFCCFF"/>
                  </a:solidFill>
                  <a:latin typeface="Consolas"/>
                  <a:ea typeface="Consolas"/>
                  <a:cs typeface="Consolas"/>
                  <a:sym typeface="Consolas"/>
                </a:rPr>
                <a:t>#include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"registrofin.h"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rgbClr val="4FCEFF"/>
                  </a:solidFill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-ES" sz="1050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N = </a:t>
              </a:r>
              <a:r>
                <a:rPr b="0" i="0" lang="es-ES" sz="1050" u="none" cap="none" strike="noStrike">
                  <a:solidFill>
                    <a:srgbClr val="FFFF00"/>
                  </a:solidFill>
                  <a:latin typeface="Consolas"/>
                  <a:ea typeface="Consolas"/>
                  <a:cs typeface="Consolas"/>
                  <a:sym typeface="Consolas"/>
                </a:rPr>
                <a:t>100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rgbClr val="4FCEFF"/>
                  </a:solidFill>
                  <a:latin typeface="Consolas"/>
                  <a:ea typeface="Consolas"/>
                  <a:cs typeface="Consolas"/>
                  <a:sym typeface="Consolas"/>
                </a:rPr>
                <a:t>typedef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-ES" sz="1050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tRegistro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-ES" sz="1050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tArray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[N];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rgbClr val="4FCEFF"/>
                  </a:solidFill>
                  <a:latin typeface="Consolas"/>
                  <a:ea typeface="Consolas"/>
                  <a:cs typeface="Consolas"/>
                  <a:sym typeface="Consolas"/>
                </a:rPr>
                <a:t>typedef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-ES" sz="1050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struct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es-ES" sz="1050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tArray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registros;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es-ES" sz="1050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cont;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} </a:t>
              </a:r>
              <a:r>
                <a:rPr b="0" i="0" lang="es-ES" sz="1050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tLista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 b="0" i="0" sz="135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822" name="Google Shape;822;p63"/>
          <p:cNvSpPr/>
          <p:nvPr/>
        </p:nvSpPr>
        <p:spPr>
          <a:xfrm>
            <a:off x="1763688" y="1923678"/>
            <a:ext cx="1890210" cy="1704379"/>
          </a:xfrm>
          <a:prstGeom prst="rect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823" name="Google Shape;823;p63"/>
          <p:cNvGrpSpPr/>
          <p:nvPr/>
        </p:nvGrpSpPr>
        <p:grpSpPr>
          <a:xfrm>
            <a:off x="3005826" y="4281366"/>
            <a:ext cx="3860234" cy="323184"/>
            <a:chOff x="899594" y="5416649"/>
            <a:chExt cx="5358849" cy="430912"/>
          </a:xfrm>
        </p:grpSpPr>
        <p:sp>
          <p:nvSpPr>
            <p:cNvPr id="824" name="Google Shape;824;p63"/>
            <p:cNvSpPr txBox="1"/>
            <p:nvPr/>
          </p:nvSpPr>
          <p:spPr>
            <a:xfrm>
              <a:off x="899594" y="5416649"/>
              <a:ext cx="5358849" cy="430912"/>
            </a:xfrm>
            <a:prstGeom prst="rect">
              <a:avLst/>
            </a:prstGeom>
            <a:solidFill>
              <a:srgbClr val="0B5394"/>
            </a:solidFill>
            <a:ln cap="flat" cmpd="sng" w="254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407194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listafin_h</a:t>
              </a:r>
              <a:r>
                <a:rPr lang="es-ES" sz="1650"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rPr>
                <a:t> no se ha definido todavía</a:t>
              </a:r>
              <a:endParaRPr/>
            </a:p>
          </p:txBody>
        </p:sp>
        <p:pic>
          <p:nvPicPr>
            <p:cNvPr descr="D:\Docencia\Fundamentos de programación\CV\icoGuille\xeyes.png" id="825" name="Google Shape;825;p6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60" y="5420841"/>
              <a:ext cx="426720" cy="42672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826" name="Google Shape;826;p63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64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Inclusiones múltiples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2" name="Google Shape;832;p64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660"/>
              <a:buNone/>
            </a:pPr>
            <a:r>
              <a:rPr lang="es-ES" sz="2800">
                <a:solidFill>
                  <a:srgbClr val="B1EEFE"/>
                </a:solidFill>
              </a:rPr>
              <a:t>Gestión de una lista ordenada III</a:t>
            </a:r>
            <a:endParaRPr i="0" sz="2800">
              <a:solidFill>
                <a:srgbClr val="B1EEFE"/>
              </a:solidFill>
            </a:endParaRPr>
          </a:p>
          <a:p>
            <a:pPr indent="0" lvl="1" marL="271463" rtl="0" algn="l">
              <a:spcBef>
                <a:spcPts val="900"/>
              </a:spcBef>
              <a:spcAft>
                <a:spcPts val="0"/>
              </a:spcAft>
              <a:buClr>
                <a:srgbClr val="B1EEFE"/>
              </a:buClr>
              <a:buSzPts val="1600"/>
              <a:buNone/>
            </a:pPr>
            <a:r>
              <a:rPr lang="es-ES" sz="1600">
                <a:solidFill>
                  <a:srgbClr val="FFFFFF"/>
                </a:solidFill>
              </a:rPr>
              <a:t>Preprocesamiento de </a:t>
            </a:r>
            <a:r>
              <a:rPr lang="es-ES" sz="14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s-ES" sz="1600">
                <a:solidFill>
                  <a:srgbClr val="FFFFFF"/>
                </a:solidFill>
              </a:rPr>
              <a:t> en </a:t>
            </a:r>
            <a:r>
              <a:rPr lang="es-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bdfin.cpp</a:t>
            </a:r>
            <a:r>
              <a:rPr lang="es-ES" sz="1600">
                <a:solidFill>
                  <a:srgbClr val="FFFFFF"/>
                </a:solidFill>
              </a:rPr>
              <a:t>: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45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#include &lt;iostream&gt;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#define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registrofin_h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#include &lt;string&gt;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solidFill>
                <a:srgbClr val="4FCE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typedef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solidFill>
                <a:srgbClr val="FFCC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#define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listafin_h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#include &lt;string&gt;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"registrofin.h"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solidFill>
                <a:srgbClr val="4FCE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s-E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menu();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100"/>
              <a:buNone/>
            </a:pPr>
            <a:r>
              <a:rPr lang="es-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/>
          </a:p>
        </p:txBody>
      </p:sp>
      <p:sp>
        <p:nvSpPr>
          <p:cNvPr id="833" name="Google Shape;833;p64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34" name="Google Shape;834;p64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grpSp>
        <p:nvGrpSpPr>
          <p:cNvPr id="835" name="Google Shape;835;p64"/>
          <p:cNvGrpSpPr/>
          <p:nvPr/>
        </p:nvGrpSpPr>
        <p:grpSpPr>
          <a:xfrm>
            <a:off x="3869923" y="2547231"/>
            <a:ext cx="2376266" cy="1597873"/>
            <a:chOff x="3582938" y="3396308"/>
            <a:chExt cx="3168354" cy="2130497"/>
          </a:xfrm>
        </p:grpSpPr>
        <p:sp>
          <p:nvSpPr>
            <p:cNvPr id="836" name="Google Shape;836;p64"/>
            <p:cNvSpPr/>
            <p:nvPr/>
          </p:nvSpPr>
          <p:spPr>
            <a:xfrm>
              <a:off x="3582938" y="5229200"/>
              <a:ext cx="1004626" cy="216024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FFC000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837" name="Google Shape;837;p64"/>
            <p:cNvSpPr/>
            <p:nvPr/>
          </p:nvSpPr>
          <p:spPr>
            <a:xfrm>
              <a:off x="4070309" y="3396308"/>
              <a:ext cx="2680983" cy="2130497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rgbClr val="FFCCFF"/>
                  </a:solidFill>
                  <a:latin typeface="Consolas"/>
                  <a:ea typeface="Consolas"/>
                  <a:cs typeface="Consolas"/>
                  <a:sym typeface="Consolas"/>
                </a:rPr>
                <a:t>#ifndef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registrofin_h</a:t>
              </a:r>
              <a:endParaRPr b="0" i="0" sz="10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1" marL="271463" marR="0" rtl="0" algn="l">
                <a:spcBef>
                  <a:spcPts val="225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rgbClr val="FFCCFF"/>
                  </a:solidFill>
                  <a:latin typeface="Consolas"/>
                  <a:ea typeface="Consolas"/>
                  <a:cs typeface="Consolas"/>
                  <a:sym typeface="Consolas"/>
                </a:rPr>
                <a:t>#define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registrofin_h</a:t>
              </a:r>
              <a:endParaRPr b="0" i="0" sz="10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1" marL="271463" marR="0" rtl="0" algn="l">
                <a:spcBef>
                  <a:spcPts val="225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rgbClr val="FFCCFF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&lt;string&gt;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rgbClr val="4FCEFF"/>
                  </a:solidFill>
                  <a:latin typeface="Consolas"/>
                  <a:ea typeface="Consolas"/>
                  <a:cs typeface="Consolas"/>
                  <a:sym typeface="Consolas"/>
                </a:rPr>
                <a:t>using namespace 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std;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rgbClr val="4FCEFF"/>
                  </a:solidFill>
                  <a:latin typeface="Consolas"/>
                  <a:ea typeface="Consolas"/>
                  <a:cs typeface="Consolas"/>
                  <a:sym typeface="Consolas"/>
                </a:rPr>
                <a:t>typedef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-ES" sz="1050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struct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...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} </a:t>
              </a:r>
              <a:r>
                <a:rPr b="0" i="0" lang="es-ES" sz="1050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tRegistro</a:t>
              </a: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/>
            </a:p>
            <a:p>
              <a:pPr indent="0" lvl="1" marL="2714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 b="0" i="0" sz="135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838" name="Google Shape;838;p64"/>
          <p:cNvSpPr/>
          <p:nvPr/>
        </p:nvSpPr>
        <p:spPr>
          <a:xfrm>
            <a:off x="1763688" y="3291259"/>
            <a:ext cx="2250087" cy="1155557"/>
          </a:xfrm>
          <a:prstGeom prst="rect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39" name="Google Shape;839;p64"/>
          <p:cNvSpPr txBox="1"/>
          <p:nvPr/>
        </p:nvSpPr>
        <p:spPr>
          <a:xfrm>
            <a:off x="4805347" y="2529937"/>
            <a:ext cx="1040670" cy="168507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35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🗴</a:t>
            </a:r>
            <a:endParaRPr sz="10350">
              <a:solidFill>
                <a:srgbClr val="C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840" name="Google Shape;840;p64"/>
          <p:cNvGrpSpPr/>
          <p:nvPr/>
        </p:nvGrpSpPr>
        <p:grpSpPr>
          <a:xfrm>
            <a:off x="3635467" y="4315880"/>
            <a:ext cx="3334265" cy="323184"/>
            <a:chOff x="899594" y="5416649"/>
            <a:chExt cx="4628689" cy="430912"/>
          </a:xfrm>
        </p:grpSpPr>
        <p:sp>
          <p:nvSpPr>
            <p:cNvPr id="841" name="Google Shape;841;p64"/>
            <p:cNvSpPr txBox="1"/>
            <p:nvPr/>
          </p:nvSpPr>
          <p:spPr>
            <a:xfrm>
              <a:off x="899594" y="5416649"/>
              <a:ext cx="4628689" cy="430912"/>
            </a:xfrm>
            <a:prstGeom prst="rect">
              <a:avLst/>
            </a:prstGeom>
            <a:solidFill>
              <a:srgbClr val="0B5394"/>
            </a:solidFill>
            <a:ln cap="flat" cmpd="sng" w="254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407194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ES" sz="1500"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rPr>
                <a:t>¡</a:t>
              </a:r>
              <a:r>
                <a:rPr lang="es-ES" sz="1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registrofin_h</a:t>
              </a:r>
              <a:r>
                <a:rPr i="1" lang="es-ES" sz="1500"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rPr>
                <a:t> ya está definido!</a:t>
              </a:r>
              <a:endParaRPr/>
            </a:p>
          </p:txBody>
        </p:sp>
        <p:pic>
          <p:nvPicPr>
            <p:cNvPr descr="D:\Docencia\Fundamentos de programación\CV\icoGuille\xeyes.png" id="842" name="Google Shape;842;p6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60" y="5420841"/>
              <a:ext cx="426720" cy="42672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843" name="Google Shape;843;p64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Programación modular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95"/>
              <a:buNone/>
            </a:pPr>
            <a:r>
              <a:rPr lang="es-ES" sz="2100">
                <a:solidFill>
                  <a:srgbClr val="B1EEFE"/>
                </a:solidFill>
              </a:rPr>
              <a:t>Compilación separada</a:t>
            </a:r>
            <a:endParaRPr i="0" sz="2100">
              <a:solidFill>
                <a:srgbClr val="B1EEFE"/>
              </a:solidFill>
            </a:endParaRPr>
          </a:p>
          <a:p>
            <a:pPr indent="0" lvl="1" marL="271463" rtl="0" algn="l"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s-ES"/>
              <a:t>Cada módulo se compila a código objeto de forma independiente</a:t>
            </a:r>
            <a:endParaRPr/>
          </a:p>
        </p:txBody>
      </p:sp>
      <p:sp>
        <p:nvSpPr>
          <p:cNvPr id="188" name="Google Shape;188;p20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9" name="Google Shape;189;p20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grpSp>
        <p:nvGrpSpPr>
          <p:cNvPr id="190" name="Google Shape;190;p20"/>
          <p:cNvGrpSpPr/>
          <p:nvPr/>
        </p:nvGrpSpPr>
        <p:grpSpPr>
          <a:xfrm>
            <a:off x="1790580" y="1504857"/>
            <a:ext cx="1107120" cy="1548616"/>
            <a:chOff x="863440" y="2006475"/>
            <a:chExt cx="1476160" cy="2064821"/>
          </a:xfrm>
        </p:grpSpPr>
        <p:sp>
          <p:nvSpPr>
            <p:cNvPr id="191" name="Google Shape;191;p20"/>
            <p:cNvSpPr/>
            <p:nvPr/>
          </p:nvSpPr>
          <p:spPr>
            <a:xfrm>
              <a:off x="971600" y="2418778"/>
              <a:ext cx="1368000" cy="1652518"/>
            </a:xfrm>
            <a:prstGeom prst="snip1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27000" lIns="27000" spcFirstLastPara="1" rIns="27000" wrap="square" tIns="27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863440" y="2346770"/>
              <a:ext cx="1368000" cy="1620000"/>
            </a:xfrm>
            <a:prstGeom prst="snip1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27000" lIns="27000" spcFirstLastPara="1" rIns="0" wrap="square" tIns="27000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const int N = 10;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typedef double tArray[N];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typedef struct {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tArray elem;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int cont;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 tArray;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void init(tArray &amp;lista);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void insert(tArray &amp;lista, double elem, bool &amp;ok);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void remove(tArray &amp;lista, int pos, bool &amp;ok);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/>
            </a:p>
          </p:txBody>
        </p:sp>
        <p:sp>
          <p:nvSpPr>
            <p:cNvPr id="193" name="Google Shape;193;p20"/>
            <p:cNvSpPr txBox="1"/>
            <p:nvPr/>
          </p:nvSpPr>
          <p:spPr>
            <a:xfrm>
              <a:off x="863440" y="2006475"/>
              <a:ext cx="724985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5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Lista</a:t>
              </a:r>
              <a:endParaRPr/>
            </a:p>
          </p:txBody>
        </p:sp>
      </p:grpSp>
      <p:grpSp>
        <p:nvGrpSpPr>
          <p:cNvPr id="194" name="Google Shape;194;p20"/>
          <p:cNvGrpSpPr/>
          <p:nvPr/>
        </p:nvGrpSpPr>
        <p:grpSpPr>
          <a:xfrm>
            <a:off x="5004048" y="2265273"/>
            <a:ext cx="1107120" cy="1548616"/>
            <a:chOff x="5148064" y="3020363"/>
            <a:chExt cx="1476160" cy="2064821"/>
          </a:xfrm>
        </p:grpSpPr>
        <p:sp>
          <p:nvSpPr>
            <p:cNvPr id="195" name="Google Shape;195;p20"/>
            <p:cNvSpPr/>
            <p:nvPr/>
          </p:nvSpPr>
          <p:spPr>
            <a:xfrm>
              <a:off x="5256224" y="3432666"/>
              <a:ext cx="1368000" cy="1652518"/>
            </a:xfrm>
            <a:prstGeom prst="snip1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27000" lIns="27000" spcFirstLastPara="1" rIns="27000" wrap="square" tIns="27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5148064" y="3360658"/>
              <a:ext cx="1368000" cy="1620000"/>
            </a:xfrm>
            <a:prstGeom prst="snip1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27000" lIns="27000" spcFirstLastPara="1" rIns="0" wrap="square" tIns="27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bool cargar(tArray &amp;lista, string nombre);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bool guardar(tArray lista, string nombre);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bool mezclar(string arch1, string arch2);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int size(string nombre);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bool exportar(string nombre);</a:t>
              </a:r>
              <a:endParaRPr/>
            </a:p>
          </p:txBody>
        </p:sp>
        <p:sp>
          <p:nvSpPr>
            <p:cNvPr id="197" name="Google Shape;197;p20"/>
            <p:cNvSpPr txBox="1"/>
            <p:nvPr/>
          </p:nvSpPr>
          <p:spPr>
            <a:xfrm>
              <a:off x="5148064" y="3020363"/>
              <a:ext cx="1103549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5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Archivos</a:t>
              </a:r>
              <a:endParaRPr/>
            </a:p>
          </p:txBody>
        </p:sp>
      </p:grpSp>
      <p:grpSp>
        <p:nvGrpSpPr>
          <p:cNvPr id="198" name="Google Shape;198;p20"/>
          <p:cNvGrpSpPr/>
          <p:nvPr/>
        </p:nvGrpSpPr>
        <p:grpSpPr>
          <a:xfrm>
            <a:off x="1790580" y="3087678"/>
            <a:ext cx="1107120" cy="1548616"/>
            <a:chOff x="863440" y="4116903"/>
            <a:chExt cx="1476160" cy="2064821"/>
          </a:xfrm>
        </p:grpSpPr>
        <p:sp>
          <p:nvSpPr>
            <p:cNvPr id="199" name="Google Shape;199;p20"/>
            <p:cNvSpPr/>
            <p:nvPr/>
          </p:nvSpPr>
          <p:spPr>
            <a:xfrm>
              <a:off x="971600" y="4529206"/>
              <a:ext cx="1368000" cy="1652518"/>
            </a:xfrm>
            <a:prstGeom prst="snip1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27000" lIns="27000" spcFirstLastPara="1" rIns="27000" wrap="square" tIns="27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863440" y="4457198"/>
              <a:ext cx="1368000" cy="1620000"/>
            </a:xfrm>
            <a:prstGeom prst="snip1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27000" lIns="27000" spcFirstLastPara="1" rIns="0" wrap="square" tIns="27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double mean(tArray lista);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double min(tArray lists);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double max(tArray lista);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double desv(tArray lista);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int minIndex(tArray lista);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int maxIndex(tArray lista);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double sum(tArray lista);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1" name="Google Shape;201;p20"/>
            <p:cNvSpPr txBox="1"/>
            <p:nvPr/>
          </p:nvSpPr>
          <p:spPr>
            <a:xfrm>
              <a:off x="863440" y="4116903"/>
              <a:ext cx="1064823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5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Cálculos</a:t>
              </a:r>
              <a:endParaRPr/>
            </a:p>
          </p:txBody>
        </p:sp>
      </p:grpSp>
      <p:grpSp>
        <p:nvGrpSpPr>
          <p:cNvPr id="202" name="Google Shape;202;p20"/>
          <p:cNvGrpSpPr/>
          <p:nvPr/>
        </p:nvGrpSpPr>
        <p:grpSpPr>
          <a:xfrm>
            <a:off x="3383868" y="1504857"/>
            <a:ext cx="1080006" cy="1470221"/>
            <a:chOff x="2987824" y="2006475"/>
            <a:chExt cx="1440008" cy="1960295"/>
          </a:xfrm>
        </p:grpSpPr>
        <p:sp>
          <p:nvSpPr>
            <p:cNvPr id="203" name="Google Shape;203;p20"/>
            <p:cNvSpPr/>
            <p:nvPr/>
          </p:nvSpPr>
          <p:spPr>
            <a:xfrm>
              <a:off x="3059832" y="2346770"/>
              <a:ext cx="1368000" cy="1620000"/>
            </a:xfrm>
            <a:prstGeom prst="snip1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27000" lIns="27000" spcFirstLastPara="1" rIns="0" wrap="square" tIns="27000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0101110101011001010010010101001010100101010111110101010001010010101010101001010101010101100101010101010101010101001010101010101000001010101011010100101010101010100001010101111001010101010111100110010101011010101010100100101010011110010101010100101010010101001010100101010100101000010011110100101010110010101010010101001010101010101001010100101010101000010101011100101010010100011101010111010011010101001010101111111010101100110101011100001001010100101010101010110</a:t>
              </a:r>
              <a:endParaRPr/>
            </a:p>
          </p:txBody>
        </p:sp>
        <p:sp>
          <p:nvSpPr>
            <p:cNvPr id="204" name="Google Shape;204;p20"/>
            <p:cNvSpPr txBox="1"/>
            <p:nvPr/>
          </p:nvSpPr>
          <p:spPr>
            <a:xfrm>
              <a:off x="2987824" y="2006475"/>
              <a:ext cx="126573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lista.obj</a:t>
              </a:r>
              <a:endParaRPr/>
            </a:p>
          </p:txBody>
        </p:sp>
      </p:grpSp>
      <p:grpSp>
        <p:nvGrpSpPr>
          <p:cNvPr id="205" name="Google Shape;205;p20"/>
          <p:cNvGrpSpPr/>
          <p:nvPr/>
        </p:nvGrpSpPr>
        <p:grpSpPr>
          <a:xfrm>
            <a:off x="3383868" y="3087678"/>
            <a:ext cx="1204176" cy="1470221"/>
            <a:chOff x="2987824" y="4116903"/>
            <a:chExt cx="1605568" cy="1960295"/>
          </a:xfrm>
        </p:grpSpPr>
        <p:sp>
          <p:nvSpPr>
            <p:cNvPr id="206" name="Google Shape;206;p20"/>
            <p:cNvSpPr/>
            <p:nvPr/>
          </p:nvSpPr>
          <p:spPr>
            <a:xfrm>
              <a:off x="3059832" y="4457198"/>
              <a:ext cx="1368000" cy="1620000"/>
            </a:xfrm>
            <a:prstGeom prst="snip1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27000" lIns="27000" spcFirstLastPara="1" rIns="0" wrap="square" tIns="27000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1011001010010010101001010100101010111110101010001010010101010101001010101010101100101010101010101010101001010101010101000001010101011010100101010101010100001010101111001010101010111100110010101011010101010100100101010011110010101010100101010010101001010100101010100101000010011110100101010110010101010010101001010101010101001010100101010101000010101011100101010010100011101010111010011010101001010101111111010101100110101011100001001010100101010101010110001111010</a:t>
              </a:r>
              <a:endParaRPr/>
            </a:p>
          </p:txBody>
        </p:sp>
        <p:sp>
          <p:nvSpPr>
            <p:cNvPr id="207" name="Google Shape;207;p20"/>
            <p:cNvSpPr txBox="1"/>
            <p:nvPr/>
          </p:nvSpPr>
          <p:spPr>
            <a:xfrm>
              <a:off x="2987824" y="4116903"/>
              <a:ext cx="1605568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calculos.obj</a:t>
              </a:r>
              <a:endParaRPr/>
            </a:p>
          </p:txBody>
        </p:sp>
      </p:grpSp>
      <p:grpSp>
        <p:nvGrpSpPr>
          <p:cNvPr id="208" name="Google Shape;208;p20"/>
          <p:cNvGrpSpPr/>
          <p:nvPr/>
        </p:nvGrpSpPr>
        <p:grpSpPr>
          <a:xfrm>
            <a:off x="6591653" y="2265273"/>
            <a:ext cx="1204176" cy="1470221"/>
            <a:chOff x="7264871" y="3020363"/>
            <a:chExt cx="1605568" cy="1960295"/>
          </a:xfrm>
        </p:grpSpPr>
        <p:sp>
          <p:nvSpPr>
            <p:cNvPr id="209" name="Google Shape;209;p20"/>
            <p:cNvSpPr/>
            <p:nvPr/>
          </p:nvSpPr>
          <p:spPr>
            <a:xfrm>
              <a:off x="7318800" y="3360658"/>
              <a:ext cx="1368000" cy="1620000"/>
            </a:xfrm>
            <a:prstGeom prst="snip1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27000" lIns="27000" spcFirstLastPara="1" rIns="0" wrap="square" tIns="27000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1101010110010100100101010010101001010101111101010100010100101010101010010101010101011001010101010101010101010010101010101010000010101010110101001010101010101000010101011110010101010101111001100101010110101010101001001010100111100101010101001010100101010010101001010101001010000100111101001010101100101010100101010010101010101010010101001010101010000101010111001010100101000111010101110100110101010010101011111110101011001101010111000010010101001010101010101101111</a:t>
              </a:r>
              <a:endParaRPr/>
            </a:p>
          </p:txBody>
        </p:sp>
        <p:sp>
          <p:nvSpPr>
            <p:cNvPr id="210" name="Google Shape;210;p20"/>
            <p:cNvSpPr txBox="1"/>
            <p:nvPr/>
          </p:nvSpPr>
          <p:spPr>
            <a:xfrm>
              <a:off x="7264871" y="3020363"/>
              <a:ext cx="1605568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archivos.obj</a:t>
              </a:r>
              <a:endParaRPr/>
            </a:p>
          </p:txBody>
        </p:sp>
      </p:grpSp>
      <p:sp>
        <p:nvSpPr>
          <p:cNvPr id="211" name="Google Shape;211;p20"/>
          <p:cNvSpPr/>
          <p:nvPr/>
        </p:nvSpPr>
        <p:spPr>
          <a:xfrm>
            <a:off x="3059832" y="2265273"/>
            <a:ext cx="270030" cy="30922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3059832" y="3813889"/>
            <a:ext cx="270030" cy="30922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13" name="Google Shape;213;p20"/>
          <p:cNvSpPr/>
          <p:nvPr/>
        </p:nvSpPr>
        <p:spPr>
          <a:xfrm>
            <a:off x="6232934" y="3009283"/>
            <a:ext cx="270030" cy="30922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14" name="Google Shape;214;p20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65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Fundamentos de la programación</a:t>
            </a:r>
            <a:endParaRPr/>
          </a:p>
        </p:txBody>
      </p:sp>
      <p:sp>
        <p:nvSpPr>
          <p:cNvPr id="849" name="Google Shape;849;p65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50" name="Google Shape;850;p65"/>
          <p:cNvSpPr txBox="1"/>
          <p:nvPr>
            <p:ph idx="11" type="ftr"/>
          </p:nvPr>
        </p:nvSpPr>
        <p:spPr>
          <a:xfrm>
            <a:off x="2057400" y="4767263"/>
            <a:ext cx="4175534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851" name="Google Shape;851;p65"/>
          <p:cNvSpPr/>
          <p:nvPr/>
        </p:nvSpPr>
        <p:spPr>
          <a:xfrm>
            <a:off x="1768751" y="2283210"/>
            <a:ext cx="5606728" cy="600164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300">
                <a:solidFill>
                  <a:srgbClr val="B1EEFE"/>
                </a:solidFill>
                <a:latin typeface="Calibri"/>
                <a:ea typeface="Calibri"/>
                <a:cs typeface="Calibri"/>
                <a:sym typeface="Calibri"/>
              </a:rPr>
              <a:t>Implementaciones alternativas</a:t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52" name="Google Shape;852;p65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66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Implementaciones alternativas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8" name="Google Shape;858;p66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95"/>
              <a:buNone/>
            </a:pPr>
            <a:r>
              <a:rPr lang="es-ES" sz="2100">
                <a:solidFill>
                  <a:srgbClr val="B1EEFE"/>
                </a:solidFill>
              </a:rPr>
              <a:t>Misma interfaz, implementación alternativa</a:t>
            </a:r>
            <a:endParaRPr i="0" sz="2100">
              <a:solidFill>
                <a:srgbClr val="B1EEFE"/>
              </a:solidFill>
            </a:endParaRPr>
          </a:p>
          <a:p>
            <a:pPr indent="0" lvl="1" marL="271463" rtl="0" algn="l">
              <a:spcBef>
                <a:spcPts val="9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sz="1350"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t/>
            </a:r>
            <a:endParaRPr sz="1350"/>
          </a:p>
        </p:txBody>
      </p:sp>
      <p:sp>
        <p:nvSpPr>
          <p:cNvPr id="859" name="Google Shape;859;p66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60" name="Google Shape;860;p66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grpSp>
        <p:nvGrpSpPr>
          <p:cNvPr id="861" name="Google Shape;861;p66"/>
          <p:cNvGrpSpPr/>
          <p:nvPr/>
        </p:nvGrpSpPr>
        <p:grpSpPr>
          <a:xfrm>
            <a:off x="1601670" y="2669215"/>
            <a:ext cx="3834426" cy="2031853"/>
            <a:chOff x="611560" y="3558952"/>
            <a:chExt cx="5112568" cy="2709138"/>
          </a:xfrm>
        </p:grpSpPr>
        <p:sp>
          <p:nvSpPr>
            <p:cNvPr id="862" name="Google Shape;862;p66"/>
            <p:cNvSpPr/>
            <p:nvPr/>
          </p:nvSpPr>
          <p:spPr>
            <a:xfrm>
              <a:off x="611560" y="3836655"/>
              <a:ext cx="5112568" cy="2431435"/>
            </a:xfrm>
            <a:prstGeom prst="rect">
              <a:avLst/>
            </a:prstGeom>
            <a:solidFill>
              <a:srgbClr val="0B5394"/>
            </a:solidFill>
            <a:ln cap="flat" cmpd="sng" w="254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750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insertar(</a:t>
              </a:r>
              <a:r>
                <a:rPr b="0" i="0" lang="es-ES" sz="750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tLista </a:t>
              </a: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&amp;lista, </a:t>
              </a:r>
              <a:r>
                <a:rPr b="0" i="0" lang="es-ES" sz="750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tRegistro </a:t>
              </a: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registro, </a:t>
              </a:r>
              <a:r>
                <a:rPr b="0" i="0" lang="es-ES" sz="750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bool</a:t>
              </a: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&amp;ok) {</a:t>
              </a:r>
              <a:endParaRPr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ok = </a:t>
              </a:r>
              <a:r>
                <a:rPr b="0" i="0" lang="es-ES" sz="750" u="none" cap="none" strike="noStrike">
                  <a:solidFill>
                    <a:srgbClr val="FFFF00"/>
                  </a:solidFill>
                  <a:latin typeface="Consolas"/>
                  <a:ea typeface="Consolas"/>
                  <a:cs typeface="Consolas"/>
                  <a:sym typeface="Consolas"/>
                </a:rPr>
                <a:t>true</a:t>
              </a: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es-ES" sz="750" u="none" cap="none" strike="noStrike">
                  <a:solidFill>
                    <a:srgbClr val="4FCEFF"/>
                  </a:solidFill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(lista.cont == N) {</a:t>
              </a:r>
              <a:endParaRPr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   ok = </a:t>
              </a:r>
              <a:r>
                <a:rPr b="0" i="0" lang="es-ES" sz="750" u="none" cap="none" strike="noStrike">
                  <a:solidFill>
                    <a:srgbClr val="FFFF00"/>
                  </a:solidFill>
                  <a:latin typeface="Consolas"/>
                  <a:ea typeface="Consolas"/>
                  <a:cs typeface="Consolas"/>
                  <a:sym typeface="Consolas"/>
                </a:rPr>
                <a:t>false</a:t>
              </a: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; </a:t>
              </a:r>
              <a:r>
                <a:rPr b="0" i="0" lang="es-ES" sz="750" u="none" cap="none" strike="noStrike">
                  <a:solidFill>
                    <a:srgbClr val="92D050"/>
                  </a:solidFill>
                  <a:latin typeface="Consolas"/>
                  <a:ea typeface="Consolas"/>
                  <a:cs typeface="Consolas"/>
                  <a:sym typeface="Consolas"/>
                </a:rPr>
                <a:t>// Lista llena</a:t>
              </a:r>
              <a:endParaRPr b="0" i="0" sz="750" u="none" cap="none" strike="noStrike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}</a:t>
              </a:r>
              <a:endParaRPr b="0" i="0" sz="750" u="none" cap="none" strike="noStrike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es-ES" sz="750" u="none" cap="none" strike="noStrike">
                  <a:solidFill>
                    <a:srgbClr val="4FCEFF"/>
                  </a:solidFill>
                  <a:latin typeface="Consolas"/>
                  <a:ea typeface="Consolas"/>
                  <a:cs typeface="Consolas"/>
                  <a:sym typeface="Consolas"/>
                </a:rPr>
                <a:t>else</a:t>
              </a: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   </a:t>
              </a:r>
              <a:r>
                <a:rPr b="0" i="0" lang="es-ES" sz="750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i = </a:t>
              </a:r>
              <a:r>
                <a:rPr b="0" i="0" lang="es-ES" sz="750" u="none" cap="none" strike="noStrike">
                  <a:solidFill>
                    <a:srgbClr val="FFFF00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   </a:t>
              </a:r>
              <a:r>
                <a:rPr b="0" i="0" lang="es-ES" sz="750" u="none" cap="none" strike="noStrike">
                  <a:solidFill>
                    <a:srgbClr val="4FCEFF"/>
                  </a:solidFill>
                  <a:latin typeface="Consolas"/>
                  <a:ea typeface="Consolas"/>
                  <a:cs typeface="Consolas"/>
                  <a:sym typeface="Consolas"/>
                </a:rPr>
                <a:t>while </a:t>
              </a: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((i &lt; lista.cont) &amp;&amp; (lista.registros[i] &lt; registro)) {</a:t>
              </a:r>
              <a:endParaRPr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i++;</a:t>
              </a:r>
              <a:endParaRPr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   }</a:t>
              </a:r>
              <a:endParaRPr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   </a:t>
              </a:r>
              <a:r>
                <a:rPr b="0" i="0" lang="es-ES" sz="750" u="none" cap="none" strike="noStrike">
                  <a:solidFill>
                    <a:srgbClr val="92D050"/>
                  </a:solidFill>
                  <a:latin typeface="Consolas"/>
                  <a:ea typeface="Consolas"/>
                  <a:cs typeface="Consolas"/>
                  <a:sym typeface="Consolas"/>
                </a:rPr>
                <a:t>// Insertamos en la posición i</a:t>
              </a:r>
              <a:endParaRPr b="0" i="0" sz="750" u="none" cap="none" strike="noStrike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   </a:t>
              </a:r>
              <a:r>
                <a:rPr b="0" i="0" lang="es-ES" sz="750" u="none" cap="none" strike="noStrike">
                  <a:solidFill>
                    <a:srgbClr val="4FCEFF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r>
                <a:rPr b="0" i="0" lang="es-ES" sz="750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j = lista.cont; j &gt; i; j--) {</a:t>
              </a:r>
              <a:endParaRPr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750" u="none" cap="none" strike="noStrike">
                  <a:solidFill>
                    <a:srgbClr val="92D050"/>
                  </a:solidFill>
                  <a:latin typeface="Consolas"/>
                  <a:ea typeface="Consolas"/>
                  <a:cs typeface="Consolas"/>
                  <a:sym typeface="Consolas"/>
                </a:rPr>
                <a:t>      // Desplazamos a la derecha</a:t>
              </a:r>
              <a:endParaRPr b="0" i="0" sz="750" u="none" cap="none" strike="noStrike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lista.registros[j] = lista.registros[j - </a:t>
              </a:r>
              <a:r>
                <a:rPr b="0" i="0" lang="es-ES" sz="750" u="none" cap="none" strike="noStrike">
                  <a:solidFill>
                    <a:srgbClr val="FFFF00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];</a:t>
              </a:r>
              <a:endParaRPr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...</a:t>
              </a:r>
              <a:endParaRPr/>
            </a:p>
          </p:txBody>
        </p:sp>
        <p:cxnSp>
          <p:nvCxnSpPr>
            <p:cNvPr id="863" name="Google Shape;863;p66"/>
            <p:cNvCxnSpPr/>
            <p:nvPr/>
          </p:nvCxnSpPr>
          <p:spPr>
            <a:xfrm rot="10800000">
              <a:off x="1242989" y="3567683"/>
              <a:ext cx="1269354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  <p:cxnSp>
          <p:nvCxnSpPr>
            <p:cNvPr id="864" name="Google Shape;864;p66"/>
            <p:cNvCxnSpPr/>
            <p:nvPr/>
          </p:nvCxnSpPr>
          <p:spPr>
            <a:xfrm rot="5400000">
              <a:off x="1108499" y="3702174"/>
              <a:ext cx="288031" cy="1588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lg" w="lg" type="stealth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865" name="Google Shape;865;p66"/>
          <p:cNvGrpSpPr/>
          <p:nvPr/>
        </p:nvGrpSpPr>
        <p:grpSpPr>
          <a:xfrm>
            <a:off x="3923928" y="2669808"/>
            <a:ext cx="3456384" cy="1829116"/>
            <a:chOff x="3707904" y="3559745"/>
            <a:chExt cx="4608512" cy="2438820"/>
          </a:xfrm>
        </p:grpSpPr>
        <p:sp>
          <p:nvSpPr>
            <p:cNvPr id="866" name="Google Shape;866;p66"/>
            <p:cNvSpPr/>
            <p:nvPr/>
          </p:nvSpPr>
          <p:spPr>
            <a:xfrm>
              <a:off x="3707904" y="4097104"/>
              <a:ext cx="4608512" cy="1901461"/>
            </a:xfrm>
            <a:prstGeom prst="rect">
              <a:avLst/>
            </a:prstGeom>
            <a:solidFill>
              <a:srgbClr val="0B5394"/>
            </a:solidFill>
            <a:ln cap="flat" cmpd="sng" w="254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88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s-ES" sz="788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insertar(</a:t>
              </a:r>
              <a:r>
                <a:rPr lang="es-ES" sz="788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tLista </a:t>
              </a:r>
              <a:r>
                <a:rPr lang="es-ES" sz="788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&amp;lista, </a:t>
              </a:r>
              <a:r>
                <a:rPr lang="es-ES" sz="788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tRegistro</a:t>
              </a:r>
              <a:r>
                <a:rPr lang="es-ES" sz="788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registro, </a:t>
              </a:r>
              <a:r>
                <a:rPr lang="es-ES" sz="788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bool</a:t>
              </a:r>
              <a:r>
                <a:rPr lang="es-ES" sz="788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&amp;ok)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88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ok = </a:t>
              </a:r>
              <a:r>
                <a:rPr lang="es-ES" sz="788">
                  <a:solidFill>
                    <a:srgbClr val="FFFF00"/>
                  </a:solidFill>
                  <a:latin typeface="Consolas"/>
                  <a:ea typeface="Consolas"/>
                  <a:cs typeface="Consolas"/>
                  <a:sym typeface="Consolas"/>
                </a:rPr>
                <a:t>true</a:t>
              </a:r>
              <a:r>
                <a:rPr lang="es-ES" sz="788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88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s-ES" sz="788">
                  <a:solidFill>
                    <a:srgbClr val="4FCEFF"/>
                  </a:solidFill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lang="es-ES" sz="788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(lista.cont == N)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88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   ok = </a:t>
              </a:r>
              <a:r>
                <a:rPr lang="es-ES" sz="788">
                  <a:solidFill>
                    <a:srgbClr val="FFFF00"/>
                  </a:solidFill>
                  <a:latin typeface="Consolas"/>
                  <a:ea typeface="Consolas"/>
                  <a:cs typeface="Consolas"/>
                  <a:sym typeface="Consolas"/>
                </a:rPr>
                <a:t>false</a:t>
              </a:r>
              <a:r>
                <a:rPr lang="es-ES" sz="788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; </a:t>
              </a:r>
              <a:r>
                <a:rPr lang="es-ES" sz="788">
                  <a:solidFill>
                    <a:srgbClr val="92D050"/>
                  </a:solidFill>
                  <a:latin typeface="Consolas"/>
                  <a:ea typeface="Consolas"/>
                  <a:cs typeface="Consolas"/>
                  <a:sym typeface="Consolas"/>
                </a:rPr>
                <a:t>// Lista llena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88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}</a:t>
              </a:r>
              <a:endParaRPr sz="788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88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s-ES" sz="788">
                  <a:solidFill>
                    <a:srgbClr val="4FCEFF"/>
                  </a:solidFill>
                  <a:latin typeface="Consolas"/>
                  <a:ea typeface="Consolas"/>
                  <a:cs typeface="Consolas"/>
                  <a:sym typeface="Consolas"/>
                </a:rPr>
                <a:t>else</a:t>
              </a:r>
              <a:r>
                <a:rPr lang="es-ES" sz="788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88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   lista.registros[lista.cont] = registro;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88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   lista.cont++;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88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88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/>
            </a:p>
          </p:txBody>
        </p:sp>
        <p:cxnSp>
          <p:nvCxnSpPr>
            <p:cNvPr id="867" name="Google Shape;867;p66"/>
            <p:cNvCxnSpPr/>
            <p:nvPr/>
          </p:nvCxnSpPr>
          <p:spPr>
            <a:xfrm rot="10800000">
              <a:off x="7120855" y="3567683"/>
              <a:ext cx="59816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  <p:cxnSp>
          <p:nvCxnSpPr>
            <p:cNvPr id="868" name="Google Shape;868;p66"/>
            <p:cNvCxnSpPr/>
            <p:nvPr/>
          </p:nvCxnSpPr>
          <p:spPr>
            <a:xfrm rot="5400000">
              <a:off x="7470306" y="3798141"/>
              <a:ext cx="478381" cy="1588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lg" w="lg" type="stealth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</p:grpSp>
      <p:sp>
        <p:nvSpPr>
          <p:cNvPr id="869" name="Google Shape;869;p66"/>
          <p:cNvSpPr txBox="1"/>
          <p:nvPr/>
        </p:nvSpPr>
        <p:spPr>
          <a:xfrm>
            <a:off x="1577393" y="2141008"/>
            <a:ext cx="889026" cy="507831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5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Lista</a:t>
            </a:r>
            <a:br>
              <a:rPr lang="es-ES" sz="135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s-ES" sz="135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ordenada</a:t>
            </a:r>
            <a:endParaRPr/>
          </a:p>
        </p:txBody>
      </p:sp>
      <p:sp>
        <p:nvSpPr>
          <p:cNvPr id="870" name="Google Shape;870;p66"/>
          <p:cNvSpPr txBox="1"/>
          <p:nvPr/>
        </p:nvSpPr>
        <p:spPr>
          <a:xfrm>
            <a:off x="6559571" y="2141008"/>
            <a:ext cx="1115050" cy="507831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5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Lista</a:t>
            </a:r>
            <a:br>
              <a:rPr lang="es-ES" sz="135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s-ES" sz="135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no ordenada</a:t>
            </a:r>
            <a:endParaRPr/>
          </a:p>
        </p:txBody>
      </p:sp>
      <p:grpSp>
        <p:nvGrpSpPr>
          <p:cNvPr id="871" name="Google Shape;871;p66"/>
          <p:cNvGrpSpPr/>
          <p:nvPr/>
        </p:nvGrpSpPr>
        <p:grpSpPr>
          <a:xfrm>
            <a:off x="3005826" y="1141025"/>
            <a:ext cx="4439585" cy="1669833"/>
            <a:chOff x="2483767" y="1521366"/>
            <a:chExt cx="5919447" cy="2226444"/>
          </a:xfrm>
        </p:grpSpPr>
        <p:sp>
          <p:nvSpPr>
            <p:cNvPr id="872" name="Google Shape;872;p66"/>
            <p:cNvSpPr/>
            <p:nvPr/>
          </p:nvSpPr>
          <p:spPr>
            <a:xfrm>
              <a:off x="2483767" y="1593374"/>
              <a:ext cx="4761967" cy="2154436"/>
            </a:xfrm>
            <a:prstGeom prst="rect">
              <a:avLst/>
            </a:prstGeom>
            <a:solidFill>
              <a:srgbClr val="0B5394"/>
            </a:solidFill>
            <a:ln cap="flat" cmpd="sng" w="254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825" u="none" cap="none" strike="noStrike">
                  <a:solidFill>
                    <a:srgbClr val="FFCCFF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</a:t>
              </a:r>
              <a:r>
                <a:rPr b="0" i="0" lang="es-ES" sz="825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&lt;string&gt;</a:t>
              </a:r>
              <a:endParaRPr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825" u="none" cap="none" strike="noStrike">
                  <a:solidFill>
                    <a:srgbClr val="4FCEFF"/>
                  </a:solidFill>
                  <a:latin typeface="Consolas"/>
                  <a:ea typeface="Consolas"/>
                  <a:cs typeface="Consolas"/>
                  <a:sym typeface="Consolas"/>
                </a:rPr>
                <a:t>using namespace </a:t>
              </a:r>
              <a:r>
                <a:rPr b="0" i="0" lang="es-ES" sz="825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std;</a:t>
              </a:r>
              <a:endParaRPr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825" u="none" cap="none" strike="noStrike">
                  <a:solidFill>
                    <a:srgbClr val="FFCCFF"/>
                  </a:solidFill>
                  <a:latin typeface="Consolas"/>
                  <a:ea typeface="Consolas"/>
                  <a:cs typeface="Consolas"/>
                  <a:sym typeface="Consolas"/>
                </a:rPr>
                <a:t>#include</a:t>
              </a:r>
              <a:r>
                <a:rPr b="0" i="0" lang="es-ES" sz="825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"registrofin.h"</a:t>
              </a:r>
              <a:endParaRPr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25" u="none" cap="none" strike="noStrike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825" u="none" cap="none" strike="noStrike">
                  <a:solidFill>
                    <a:srgbClr val="4FCEFF"/>
                  </a:solidFill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b="0" i="0" lang="es-ES" sz="825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-ES" sz="825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b="0" i="0" lang="es-ES" sz="825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N = </a:t>
              </a:r>
              <a:r>
                <a:rPr b="0" i="0" lang="es-ES" sz="825" u="none" cap="none" strike="noStrike">
                  <a:solidFill>
                    <a:srgbClr val="FFFF00"/>
                  </a:solidFill>
                  <a:latin typeface="Consolas"/>
                  <a:ea typeface="Consolas"/>
                  <a:cs typeface="Consolas"/>
                  <a:sym typeface="Consolas"/>
                </a:rPr>
                <a:t>100</a:t>
              </a:r>
              <a:r>
                <a:rPr b="0" i="0" lang="es-ES" sz="825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825" u="none" cap="none" strike="noStrike">
                  <a:solidFill>
                    <a:srgbClr val="4FCEFF"/>
                  </a:solidFill>
                  <a:latin typeface="Consolas"/>
                  <a:ea typeface="Consolas"/>
                  <a:cs typeface="Consolas"/>
                  <a:sym typeface="Consolas"/>
                </a:rPr>
                <a:t>typedef</a:t>
              </a:r>
              <a:r>
                <a:rPr b="0" i="0" lang="es-ES" sz="825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-ES" sz="825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tRegistro</a:t>
              </a:r>
              <a:r>
                <a:rPr b="0" i="0" lang="es-ES" sz="825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-ES" sz="825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tArray</a:t>
              </a:r>
              <a:r>
                <a:rPr b="0" i="0" lang="es-ES" sz="825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[N];</a:t>
              </a:r>
              <a:endParaRPr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825" u="none" cap="none" strike="noStrike">
                  <a:solidFill>
                    <a:srgbClr val="4FCEFF"/>
                  </a:solidFill>
                  <a:latin typeface="Consolas"/>
                  <a:ea typeface="Consolas"/>
                  <a:cs typeface="Consolas"/>
                  <a:sym typeface="Consolas"/>
                </a:rPr>
                <a:t>typedef</a:t>
              </a:r>
              <a:r>
                <a:rPr b="0" i="0" lang="es-ES" sz="825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-ES" sz="825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struct</a:t>
              </a:r>
              <a:r>
                <a:rPr b="0" i="0" lang="es-ES" sz="825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825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es-ES" sz="825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tArray</a:t>
              </a:r>
              <a:r>
                <a:rPr b="0" i="0" lang="es-ES" sz="825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registros;</a:t>
              </a:r>
              <a:endParaRPr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825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es-ES" sz="825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b="0" i="0" lang="es-ES" sz="825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cont;</a:t>
              </a:r>
              <a:endParaRPr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825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} </a:t>
              </a:r>
              <a:r>
                <a:rPr b="0" i="0" lang="es-ES" sz="825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tLista</a:t>
              </a:r>
              <a:r>
                <a:rPr b="0" i="0" lang="es-ES" sz="825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25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825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b="0" i="0" lang="es-ES" sz="825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insertar(</a:t>
              </a:r>
              <a:r>
                <a:rPr b="0" i="0" lang="es-ES" sz="825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tLista </a:t>
              </a:r>
              <a:r>
                <a:rPr b="0" i="0" lang="es-ES" sz="825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&amp;lista, </a:t>
              </a:r>
              <a:r>
                <a:rPr b="0" i="0" lang="es-ES" sz="825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tRegistro </a:t>
              </a:r>
              <a:r>
                <a:rPr b="0" i="0" lang="es-ES" sz="825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registro, </a:t>
              </a:r>
              <a:r>
                <a:rPr b="0" i="0" lang="es-ES" sz="825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bool</a:t>
              </a:r>
              <a:r>
                <a:rPr b="0" i="0" lang="es-ES" sz="825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&amp;ok);</a:t>
              </a:r>
              <a:endParaRPr/>
            </a:p>
          </p:txBody>
        </p:sp>
        <p:sp>
          <p:nvSpPr>
            <p:cNvPr id="873" name="Google Shape;873;p66"/>
            <p:cNvSpPr txBox="1"/>
            <p:nvPr/>
          </p:nvSpPr>
          <p:spPr>
            <a:xfrm>
              <a:off x="7274271" y="1521366"/>
              <a:ext cx="1128943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5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lista.h</a:t>
              </a:r>
              <a:endParaRPr sz="13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874" name="Google Shape;874;p66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7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Implementaciones alternativas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0" name="Google Shape;880;p67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995"/>
              <a:buNone/>
            </a:pPr>
            <a:r>
              <a:rPr lang="es-ES" sz="2100">
                <a:solidFill>
                  <a:srgbClr val="B1EEFE"/>
                </a:solidFill>
              </a:rPr>
              <a:t>Misma interfaz, implementación alternativa</a:t>
            </a:r>
            <a:endParaRPr i="0" sz="2100">
              <a:solidFill>
                <a:srgbClr val="B1EEFE"/>
              </a:solidFill>
            </a:endParaRPr>
          </a:p>
          <a:p>
            <a:pPr indent="0" lvl="1" marL="271463" rtl="0" algn="l">
              <a:spcBef>
                <a:spcPts val="9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sz="1350"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t/>
            </a:r>
            <a:endParaRPr sz="1350"/>
          </a:p>
        </p:txBody>
      </p:sp>
      <p:sp>
        <p:nvSpPr>
          <p:cNvPr id="881" name="Google Shape;881;p67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82" name="Google Shape;882;p67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grpSp>
        <p:nvGrpSpPr>
          <p:cNvPr id="883" name="Google Shape;883;p67"/>
          <p:cNvGrpSpPr/>
          <p:nvPr/>
        </p:nvGrpSpPr>
        <p:grpSpPr>
          <a:xfrm>
            <a:off x="1655676" y="1985606"/>
            <a:ext cx="3834426" cy="2668860"/>
            <a:chOff x="683568" y="2647474"/>
            <a:chExt cx="5112568" cy="3558480"/>
          </a:xfrm>
        </p:grpSpPr>
        <p:sp>
          <p:nvSpPr>
            <p:cNvPr id="884" name="Google Shape;884;p67"/>
            <p:cNvSpPr/>
            <p:nvPr/>
          </p:nvSpPr>
          <p:spPr>
            <a:xfrm>
              <a:off x="683568" y="3005078"/>
              <a:ext cx="5112568" cy="3200876"/>
            </a:xfrm>
            <a:prstGeom prst="rect">
              <a:avLst/>
            </a:prstGeom>
            <a:solidFill>
              <a:srgbClr val="0B5394"/>
            </a:solidFill>
            <a:ln cap="flat" cmpd="sng" w="254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750" u="none" cap="none" strike="noStrike">
                  <a:solidFill>
                    <a:srgbClr val="FFCCFF"/>
                  </a:solidFill>
                  <a:latin typeface="Consolas"/>
                  <a:ea typeface="Consolas"/>
                  <a:cs typeface="Consolas"/>
                  <a:sym typeface="Consolas"/>
                </a:rPr>
                <a:t>#include</a:t>
              </a: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"lista.h"</a:t>
              </a:r>
              <a:endParaRPr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5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750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insertar(</a:t>
              </a:r>
              <a:r>
                <a:rPr b="0" i="0" lang="es-ES" sz="750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tLista </a:t>
              </a: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&amp;lista, </a:t>
              </a:r>
              <a:r>
                <a:rPr b="0" i="0" lang="es-ES" sz="750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tRegistro </a:t>
              </a: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registro, </a:t>
              </a:r>
              <a:r>
                <a:rPr b="0" i="0" lang="es-ES" sz="750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bool</a:t>
              </a: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&amp;ok) {</a:t>
              </a:r>
              <a:endParaRPr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ok = </a:t>
              </a:r>
              <a:r>
                <a:rPr b="0" i="0" lang="es-ES" sz="750" u="none" cap="none" strike="noStrike">
                  <a:solidFill>
                    <a:srgbClr val="FFFF00"/>
                  </a:solidFill>
                  <a:latin typeface="Consolas"/>
                  <a:ea typeface="Consolas"/>
                  <a:cs typeface="Consolas"/>
                  <a:sym typeface="Consolas"/>
                </a:rPr>
                <a:t>true</a:t>
              </a: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es-ES" sz="750" u="none" cap="none" strike="noStrike">
                  <a:solidFill>
                    <a:srgbClr val="4FCEFF"/>
                  </a:solidFill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(lista.cont == N) {</a:t>
              </a:r>
              <a:endParaRPr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   ok = </a:t>
              </a:r>
              <a:r>
                <a:rPr b="0" i="0" lang="es-ES" sz="750" u="none" cap="none" strike="noStrike">
                  <a:solidFill>
                    <a:srgbClr val="FFFF00"/>
                  </a:solidFill>
                  <a:latin typeface="Consolas"/>
                  <a:ea typeface="Consolas"/>
                  <a:cs typeface="Consolas"/>
                  <a:sym typeface="Consolas"/>
                </a:rPr>
                <a:t>false</a:t>
              </a: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; </a:t>
              </a:r>
              <a:r>
                <a:rPr b="0" i="0" lang="es-ES" sz="750" u="none" cap="none" strike="noStrike">
                  <a:solidFill>
                    <a:srgbClr val="92D050"/>
                  </a:solidFill>
                  <a:latin typeface="Consolas"/>
                  <a:ea typeface="Consolas"/>
                  <a:cs typeface="Consolas"/>
                  <a:sym typeface="Consolas"/>
                </a:rPr>
                <a:t>// Lista llena</a:t>
              </a:r>
              <a:endParaRPr b="0" i="0" sz="750" u="none" cap="none" strike="noStrike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}</a:t>
              </a:r>
              <a:endParaRPr b="0" i="0" sz="750" u="none" cap="none" strike="noStrike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es-ES" sz="750" u="none" cap="none" strike="noStrike">
                  <a:solidFill>
                    <a:srgbClr val="4FCEFF"/>
                  </a:solidFill>
                  <a:latin typeface="Consolas"/>
                  <a:ea typeface="Consolas"/>
                  <a:cs typeface="Consolas"/>
                  <a:sym typeface="Consolas"/>
                </a:rPr>
                <a:t>else</a:t>
              </a: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   </a:t>
              </a:r>
              <a:r>
                <a:rPr b="0" i="0" lang="es-ES" sz="750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i = </a:t>
              </a:r>
              <a:r>
                <a:rPr b="0" i="0" lang="es-ES" sz="750" u="none" cap="none" strike="noStrike">
                  <a:solidFill>
                    <a:srgbClr val="FFFF00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   </a:t>
              </a:r>
              <a:r>
                <a:rPr b="0" i="0" lang="es-ES" sz="750" u="none" cap="none" strike="noStrike">
                  <a:solidFill>
                    <a:srgbClr val="4FCEFF"/>
                  </a:solidFill>
                  <a:latin typeface="Consolas"/>
                  <a:ea typeface="Consolas"/>
                  <a:cs typeface="Consolas"/>
                  <a:sym typeface="Consolas"/>
                </a:rPr>
                <a:t>while </a:t>
              </a: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((i &lt; lista.cont) &amp;&amp; (lista.registros[i] &lt; registro)) {</a:t>
              </a:r>
              <a:endParaRPr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i++;</a:t>
              </a:r>
              <a:endParaRPr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   }</a:t>
              </a:r>
              <a:endParaRPr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   </a:t>
              </a:r>
              <a:r>
                <a:rPr b="0" i="0" lang="es-ES" sz="750" u="none" cap="none" strike="noStrike">
                  <a:solidFill>
                    <a:srgbClr val="92D050"/>
                  </a:solidFill>
                  <a:latin typeface="Consolas"/>
                  <a:ea typeface="Consolas"/>
                  <a:cs typeface="Consolas"/>
                  <a:sym typeface="Consolas"/>
                </a:rPr>
                <a:t>// Insertamos en la posición i</a:t>
              </a:r>
              <a:endParaRPr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   </a:t>
              </a:r>
              <a:r>
                <a:rPr b="0" i="0" lang="es-ES" sz="750" u="none" cap="none" strike="noStrike">
                  <a:solidFill>
                    <a:srgbClr val="4FCEFF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r>
                <a:rPr b="0" i="0" lang="es-ES" sz="750" u="none" cap="none" strike="noStrik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j = lista.cont; j &gt; i; j--) {</a:t>
              </a:r>
              <a:endParaRPr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750" u="none" cap="none" strike="noStrike">
                  <a:solidFill>
                    <a:srgbClr val="92D050"/>
                  </a:solidFill>
                  <a:latin typeface="Consolas"/>
                  <a:ea typeface="Consolas"/>
                  <a:cs typeface="Consolas"/>
                  <a:sym typeface="Consolas"/>
                </a:rPr>
                <a:t>      // Desplazamos a la derecha</a:t>
              </a:r>
              <a:endParaRPr b="0" i="0" sz="750" u="none" cap="none" strike="noStrike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lista.registros[j] = lista.registros[j - </a:t>
              </a:r>
              <a:r>
                <a:rPr b="0" i="0" lang="es-ES" sz="750" u="none" cap="none" strike="noStrike">
                  <a:solidFill>
                    <a:srgbClr val="FFFF00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];</a:t>
              </a:r>
              <a:endParaRPr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   }</a:t>
              </a:r>
              <a:endParaRPr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   lista.registros[i] = registro;</a:t>
              </a:r>
              <a:endParaRPr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   ...</a:t>
              </a:r>
              <a:endParaRPr/>
            </a:p>
          </p:txBody>
        </p:sp>
        <p:sp>
          <p:nvSpPr>
            <p:cNvPr id="885" name="Google Shape;885;p67"/>
            <p:cNvSpPr txBox="1"/>
            <p:nvPr/>
          </p:nvSpPr>
          <p:spPr>
            <a:xfrm>
              <a:off x="683568" y="2647474"/>
              <a:ext cx="3339804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5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listaORD.cpp</a:t>
              </a:r>
              <a:r>
                <a:rPr lang="es-ES" sz="135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: Lista ordenada</a:t>
              </a:r>
              <a:endParaRPr/>
            </a:p>
          </p:txBody>
        </p:sp>
      </p:grpSp>
      <p:grpSp>
        <p:nvGrpSpPr>
          <p:cNvPr id="886" name="Google Shape;886;p67"/>
          <p:cNvGrpSpPr/>
          <p:nvPr/>
        </p:nvGrpSpPr>
        <p:grpSpPr>
          <a:xfrm>
            <a:off x="4247964" y="1209094"/>
            <a:ext cx="3456384" cy="2168942"/>
            <a:chOff x="4139952" y="1612125"/>
            <a:chExt cx="4608512" cy="2891923"/>
          </a:xfrm>
        </p:grpSpPr>
        <p:sp>
          <p:nvSpPr>
            <p:cNvPr id="887" name="Google Shape;887;p67"/>
            <p:cNvSpPr/>
            <p:nvPr/>
          </p:nvSpPr>
          <p:spPr>
            <a:xfrm>
              <a:off x="4139952" y="1979254"/>
              <a:ext cx="4608512" cy="2524794"/>
            </a:xfrm>
            <a:prstGeom prst="rect">
              <a:avLst/>
            </a:prstGeom>
            <a:solidFill>
              <a:srgbClr val="0B5394"/>
            </a:solidFill>
            <a:ln cap="flat" cmpd="sng" w="254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750" u="none" cap="none" strike="noStrike">
                  <a:solidFill>
                    <a:srgbClr val="FFCCFF"/>
                  </a:solidFill>
                  <a:latin typeface="Consolas"/>
                  <a:ea typeface="Consolas"/>
                  <a:cs typeface="Consolas"/>
                  <a:sym typeface="Consolas"/>
                </a:rPr>
                <a:t>#include</a:t>
              </a:r>
              <a:r>
                <a:rPr b="0" i="0" lang="es-ES" sz="75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"lista.h"</a:t>
              </a:r>
              <a:endParaRPr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5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88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s-ES" sz="788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insertar(</a:t>
              </a:r>
              <a:r>
                <a:rPr lang="es-ES" sz="788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tLista </a:t>
              </a:r>
              <a:r>
                <a:rPr lang="es-ES" sz="788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&amp;lista, </a:t>
              </a:r>
              <a:r>
                <a:rPr lang="es-ES" sz="788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tRegistro</a:t>
              </a:r>
              <a:r>
                <a:rPr lang="es-ES" sz="788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registro, </a:t>
              </a:r>
              <a:r>
                <a:rPr lang="es-ES" sz="788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bool</a:t>
              </a:r>
              <a:r>
                <a:rPr lang="es-ES" sz="788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&amp;ok)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88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ok = </a:t>
              </a:r>
              <a:r>
                <a:rPr lang="es-ES" sz="788">
                  <a:solidFill>
                    <a:srgbClr val="FFFF00"/>
                  </a:solidFill>
                  <a:latin typeface="Consolas"/>
                  <a:ea typeface="Consolas"/>
                  <a:cs typeface="Consolas"/>
                  <a:sym typeface="Consolas"/>
                </a:rPr>
                <a:t>true</a:t>
              </a:r>
              <a:r>
                <a:rPr lang="es-ES" sz="788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88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s-ES" sz="788">
                  <a:solidFill>
                    <a:srgbClr val="4FCEFF"/>
                  </a:solidFill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lang="es-ES" sz="788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(lista.cont == N)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88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   ok = </a:t>
              </a:r>
              <a:r>
                <a:rPr lang="es-ES" sz="788">
                  <a:solidFill>
                    <a:srgbClr val="FFFF00"/>
                  </a:solidFill>
                  <a:latin typeface="Consolas"/>
                  <a:ea typeface="Consolas"/>
                  <a:cs typeface="Consolas"/>
                  <a:sym typeface="Consolas"/>
                </a:rPr>
                <a:t>false</a:t>
              </a:r>
              <a:r>
                <a:rPr lang="es-ES" sz="788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; </a:t>
              </a:r>
              <a:r>
                <a:rPr lang="es-ES" sz="788">
                  <a:solidFill>
                    <a:srgbClr val="92D050"/>
                  </a:solidFill>
                  <a:latin typeface="Consolas"/>
                  <a:ea typeface="Consolas"/>
                  <a:cs typeface="Consolas"/>
                  <a:sym typeface="Consolas"/>
                </a:rPr>
                <a:t>// Lista llena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88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}</a:t>
              </a:r>
              <a:endParaRPr sz="788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88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s-ES" sz="788">
                  <a:solidFill>
                    <a:srgbClr val="4FCEFF"/>
                  </a:solidFill>
                  <a:latin typeface="Consolas"/>
                  <a:ea typeface="Consolas"/>
                  <a:cs typeface="Consolas"/>
                  <a:sym typeface="Consolas"/>
                </a:rPr>
                <a:t>else</a:t>
              </a:r>
              <a:r>
                <a:rPr lang="es-ES" sz="788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88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   lista.registros[lista.cont] = registro;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88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   lista.cont++;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88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88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88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/>
            </a:p>
          </p:txBody>
        </p:sp>
        <p:sp>
          <p:nvSpPr>
            <p:cNvPr id="888" name="Google Shape;888;p67"/>
            <p:cNvSpPr txBox="1"/>
            <p:nvPr/>
          </p:nvSpPr>
          <p:spPr>
            <a:xfrm>
              <a:off x="5004048" y="1612125"/>
              <a:ext cx="3707371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5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listaDES.cpp</a:t>
              </a:r>
              <a:r>
                <a:rPr lang="es-ES" sz="135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: Lista no ordenada</a:t>
              </a:r>
              <a:endParaRPr/>
            </a:p>
          </p:txBody>
        </p:sp>
      </p:grpSp>
      <p:sp>
        <p:nvSpPr>
          <p:cNvPr id="889" name="Google Shape;889;p67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68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Implementaciones alternativas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5" name="Google Shape;895;p68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995"/>
              <a:buNone/>
            </a:pPr>
            <a:r>
              <a:rPr lang="es-ES" sz="2100">
                <a:solidFill>
                  <a:srgbClr val="B1EEFE"/>
                </a:solidFill>
              </a:rPr>
              <a:t>Misma interfaz, implementación alternativa</a:t>
            </a:r>
            <a:endParaRPr i="0" sz="2100">
              <a:solidFill>
                <a:srgbClr val="B1EEFE"/>
              </a:solidFill>
            </a:endParaRPr>
          </a:p>
          <a:p>
            <a:pPr indent="0" lvl="1" marL="271463" rtl="0" algn="l"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s-ES"/>
              <a:t>Al compilar, incluimos un archivo de implementación u otro:</a:t>
            </a:r>
            <a:endParaRPr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/>
              <a:t>¿Programa con lista ordenada o con lista desordenada?</a:t>
            </a:r>
            <a:endParaRPr/>
          </a:p>
          <a:p>
            <a:pPr indent="0" lvl="1" marL="271463" rtl="0" algn="l">
              <a:spcBef>
                <a:spcPts val="1350"/>
              </a:spcBef>
              <a:spcAft>
                <a:spcPts val="0"/>
              </a:spcAft>
              <a:buClr>
                <a:srgbClr val="8EC5F7"/>
              </a:buClr>
              <a:buSzPts val="1500"/>
              <a:buNone/>
            </a:pPr>
            <a:r>
              <a:rPr lang="es-ES" sz="1500">
                <a:latin typeface="Consolas"/>
                <a:ea typeface="Consolas"/>
                <a:cs typeface="Consolas"/>
                <a:sym typeface="Consolas"/>
              </a:rPr>
              <a:t>g++ -o programa.exe registrofin.cpp listaORD.cpp ...</a:t>
            </a:r>
            <a:endParaRPr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Clr>
                <a:srgbClr val="8EC5F7"/>
              </a:buClr>
              <a:buSzPts val="1600"/>
              <a:buNone/>
            </a:pPr>
            <a:r>
              <a:rPr lang="es-ES"/>
              <a:t>Incluye la implementación de la lista con ordenación</a:t>
            </a:r>
            <a:endParaRPr/>
          </a:p>
          <a:p>
            <a:pPr indent="0" lvl="1" marL="271463" rtl="0" algn="l">
              <a:spcBef>
                <a:spcPts val="1350"/>
              </a:spcBef>
              <a:spcAft>
                <a:spcPts val="0"/>
              </a:spcAft>
              <a:buClr>
                <a:srgbClr val="8EC5F7"/>
              </a:buClr>
              <a:buSzPts val="1500"/>
              <a:buNone/>
            </a:pPr>
            <a:r>
              <a:rPr lang="es-ES" sz="1500">
                <a:latin typeface="Consolas"/>
                <a:ea typeface="Consolas"/>
                <a:cs typeface="Consolas"/>
                <a:sym typeface="Consolas"/>
              </a:rPr>
              <a:t>g++ -o programa.exe registrofin.cpp listaDES.cpp ...</a:t>
            </a:r>
            <a:endParaRPr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Clr>
                <a:srgbClr val="8EC5F7"/>
              </a:buClr>
              <a:buSzPts val="1600"/>
              <a:buNone/>
            </a:pPr>
            <a:r>
              <a:rPr lang="es-ES"/>
              <a:t>Incluye la implementación de la lista sin ordenación</a:t>
            </a:r>
            <a:endParaRPr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t/>
            </a:r>
            <a:endParaRPr sz="1350"/>
          </a:p>
        </p:txBody>
      </p:sp>
      <p:sp>
        <p:nvSpPr>
          <p:cNvPr id="896" name="Google Shape;896;p68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97" name="Google Shape;897;p68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898" name="Google Shape;898;p68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69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Fundamentos de la programación</a:t>
            </a:r>
            <a:endParaRPr/>
          </a:p>
        </p:txBody>
      </p:sp>
      <p:sp>
        <p:nvSpPr>
          <p:cNvPr id="904" name="Google Shape;904;p69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05" name="Google Shape;905;p69"/>
          <p:cNvSpPr txBox="1"/>
          <p:nvPr>
            <p:ph idx="11" type="ftr"/>
          </p:nvPr>
        </p:nvSpPr>
        <p:spPr>
          <a:xfrm>
            <a:off x="2057400" y="4767263"/>
            <a:ext cx="4175534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906" name="Google Shape;906;p69"/>
          <p:cNvSpPr/>
          <p:nvPr/>
        </p:nvSpPr>
        <p:spPr>
          <a:xfrm>
            <a:off x="2641911" y="2283210"/>
            <a:ext cx="3860417" cy="600164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300">
                <a:solidFill>
                  <a:srgbClr val="B1EEFE"/>
                </a:solidFill>
                <a:latin typeface="Calibri"/>
                <a:ea typeface="Calibri"/>
                <a:cs typeface="Calibri"/>
                <a:sym typeface="Calibri"/>
              </a:rPr>
              <a:t>Espacios de nombres</a:t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07" name="Google Shape;907;p69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70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Espacios de nombres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3" name="Google Shape;913;p70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95"/>
              <a:buNone/>
            </a:pPr>
            <a:r>
              <a:rPr lang="es-ES" sz="2100">
                <a:solidFill>
                  <a:srgbClr val="B1EEFE"/>
                </a:solidFill>
              </a:rPr>
              <a:t>Agrupaciones lógicas de declaraciones</a:t>
            </a:r>
            <a:endParaRPr i="0" sz="2100">
              <a:solidFill>
                <a:srgbClr val="B1EEFE"/>
              </a:solidFill>
            </a:endParaRPr>
          </a:p>
          <a:p>
            <a:pPr indent="0" lvl="1" marL="271463" rtl="0" algn="l"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i="1" lang="es-ES"/>
              <a:t>Espacio de nombres</a:t>
            </a:r>
            <a:r>
              <a:rPr lang="es-ES"/>
              <a:t>: agrupación de declaraciones </a:t>
            </a:r>
            <a:br>
              <a:rPr lang="es-ES"/>
            </a:br>
            <a:r>
              <a:rPr lang="es-ES"/>
              <a:t>(tipos, datos, subprogramas) bajo un nombre distintivo</a:t>
            </a:r>
            <a:endParaRPr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/>
              <a:t>Forma de un espacio de nombres:</a:t>
            </a:r>
            <a:endParaRPr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500"/>
              <a:buNone/>
            </a:pPr>
            <a:r>
              <a:rPr lang="es-ES" sz="15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s-ES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-ES" sz="1500"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-ES" sz="15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-ES" sz="15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  // Declaraciones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-ES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/>
              <a:t>Por ejemplo:</a:t>
            </a:r>
            <a:endParaRPr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Clr>
                <a:srgbClr val="8EC5F7"/>
              </a:buClr>
              <a:buSzPts val="1500"/>
              <a:buNone/>
            </a:pPr>
            <a:r>
              <a:rPr lang="es-ES" sz="15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s-ES" sz="15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500">
                <a:latin typeface="Consolas"/>
                <a:ea typeface="Consolas"/>
                <a:cs typeface="Consolas"/>
                <a:sym typeface="Consolas"/>
              </a:rPr>
              <a:t>miEspacio {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500"/>
              <a:buNone/>
            </a:pPr>
            <a:r>
              <a:rPr lang="es-ES" sz="15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5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500">
                <a:latin typeface="Consolas"/>
                <a:ea typeface="Consolas"/>
                <a:cs typeface="Consolas"/>
                <a:sym typeface="Consolas"/>
              </a:rPr>
              <a:t> i;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500"/>
              <a:buNone/>
            </a:pPr>
            <a:r>
              <a:rPr lang="es-ES" sz="15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5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ES" sz="1500">
                <a:latin typeface="Consolas"/>
                <a:ea typeface="Consolas"/>
                <a:cs typeface="Consolas"/>
                <a:sym typeface="Consolas"/>
              </a:rPr>
              <a:t> d;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500"/>
              <a:buNone/>
            </a:pPr>
            <a:r>
              <a:rPr lang="es-ES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Clr>
                <a:srgbClr val="8EC5F7"/>
              </a:buClr>
              <a:buSzPts val="1600"/>
              <a:buNone/>
            </a:pPr>
            <a:r>
              <a:rPr lang="es-ES">
                <a:solidFill>
                  <a:srgbClr val="FFFFFF"/>
                </a:solidFill>
              </a:rPr>
              <a:t>Variables </a:t>
            </a:r>
            <a:r>
              <a:rPr lang="es-ES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ES">
                <a:solidFill>
                  <a:srgbClr val="FFFFFF"/>
                </a:solidFill>
              </a:rPr>
              <a:t> y </a:t>
            </a:r>
            <a:r>
              <a:rPr lang="es-ES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s-ES">
                <a:solidFill>
                  <a:srgbClr val="FFFFFF"/>
                </a:solidFill>
              </a:rPr>
              <a:t> declaradas en el espacio de nombres </a:t>
            </a:r>
            <a:r>
              <a:rPr lang="es-ES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miEspacio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4" name="Google Shape;914;p70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15" name="Google Shape;915;p70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916" name="Google Shape;916;p70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71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Espacios de nombres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2" name="Google Shape;922;p71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95"/>
              <a:buNone/>
            </a:pPr>
            <a:r>
              <a:rPr lang="es-ES" sz="2100">
                <a:solidFill>
                  <a:srgbClr val="B1EEFE"/>
                </a:solidFill>
              </a:rPr>
              <a:t>Acceso a miembros de un espacio de nombres</a:t>
            </a:r>
            <a:endParaRPr i="0" sz="2100">
              <a:solidFill>
                <a:srgbClr val="B1EEFE"/>
              </a:solidFill>
            </a:endParaRPr>
          </a:p>
          <a:p>
            <a:pPr indent="0" lvl="1" marL="271463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i="1" lang="es-ES">
                <a:solidFill>
                  <a:srgbClr val="FFFFFF"/>
                </a:solidFill>
              </a:rPr>
              <a:t>Operador de resolución de ámbito</a:t>
            </a:r>
            <a:r>
              <a:rPr lang="es-ES">
                <a:solidFill>
                  <a:srgbClr val="FFFFFF"/>
                </a:solidFill>
              </a:rPr>
              <a:t> (</a:t>
            </a:r>
            <a:r>
              <a:rPr lang="es-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s-ES">
                <a:solidFill>
                  <a:srgbClr val="FFFFFF"/>
                </a:solidFill>
              </a:rPr>
              <a:t>)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/>
              <a:t>Acceso a las variables </a:t>
            </a:r>
            <a:r>
              <a:rPr lang="es-ES">
                <a:solidFill>
                  <a:srgbClr val="FFFFFF"/>
                </a:solidFill>
              </a:rPr>
              <a:t>del espacio de nombres </a:t>
            </a:r>
            <a:r>
              <a:rPr lang="es-ES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miEspacio</a:t>
            </a:r>
            <a:r>
              <a:rPr lang="es-ES">
                <a:solidFill>
                  <a:srgbClr val="FFFFFF"/>
                </a:solidFill>
              </a:rPr>
              <a:t>: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>
                <a:solidFill>
                  <a:srgbClr val="FFFFFF"/>
                </a:solidFill>
              </a:rPr>
              <a:t>Nombre del espacio y operador  de resolución de ámbito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</a:pPr>
            <a:r>
              <a:rPr lang="es-ES" sz="1500">
                <a:latin typeface="Consolas"/>
                <a:ea typeface="Consolas"/>
                <a:cs typeface="Consolas"/>
                <a:sym typeface="Consolas"/>
              </a:rPr>
              <a:t>miEspacio::i</a:t>
            </a:r>
            <a:br>
              <a:rPr lang="es-ES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s-ES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miEspacio::d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/>
              <a:t>Puede haber entidades con el mismo identificador en distintos módulos o en ámbitos distintos de un mismo módulo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/>
              <a:t>Cada declaración en un espacio de nombres distinto: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8EC5F7"/>
              </a:buClr>
              <a:buSzPts val="1500"/>
              <a:buNone/>
            </a:pPr>
            <a:r>
              <a:rPr lang="es-ES" sz="15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s-ES" sz="15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500">
                <a:latin typeface="Consolas"/>
                <a:ea typeface="Consolas"/>
                <a:cs typeface="Consolas"/>
                <a:sym typeface="Consolas"/>
              </a:rPr>
              <a:t>primero {	</a:t>
            </a:r>
            <a:r>
              <a:rPr lang="es-ES" sz="15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s-ES" sz="15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500">
                <a:latin typeface="Consolas"/>
                <a:ea typeface="Consolas"/>
                <a:cs typeface="Consolas"/>
                <a:sym typeface="Consolas"/>
              </a:rPr>
              <a:t>segundo {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500"/>
              <a:buNone/>
            </a:pPr>
            <a:r>
              <a:rPr lang="es-ES" sz="15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5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500"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s-ES" sz="15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-ES" sz="1500">
                <a:latin typeface="Consolas"/>
                <a:ea typeface="Consolas"/>
                <a:cs typeface="Consolas"/>
                <a:sym typeface="Consolas"/>
              </a:rPr>
              <a:t>;	  </a:t>
            </a:r>
            <a:r>
              <a:rPr lang="es-ES" sz="15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 double</a:t>
            </a:r>
            <a:r>
              <a:rPr lang="es-ES" sz="1500"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s-ES" sz="15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3.1416</a:t>
            </a:r>
            <a:r>
              <a:rPr lang="es-ES" sz="15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500"/>
              <a:buNone/>
            </a:pPr>
            <a:r>
              <a:rPr lang="es-ES" sz="1500">
                <a:latin typeface="Consolas"/>
                <a:ea typeface="Consolas"/>
                <a:cs typeface="Consolas"/>
                <a:sym typeface="Consolas"/>
              </a:rPr>
              <a:t>}	}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8EC5F7"/>
              </a:buClr>
              <a:buSzPts val="1600"/>
              <a:buNone/>
            </a:pPr>
            <a:r>
              <a:rPr lang="es-ES">
                <a:solidFill>
                  <a:srgbClr val="FFFFFF"/>
                </a:solidFill>
              </a:rPr>
              <a:t>Ahora se distingue entre </a:t>
            </a:r>
            <a:r>
              <a:rPr lang="es-ES" sz="1500">
                <a:latin typeface="Consolas"/>
                <a:ea typeface="Consolas"/>
                <a:cs typeface="Consolas"/>
                <a:sym typeface="Consolas"/>
              </a:rPr>
              <a:t>primero::x</a:t>
            </a:r>
            <a:r>
              <a:rPr lang="es-E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>
                <a:solidFill>
                  <a:srgbClr val="FFFFFF"/>
                </a:solidFill>
              </a:rPr>
              <a:t>y </a:t>
            </a:r>
            <a:r>
              <a:rPr lang="es-ES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segundo::x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3" name="Google Shape;923;p71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24" name="Google Shape;924;p71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925" name="Google Shape;925;p71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72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Espacios de nombres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1" name="Google Shape;931;p72"/>
          <p:cNvSpPr txBox="1"/>
          <p:nvPr>
            <p:ph idx="1" type="body"/>
          </p:nvPr>
        </p:nvSpPr>
        <p:spPr>
          <a:xfrm>
            <a:off x="1485900" y="681540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10"/>
              <a:buNone/>
            </a:pPr>
            <a:r>
              <a:rPr lang="es-ES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endParaRPr/>
          </a:p>
          <a:p>
            <a:pPr indent="0" lvl="1" marL="271463" rtl="0" algn="l"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s-ES" sz="1600"/>
              <a:t>Introduce un nombre de un espacio de nombres en el ámbito actual: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&lt;iostream&gt; 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using namespace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std; 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primero { 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y =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} 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segundo { 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3.1416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y =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2.7183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} 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main() { 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primero::x; 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segundo::y; 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cout &lt;&lt; x &lt;&lt; endl; </a:t>
            </a:r>
            <a:r>
              <a:rPr lang="es-ES" sz="12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x es primero::x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cout &lt;&lt; y &lt;&lt; endl; </a:t>
            </a:r>
            <a:r>
              <a:rPr lang="es-ES" sz="12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y es segundo::y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cout &lt;&lt; primero::y &lt;&lt; endl; </a:t>
            </a:r>
            <a:r>
              <a:rPr lang="es-ES" sz="12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espacio explícito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cout &lt;&lt; segundo::x &lt;&lt; endl; </a:t>
            </a:r>
            <a:r>
              <a:rPr lang="es-ES" sz="12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espacio explícito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0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2" name="Google Shape;932;p72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33" name="Google Shape;933;p72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934" name="Google Shape;934;p72"/>
          <p:cNvSpPr txBox="1"/>
          <p:nvPr/>
        </p:nvSpPr>
        <p:spPr>
          <a:xfrm>
            <a:off x="5922150" y="1923678"/>
            <a:ext cx="1566174" cy="1659429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rPr b="1" lang="es-E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5 </a:t>
            </a:r>
            <a:endParaRPr/>
          </a:p>
          <a:p>
            <a:pPr indent="0" lvl="0" marL="0" marR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rPr b="1" lang="es-E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2.7183 </a:t>
            </a:r>
            <a:endParaRPr/>
          </a:p>
          <a:p>
            <a:pPr indent="0" lvl="0" marL="0" marR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rPr b="1" lang="es-E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 </a:t>
            </a:r>
            <a:endParaRPr/>
          </a:p>
          <a:p>
            <a:pPr indent="0" lvl="0" marL="0" marR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rPr b="1" lang="es-E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3.1416</a:t>
            </a:r>
            <a:endParaRPr/>
          </a:p>
          <a:p>
            <a:pPr indent="0" lvl="0" marL="0" marR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5" name="Google Shape;935;p72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73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Espacios de nombres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1" name="Google Shape;941;p73"/>
          <p:cNvSpPr txBox="1"/>
          <p:nvPr>
            <p:ph idx="1" type="body"/>
          </p:nvPr>
        </p:nvSpPr>
        <p:spPr>
          <a:xfrm>
            <a:off x="1485900" y="681540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10"/>
              <a:buNone/>
            </a:pPr>
            <a:r>
              <a:rPr lang="es-ES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using namespace</a:t>
            </a:r>
            <a:endParaRPr/>
          </a:p>
          <a:p>
            <a:pPr indent="0" lvl="1" marL="271463" rtl="0" algn="l"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s-ES" sz="1400"/>
              <a:t>Introduce todos los nombres de un espacio en el ámbito actual:</a:t>
            </a:r>
            <a:endParaRPr/>
          </a:p>
          <a:p>
            <a:pPr indent="0" lvl="1" marL="271463" rtl="0" algn="l">
              <a:lnSpc>
                <a:spcPct val="122727"/>
              </a:lnSpc>
              <a:spcBef>
                <a:spcPts val="45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 &lt;iostream&gt; </a:t>
            </a:r>
            <a:endParaRPr/>
          </a:p>
          <a:p>
            <a:pPr indent="0" lvl="1" marL="271463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using namespace 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std; </a:t>
            </a:r>
            <a:endParaRPr/>
          </a:p>
          <a:p>
            <a:pPr indent="0" lvl="1" marL="271463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 primero { </a:t>
            </a:r>
            <a:endParaRPr/>
          </a:p>
          <a:p>
            <a:pPr indent="0" lvl="1" marL="271463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1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s-ES" sz="11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indent="0" lvl="1" marL="271463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1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 y = </a:t>
            </a:r>
            <a:r>
              <a:rPr lang="es-ES" sz="11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indent="0" lvl="1" marL="271463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} </a:t>
            </a:r>
            <a:endParaRPr/>
          </a:p>
          <a:p>
            <a:pPr indent="0" lvl="1" marL="271463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 segundo { </a:t>
            </a:r>
            <a:endParaRPr/>
          </a:p>
          <a:p>
            <a:pPr indent="0" lvl="1" marL="271463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1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s-ES" sz="11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3.1416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indent="0" lvl="1" marL="271463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1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 y = </a:t>
            </a:r>
            <a:r>
              <a:rPr lang="es-ES" sz="11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2.7183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indent="0" lvl="1" marL="271463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} </a:t>
            </a:r>
            <a:endParaRPr/>
          </a:p>
          <a:p>
            <a:pPr indent="0" lvl="1" marL="271463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 main() { </a:t>
            </a:r>
            <a:endParaRPr/>
          </a:p>
          <a:p>
            <a:pPr indent="0" lvl="1" marL="271463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1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using namespace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 primero; </a:t>
            </a:r>
            <a:endParaRPr/>
          </a:p>
          <a:p>
            <a:pPr indent="0" lvl="1" marL="271463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  cout &lt;&lt; x &lt;&lt; endl; </a:t>
            </a:r>
            <a:r>
              <a:rPr lang="es-ES" sz="11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x es primero::x</a:t>
            </a:r>
            <a:endParaRPr/>
          </a:p>
          <a:p>
            <a:pPr indent="0" lvl="1" marL="271463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  cout &lt;&lt; y &lt;&lt; endl; </a:t>
            </a:r>
            <a:r>
              <a:rPr lang="es-ES" sz="11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y es primero::y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  cout &lt;&lt; segundo::x &lt;&lt; endl; </a:t>
            </a:r>
            <a:r>
              <a:rPr lang="es-ES" sz="11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espacio explícito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  cout &lt;&lt; segundo::y &lt;&lt; endl; </a:t>
            </a:r>
            <a:r>
              <a:rPr lang="es-ES" sz="11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espacio explícito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1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ES" sz="11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0</a:t>
            </a: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indent="0" lvl="1" marL="271463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2" name="Google Shape;942;p73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43" name="Google Shape;943;p73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944" name="Google Shape;944;p73"/>
          <p:cNvSpPr txBox="1"/>
          <p:nvPr/>
        </p:nvSpPr>
        <p:spPr>
          <a:xfrm>
            <a:off x="6232933" y="1692083"/>
            <a:ext cx="1425167" cy="1659429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rPr b="1" lang="es-E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5 </a:t>
            </a:r>
            <a:endParaRPr/>
          </a:p>
          <a:p>
            <a:pPr indent="0" lvl="0" marL="0" marR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rPr b="1" lang="es-E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 </a:t>
            </a:r>
            <a:endParaRPr/>
          </a:p>
          <a:p>
            <a:pPr indent="0" lvl="0" marL="0" marR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rPr b="1" lang="es-E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3.1416</a:t>
            </a:r>
            <a:endParaRPr/>
          </a:p>
          <a:p>
            <a:pPr indent="0" lvl="0" marL="0" marR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rPr b="1" lang="es-E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2.7183 </a:t>
            </a:r>
            <a:endParaRPr/>
          </a:p>
          <a:p>
            <a:pPr indent="0" lvl="0" marL="0" marR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5" name="Google Shape;945;p73"/>
          <p:cNvSpPr/>
          <p:nvPr/>
        </p:nvSpPr>
        <p:spPr>
          <a:xfrm>
            <a:off x="4153644" y="2193708"/>
            <a:ext cx="1768506" cy="923330"/>
          </a:xfrm>
          <a:prstGeom prst="rect">
            <a:avLst/>
          </a:prstGeom>
          <a:solidFill>
            <a:srgbClr val="0B5394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5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s-ES" sz="135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[</a:t>
            </a:r>
            <a:r>
              <a:rPr lang="es-ES" sz="135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s-ES" sz="135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]</a:t>
            </a:r>
            <a:br>
              <a:rPr lang="es-ES" sz="135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s-ES" sz="135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sólo tiene efecto </a:t>
            </a:r>
            <a:br>
              <a:rPr lang="es-ES" sz="135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s-ES" sz="135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en el bloque </a:t>
            </a:r>
            <a:br>
              <a:rPr lang="es-ES" sz="135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s-ES" sz="135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en que se encuentra</a:t>
            </a:r>
            <a:endParaRPr/>
          </a:p>
        </p:txBody>
      </p:sp>
      <p:sp>
        <p:nvSpPr>
          <p:cNvPr id="946" name="Google Shape;946;p73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74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Ejemplo de espacio de nombres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2" name="Google Shape;952;p74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271463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#ifndef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listaEN_h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#define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listaEN_h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"registrofin.h"</a:t>
            </a:r>
            <a:endParaRPr/>
          </a:p>
          <a:p>
            <a:pPr indent="0" lvl="1" marL="271463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ord { </a:t>
            </a:r>
            <a:r>
              <a:rPr lang="es-ES" sz="12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Lista ordenada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N =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typedef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 tArray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[N];</a:t>
            </a:r>
            <a:endParaRPr/>
          </a:p>
          <a:p>
            <a:pPr indent="0" lvl="1" marL="271463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typedef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1" marL="271463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tArray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registros;</a:t>
            </a:r>
            <a:endParaRPr/>
          </a:p>
          <a:p>
            <a:pPr indent="0" lvl="1" marL="271463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cont;</a:t>
            </a:r>
            <a:endParaRPr/>
          </a:p>
          <a:p>
            <a:pPr indent="0" lvl="1" marL="271463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}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BD =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"bd.txt"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mostrar(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&amp;lista);</a:t>
            </a:r>
            <a:endParaRPr/>
          </a:p>
          <a:p>
            <a:pPr indent="0" lvl="1" marL="271463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insertar(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&amp;lista,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registro,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&amp;ok);</a:t>
            </a:r>
            <a:endParaRPr/>
          </a:p>
          <a:p>
            <a:pPr indent="0" lvl="1" marL="271463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eliminar(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&amp;lista,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pos,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&amp;ok); </a:t>
            </a:r>
            <a:r>
              <a:rPr lang="es-ES" sz="12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1..N</a:t>
            </a:r>
            <a:endParaRPr/>
          </a:p>
          <a:p>
            <a:pPr indent="0" lvl="1" marL="271463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buscar(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lista,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nombre);</a:t>
            </a:r>
            <a:endParaRPr/>
          </a:p>
          <a:p>
            <a:pPr indent="0" lvl="1" marL="271463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cargar(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&amp;lista,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&amp;ok);</a:t>
            </a:r>
            <a:endParaRPr/>
          </a:p>
          <a:p>
            <a:pPr indent="0" lvl="1" marL="271463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guardar(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lista);</a:t>
            </a:r>
            <a:endParaRPr/>
          </a:p>
          <a:p>
            <a:pPr indent="0" lvl="1" marL="271463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s-ES" sz="12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namespace</a:t>
            </a:r>
            <a:endParaRPr/>
          </a:p>
          <a:p>
            <a:pPr indent="0" lvl="1" marL="271463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t/>
            </a:r>
            <a:endParaRPr sz="1200">
              <a:solidFill>
                <a:srgbClr val="FFCC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#endif</a:t>
            </a:r>
            <a:endParaRPr sz="1200">
              <a:solidFill>
                <a:srgbClr val="FFCC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3" name="Google Shape;953;p74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54" name="Google Shape;954;p74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955" name="Google Shape;955;p74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2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2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2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Programación modular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21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95"/>
              <a:buNone/>
            </a:pPr>
            <a:r>
              <a:rPr lang="es-ES" sz="2100">
                <a:solidFill>
                  <a:srgbClr val="B1EEFE"/>
                </a:solidFill>
              </a:rPr>
              <a:t>Compilación separada</a:t>
            </a:r>
            <a:endParaRPr i="0" sz="2100">
              <a:solidFill>
                <a:srgbClr val="B1EEFE"/>
              </a:solidFill>
            </a:endParaRPr>
          </a:p>
          <a:p>
            <a:pPr indent="0" lvl="1" marL="271463" rtl="0" algn="l"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s-ES"/>
              <a:t>Al compilar el programa principal, se adjuntan los módulos compilados</a:t>
            </a:r>
            <a:endParaRPr/>
          </a:p>
        </p:txBody>
      </p:sp>
      <p:sp>
        <p:nvSpPr>
          <p:cNvPr id="221" name="Google Shape;221;p21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2" name="Google Shape;222;p21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grpSp>
        <p:nvGrpSpPr>
          <p:cNvPr id="223" name="Google Shape;223;p21"/>
          <p:cNvGrpSpPr/>
          <p:nvPr/>
        </p:nvGrpSpPr>
        <p:grpSpPr>
          <a:xfrm>
            <a:off x="3977934" y="1579703"/>
            <a:ext cx="1026000" cy="1601191"/>
            <a:chOff x="3779912" y="2106270"/>
            <a:chExt cx="1368000" cy="2134921"/>
          </a:xfrm>
        </p:grpSpPr>
        <p:sp>
          <p:nvSpPr>
            <p:cNvPr id="224" name="Google Shape;224;p21"/>
            <p:cNvSpPr/>
            <p:nvPr/>
          </p:nvSpPr>
          <p:spPr>
            <a:xfrm>
              <a:off x="3779912" y="2446565"/>
              <a:ext cx="1368000" cy="1794626"/>
            </a:xfrm>
            <a:prstGeom prst="snip1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27000" lIns="27000" spcFirstLastPara="1" rIns="0" wrap="square" tIns="27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int main()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tArray lista;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bool ok;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init(lista);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cargar(lista, "bd.txt");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sort(lista);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double dato;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cout &lt;&lt; "Dato: ";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cin &gt;&gt; dato;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insert(lista, dato, ok);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cout &lt;&lt; min(lista) &lt;&lt; endl;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cout &lt;&lt; max(lista) &lt;&lt; endl;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cout &lt;&lt; sum(lista) &lt;&lt; endl;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guardar(lista, "bd.txt");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return 0;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/>
            </a:p>
          </p:txBody>
        </p:sp>
        <p:sp>
          <p:nvSpPr>
            <p:cNvPr id="225" name="Google Shape;225;p21"/>
            <p:cNvSpPr txBox="1"/>
            <p:nvPr/>
          </p:nvSpPr>
          <p:spPr>
            <a:xfrm>
              <a:off x="3779912" y="2106270"/>
              <a:ext cx="1039175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Principal</a:t>
              </a:r>
              <a:endParaRPr/>
            </a:p>
          </p:txBody>
        </p:sp>
      </p:grpSp>
      <p:grpSp>
        <p:nvGrpSpPr>
          <p:cNvPr id="226" name="Google Shape;226;p21"/>
          <p:cNvGrpSpPr/>
          <p:nvPr/>
        </p:nvGrpSpPr>
        <p:grpSpPr>
          <a:xfrm>
            <a:off x="2627784" y="3361903"/>
            <a:ext cx="4158462" cy="907119"/>
            <a:chOff x="1979712" y="4482534"/>
            <a:chExt cx="5544616" cy="1209491"/>
          </a:xfrm>
        </p:grpSpPr>
        <p:grpSp>
          <p:nvGrpSpPr>
            <p:cNvPr id="227" name="Google Shape;227;p21"/>
            <p:cNvGrpSpPr/>
            <p:nvPr/>
          </p:nvGrpSpPr>
          <p:grpSpPr>
            <a:xfrm>
              <a:off x="1979712" y="4482534"/>
              <a:ext cx="5544616" cy="778604"/>
              <a:chOff x="1547664" y="5055922"/>
              <a:chExt cx="6120680" cy="778604"/>
            </a:xfrm>
          </p:grpSpPr>
          <p:cxnSp>
            <p:nvCxnSpPr>
              <p:cNvPr id="228" name="Google Shape;228;p21"/>
              <p:cNvCxnSpPr/>
              <p:nvPr/>
            </p:nvCxnSpPr>
            <p:spPr>
              <a:xfrm rot="5400000">
                <a:off x="1419688" y="5250573"/>
                <a:ext cx="389302" cy="0"/>
              </a:xfrm>
              <a:prstGeom prst="straightConnector1">
                <a:avLst/>
              </a:prstGeom>
              <a:noFill/>
              <a:ln cap="flat" cmpd="sng" w="152400">
                <a:solidFill>
                  <a:srgbClr val="FFC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9" name="Google Shape;229;p21"/>
              <p:cNvCxnSpPr/>
              <p:nvPr/>
            </p:nvCxnSpPr>
            <p:spPr>
              <a:xfrm rot="5400000">
                <a:off x="4135140" y="5250573"/>
                <a:ext cx="389302" cy="0"/>
              </a:xfrm>
              <a:prstGeom prst="straightConnector1">
                <a:avLst/>
              </a:prstGeom>
              <a:noFill/>
              <a:ln cap="flat" cmpd="sng" w="152400">
                <a:solidFill>
                  <a:srgbClr val="FFC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0" name="Google Shape;230;p21"/>
              <p:cNvCxnSpPr/>
              <p:nvPr/>
            </p:nvCxnSpPr>
            <p:spPr>
              <a:xfrm rot="5400000">
                <a:off x="7407018" y="5250573"/>
                <a:ext cx="389302" cy="0"/>
              </a:xfrm>
              <a:prstGeom prst="straightConnector1">
                <a:avLst/>
              </a:prstGeom>
              <a:noFill/>
              <a:ln cap="flat" cmpd="sng" w="152400">
                <a:solidFill>
                  <a:srgbClr val="FFC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1" name="Google Shape;231;p21"/>
              <p:cNvCxnSpPr/>
              <p:nvPr/>
            </p:nvCxnSpPr>
            <p:spPr>
              <a:xfrm>
                <a:off x="1547664" y="5373216"/>
                <a:ext cx="6120680" cy="0"/>
              </a:xfrm>
              <a:prstGeom prst="straightConnector1">
                <a:avLst/>
              </a:prstGeom>
              <a:noFill/>
              <a:ln cap="flat" cmpd="sng" w="152400">
                <a:solidFill>
                  <a:srgbClr val="FFC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2" name="Google Shape;232;p21"/>
              <p:cNvCxnSpPr/>
              <p:nvPr/>
            </p:nvCxnSpPr>
            <p:spPr>
              <a:xfrm rot="5400000">
                <a:off x="4135140" y="5639875"/>
                <a:ext cx="389302" cy="0"/>
              </a:xfrm>
              <a:prstGeom prst="straightConnector1">
                <a:avLst/>
              </a:prstGeom>
              <a:noFill/>
              <a:ln cap="flat" cmpd="sng" w="152400">
                <a:solidFill>
                  <a:srgbClr val="FFC000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233" name="Google Shape;233;p21"/>
            <p:cNvSpPr txBox="1"/>
            <p:nvPr/>
          </p:nvSpPr>
          <p:spPr>
            <a:xfrm>
              <a:off x="3842395" y="5261138"/>
              <a:ext cx="1393972" cy="430887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>
                  <a:solidFill>
                    <a:srgbClr val="FFC000"/>
                  </a:solidFill>
                  <a:latin typeface="Cambria"/>
                  <a:ea typeface="Cambria"/>
                  <a:cs typeface="Cambria"/>
                  <a:sym typeface="Cambria"/>
                </a:rPr>
                <a:t>Ejecutable</a:t>
              </a:r>
              <a:endParaRPr/>
            </a:p>
          </p:txBody>
        </p:sp>
      </p:grpSp>
      <p:grpSp>
        <p:nvGrpSpPr>
          <p:cNvPr id="234" name="Google Shape;234;p21"/>
          <p:cNvGrpSpPr/>
          <p:nvPr/>
        </p:nvGrpSpPr>
        <p:grpSpPr>
          <a:xfrm>
            <a:off x="1687385" y="1834924"/>
            <a:ext cx="2001303" cy="1369053"/>
            <a:chOff x="725845" y="2446565"/>
            <a:chExt cx="2668405" cy="1825404"/>
          </a:xfrm>
        </p:grpSpPr>
        <p:sp>
          <p:nvSpPr>
            <p:cNvPr id="235" name="Google Shape;235;p21"/>
            <p:cNvSpPr/>
            <p:nvPr/>
          </p:nvSpPr>
          <p:spPr>
            <a:xfrm>
              <a:off x="1227509" y="2865840"/>
              <a:ext cx="1224136" cy="556319"/>
            </a:xfrm>
            <a:prstGeom prst="snip1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27000" lIns="27000" spcFirstLastPara="1" rIns="27000" wrap="square" tIns="27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lista.obj</a:t>
              </a: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1335521" y="3278143"/>
              <a:ext cx="1224136" cy="556319"/>
            </a:xfrm>
            <a:prstGeom prst="snip1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27000" lIns="27000" spcFirstLastPara="1" rIns="27000" wrap="square" tIns="27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calculos.obj</a:t>
              </a: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1475656" y="3710191"/>
              <a:ext cx="1224136" cy="556319"/>
            </a:xfrm>
            <a:prstGeom prst="snip1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27000" lIns="27000" spcFirstLastPara="1" rIns="27000" wrap="square" tIns="27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archivos.obj</a:t>
              </a:r>
              <a:endParaRPr/>
            </a:p>
          </p:txBody>
        </p:sp>
        <p:sp>
          <p:nvSpPr>
            <p:cNvPr id="238" name="Google Shape;238;p21"/>
            <p:cNvSpPr txBox="1"/>
            <p:nvPr/>
          </p:nvSpPr>
          <p:spPr>
            <a:xfrm>
              <a:off x="725845" y="2446565"/>
              <a:ext cx="2218900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Módulos del programa</a:t>
              </a:r>
              <a:endParaRPr/>
            </a:p>
          </p:txBody>
        </p:sp>
        <p:sp>
          <p:nvSpPr>
            <p:cNvPr id="239" name="Google Shape;239;p21"/>
            <p:cNvSpPr txBox="1"/>
            <p:nvPr/>
          </p:nvSpPr>
          <p:spPr>
            <a:xfrm>
              <a:off x="2808191" y="3902637"/>
              <a:ext cx="586059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/>
            </a:p>
          </p:txBody>
        </p:sp>
      </p:grpSp>
      <p:grpSp>
        <p:nvGrpSpPr>
          <p:cNvPr id="240" name="Google Shape;240;p21"/>
          <p:cNvGrpSpPr/>
          <p:nvPr/>
        </p:nvGrpSpPr>
        <p:grpSpPr>
          <a:xfrm>
            <a:off x="5654630" y="1834924"/>
            <a:ext cx="2003209" cy="1369053"/>
            <a:chOff x="6015506" y="2446565"/>
            <a:chExt cx="2670945" cy="1825404"/>
          </a:xfrm>
        </p:grpSpPr>
        <p:sp>
          <p:nvSpPr>
            <p:cNvPr id="241" name="Google Shape;241;p21"/>
            <p:cNvSpPr/>
            <p:nvPr/>
          </p:nvSpPr>
          <p:spPr>
            <a:xfrm>
              <a:off x="6538431" y="2865840"/>
              <a:ext cx="1224136" cy="556319"/>
            </a:xfrm>
            <a:prstGeom prst="snip1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27000" lIns="27000" spcFirstLastPara="1" rIns="27000" wrap="square" tIns="27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iostream.obj</a:t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6646443" y="3278143"/>
              <a:ext cx="1224136" cy="556319"/>
            </a:xfrm>
            <a:prstGeom prst="snip1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27000" lIns="27000" spcFirstLastPara="1" rIns="27000" wrap="square" tIns="27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fstream.obj</a:t>
              </a: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6786578" y="3710191"/>
              <a:ext cx="1224136" cy="556319"/>
            </a:xfrm>
            <a:prstGeom prst="snip1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27000" lIns="27000" spcFirstLastPara="1" rIns="27000" wrap="square" tIns="27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math.obj</a:t>
              </a:r>
              <a:endParaRPr/>
            </a:p>
          </p:txBody>
        </p:sp>
        <p:sp>
          <p:nvSpPr>
            <p:cNvPr id="244" name="Google Shape;244;p21"/>
            <p:cNvSpPr txBox="1"/>
            <p:nvPr/>
          </p:nvSpPr>
          <p:spPr>
            <a:xfrm>
              <a:off x="6015506" y="2446565"/>
              <a:ext cx="2241041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Bibliotecas del sistema</a:t>
              </a:r>
              <a:endParaRPr/>
            </a:p>
          </p:txBody>
        </p:sp>
        <p:sp>
          <p:nvSpPr>
            <p:cNvPr id="245" name="Google Shape;245;p21"/>
            <p:cNvSpPr txBox="1"/>
            <p:nvPr/>
          </p:nvSpPr>
          <p:spPr>
            <a:xfrm>
              <a:off x="8100392" y="3902637"/>
              <a:ext cx="586059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/>
            </a:p>
          </p:txBody>
        </p:sp>
      </p:grpSp>
      <p:sp>
        <p:nvSpPr>
          <p:cNvPr id="246" name="Google Shape;246;p21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75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Ejemplo de espacio de nombres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1" name="Google Shape;961;p75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95"/>
              <a:buNone/>
            </a:pPr>
            <a:r>
              <a:rPr lang="es-ES" sz="2100">
                <a:solidFill>
                  <a:srgbClr val="B1EEFE"/>
                </a:solidFill>
              </a:rPr>
              <a:t>Implementación</a:t>
            </a:r>
            <a:endParaRPr i="0" sz="2100">
              <a:solidFill>
                <a:srgbClr val="B1EEFE"/>
              </a:solidFill>
            </a:endParaRPr>
          </a:p>
          <a:p>
            <a:pPr indent="0" lvl="1" marL="271463" rtl="0" algn="l">
              <a:lnSpc>
                <a:spcPct val="105555"/>
              </a:lnSpc>
              <a:spcBef>
                <a:spcPts val="90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&lt;iostream&gt;</a:t>
            </a:r>
            <a:endParaRPr/>
          </a:p>
          <a:p>
            <a:pPr indent="0" lvl="1" marL="271463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&lt;fstream&gt;</a:t>
            </a:r>
            <a:endParaRPr/>
          </a:p>
          <a:p>
            <a:pPr indent="0" lvl="1" marL="271463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using namespace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std;</a:t>
            </a:r>
            <a:endParaRPr/>
          </a:p>
          <a:p>
            <a:pPr indent="0" lvl="1" marL="271463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"listaEN.h"</a:t>
            </a:r>
            <a:endParaRPr/>
          </a:p>
          <a:p>
            <a:pPr indent="0" lvl="1" marL="271463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t/>
            </a:r>
            <a:endParaRPr sz="135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ord::insertar(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&amp;lista,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registro,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&amp;ok) {</a:t>
            </a:r>
            <a:endParaRPr/>
          </a:p>
          <a:p>
            <a:pPr indent="0" lvl="1" marL="271463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   // ...</a:t>
            </a:r>
            <a:endParaRPr/>
          </a:p>
          <a:p>
            <a:pPr indent="0" lvl="1" marL="271463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271463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t/>
            </a:r>
            <a:endParaRPr sz="135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ord::eliminar(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&amp;lista,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pos,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&amp;ok) {</a:t>
            </a:r>
            <a:endParaRPr/>
          </a:p>
          <a:p>
            <a:pPr indent="0" lvl="1" marL="271463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   // ...</a:t>
            </a:r>
            <a:endParaRPr sz="135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271463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t/>
            </a:r>
            <a:endParaRPr sz="135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ord::buscar(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lista,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nombre) {</a:t>
            </a:r>
            <a:endParaRPr/>
          </a:p>
          <a:p>
            <a:pPr indent="0" lvl="1" marL="271463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   // ...</a:t>
            </a:r>
            <a:endParaRPr sz="135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271463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t/>
            </a:r>
            <a:endParaRPr sz="135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</p:txBody>
      </p:sp>
      <p:sp>
        <p:nvSpPr>
          <p:cNvPr id="962" name="Google Shape;962;p75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63" name="Google Shape;963;p75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964" name="Google Shape;964;p75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76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Ejemplo de espacio de nombres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0" name="Google Shape;970;p76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46"/>
              <a:buNone/>
            </a:pPr>
            <a:r>
              <a:rPr lang="es-ES" sz="1627">
                <a:solidFill>
                  <a:srgbClr val="B1EEFE"/>
                </a:solidFill>
              </a:rPr>
              <a:t>Uso del espacio de nombres</a:t>
            </a:r>
            <a:endParaRPr i="0" sz="1627">
              <a:solidFill>
                <a:srgbClr val="B1EEFE"/>
              </a:solidFill>
            </a:endParaRPr>
          </a:p>
          <a:p>
            <a:pPr indent="0" lvl="1" marL="271463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278"/>
              <a:buNone/>
            </a:pPr>
            <a:r>
              <a:rPr lang="es-ES" sz="1278"/>
              <a:t>Quien utilice </a:t>
            </a:r>
            <a:r>
              <a:rPr lang="es-ES" sz="1162">
                <a:latin typeface="Consolas"/>
                <a:ea typeface="Consolas"/>
                <a:cs typeface="Consolas"/>
                <a:sym typeface="Consolas"/>
              </a:rPr>
              <a:t>listaEN.h</a:t>
            </a:r>
            <a:r>
              <a:rPr lang="es-ES" sz="1278"/>
              <a:t> debe poner el nombre del espacio:</a:t>
            </a:r>
            <a:endParaRPr/>
          </a:p>
          <a:p>
            <a:pPr indent="0" lvl="1" marL="271463" rtl="0" algn="l">
              <a:lnSpc>
                <a:spcPct val="129063"/>
              </a:lnSpc>
              <a:spcBef>
                <a:spcPts val="450"/>
              </a:spcBef>
              <a:spcAft>
                <a:spcPts val="0"/>
              </a:spcAft>
              <a:buClr>
                <a:srgbClr val="8EC5F7"/>
              </a:buClr>
              <a:buSzPts val="1046"/>
              <a:buNone/>
            </a:pPr>
            <a:r>
              <a:rPr lang="es-ES" sz="1046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s-ES" sz="1046">
                <a:latin typeface="Consolas"/>
                <a:ea typeface="Consolas"/>
                <a:cs typeface="Consolas"/>
                <a:sym typeface="Consolas"/>
              </a:rPr>
              <a:t>&lt;iostream&gt;</a:t>
            </a:r>
            <a:endParaRPr/>
          </a:p>
          <a:p>
            <a:pPr indent="0" lvl="1" marL="271463" rtl="0" algn="l">
              <a:lnSpc>
                <a:spcPct val="129063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046"/>
              <a:buNone/>
            </a:pPr>
            <a:r>
              <a:rPr lang="es-ES" sz="1046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using namespace </a:t>
            </a:r>
            <a:r>
              <a:rPr lang="es-ES" sz="1046">
                <a:latin typeface="Consolas"/>
                <a:ea typeface="Consolas"/>
                <a:cs typeface="Consolas"/>
                <a:sym typeface="Consolas"/>
              </a:rPr>
              <a:t>std;</a:t>
            </a:r>
            <a:endParaRPr/>
          </a:p>
          <a:p>
            <a:pPr indent="0" lvl="1" marL="271463" rtl="0" algn="l">
              <a:lnSpc>
                <a:spcPct val="129063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046"/>
              <a:buNone/>
            </a:pPr>
            <a:r>
              <a:rPr lang="es-ES" sz="1046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s-ES" sz="1046">
                <a:latin typeface="Consolas"/>
                <a:ea typeface="Consolas"/>
                <a:cs typeface="Consolas"/>
                <a:sym typeface="Consolas"/>
              </a:rPr>
              <a:t>"registrofin.h"</a:t>
            </a:r>
            <a:endParaRPr/>
          </a:p>
          <a:p>
            <a:pPr indent="0" lvl="1" marL="271463" rtl="0" algn="l">
              <a:lnSpc>
                <a:spcPct val="129063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046"/>
              <a:buNone/>
            </a:pPr>
            <a:r>
              <a:rPr lang="es-ES" sz="1046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s-ES" sz="1046">
                <a:latin typeface="Consolas"/>
                <a:ea typeface="Consolas"/>
                <a:cs typeface="Consolas"/>
                <a:sym typeface="Consolas"/>
              </a:rPr>
              <a:t>"listaEN.h"</a:t>
            </a:r>
            <a:endParaRPr/>
          </a:p>
          <a:p>
            <a:pPr indent="0" lvl="1" marL="271463" rtl="0" algn="l">
              <a:lnSpc>
                <a:spcPct val="129063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046"/>
              <a:buNone/>
            </a:pPr>
            <a:r>
              <a:t/>
            </a:r>
            <a:endParaRPr sz="1046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29063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046"/>
              <a:buNone/>
            </a:pPr>
            <a:r>
              <a:rPr lang="es-ES" sz="1046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046">
                <a:latin typeface="Consolas"/>
                <a:ea typeface="Consolas"/>
                <a:cs typeface="Consolas"/>
                <a:sym typeface="Consolas"/>
              </a:rPr>
              <a:t> menu();</a:t>
            </a:r>
            <a:endParaRPr/>
          </a:p>
          <a:p>
            <a:pPr indent="0" lvl="1" marL="271463" rtl="0" algn="l">
              <a:lnSpc>
                <a:spcPct val="129063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046"/>
              <a:buNone/>
            </a:pPr>
            <a:r>
              <a:t/>
            </a:r>
            <a:endParaRPr sz="1046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29063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046"/>
              <a:buNone/>
            </a:pPr>
            <a:r>
              <a:rPr lang="es-ES" sz="1046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046"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indent="0" lvl="1" marL="271463" rtl="0" algn="l">
              <a:lnSpc>
                <a:spcPct val="129063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046"/>
              <a:buNone/>
            </a:pPr>
            <a:r>
              <a:rPr lang="es-ES" sz="1046">
                <a:latin typeface="Consolas"/>
                <a:ea typeface="Consolas"/>
                <a:cs typeface="Consolas"/>
                <a:sym typeface="Consolas"/>
              </a:rPr>
              <a:t>   ord::</a:t>
            </a:r>
            <a:r>
              <a:rPr lang="es-ES" sz="1046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</a:t>
            </a:r>
            <a:r>
              <a:rPr lang="es-ES" sz="1046">
                <a:latin typeface="Consolas"/>
                <a:ea typeface="Consolas"/>
                <a:cs typeface="Consolas"/>
                <a:sym typeface="Consolas"/>
              </a:rPr>
              <a:t> lista;</a:t>
            </a:r>
            <a:endParaRPr/>
          </a:p>
          <a:p>
            <a:pPr indent="0" lvl="1" marL="271463" rtl="0" algn="l">
              <a:lnSpc>
                <a:spcPct val="129063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046"/>
              <a:buNone/>
            </a:pPr>
            <a:r>
              <a:rPr lang="es-ES" sz="1046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046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bool </a:t>
            </a:r>
            <a:r>
              <a:rPr lang="es-ES" sz="1046">
                <a:latin typeface="Consolas"/>
                <a:ea typeface="Consolas"/>
                <a:cs typeface="Consolas"/>
                <a:sym typeface="Consolas"/>
              </a:rPr>
              <a:t>ok;</a:t>
            </a:r>
            <a:endParaRPr/>
          </a:p>
          <a:p>
            <a:pPr indent="0" lvl="1" marL="271463" rtl="0" algn="l">
              <a:lnSpc>
                <a:spcPct val="129063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046"/>
              <a:buNone/>
            </a:pPr>
            <a:r>
              <a:rPr lang="es-ES" sz="1046">
                <a:latin typeface="Consolas"/>
                <a:ea typeface="Consolas"/>
                <a:cs typeface="Consolas"/>
                <a:sym typeface="Consolas"/>
              </a:rPr>
              <a:t>   ord::cargar(lista, ok);</a:t>
            </a:r>
            <a:endParaRPr/>
          </a:p>
          <a:p>
            <a:pPr indent="0" lvl="1" marL="271463" rtl="0" algn="l">
              <a:lnSpc>
                <a:spcPct val="129063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046"/>
              <a:buNone/>
            </a:pPr>
            <a:r>
              <a:rPr lang="es-ES" sz="1046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046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ES" sz="1046">
                <a:latin typeface="Consolas"/>
                <a:ea typeface="Consolas"/>
                <a:cs typeface="Consolas"/>
                <a:sym typeface="Consolas"/>
              </a:rPr>
              <a:t> (!ok) {</a:t>
            </a:r>
            <a:endParaRPr/>
          </a:p>
          <a:p>
            <a:pPr indent="0" lvl="1" marL="271463" rtl="0" algn="l">
              <a:lnSpc>
                <a:spcPct val="129063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046"/>
              <a:buNone/>
            </a:pPr>
            <a:r>
              <a:rPr lang="es-ES" sz="1046">
                <a:latin typeface="Consolas"/>
                <a:ea typeface="Consolas"/>
                <a:cs typeface="Consolas"/>
                <a:sym typeface="Consolas"/>
              </a:rPr>
              <a:t>      cout &lt;&lt; </a:t>
            </a:r>
            <a:r>
              <a:rPr lang="es-ES" sz="1046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"No se pudo abrir el archivo!" </a:t>
            </a:r>
            <a:r>
              <a:rPr lang="es-ES" sz="1046">
                <a:latin typeface="Consolas"/>
                <a:ea typeface="Consolas"/>
                <a:cs typeface="Consolas"/>
                <a:sym typeface="Consolas"/>
              </a:rPr>
              <a:t>&lt;&lt; endl;</a:t>
            </a:r>
            <a:endParaRPr/>
          </a:p>
          <a:p>
            <a:pPr indent="0" lvl="1" marL="271463" rtl="0" algn="l">
              <a:lnSpc>
                <a:spcPct val="129063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046"/>
              <a:buNone/>
            </a:pPr>
            <a:r>
              <a:rPr lang="es-ES" sz="1046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1" marL="271463" rtl="0" algn="l">
              <a:lnSpc>
                <a:spcPct val="129063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046"/>
              <a:buNone/>
            </a:pPr>
            <a:r>
              <a:rPr lang="es-ES" sz="1046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046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-ES" sz="1046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1" marL="271463" rtl="0" algn="l">
              <a:lnSpc>
                <a:spcPct val="129063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046"/>
              <a:buNone/>
            </a:pPr>
            <a:r>
              <a:rPr lang="es-ES" sz="1046">
                <a:latin typeface="Consolas"/>
                <a:ea typeface="Consolas"/>
                <a:cs typeface="Consolas"/>
                <a:sym typeface="Consolas"/>
              </a:rPr>
              <a:t>      ord::mostrar(lista);</a:t>
            </a:r>
            <a:endParaRPr/>
          </a:p>
          <a:p>
            <a:pPr indent="0" lvl="1" marL="271463" rtl="0" algn="l">
              <a:lnSpc>
                <a:spcPct val="129063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046"/>
              <a:buNone/>
            </a:pPr>
            <a:r>
              <a:rPr lang="es-ES" sz="1046"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/>
          </a:p>
          <a:p>
            <a:pPr indent="0" lvl="1" marL="27146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78"/>
              <a:buNone/>
            </a:pPr>
            <a:r>
              <a:rPr lang="es-ES" sz="1278"/>
              <a:t>O usar una instrucción </a:t>
            </a:r>
            <a:r>
              <a:rPr lang="es-ES" sz="1162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using namespace</a:t>
            </a:r>
            <a:r>
              <a:rPr lang="es-ES" sz="1162">
                <a:latin typeface="Consolas"/>
                <a:ea typeface="Consolas"/>
                <a:cs typeface="Consolas"/>
                <a:sym typeface="Consolas"/>
              </a:rPr>
              <a:t> ord;</a:t>
            </a:r>
            <a:endParaRPr sz="1278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1" name="Google Shape;971;p76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72" name="Google Shape;972;p76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grpSp>
        <p:nvGrpSpPr>
          <p:cNvPr id="973" name="Google Shape;973;p76"/>
          <p:cNvGrpSpPr/>
          <p:nvPr/>
        </p:nvGrpSpPr>
        <p:grpSpPr>
          <a:xfrm>
            <a:off x="1743595" y="3003798"/>
            <a:ext cx="668165" cy="1080120"/>
            <a:chOff x="800794" y="4005064"/>
            <a:chExt cx="890886" cy="1440160"/>
          </a:xfrm>
        </p:grpSpPr>
        <p:cxnSp>
          <p:nvCxnSpPr>
            <p:cNvPr id="974" name="Google Shape;974;p76"/>
            <p:cNvCxnSpPr/>
            <p:nvPr/>
          </p:nvCxnSpPr>
          <p:spPr>
            <a:xfrm flipH="1" rot="10800000">
              <a:off x="800794" y="4005064"/>
              <a:ext cx="530846" cy="676647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lg" w="lg" type="stealth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  <p:cxnSp>
          <p:nvCxnSpPr>
            <p:cNvPr id="975" name="Google Shape;975;p76"/>
            <p:cNvCxnSpPr/>
            <p:nvPr/>
          </p:nvCxnSpPr>
          <p:spPr>
            <a:xfrm flipH="1" rot="10800000">
              <a:off x="800794" y="4437112"/>
              <a:ext cx="530846" cy="244599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lg" w="lg" type="stealth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  <p:cxnSp>
          <p:nvCxnSpPr>
            <p:cNvPr id="976" name="Google Shape;976;p76"/>
            <p:cNvCxnSpPr/>
            <p:nvPr/>
          </p:nvCxnSpPr>
          <p:spPr>
            <a:xfrm>
              <a:off x="800794" y="4672186"/>
              <a:ext cx="890886" cy="773038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lg" w="lg" type="stealth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</p:grpSp>
      <p:sp>
        <p:nvSpPr>
          <p:cNvPr id="977" name="Google Shape;977;p76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77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Ejemplo de espacio de nombres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3" name="Google Shape;983;p77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46"/>
              <a:buNone/>
            </a:pPr>
            <a:r>
              <a:rPr lang="es-ES" sz="1627">
                <a:solidFill>
                  <a:srgbClr val="B1EEFE"/>
                </a:solidFill>
              </a:rPr>
              <a:t>Uso del espacio de nombres</a:t>
            </a:r>
            <a:endParaRPr i="0" sz="1627">
              <a:solidFill>
                <a:srgbClr val="B1EEFE"/>
              </a:solidFill>
            </a:endParaRPr>
          </a:p>
          <a:p>
            <a:pPr indent="0" lvl="1" marL="271463" rtl="0" algn="l">
              <a:lnSpc>
                <a:spcPct val="143403"/>
              </a:lnSpc>
              <a:spcBef>
                <a:spcPts val="900"/>
              </a:spcBef>
              <a:spcAft>
                <a:spcPts val="0"/>
              </a:spcAft>
              <a:buClr>
                <a:srgbClr val="8EC5F7"/>
              </a:buClr>
              <a:buSzPts val="1046"/>
              <a:buNone/>
            </a:pPr>
            <a:r>
              <a:rPr lang="es-ES" sz="1046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s-ES" sz="1046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&lt;iostream&gt;</a:t>
            </a:r>
            <a:endParaRPr/>
          </a:p>
          <a:p>
            <a:pPr indent="0" lvl="1" marL="271463" rtl="0" algn="l">
              <a:lnSpc>
                <a:spcPct val="143403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046"/>
              <a:buNone/>
            </a:pPr>
            <a:r>
              <a:rPr lang="es-ES" sz="1046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using namespace </a:t>
            </a:r>
            <a:r>
              <a:rPr lang="es-ES" sz="1046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std;</a:t>
            </a:r>
            <a:endParaRPr/>
          </a:p>
          <a:p>
            <a:pPr indent="0" lvl="1" marL="271463" rtl="0" algn="l">
              <a:lnSpc>
                <a:spcPct val="143403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046"/>
              <a:buNone/>
            </a:pPr>
            <a:r>
              <a:rPr lang="es-ES" sz="1046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s-ES" sz="1046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"registrofin.h"</a:t>
            </a:r>
            <a:endParaRPr/>
          </a:p>
          <a:p>
            <a:pPr indent="0" lvl="1" marL="271463" rtl="0" algn="l">
              <a:lnSpc>
                <a:spcPct val="143403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046"/>
              <a:buNone/>
            </a:pPr>
            <a:r>
              <a:rPr lang="es-ES" sz="1046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s-ES" sz="1046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"listaEN.h"</a:t>
            </a:r>
            <a:endParaRPr/>
          </a:p>
          <a:p>
            <a:pPr indent="0" lvl="1" marL="271463" rtl="0" algn="l">
              <a:lnSpc>
                <a:spcPct val="143403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046"/>
              <a:buNone/>
            </a:pPr>
            <a:r>
              <a:rPr lang="es-ES" sz="1046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using namespace </a:t>
            </a:r>
            <a:r>
              <a:rPr lang="es-ES" sz="1046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ord;</a:t>
            </a:r>
            <a:endParaRPr/>
          </a:p>
          <a:p>
            <a:pPr indent="0" lvl="1" marL="271463" rtl="0" algn="l">
              <a:lnSpc>
                <a:spcPct val="143403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046"/>
              <a:buNone/>
            </a:pPr>
            <a:r>
              <a:t/>
            </a:r>
            <a:endParaRPr sz="1046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43403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046"/>
              <a:buNone/>
            </a:pPr>
            <a:r>
              <a:rPr lang="es-ES" sz="1046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046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menu();</a:t>
            </a:r>
            <a:endParaRPr/>
          </a:p>
          <a:p>
            <a:pPr indent="0" lvl="1" marL="271463" rtl="0" algn="l">
              <a:lnSpc>
                <a:spcPct val="143403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046"/>
              <a:buNone/>
            </a:pPr>
            <a:r>
              <a:t/>
            </a:r>
            <a:endParaRPr sz="1046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43403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046"/>
              <a:buNone/>
            </a:pPr>
            <a:r>
              <a:rPr lang="es-ES" sz="1046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046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indent="0" lvl="1" marL="271463" rtl="0" algn="l">
              <a:lnSpc>
                <a:spcPct val="143403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046"/>
              <a:buNone/>
            </a:pPr>
            <a:r>
              <a:rPr lang="es-ES" sz="1046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046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</a:t>
            </a:r>
            <a:r>
              <a:rPr lang="es-ES" sz="1046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lista;</a:t>
            </a:r>
            <a:endParaRPr/>
          </a:p>
          <a:p>
            <a:pPr indent="0" lvl="1" marL="271463" rtl="0" algn="l">
              <a:lnSpc>
                <a:spcPct val="143403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046"/>
              <a:buNone/>
            </a:pPr>
            <a:r>
              <a:rPr lang="es-ES" sz="1046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046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s-ES" sz="1046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ok;</a:t>
            </a:r>
            <a:endParaRPr/>
          </a:p>
          <a:p>
            <a:pPr indent="0" lvl="1" marL="271463" rtl="0" algn="l">
              <a:lnSpc>
                <a:spcPct val="143403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046"/>
              <a:buNone/>
            </a:pPr>
            <a:r>
              <a:rPr lang="es-ES" sz="1046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cargar(lista, ok);</a:t>
            </a:r>
            <a:endParaRPr/>
          </a:p>
          <a:p>
            <a:pPr indent="0" lvl="1" marL="271463" rtl="0" algn="l">
              <a:lnSpc>
                <a:spcPct val="143403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046"/>
              <a:buNone/>
            </a:pPr>
            <a:r>
              <a:rPr lang="es-ES" sz="1046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046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ES" sz="1046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(!ok) {</a:t>
            </a:r>
            <a:endParaRPr/>
          </a:p>
          <a:p>
            <a:pPr indent="0" lvl="1" marL="271463" rtl="0" algn="l">
              <a:lnSpc>
                <a:spcPct val="143403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046"/>
              <a:buNone/>
            </a:pPr>
            <a:r>
              <a:rPr lang="es-ES" sz="1046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cout &lt;&lt; </a:t>
            </a:r>
            <a:r>
              <a:rPr lang="es-ES" sz="1046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"No se pudo abrir el archivo!" </a:t>
            </a:r>
            <a:r>
              <a:rPr lang="es-ES" sz="1046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&lt;&lt; endl;</a:t>
            </a:r>
            <a:endParaRPr/>
          </a:p>
          <a:p>
            <a:pPr indent="0" lvl="1" marL="271463" rtl="0" algn="l">
              <a:lnSpc>
                <a:spcPct val="143403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046"/>
              <a:buNone/>
            </a:pPr>
            <a:r>
              <a:rPr lang="es-ES" sz="1046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1" marL="271463" rtl="0" algn="l">
              <a:lnSpc>
                <a:spcPct val="143403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046"/>
              <a:buNone/>
            </a:pPr>
            <a:r>
              <a:rPr lang="es-ES" sz="1046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046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-ES" sz="1046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1" marL="271463" rtl="0" algn="l">
              <a:lnSpc>
                <a:spcPct val="143403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046"/>
              <a:buNone/>
            </a:pPr>
            <a:r>
              <a:rPr lang="es-ES" sz="1046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mostrar(lista);</a:t>
            </a:r>
            <a:endParaRPr/>
          </a:p>
          <a:p>
            <a:pPr indent="0" lvl="1" marL="271463" rtl="0" algn="l">
              <a:lnSpc>
                <a:spcPct val="143403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046"/>
              <a:buNone/>
            </a:pPr>
            <a:r>
              <a:rPr lang="es-ES" sz="1046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/>
          </a:p>
        </p:txBody>
      </p:sp>
      <p:sp>
        <p:nvSpPr>
          <p:cNvPr id="984" name="Google Shape;984;p77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85" name="Google Shape;985;p77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cxnSp>
        <p:nvCxnSpPr>
          <p:cNvPr id="986" name="Google Shape;986;p77"/>
          <p:cNvCxnSpPr/>
          <p:nvPr/>
        </p:nvCxnSpPr>
        <p:spPr>
          <a:xfrm rot="10800000">
            <a:off x="3401870" y="1994495"/>
            <a:ext cx="1026114" cy="1191"/>
          </a:xfrm>
          <a:prstGeom prst="straightConnector1">
            <a:avLst/>
          </a:prstGeom>
          <a:noFill/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lg" w="lg" type="stealth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grpSp>
        <p:nvGrpSpPr>
          <p:cNvPr id="987" name="Google Shape;987;p77"/>
          <p:cNvGrpSpPr/>
          <p:nvPr/>
        </p:nvGrpSpPr>
        <p:grpSpPr>
          <a:xfrm>
            <a:off x="1403648" y="3003798"/>
            <a:ext cx="668165" cy="1234994"/>
            <a:chOff x="728786" y="4086597"/>
            <a:chExt cx="890886" cy="1646659"/>
          </a:xfrm>
        </p:grpSpPr>
        <p:cxnSp>
          <p:nvCxnSpPr>
            <p:cNvPr id="988" name="Google Shape;988;p77"/>
            <p:cNvCxnSpPr/>
            <p:nvPr/>
          </p:nvCxnSpPr>
          <p:spPr>
            <a:xfrm flipH="1" rot="10800000">
              <a:off x="728786" y="4086597"/>
              <a:ext cx="602854" cy="576064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lg" w="lg" type="stealth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  <p:cxnSp>
          <p:nvCxnSpPr>
            <p:cNvPr id="989" name="Google Shape;989;p77"/>
            <p:cNvCxnSpPr/>
            <p:nvPr/>
          </p:nvCxnSpPr>
          <p:spPr>
            <a:xfrm flipH="1" rot="10800000">
              <a:off x="728786" y="4518645"/>
              <a:ext cx="602854" cy="144016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lg" w="lg" type="stealth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  <p:cxnSp>
          <p:nvCxnSpPr>
            <p:cNvPr id="990" name="Google Shape;990;p77"/>
            <p:cNvCxnSpPr/>
            <p:nvPr/>
          </p:nvCxnSpPr>
          <p:spPr>
            <a:xfrm>
              <a:off x="728786" y="4653136"/>
              <a:ext cx="890886" cy="108012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lg" w="lg" type="stealth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</p:grpSp>
      <p:sp>
        <p:nvSpPr>
          <p:cNvPr id="991" name="Google Shape;991;p77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78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Espacios de nombres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7" name="Google Shape;997;p78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45"/>
              <a:buNone/>
            </a:pPr>
            <a:r>
              <a:rPr lang="es-ES" sz="1942">
                <a:solidFill>
                  <a:srgbClr val="B1EEFE"/>
                </a:solidFill>
              </a:rPr>
              <a:t>Implementaciones alternativas</a:t>
            </a:r>
            <a:endParaRPr i="0" sz="1942">
              <a:solidFill>
                <a:srgbClr val="B1EEFE"/>
              </a:solidFill>
            </a:endParaRPr>
          </a:p>
          <a:p>
            <a:pPr indent="0" lvl="1" marL="271463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526"/>
              <a:buNone/>
            </a:pPr>
            <a:r>
              <a:rPr lang="es-ES" sz="1526"/>
              <a:t>Distintos espacios de nombres para distintas implementaciones</a:t>
            </a:r>
            <a:endParaRPr/>
          </a:p>
          <a:p>
            <a:pPr indent="0" lvl="1" marL="271463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SzPts val="1526"/>
              <a:buNone/>
            </a:pPr>
            <a:r>
              <a:rPr lang="es-ES" sz="1526"/>
              <a:t>¿Lista ordenada o lista desordenada?</a:t>
            </a:r>
            <a:endParaRPr/>
          </a:p>
          <a:p>
            <a:pPr indent="0" lvl="1" marL="271463" rtl="0" algn="l">
              <a:lnSpc>
                <a:spcPct val="102163"/>
              </a:lnSpc>
              <a:spcBef>
                <a:spcPts val="900"/>
              </a:spcBef>
              <a:spcAft>
                <a:spcPts val="0"/>
              </a:spcAft>
              <a:buClr>
                <a:srgbClr val="8EC5F7"/>
              </a:buClr>
              <a:buSzPts val="1248"/>
              <a:buNone/>
            </a:pPr>
            <a:r>
              <a:rPr lang="es-ES" sz="1248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s-ES" sz="1248">
                <a:latin typeface="Consolas"/>
                <a:ea typeface="Consolas"/>
                <a:cs typeface="Consolas"/>
                <a:sym typeface="Consolas"/>
              </a:rPr>
              <a:t> ord { </a:t>
            </a:r>
            <a:r>
              <a:rPr lang="es-ES" sz="1248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Lista ordenada</a:t>
            </a:r>
            <a:endParaRPr sz="1248">
              <a:solidFill>
                <a:srgbClr val="92D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02163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48"/>
              <a:buNone/>
            </a:pPr>
            <a:r>
              <a:rPr lang="es-ES" sz="1248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48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ES" sz="1248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48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248">
                <a:latin typeface="Consolas"/>
                <a:ea typeface="Consolas"/>
                <a:cs typeface="Consolas"/>
                <a:sym typeface="Consolas"/>
              </a:rPr>
              <a:t> N = </a:t>
            </a:r>
            <a:r>
              <a:rPr lang="es-ES" sz="1248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s-ES" sz="1248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lnSpc>
                <a:spcPct val="102163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48"/>
              <a:buNone/>
            </a:pPr>
            <a:r>
              <a:rPr lang="es-ES" sz="1248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48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typedef</a:t>
            </a:r>
            <a:r>
              <a:rPr lang="es-ES" sz="1248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48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</a:t>
            </a:r>
            <a:r>
              <a:rPr lang="es-ES" sz="1248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48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tArray</a:t>
            </a:r>
            <a:r>
              <a:rPr lang="es-ES" sz="1248">
                <a:latin typeface="Consolas"/>
                <a:ea typeface="Consolas"/>
                <a:cs typeface="Consolas"/>
                <a:sym typeface="Consolas"/>
              </a:rPr>
              <a:t>[N];</a:t>
            </a:r>
            <a:endParaRPr/>
          </a:p>
          <a:p>
            <a:pPr indent="0" lvl="1" marL="271463" rtl="0" algn="l">
              <a:lnSpc>
                <a:spcPct val="102163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48"/>
              <a:buNone/>
            </a:pPr>
            <a:r>
              <a:rPr lang="es-ES" sz="1248"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/>
          </a:p>
          <a:p>
            <a:pPr indent="0" lvl="1" marL="271463" rtl="0" algn="l">
              <a:lnSpc>
                <a:spcPct val="102163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48"/>
              <a:buNone/>
            </a:pPr>
            <a:r>
              <a:rPr lang="es-ES" sz="1248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48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ES" sz="1248">
                <a:latin typeface="Consolas"/>
                <a:ea typeface="Consolas"/>
                <a:cs typeface="Consolas"/>
                <a:sym typeface="Consolas"/>
              </a:rPr>
              <a:t> mostrar(</a:t>
            </a:r>
            <a:r>
              <a:rPr lang="es-ES" sz="1248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ES" sz="1248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48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 </a:t>
            </a:r>
            <a:r>
              <a:rPr lang="es-ES" sz="1248">
                <a:latin typeface="Consolas"/>
                <a:ea typeface="Consolas"/>
                <a:cs typeface="Consolas"/>
                <a:sym typeface="Consolas"/>
              </a:rPr>
              <a:t>&amp;lista);</a:t>
            </a:r>
            <a:endParaRPr/>
          </a:p>
          <a:p>
            <a:pPr indent="0" lvl="1" marL="271463" rtl="0" algn="l">
              <a:lnSpc>
                <a:spcPct val="102163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48"/>
              <a:buNone/>
            </a:pPr>
            <a:r>
              <a:rPr lang="es-ES" sz="1248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48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ES" sz="1248">
                <a:latin typeface="Consolas"/>
                <a:ea typeface="Consolas"/>
                <a:cs typeface="Consolas"/>
                <a:sym typeface="Consolas"/>
              </a:rPr>
              <a:t> insertar(</a:t>
            </a:r>
            <a:r>
              <a:rPr lang="es-ES" sz="1248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 </a:t>
            </a:r>
            <a:r>
              <a:rPr lang="es-ES" sz="1248">
                <a:latin typeface="Consolas"/>
                <a:ea typeface="Consolas"/>
                <a:cs typeface="Consolas"/>
                <a:sym typeface="Consolas"/>
              </a:rPr>
              <a:t>&amp;lista, </a:t>
            </a:r>
            <a:r>
              <a:rPr lang="es-ES" sz="1248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</a:t>
            </a:r>
            <a:r>
              <a:rPr lang="es-ES" sz="1248">
                <a:latin typeface="Consolas"/>
                <a:ea typeface="Consolas"/>
                <a:cs typeface="Consolas"/>
                <a:sym typeface="Consolas"/>
              </a:rPr>
              <a:t> registro, </a:t>
            </a:r>
            <a:r>
              <a:rPr lang="es-ES" sz="1248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s-ES" sz="1248">
                <a:latin typeface="Consolas"/>
                <a:ea typeface="Consolas"/>
                <a:cs typeface="Consolas"/>
                <a:sym typeface="Consolas"/>
              </a:rPr>
              <a:t> &amp;ok);</a:t>
            </a:r>
            <a:endParaRPr/>
          </a:p>
          <a:p>
            <a:pPr indent="0" lvl="1" marL="271463" rtl="0" algn="l">
              <a:lnSpc>
                <a:spcPct val="102163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48"/>
              <a:buNone/>
            </a:pPr>
            <a:r>
              <a:rPr lang="es-ES" sz="1248"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/>
          </a:p>
          <a:p>
            <a:pPr indent="0" lvl="1" marL="271463" rtl="0" algn="l">
              <a:lnSpc>
                <a:spcPct val="102163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48"/>
              <a:buNone/>
            </a:pPr>
            <a:r>
              <a:rPr lang="es-ES" sz="1248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s-ES" sz="1248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namespace</a:t>
            </a:r>
            <a:endParaRPr/>
          </a:p>
          <a:p>
            <a:pPr indent="0" lvl="1" marL="271463" rtl="0" algn="l">
              <a:lnSpc>
                <a:spcPct val="102163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48"/>
              <a:buNone/>
            </a:pPr>
            <a:r>
              <a:t/>
            </a:r>
            <a:endParaRPr sz="1248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02163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48"/>
              <a:buNone/>
            </a:pPr>
            <a:r>
              <a:rPr lang="es-ES" sz="1248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s-ES" sz="1248">
                <a:latin typeface="Consolas"/>
                <a:ea typeface="Consolas"/>
                <a:cs typeface="Consolas"/>
                <a:sym typeface="Consolas"/>
              </a:rPr>
              <a:t> des { </a:t>
            </a:r>
            <a:r>
              <a:rPr lang="es-ES" sz="1248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Lista desordenada</a:t>
            </a:r>
            <a:endParaRPr sz="1248">
              <a:solidFill>
                <a:srgbClr val="92D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02163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48"/>
              <a:buNone/>
            </a:pPr>
            <a:r>
              <a:rPr lang="es-ES" sz="1248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48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ES" sz="1248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48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248">
                <a:latin typeface="Consolas"/>
                <a:ea typeface="Consolas"/>
                <a:cs typeface="Consolas"/>
                <a:sym typeface="Consolas"/>
              </a:rPr>
              <a:t> N = </a:t>
            </a:r>
            <a:r>
              <a:rPr lang="es-ES" sz="1248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s-ES" sz="1248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lnSpc>
                <a:spcPct val="102163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48"/>
              <a:buNone/>
            </a:pPr>
            <a:r>
              <a:rPr lang="es-ES" sz="1248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48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typedef</a:t>
            </a:r>
            <a:r>
              <a:rPr lang="es-ES" sz="1248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48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 tArray</a:t>
            </a:r>
            <a:r>
              <a:rPr lang="es-ES" sz="1248">
                <a:latin typeface="Consolas"/>
                <a:ea typeface="Consolas"/>
                <a:cs typeface="Consolas"/>
                <a:sym typeface="Consolas"/>
              </a:rPr>
              <a:t>[N];</a:t>
            </a:r>
            <a:endParaRPr/>
          </a:p>
          <a:p>
            <a:pPr indent="0" lvl="1" marL="271463" rtl="0" algn="l">
              <a:lnSpc>
                <a:spcPct val="102163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48"/>
              <a:buNone/>
            </a:pPr>
            <a:r>
              <a:rPr lang="es-ES" sz="1248"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/>
          </a:p>
          <a:p>
            <a:pPr indent="0" lvl="1" marL="271463" rtl="0" algn="l">
              <a:lnSpc>
                <a:spcPct val="102163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48"/>
              <a:buNone/>
            </a:pPr>
            <a:r>
              <a:rPr lang="es-ES" sz="1248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48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ES" sz="1248">
                <a:latin typeface="Consolas"/>
                <a:ea typeface="Consolas"/>
                <a:cs typeface="Consolas"/>
                <a:sym typeface="Consolas"/>
              </a:rPr>
              <a:t> mostrar(</a:t>
            </a:r>
            <a:r>
              <a:rPr lang="es-ES" sz="1248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ES" sz="1248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48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 </a:t>
            </a:r>
            <a:r>
              <a:rPr lang="es-ES" sz="1248">
                <a:latin typeface="Consolas"/>
                <a:ea typeface="Consolas"/>
                <a:cs typeface="Consolas"/>
                <a:sym typeface="Consolas"/>
              </a:rPr>
              <a:t>&amp;lista);</a:t>
            </a:r>
            <a:endParaRPr/>
          </a:p>
          <a:p>
            <a:pPr indent="0" lvl="1" marL="271463" rtl="0" algn="l">
              <a:lnSpc>
                <a:spcPct val="102163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48"/>
              <a:buNone/>
            </a:pPr>
            <a:r>
              <a:rPr lang="es-ES" sz="1248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48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ES" sz="1248">
                <a:latin typeface="Consolas"/>
                <a:ea typeface="Consolas"/>
                <a:cs typeface="Consolas"/>
                <a:sym typeface="Consolas"/>
              </a:rPr>
              <a:t> insertar(</a:t>
            </a:r>
            <a:r>
              <a:rPr lang="es-ES" sz="1248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 </a:t>
            </a:r>
            <a:r>
              <a:rPr lang="es-ES" sz="1248">
                <a:latin typeface="Consolas"/>
                <a:ea typeface="Consolas"/>
                <a:cs typeface="Consolas"/>
                <a:sym typeface="Consolas"/>
              </a:rPr>
              <a:t>&amp;lista, </a:t>
            </a:r>
            <a:r>
              <a:rPr lang="es-ES" sz="1248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</a:t>
            </a:r>
            <a:r>
              <a:rPr lang="es-ES" sz="1248">
                <a:latin typeface="Consolas"/>
                <a:ea typeface="Consolas"/>
                <a:cs typeface="Consolas"/>
                <a:sym typeface="Consolas"/>
              </a:rPr>
              <a:t> registro, </a:t>
            </a:r>
            <a:r>
              <a:rPr lang="es-ES" sz="1248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s-ES" sz="1248">
                <a:latin typeface="Consolas"/>
                <a:ea typeface="Consolas"/>
                <a:cs typeface="Consolas"/>
                <a:sym typeface="Consolas"/>
              </a:rPr>
              <a:t> &amp;ok);</a:t>
            </a:r>
            <a:endParaRPr/>
          </a:p>
          <a:p>
            <a:pPr indent="0" lvl="1" marL="271463" rtl="0" algn="l">
              <a:lnSpc>
                <a:spcPct val="102163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48"/>
              <a:buNone/>
            </a:pPr>
            <a:r>
              <a:rPr lang="es-ES" sz="1248"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/>
          </a:p>
          <a:p>
            <a:pPr indent="0" lvl="1" marL="271463" rtl="0" algn="l">
              <a:lnSpc>
                <a:spcPct val="102163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48"/>
              <a:buNone/>
            </a:pPr>
            <a:r>
              <a:rPr lang="es-ES" sz="1248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s-ES" sz="1248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namespace</a:t>
            </a:r>
            <a:endParaRPr sz="1110">
              <a:solidFill>
                <a:srgbClr val="92D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8" name="Google Shape;998;p78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99" name="Google Shape;999;p78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1000" name="Google Shape;1000;p78"/>
          <p:cNvSpPr/>
          <p:nvPr/>
        </p:nvSpPr>
        <p:spPr>
          <a:xfrm>
            <a:off x="2627784" y="1608670"/>
            <a:ext cx="351000" cy="243000"/>
          </a:xfrm>
          <a:prstGeom prst="ellipse">
            <a:avLst/>
          </a:prstGeom>
          <a:noFill/>
          <a:ln cap="flat" cmpd="sng" w="28575">
            <a:solidFill>
              <a:srgbClr val="FFCC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01" name="Google Shape;1001;p78"/>
          <p:cNvSpPr/>
          <p:nvPr/>
        </p:nvSpPr>
        <p:spPr>
          <a:xfrm>
            <a:off x="2708832" y="3120838"/>
            <a:ext cx="351000" cy="243000"/>
          </a:xfrm>
          <a:prstGeom prst="ellipse">
            <a:avLst/>
          </a:prstGeom>
          <a:noFill/>
          <a:ln cap="flat" cmpd="sng" w="28575">
            <a:solidFill>
              <a:srgbClr val="FFCC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02" name="Google Shape;1002;p78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79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Ejemplo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8" name="Google Shape;1008;p79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95"/>
              <a:buNone/>
            </a:pPr>
            <a:r>
              <a:rPr lang="es-ES" sz="2100">
                <a:solidFill>
                  <a:srgbClr val="B1EEFE"/>
                </a:solidFill>
              </a:rPr>
              <a:t>Implementaciones alternativas</a:t>
            </a:r>
            <a:endParaRPr i="0" sz="2100">
              <a:solidFill>
                <a:srgbClr val="B1EEFE"/>
              </a:solidFill>
            </a:endParaRPr>
          </a:p>
          <a:p>
            <a:pPr indent="0" lvl="1" marL="271463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s-ES"/>
              <a:t>Todo lo común puede estar fuera de la estructura </a:t>
            </a:r>
            <a:r>
              <a:rPr lang="es-ES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s-ES"/>
              <a:t>:</a:t>
            </a:r>
            <a:endParaRPr/>
          </a:p>
          <a:p>
            <a:pPr indent="0" lvl="1" marL="271463" rtl="0" algn="l">
              <a:lnSpc>
                <a:spcPct val="105555"/>
              </a:lnSpc>
              <a:spcBef>
                <a:spcPts val="45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#ifndef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listaEN_H</a:t>
            </a:r>
            <a:endParaRPr sz="135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#define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listaEN_H</a:t>
            </a:r>
            <a:endParaRPr sz="135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t/>
            </a:r>
            <a:endParaRPr sz="135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"registrofin.h"</a:t>
            </a:r>
            <a:endParaRPr/>
          </a:p>
          <a:p>
            <a:pPr indent="0" lvl="1" marL="271463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t/>
            </a:r>
            <a:endParaRPr sz="135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N = </a:t>
            </a:r>
            <a:r>
              <a:rPr lang="es-ES" sz="13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t/>
            </a:r>
            <a:endParaRPr sz="135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typedef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 tArray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[N];</a:t>
            </a:r>
            <a:endParaRPr/>
          </a:p>
          <a:p>
            <a:pPr indent="0" lvl="1" marL="271463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typedef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1" marL="271463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tArray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registros;</a:t>
            </a:r>
            <a:endParaRPr/>
          </a:p>
          <a:p>
            <a:pPr indent="0" lvl="1" marL="271463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cont;</a:t>
            </a:r>
            <a:endParaRPr/>
          </a:p>
          <a:p>
            <a:pPr indent="0" lvl="1" marL="271463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t/>
            </a:r>
            <a:endParaRPr sz="135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mostrar(const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&amp;lista);</a:t>
            </a:r>
            <a:endParaRPr/>
          </a:p>
          <a:p>
            <a:pPr indent="0" lvl="1" marL="271463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eliminar(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&amp;lista,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pos,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&amp;ok); </a:t>
            </a:r>
            <a:r>
              <a:rPr lang="es-ES" sz="135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pos = 1..N</a:t>
            </a:r>
            <a:endParaRPr/>
          </a:p>
          <a:p>
            <a:pPr indent="0" lvl="1" marL="271463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t/>
            </a:r>
            <a:endParaRPr sz="135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350">
              <a:solidFill>
                <a:srgbClr val="FFCC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9" name="Google Shape;1009;p79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10" name="Google Shape;1010;p79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1011" name="Google Shape;1011;p79"/>
          <p:cNvSpPr txBox="1"/>
          <p:nvPr/>
        </p:nvSpPr>
        <p:spPr>
          <a:xfrm>
            <a:off x="6625079" y="303498"/>
            <a:ext cx="1035861" cy="30008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listaEN.h</a:t>
            </a:r>
            <a:endParaRPr sz="135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2" name="Google Shape;1012;p79"/>
          <p:cNvSpPr txBox="1"/>
          <p:nvPr/>
        </p:nvSpPr>
        <p:spPr>
          <a:xfrm>
            <a:off x="5320326" y="289211"/>
            <a:ext cx="925860" cy="32316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Cabecera</a:t>
            </a:r>
            <a:endParaRPr/>
          </a:p>
        </p:txBody>
      </p:sp>
      <p:sp>
        <p:nvSpPr>
          <p:cNvPr id="1013" name="Google Shape;1013;p79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80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Implementaciones alternativas</a:t>
            </a:r>
            <a:endParaRPr/>
          </a:p>
        </p:txBody>
      </p:sp>
      <p:sp>
        <p:nvSpPr>
          <p:cNvPr id="1019" name="Google Shape;1019;p80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ord { </a:t>
            </a:r>
            <a:r>
              <a:rPr lang="es-ES" sz="135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Lista ordenada</a:t>
            </a:r>
            <a:endParaRPr sz="1350">
              <a:solidFill>
                <a:srgbClr val="92D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35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BD = </a:t>
            </a:r>
            <a:r>
              <a:rPr lang="es-ES" sz="13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"bd.txt"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insertar(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&amp;lista,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registro,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&amp;ok);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buscar(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lista,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nombre);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cargar(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&amp;lista,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&amp;ok);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guardar(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lista);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s-ES" sz="135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namespace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t/>
            </a:r>
            <a:endParaRPr sz="135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des { </a:t>
            </a:r>
            <a:r>
              <a:rPr lang="es-ES" sz="135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Lista desordenada</a:t>
            </a:r>
            <a:endParaRPr sz="1350">
              <a:solidFill>
                <a:srgbClr val="92D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35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BD = </a:t>
            </a:r>
            <a:r>
              <a:rPr lang="es-ES" sz="13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"bddes.txt"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insertar(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&amp;lista,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registro,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&amp;ok);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buscar(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lista,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nombre);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cargar(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 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&amp;lista,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&amp;ok);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guardar(</a:t>
            </a:r>
            <a:r>
              <a:rPr lang="es-ES" sz="135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</a:t>
            </a: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 lista);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s-ES" sz="135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namespace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t/>
            </a:r>
            <a:endParaRPr sz="1350">
              <a:solidFill>
                <a:srgbClr val="FFCC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350"/>
              <a:buNone/>
            </a:pPr>
            <a:r>
              <a:rPr lang="es-ES" sz="135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#endif</a:t>
            </a:r>
            <a:endParaRPr sz="1350">
              <a:solidFill>
                <a:srgbClr val="FFCC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0" name="Google Shape;1020;p80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21" name="Google Shape;1021;p80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grpSp>
        <p:nvGrpSpPr>
          <p:cNvPr id="1022" name="Google Shape;1022;p80"/>
          <p:cNvGrpSpPr/>
          <p:nvPr/>
        </p:nvGrpSpPr>
        <p:grpSpPr>
          <a:xfrm>
            <a:off x="2595209" y="4083918"/>
            <a:ext cx="4480176" cy="540060"/>
            <a:chOff x="899593" y="5416649"/>
            <a:chExt cx="6219465" cy="720080"/>
          </a:xfrm>
        </p:grpSpPr>
        <p:sp>
          <p:nvSpPr>
            <p:cNvPr id="1023" name="Google Shape;1023;p80"/>
            <p:cNvSpPr txBox="1"/>
            <p:nvPr/>
          </p:nvSpPr>
          <p:spPr>
            <a:xfrm>
              <a:off x="899593" y="5416649"/>
              <a:ext cx="6219465" cy="720080"/>
            </a:xfrm>
            <a:prstGeom prst="rect">
              <a:avLst/>
            </a:prstGeom>
            <a:solidFill>
              <a:srgbClr val="0B5394"/>
            </a:solidFill>
            <a:ln cap="flat" cmpd="sng" w="254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407194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5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cargar()</a:t>
              </a:r>
              <a:r>
                <a:rPr lang="es-ES" sz="1350"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rPr>
                <a:t> y </a:t>
              </a:r>
              <a:r>
                <a:rPr lang="es-ES" sz="135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guardar()</a:t>
              </a:r>
              <a:r>
                <a:rPr lang="es-ES" sz="1350"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rPr>
                <a:t> se distinguen porque usan</a:t>
              </a:r>
              <a:br>
                <a:rPr lang="es-ES" sz="1350"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rPr>
              </a:br>
              <a:r>
                <a:rPr lang="es-ES" sz="1350"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rPr>
                <a:t>su propia BD, pero se implementan exactamente igual</a:t>
              </a:r>
              <a:endParaRPr/>
            </a:p>
          </p:txBody>
        </p:sp>
        <p:pic>
          <p:nvPicPr>
            <p:cNvPr descr="D:\Docencia\Fundamentos de programación\CV\icoGuille\xeyes.png" id="1024" name="Google Shape;1024;p8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60" y="5420841"/>
              <a:ext cx="426720" cy="42672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1025" name="Google Shape;1025;p80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81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Implementaciones alternativas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1" name="Google Shape;1031;p81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&lt;iostream&gt;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using namespace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std;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&lt;fstream&gt;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"listaEN.h"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IMPLEMENTACIÓN DE LOS SUBPROGRAMAS COMUNES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eliminar(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&amp;lista,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pos,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&amp;ok) { </a:t>
            </a:r>
            <a:r>
              <a:rPr lang="es-ES" sz="12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mostrar(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&amp;lista) { </a:t>
            </a:r>
            <a:r>
              <a:rPr lang="es-ES" sz="12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IMPLEMENTACIÓN DE LOS SUBPROGRAMAS DEL ESPACIO DE NOMBRES ord</a:t>
            </a:r>
            <a:endParaRPr sz="1200">
              <a:solidFill>
                <a:srgbClr val="92D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ord::insertar(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&amp;lista,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registro,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&amp;ok) {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ok =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(lista.cont == N) {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ok =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s-ES" sz="12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Lista llena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((i &lt; lista.cont) &amp;&amp; (lista.registros[i] &lt; registro)) {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i++;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} ...</a:t>
            </a:r>
            <a:endParaRPr/>
          </a:p>
        </p:txBody>
      </p:sp>
      <p:sp>
        <p:nvSpPr>
          <p:cNvPr id="1032" name="Google Shape;1032;p81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33" name="Google Shape;1033;p81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1034" name="Google Shape;1034;p81"/>
          <p:cNvSpPr txBox="1"/>
          <p:nvPr/>
        </p:nvSpPr>
        <p:spPr>
          <a:xfrm>
            <a:off x="6435925" y="303498"/>
            <a:ext cx="1225015" cy="30008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listaEN.cpp</a:t>
            </a:r>
            <a:endParaRPr/>
          </a:p>
        </p:txBody>
      </p:sp>
      <p:sp>
        <p:nvSpPr>
          <p:cNvPr id="1035" name="Google Shape;1035;p81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1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1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1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1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1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1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82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Implementaciones alternativas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1" name="Google Shape;1041;p82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j = lista.cont; j &gt; i; j--) {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lista.registros[j] = lista.registros[j -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];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lista.registros[i] = registro;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lista.cont++;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ord::buscar(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lista,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nombre) {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ini =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, fin = lista.cont -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, mitad;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encontrado =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((ini &lt;= fin) &amp;&amp; !encontrado) {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mitad = (ini + fin) /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(nombre == lista.registros[mitad].nombre) {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encontrado =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(nombre &lt; lista.registros[mitad].nombre) {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fin = mitad -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ini = mitad +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} ...</a:t>
            </a:r>
            <a:endParaRPr/>
          </a:p>
        </p:txBody>
      </p:sp>
      <p:sp>
        <p:nvSpPr>
          <p:cNvPr id="1042" name="Google Shape;1042;p82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43" name="Google Shape;1043;p82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1044" name="Google Shape;1044;p82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83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Implementaciones alternativas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0" name="Google Shape;1050;p83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271463" rtl="0" algn="l">
              <a:lnSpc>
                <a:spcPct val="84375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600"/>
              <a:buNone/>
            </a:pPr>
            <a:r>
              <a:rPr lang="es-ES" sz="16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6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ES" sz="1600">
                <a:latin typeface="Consolas"/>
                <a:ea typeface="Consolas"/>
                <a:cs typeface="Consolas"/>
                <a:sym typeface="Consolas"/>
              </a:rPr>
              <a:t> (encontrado) {</a:t>
            </a:r>
            <a:endParaRPr/>
          </a:p>
          <a:p>
            <a:pPr indent="0" lvl="1" marL="271463" rtl="0" algn="l">
              <a:lnSpc>
                <a:spcPct val="84375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600"/>
              <a:buNone/>
            </a:pPr>
            <a:r>
              <a:rPr lang="es-ES" sz="1600">
                <a:latin typeface="Consolas"/>
                <a:ea typeface="Consolas"/>
                <a:cs typeface="Consolas"/>
                <a:sym typeface="Consolas"/>
              </a:rPr>
              <a:t>      mitad++;</a:t>
            </a:r>
            <a:endParaRPr/>
          </a:p>
          <a:p>
            <a:pPr indent="0" lvl="1" marL="271463" rtl="0" algn="l">
              <a:lnSpc>
                <a:spcPct val="84375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600"/>
              <a:buNone/>
            </a:pPr>
            <a:r>
              <a:rPr lang="es-ES" sz="16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1" marL="271463" rtl="0" algn="l">
              <a:lnSpc>
                <a:spcPct val="84375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600"/>
              <a:buNone/>
            </a:pPr>
            <a:r>
              <a:rPr lang="es-ES" sz="16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6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-ES" sz="16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1" marL="271463" rtl="0" algn="l">
              <a:lnSpc>
                <a:spcPct val="84375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600"/>
              <a:buNone/>
            </a:pPr>
            <a:r>
              <a:rPr lang="es-ES" sz="1600">
                <a:latin typeface="Consolas"/>
                <a:ea typeface="Consolas"/>
                <a:cs typeface="Consolas"/>
                <a:sym typeface="Consolas"/>
              </a:rPr>
              <a:t>      mitad = -</a:t>
            </a:r>
            <a:r>
              <a:rPr lang="es-E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ES" sz="16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lnSpc>
                <a:spcPct val="84375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600"/>
              <a:buNone/>
            </a:pPr>
            <a:r>
              <a:rPr lang="es-ES" sz="16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1" marL="271463" rtl="0" algn="l">
              <a:lnSpc>
                <a:spcPct val="84375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600"/>
              <a:buNone/>
            </a:pPr>
            <a:r>
              <a:rPr lang="es-ES" sz="16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6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ES" sz="1600">
                <a:latin typeface="Consolas"/>
                <a:ea typeface="Consolas"/>
                <a:cs typeface="Consolas"/>
                <a:sym typeface="Consolas"/>
              </a:rPr>
              <a:t> mitad;</a:t>
            </a:r>
            <a:endParaRPr/>
          </a:p>
          <a:p>
            <a:pPr indent="0" lvl="1" marL="271463" rtl="0" algn="l">
              <a:lnSpc>
                <a:spcPct val="84375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600"/>
              <a:buNone/>
            </a:pPr>
            <a:r>
              <a:rPr lang="es-ES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271463" rtl="0" algn="l">
              <a:lnSpc>
                <a:spcPct val="84375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60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84375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600"/>
              <a:buNone/>
            </a:pPr>
            <a:r>
              <a:rPr lang="es-ES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ES" sz="1600">
                <a:latin typeface="Consolas"/>
                <a:ea typeface="Consolas"/>
                <a:cs typeface="Consolas"/>
                <a:sym typeface="Consolas"/>
              </a:rPr>
              <a:t> ord::cargar(</a:t>
            </a:r>
            <a:r>
              <a:rPr lang="es-ES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 </a:t>
            </a:r>
            <a:r>
              <a:rPr lang="es-ES" sz="1600">
                <a:latin typeface="Consolas"/>
                <a:ea typeface="Consolas"/>
                <a:cs typeface="Consolas"/>
                <a:sym typeface="Consolas"/>
              </a:rPr>
              <a:t>&amp;lista, </a:t>
            </a:r>
            <a:r>
              <a:rPr lang="es-ES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s-ES" sz="1600">
                <a:latin typeface="Consolas"/>
                <a:ea typeface="Consolas"/>
                <a:cs typeface="Consolas"/>
                <a:sym typeface="Consolas"/>
              </a:rPr>
              <a:t> &amp;ok) { </a:t>
            </a:r>
            <a:r>
              <a:rPr lang="es-ES" sz="16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84375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600"/>
              <a:buNone/>
            </a:pPr>
            <a:r>
              <a:rPr lang="es-ES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271463" rtl="0" algn="l">
              <a:lnSpc>
                <a:spcPct val="84375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60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84375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600"/>
              <a:buNone/>
            </a:pPr>
            <a:r>
              <a:rPr lang="es-ES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ES" sz="1600">
                <a:latin typeface="Consolas"/>
                <a:ea typeface="Consolas"/>
                <a:cs typeface="Consolas"/>
                <a:sym typeface="Consolas"/>
              </a:rPr>
              <a:t> ord::guardar(</a:t>
            </a:r>
            <a:r>
              <a:rPr lang="es-ES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</a:t>
            </a:r>
            <a:r>
              <a:rPr lang="es-ES" sz="1600">
                <a:latin typeface="Consolas"/>
                <a:ea typeface="Consolas"/>
                <a:cs typeface="Consolas"/>
                <a:sym typeface="Consolas"/>
              </a:rPr>
              <a:t> lista) { </a:t>
            </a:r>
            <a:r>
              <a:rPr lang="es-ES" sz="16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84375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600"/>
              <a:buNone/>
            </a:pPr>
            <a:r>
              <a:rPr lang="es-ES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271463" rtl="0" algn="l">
              <a:lnSpc>
                <a:spcPct val="84375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600"/>
              <a:buNone/>
            </a:pPr>
            <a:r>
              <a:rPr lang="es-ES" sz="16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1" name="Google Shape;1051;p83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52" name="Google Shape;1052;p83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1053" name="Google Shape;1053;p83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84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Implementaciones alternativas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9" name="Google Shape;1059;p84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271463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IMPLEMENTACIÓN DE LOS SUBPROGRAMAS DEL ESPACIO DE NOMBRES des</a:t>
            </a:r>
            <a:endParaRPr/>
          </a:p>
          <a:p>
            <a:pPr indent="0" lvl="1" marL="271463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des::insertar(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&amp;lista,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registro,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&amp;ok) {</a:t>
            </a:r>
            <a:endParaRPr/>
          </a:p>
          <a:p>
            <a:pPr indent="0" lvl="1" marL="271463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ok =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(lista.cont == N) {</a:t>
            </a:r>
            <a:endParaRPr/>
          </a:p>
          <a:p>
            <a:pPr indent="0" lvl="1" marL="271463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ok =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s-ES" sz="12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Lista llena</a:t>
            </a:r>
            <a:endParaRPr/>
          </a:p>
          <a:p>
            <a:pPr indent="0" lvl="1" marL="271463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1" marL="271463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1" marL="271463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lista.registros[lista.cont] = registro;</a:t>
            </a:r>
            <a:endParaRPr/>
          </a:p>
          <a:p>
            <a:pPr indent="0" lvl="1" marL="271463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lista.cont++;</a:t>
            </a:r>
            <a:endParaRPr/>
          </a:p>
          <a:p>
            <a:pPr indent="0" lvl="1" marL="271463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1" marL="271463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271463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des::buscar(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lista,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nombre) {</a:t>
            </a:r>
            <a:endParaRPr/>
          </a:p>
          <a:p>
            <a:pPr indent="0" lvl="1" marL="271463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   int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pos =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encontrado =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((pos &lt; lista.cont) &amp;&amp; !encontrado) {</a:t>
            </a:r>
            <a:endParaRPr/>
          </a:p>
          <a:p>
            <a:pPr indent="0" lvl="1" marL="271463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(nombre == lista.registros[pos].nombre) {</a:t>
            </a:r>
            <a:endParaRPr/>
          </a:p>
          <a:p>
            <a:pPr indent="0" lvl="1" marL="271463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encontrado =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1" marL="271463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1" marL="271463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   pos++;</a:t>
            </a:r>
            <a:endParaRPr/>
          </a:p>
          <a:p>
            <a:pPr indent="0" lvl="1" marL="271463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1" marL="271463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} ...</a:t>
            </a:r>
            <a:endParaRPr/>
          </a:p>
        </p:txBody>
      </p:sp>
      <p:sp>
        <p:nvSpPr>
          <p:cNvPr id="1060" name="Google Shape;1060;p84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61" name="Google Shape;1061;p84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1062" name="Google Shape;1062;p84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6:20 p. m.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Programación modular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22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95"/>
              <a:buNone/>
            </a:pPr>
            <a:r>
              <a:rPr lang="es-ES" sz="2100">
                <a:solidFill>
                  <a:srgbClr val="B1EEFE"/>
                </a:solidFill>
              </a:rPr>
              <a:t>Compilación separada</a:t>
            </a:r>
            <a:endParaRPr i="0" sz="2100">
              <a:solidFill>
                <a:srgbClr val="B1EEFE"/>
              </a:solidFill>
            </a:endParaRPr>
          </a:p>
          <a:p>
            <a:pPr indent="0" lvl="1" marL="271463" rtl="0" algn="l"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i="1" lang="es-ES"/>
              <a:t>¡Sólo los archivos fuente modificados necesitan ser recompilados!</a:t>
            </a:r>
            <a:endParaRPr/>
          </a:p>
        </p:txBody>
      </p:sp>
      <p:sp>
        <p:nvSpPr>
          <p:cNvPr id="253" name="Google Shape;253;p22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54" name="Google Shape;254;p22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grpSp>
        <p:nvGrpSpPr>
          <p:cNvPr id="255" name="Google Shape;255;p22"/>
          <p:cNvGrpSpPr/>
          <p:nvPr/>
        </p:nvGrpSpPr>
        <p:grpSpPr>
          <a:xfrm>
            <a:off x="2873722" y="3901963"/>
            <a:ext cx="3334263" cy="907119"/>
            <a:chOff x="2307629" y="5202614"/>
            <a:chExt cx="4445684" cy="1209491"/>
          </a:xfrm>
        </p:grpSpPr>
        <p:grpSp>
          <p:nvGrpSpPr>
            <p:cNvPr id="256" name="Google Shape;256;p22"/>
            <p:cNvGrpSpPr/>
            <p:nvPr/>
          </p:nvGrpSpPr>
          <p:grpSpPr>
            <a:xfrm>
              <a:off x="2307629" y="5202614"/>
              <a:ext cx="4445684" cy="778604"/>
              <a:chOff x="2104087" y="5055922"/>
              <a:chExt cx="4907578" cy="778604"/>
            </a:xfrm>
          </p:grpSpPr>
          <p:cxnSp>
            <p:nvCxnSpPr>
              <p:cNvPr id="257" name="Google Shape;257;p22"/>
              <p:cNvCxnSpPr/>
              <p:nvPr/>
            </p:nvCxnSpPr>
            <p:spPr>
              <a:xfrm rot="5400000">
                <a:off x="1988925" y="5250573"/>
                <a:ext cx="389302" cy="0"/>
              </a:xfrm>
              <a:prstGeom prst="straightConnector1">
                <a:avLst/>
              </a:prstGeom>
              <a:noFill/>
              <a:ln cap="flat" cmpd="sng" w="152400">
                <a:solidFill>
                  <a:srgbClr val="FFC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8" name="Google Shape;258;p22"/>
              <p:cNvCxnSpPr/>
              <p:nvPr/>
            </p:nvCxnSpPr>
            <p:spPr>
              <a:xfrm rot="5400000">
                <a:off x="4135140" y="5250573"/>
                <a:ext cx="389302" cy="0"/>
              </a:xfrm>
              <a:prstGeom prst="straightConnector1">
                <a:avLst/>
              </a:prstGeom>
              <a:noFill/>
              <a:ln cap="flat" cmpd="sng" w="152400">
                <a:solidFill>
                  <a:srgbClr val="FFC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9" name="Google Shape;259;p22"/>
              <p:cNvCxnSpPr/>
              <p:nvPr/>
            </p:nvCxnSpPr>
            <p:spPr>
              <a:xfrm rot="5400000">
                <a:off x="6758291" y="5250573"/>
                <a:ext cx="389302" cy="0"/>
              </a:xfrm>
              <a:prstGeom prst="straightConnector1">
                <a:avLst/>
              </a:prstGeom>
              <a:noFill/>
              <a:ln cap="flat" cmpd="sng" w="152400">
                <a:solidFill>
                  <a:srgbClr val="FFC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0" name="Google Shape;260;p22"/>
              <p:cNvCxnSpPr/>
              <p:nvPr/>
            </p:nvCxnSpPr>
            <p:spPr>
              <a:xfrm>
                <a:off x="2104087" y="5373216"/>
                <a:ext cx="4907578" cy="0"/>
              </a:xfrm>
              <a:prstGeom prst="straightConnector1">
                <a:avLst/>
              </a:prstGeom>
              <a:noFill/>
              <a:ln cap="flat" cmpd="sng" w="152400">
                <a:solidFill>
                  <a:srgbClr val="FFC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1" name="Google Shape;261;p22"/>
              <p:cNvCxnSpPr/>
              <p:nvPr/>
            </p:nvCxnSpPr>
            <p:spPr>
              <a:xfrm rot="5400000">
                <a:off x="4135140" y="5639875"/>
                <a:ext cx="389302" cy="0"/>
              </a:xfrm>
              <a:prstGeom prst="straightConnector1">
                <a:avLst/>
              </a:prstGeom>
              <a:noFill/>
              <a:ln cap="flat" cmpd="sng" w="152400">
                <a:solidFill>
                  <a:srgbClr val="FFC000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262" name="Google Shape;262;p22"/>
            <p:cNvSpPr txBox="1"/>
            <p:nvPr/>
          </p:nvSpPr>
          <p:spPr>
            <a:xfrm>
              <a:off x="3666256" y="5981218"/>
              <a:ext cx="1393972" cy="430887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>
                  <a:solidFill>
                    <a:srgbClr val="FFC000"/>
                  </a:solidFill>
                  <a:latin typeface="Cambria"/>
                  <a:ea typeface="Cambria"/>
                  <a:cs typeface="Cambria"/>
                  <a:sym typeface="Cambria"/>
                </a:rPr>
                <a:t>Ejecutable</a:t>
              </a:r>
              <a:endParaRPr/>
            </a:p>
          </p:txBody>
        </p:sp>
      </p:grpSp>
      <p:grpSp>
        <p:nvGrpSpPr>
          <p:cNvPr id="263" name="Google Shape;263;p22"/>
          <p:cNvGrpSpPr/>
          <p:nvPr/>
        </p:nvGrpSpPr>
        <p:grpSpPr>
          <a:xfrm>
            <a:off x="2201557" y="1491630"/>
            <a:ext cx="2637812" cy="707209"/>
            <a:chOff x="1411410" y="1988840"/>
            <a:chExt cx="3517082" cy="942945"/>
          </a:xfrm>
        </p:grpSpPr>
        <p:sp>
          <p:nvSpPr>
            <p:cNvPr id="264" name="Google Shape;264;p22"/>
            <p:cNvSpPr txBox="1"/>
            <p:nvPr/>
          </p:nvSpPr>
          <p:spPr>
            <a:xfrm>
              <a:off x="3718478" y="1988840"/>
              <a:ext cx="1135353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5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Principal</a:t>
              </a: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3704356" y="2375466"/>
              <a:ext cx="1224136" cy="556319"/>
            </a:xfrm>
            <a:prstGeom prst="snip1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27000" lIns="27000" spcFirstLastPara="1" rIns="27000" wrap="square" tIns="27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main.cpp</a:t>
              </a: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1411410" y="2375466"/>
              <a:ext cx="1224136" cy="556319"/>
            </a:xfrm>
            <a:prstGeom prst="snip1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27000" lIns="27000" spcFirstLastPara="1" rIns="27000" wrap="square" tIns="27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lista.cpp</a:t>
              </a:r>
              <a:endParaRPr/>
            </a:p>
          </p:txBody>
        </p:sp>
      </p:grpSp>
      <p:sp>
        <p:nvSpPr>
          <p:cNvPr id="267" name="Google Shape;267;p22"/>
          <p:cNvSpPr/>
          <p:nvPr/>
        </p:nvSpPr>
        <p:spPr>
          <a:xfrm>
            <a:off x="3925267" y="3180625"/>
            <a:ext cx="918102" cy="417239"/>
          </a:xfrm>
          <a:prstGeom prst="snip1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main.obj</a:t>
            </a:r>
            <a:endParaRPr/>
          </a:p>
        </p:txBody>
      </p:sp>
      <p:cxnSp>
        <p:nvCxnSpPr>
          <p:cNvPr id="268" name="Google Shape;268;p22"/>
          <p:cNvCxnSpPr/>
          <p:nvPr/>
        </p:nvCxnSpPr>
        <p:spPr>
          <a:xfrm rot="5400000">
            <a:off x="3953842" y="2676618"/>
            <a:ext cx="864096" cy="1191"/>
          </a:xfrm>
          <a:prstGeom prst="straightConnector1">
            <a:avLst/>
          </a:prstGeom>
          <a:noFill/>
          <a:ln cap="flat" cmpd="sng" w="47625">
            <a:solidFill>
              <a:srgbClr val="FF9966"/>
            </a:solidFill>
            <a:prstDash val="solid"/>
            <a:round/>
            <a:headEnd len="sm" w="sm" type="none"/>
            <a:tailEnd len="lg" w="lg" type="stealth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269" name="Google Shape;269;p22"/>
          <p:cNvSpPr/>
          <p:nvPr/>
        </p:nvSpPr>
        <p:spPr>
          <a:xfrm flipH="1">
            <a:off x="1867700" y="1977685"/>
            <a:ext cx="648072" cy="864096"/>
          </a:xfrm>
          <a:prstGeom prst="arc">
            <a:avLst>
              <a:gd fmla="val 16200000" name="adj1"/>
              <a:gd fmla="val 5383305" name="adj2"/>
            </a:avLst>
          </a:prstGeom>
          <a:noFill/>
          <a:ln cap="flat" cmpd="sng" w="44450">
            <a:solidFill>
              <a:srgbClr val="FF9966"/>
            </a:solidFill>
            <a:prstDash val="solid"/>
            <a:round/>
            <a:headEnd len="sm" w="sm" type="none"/>
            <a:tailEnd len="lg" w="lg" type="stealth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270" name="Google Shape;270;p22"/>
          <p:cNvGrpSpPr/>
          <p:nvPr/>
        </p:nvGrpSpPr>
        <p:grpSpPr>
          <a:xfrm>
            <a:off x="1763688" y="2303545"/>
            <a:ext cx="5903098" cy="276999"/>
            <a:chOff x="827584" y="3071396"/>
            <a:chExt cx="7870797" cy="369332"/>
          </a:xfrm>
        </p:grpSpPr>
        <p:sp>
          <p:nvSpPr>
            <p:cNvPr id="271" name="Google Shape;271;p22"/>
            <p:cNvSpPr/>
            <p:nvPr/>
          </p:nvSpPr>
          <p:spPr>
            <a:xfrm>
              <a:off x="827584" y="3113187"/>
              <a:ext cx="7859216" cy="287238"/>
            </a:xfrm>
            <a:prstGeom prst="rect">
              <a:avLst/>
            </a:prstGeom>
            <a:solidFill>
              <a:srgbClr val="FF99FF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72" name="Google Shape;272;p22"/>
            <p:cNvSpPr txBox="1"/>
            <p:nvPr/>
          </p:nvSpPr>
          <p:spPr>
            <a:xfrm>
              <a:off x="7161464" y="3071396"/>
              <a:ext cx="1536917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COMPILACIÓN</a:t>
              </a:r>
              <a:endParaRPr/>
            </a:p>
          </p:txBody>
        </p:sp>
      </p:grpSp>
      <p:grpSp>
        <p:nvGrpSpPr>
          <p:cNvPr id="273" name="Google Shape;273;p22"/>
          <p:cNvGrpSpPr/>
          <p:nvPr/>
        </p:nvGrpSpPr>
        <p:grpSpPr>
          <a:xfrm>
            <a:off x="1763688" y="3708893"/>
            <a:ext cx="5903098" cy="276999"/>
            <a:chOff x="827584" y="4945196"/>
            <a:chExt cx="7870797" cy="369332"/>
          </a:xfrm>
        </p:grpSpPr>
        <p:sp>
          <p:nvSpPr>
            <p:cNvPr id="274" name="Google Shape;274;p22"/>
            <p:cNvSpPr/>
            <p:nvPr/>
          </p:nvSpPr>
          <p:spPr>
            <a:xfrm>
              <a:off x="827584" y="4986987"/>
              <a:ext cx="7859216" cy="287238"/>
            </a:xfrm>
            <a:prstGeom prst="rect">
              <a:avLst/>
            </a:prstGeom>
            <a:solidFill>
              <a:srgbClr val="33CC33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75" name="Google Shape;275;p22"/>
            <p:cNvSpPr txBox="1"/>
            <p:nvPr/>
          </p:nvSpPr>
          <p:spPr>
            <a:xfrm>
              <a:off x="7726661" y="4945196"/>
              <a:ext cx="971720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ENLACE</a:t>
              </a:r>
              <a:endParaRPr/>
            </a:p>
          </p:txBody>
        </p:sp>
      </p:grpSp>
      <p:grpSp>
        <p:nvGrpSpPr>
          <p:cNvPr id="276" name="Google Shape;276;p22"/>
          <p:cNvGrpSpPr/>
          <p:nvPr/>
        </p:nvGrpSpPr>
        <p:grpSpPr>
          <a:xfrm>
            <a:off x="5412003" y="2635435"/>
            <a:ext cx="1543756" cy="1073586"/>
            <a:chOff x="5692005" y="3513912"/>
            <a:chExt cx="2058342" cy="1431447"/>
          </a:xfrm>
        </p:grpSpPr>
        <p:sp>
          <p:nvSpPr>
            <p:cNvPr id="277" name="Google Shape;277;p22"/>
            <p:cNvSpPr/>
            <p:nvPr/>
          </p:nvSpPr>
          <p:spPr>
            <a:xfrm>
              <a:off x="5692005" y="3513912"/>
              <a:ext cx="1224136" cy="556319"/>
            </a:xfrm>
            <a:prstGeom prst="snip1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27000" lIns="27000" spcFirstLastPara="1" rIns="27000" wrap="square" tIns="27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iostream.obj</a:t>
              </a: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5800017" y="3926215"/>
              <a:ext cx="1224136" cy="556319"/>
            </a:xfrm>
            <a:prstGeom prst="snip1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27000" lIns="27000" spcFirstLastPara="1" rIns="27000" wrap="square" tIns="27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fstream.obj</a:t>
              </a: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5940152" y="4358263"/>
              <a:ext cx="1224136" cy="556319"/>
            </a:xfrm>
            <a:prstGeom prst="snip1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27000" lIns="27000" spcFirstLastPara="1" rIns="27000" wrap="square" tIns="27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math.obj</a:t>
              </a:r>
              <a:endParaRPr/>
            </a:p>
          </p:txBody>
        </p:sp>
        <p:sp>
          <p:nvSpPr>
            <p:cNvPr id="280" name="Google Shape;280;p22"/>
            <p:cNvSpPr txBox="1"/>
            <p:nvPr/>
          </p:nvSpPr>
          <p:spPr>
            <a:xfrm>
              <a:off x="7164288" y="4576027"/>
              <a:ext cx="586059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/>
            </a:p>
          </p:txBody>
        </p:sp>
      </p:grpSp>
      <p:sp>
        <p:nvSpPr>
          <p:cNvPr id="281" name="Google Shape;281;p22"/>
          <p:cNvSpPr/>
          <p:nvPr/>
        </p:nvSpPr>
        <p:spPr>
          <a:xfrm>
            <a:off x="2201558" y="2635435"/>
            <a:ext cx="918102" cy="417239"/>
          </a:xfrm>
          <a:prstGeom prst="snip1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lista.obj</a:t>
            </a:r>
            <a:endParaRPr/>
          </a:p>
        </p:txBody>
      </p:sp>
      <p:grpSp>
        <p:nvGrpSpPr>
          <p:cNvPr id="282" name="Google Shape;282;p22"/>
          <p:cNvGrpSpPr/>
          <p:nvPr/>
        </p:nvGrpSpPr>
        <p:grpSpPr>
          <a:xfrm>
            <a:off x="2282567" y="2856467"/>
            <a:ext cx="1462747" cy="852554"/>
            <a:chOff x="1519422" y="3808621"/>
            <a:chExt cx="1950330" cy="1136738"/>
          </a:xfrm>
        </p:grpSpPr>
        <p:sp>
          <p:nvSpPr>
            <p:cNvPr id="283" name="Google Shape;283;p22"/>
            <p:cNvSpPr/>
            <p:nvPr/>
          </p:nvSpPr>
          <p:spPr>
            <a:xfrm>
              <a:off x="1519422" y="3926215"/>
              <a:ext cx="1224136" cy="556319"/>
            </a:xfrm>
            <a:prstGeom prst="snip1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27000" lIns="27000" spcFirstLastPara="1" rIns="27000" wrap="square" tIns="27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calculos.obj</a:t>
              </a: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1659557" y="4358263"/>
              <a:ext cx="1224136" cy="556319"/>
            </a:xfrm>
            <a:prstGeom prst="snip1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27000" lIns="27000" spcFirstLastPara="1" rIns="27000" wrap="square" tIns="27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archivos.obj</a:t>
              </a:r>
              <a:endParaRPr/>
            </a:p>
          </p:txBody>
        </p:sp>
        <p:sp>
          <p:nvSpPr>
            <p:cNvPr id="285" name="Google Shape;285;p22"/>
            <p:cNvSpPr txBox="1"/>
            <p:nvPr/>
          </p:nvSpPr>
          <p:spPr>
            <a:xfrm>
              <a:off x="2883693" y="4576027"/>
              <a:ext cx="586059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/>
            </a:p>
          </p:txBody>
        </p:sp>
        <p:sp>
          <p:nvSpPr>
            <p:cNvPr id="286" name="Google Shape;286;p22"/>
            <p:cNvSpPr txBox="1"/>
            <p:nvPr/>
          </p:nvSpPr>
          <p:spPr>
            <a:xfrm>
              <a:off x="2671458" y="3808621"/>
              <a:ext cx="521939" cy="553997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100">
                  <a:solidFill>
                    <a:srgbClr val="FFC000"/>
                  </a:solidFill>
                  <a:latin typeface="Cambria"/>
                  <a:ea typeface="Cambria"/>
                  <a:cs typeface="Cambria"/>
                  <a:sym typeface="Cambria"/>
                </a:rPr>
                <a:t>✓</a:t>
              </a:r>
              <a:endParaRPr sz="2100">
                <a:solidFill>
                  <a:srgbClr val="FFC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7" name="Google Shape;287;p22"/>
            <p:cNvSpPr txBox="1"/>
            <p:nvPr/>
          </p:nvSpPr>
          <p:spPr>
            <a:xfrm>
              <a:off x="2843808" y="4273931"/>
              <a:ext cx="521939" cy="553997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100">
                  <a:solidFill>
                    <a:srgbClr val="FFC000"/>
                  </a:solidFill>
                  <a:latin typeface="Cambria"/>
                  <a:ea typeface="Cambria"/>
                  <a:cs typeface="Cambria"/>
                  <a:sym typeface="Cambria"/>
                </a:rPr>
                <a:t>✓</a:t>
              </a:r>
              <a:endParaRPr sz="2100">
                <a:solidFill>
                  <a:srgbClr val="FFC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88" name="Google Shape;288;p22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85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Implementaciones alternativas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8" name="Google Shape;1068;p85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   if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(encontrado) {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pos++;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   pos = </a:t>
            </a:r>
            <a:r>
              <a:rPr lang="es-ES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pos;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des::cargar(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 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&amp;lista,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&amp;ok) { </a:t>
            </a:r>
            <a:r>
              <a:rPr lang="es-ES" sz="12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des::guardar(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</a:t>
            </a: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 lista) { </a:t>
            </a:r>
            <a:r>
              <a:rPr lang="es-ES" sz="12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271463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9" name="Google Shape;1069;p85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70" name="Google Shape;1070;p85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1071" name="Google Shape;1071;p85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6:20 p. m.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86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Implementaciones alternativas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7" name="Google Shape;1077;p86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95"/>
              <a:buNone/>
            </a:pPr>
            <a:r>
              <a:rPr lang="es-ES" sz="2100">
                <a:solidFill>
                  <a:srgbClr val="B1EEFE"/>
                </a:solidFill>
              </a:rPr>
              <a:t>Programa principal</a:t>
            </a:r>
            <a:endParaRPr i="0" sz="2100">
              <a:solidFill>
                <a:srgbClr val="B1EEFE"/>
              </a:solidFill>
            </a:endParaRPr>
          </a:p>
          <a:p>
            <a:pPr indent="0" lvl="1" marL="271463" rtl="0" algn="l">
              <a:spcBef>
                <a:spcPts val="90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s-E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&lt;iostream&gt;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using namespace </a:t>
            </a:r>
            <a:r>
              <a:rPr lang="es-E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std;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s-E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"registrofin.h"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s-E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"listaEN.h"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using namespace </a:t>
            </a:r>
            <a:r>
              <a:rPr lang="es-E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ord;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menu();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</a:t>
            </a:r>
            <a:r>
              <a:rPr lang="es-E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lista;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s-E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ok;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</a:t>
            </a:r>
            <a:r>
              <a:rPr lang="es-E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registro = nuevo();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insertar(lista, registro, ok);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E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(!ok) {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/>
          </a:p>
        </p:txBody>
      </p:sp>
      <p:sp>
        <p:nvSpPr>
          <p:cNvPr id="1078" name="Google Shape;1078;p86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79" name="Google Shape;1079;p86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1080" name="Google Shape;1080;p86"/>
          <p:cNvSpPr txBox="1"/>
          <p:nvPr/>
        </p:nvSpPr>
        <p:spPr>
          <a:xfrm>
            <a:off x="6719656" y="296529"/>
            <a:ext cx="941284" cy="30008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bdEN.cpp</a:t>
            </a:r>
            <a:endParaRPr/>
          </a:p>
        </p:txBody>
      </p:sp>
      <p:sp>
        <p:nvSpPr>
          <p:cNvPr id="1081" name="Google Shape;1081;p86"/>
          <p:cNvSpPr/>
          <p:nvPr/>
        </p:nvSpPr>
        <p:spPr>
          <a:xfrm>
            <a:off x="3167880" y="1923678"/>
            <a:ext cx="324000" cy="216000"/>
          </a:xfrm>
          <a:prstGeom prst="ellipse">
            <a:avLst/>
          </a:prstGeom>
          <a:noFill/>
          <a:ln cap="flat" cmpd="sng" w="28575">
            <a:solidFill>
              <a:srgbClr val="FFCC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1082" name="Google Shape;1082;p86"/>
          <p:cNvCxnSpPr/>
          <p:nvPr/>
        </p:nvCxnSpPr>
        <p:spPr>
          <a:xfrm flipH="1">
            <a:off x="7089740" y="3462891"/>
            <a:ext cx="555633" cy="1191"/>
          </a:xfrm>
          <a:prstGeom prst="straightConnector1">
            <a:avLst/>
          </a:prstGeom>
          <a:noFill/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lg" w="lg" type="stealth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pic>
        <p:nvPicPr>
          <p:cNvPr id="1083" name="Google Shape;1083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8024" y="735547"/>
            <a:ext cx="2280285" cy="411908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084" name="Google Shape;1084;p86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6:20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87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Implementaciones alternativas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0" name="Google Shape;1090;p87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95"/>
              <a:buNone/>
            </a:pPr>
            <a:r>
              <a:rPr lang="es-ES" sz="2100">
                <a:solidFill>
                  <a:srgbClr val="B1EEFE"/>
                </a:solidFill>
              </a:rPr>
              <a:t>Programa principal</a:t>
            </a:r>
            <a:endParaRPr i="0" sz="2100">
              <a:solidFill>
                <a:srgbClr val="B1EEFE"/>
              </a:solidFill>
            </a:endParaRPr>
          </a:p>
          <a:p>
            <a:pPr indent="0" lvl="1" marL="271463" rtl="0" algn="l">
              <a:spcBef>
                <a:spcPts val="90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s-E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&lt;iostream&gt;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using namespace </a:t>
            </a:r>
            <a:r>
              <a:rPr lang="es-E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std;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s-E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"registrofin.h"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FFCCFF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s-E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"listaEN.h"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using namespace </a:t>
            </a:r>
            <a:r>
              <a:rPr lang="es-E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des;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menu();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tLista</a:t>
            </a:r>
            <a:r>
              <a:rPr lang="es-E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lista;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s-E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ok;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tRegistro</a:t>
            </a:r>
            <a:r>
              <a:rPr lang="es-E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registro = nuevo();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insertar(lista, registro, ok);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200">
                <a:solidFill>
                  <a:srgbClr val="4FCE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E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(!ok) {</a:t>
            </a:r>
            <a:endParaRPr/>
          </a:p>
          <a:p>
            <a:pPr indent="0" lvl="1" marL="271463" rtl="0" algn="l">
              <a:spcBef>
                <a:spcPts val="0"/>
              </a:spcBef>
              <a:spcAft>
                <a:spcPts val="0"/>
              </a:spcAft>
              <a:buClr>
                <a:srgbClr val="8EC5F7"/>
              </a:buClr>
              <a:buSzPts val="1200"/>
              <a:buNone/>
            </a:pPr>
            <a:r>
              <a:rPr lang="es-E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/>
          </a:p>
        </p:txBody>
      </p:sp>
      <p:sp>
        <p:nvSpPr>
          <p:cNvPr id="1091" name="Google Shape;1091;p87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92" name="Google Shape;1092;p87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1093" name="Google Shape;1093;p87"/>
          <p:cNvSpPr txBox="1"/>
          <p:nvPr/>
        </p:nvSpPr>
        <p:spPr>
          <a:xfrm>
            <a:off x="6719656" y="296529"/>
            <a:ext cx="941284" cy="30008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bdEN.cpp</a:t>
            </a:r>
            <a:endParaRPr/>
          </a:p>
        </p:txBody>
      </p:sp>
      <p:sp>
        <p:nvSpPr>
          <p:cNvPr id="1094" name="Google Shape;1094;p87"/>
          <p:cNvSpPr/>
          <p:nvPr/>
        </p:nvSpPr>
        <p:spPr>
          <a:xfrm>
            <a:off x="3112305" y="1923702"/>
            <a:ext cx="324000" cy="216000"/>
          </a:xfrm>
          <a:prstGeom prst="ellipse">
            <a:avLst/>
          </a:prstGeom>
          <a:noFill/>
          <a:ln cap="flat" cmpd="sng" w="28575">
            <a:solidFill>
              <a:srgbClr val="FFCC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1095" name="Google Shape;1095;p87"/>
          <p:cNvCxnSpPr/>
          <p:nvPr/>
        </p:nvCxnSpPr>
        <p:spPr>
          <a:xfrm>
            <a:off x="4035430" y="4802981"/>
            <a:ext cx="698588" cy="0"/>
          </a:xfrm>
          <a:prstGeom prst="straightConnector1">
            <a:avLst/>
          </a:prstGeom>
          <a:noFill/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lg" w="lg" type="stealth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pic>
        <p:nvPicPr>
          <p:cNvPr id="1096" name="Google Shape;1096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7420" y="735204"/>
            <a:ext cx="2271713" cy="4119086"/>
          </a:xfrm>
          <a:prstGeom prst="rect">
            <a:avLst/>
          </a:prstGeom>
          <a:noFill/>
          <a:ln>
            <a:noFill/>
          </a:ln>
        </p:spPr>
      </p:pic>
      <p:sp>
        <p:nvSpPr>
          <p:cNvPr id="1097" name="Google Shape;1097;p87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6:20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88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Fundamentos de la programación</a:t>
            </a:r>
            <a:endParaRPr/>
          </a:p>
        </p:txBody>
      </p:sp>
      <p:sp>
        <p:nvSpPr>
          <p:cNvPr id="1103" name="Google Shape;1103;p88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04" name="Google Shape;1104;p88"/>
          <p:cNvSpPr txBox="1"/>
          <p:nvPr>
            <p:ph idx="11" type="ftr"/>
          </p:nvPr>
        </p:nvSpPr>
        <p:spPr>
          <a:xfrm>
            <a:off x="2057400" y="4767263"/>
            <a:ext cx="4175534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1105" name="Google Shape;1105;p88"/>
          <p:cNvSpPr/>
          <p:nvPr/>
        </p:nvSpPr>
        <p:spPr>
          <a:xfrm>
            <a:off x="2554043" y="2283210"/>
            <a:ext cx="4036170" cy="110799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300">
                <a:solidFill>
                  <a:srgbClr val="B1EEFE"/>
                </a:solidFill>
                <a:latin typeface="Calibri"/>
                <a:ea typeface="Calibri"/>
                <a:cs typeface="Calibri"/>
                <a:sym typeface="Calibri"/>
              </a:rPr>
              <a:t>Calidad y reutilización</a:t>
            </a:r>
            <a:br>
              <a:rPr b="1" lang="es-ES" sz="3300">
                <a:solidFill>
                  <a:srgbClr val="B1EEF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s-ES" sz="3300">
                <a:solidFill>
                  <a:srgbClr val="B1EEFE"/>
                </a:solidFill>
                <a:latin typeface="Calibri"/>
                <a:ea typeface="Calibri"/>
                <a:cs typeface="Calibri"/>
                <a:sym typeface="Calibri"/>
              </a:rPr>
              <a:t>del software</a:t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06" name="Google Shape;1106;p88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6:20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89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Calidad del software</a:t>
            </a:r>
            <a:endParaRPr/>
          </a:p>
        </p:txBody>
      </p:sp>
      <p:sp>
        <p:nvSpPr>
          <p:cNvPr id="1112" name="Google Shape;1112;p89"/>
          <p:cNvSpPr txBox="1"/>
          <p:nvPr>
            <p:ph idx="1" type="body"/>
          </p:nvPr>
        </p:nvSpPr>
        <p:spPr>
          <a:xfrm>
            <a:off x="1485900" y="735546"/>
            <a:ext cx="6172200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95"/>
              <a:buNone/>
            </a:pPr>
            <a:r>
              <a:rPr lang="es-ES" sz="2100">
                <a:solidFill>
                  <a:srgbClr val="B1EEFE"/>
                </a:solidFill>
              </a:rPr>
              <a:t>Software de calidad</a:t>
            </a:r>
            <a:endParaRPr i="0" sz="2100">
              <a:solidFill>
                <a:srgbClr val="B1EEFE"/>
              </a:solidFill>
            </a:endParaRPr>
          </a:p>
          <a:p>
            <a:pPr indent="0" lvl="1" marL="271463" rtl="0" algn="l"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s-ES"/>
              <a:t>El software debe ser desarrollado con buenas prácticas de ingeniería del software que aseguren un buen nivel de calidad</a:t>
            </a:r>
            <a:endParaRPr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/>
              <a:t>Los distintos módulos de la aplicación deben ser probados exhaustivamente, tanto de forma independiente como en su relación con los demás módulos</a:t>
            </a:r>
            <a:endParaRPr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/>
              <a:t>La prueba y depuración es muy importante y todos los equipos deberán seguir buenas pautas para asegurar la calidad</a:t>
            </a:r>
            <a:endParaRPr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/>
              <a:t>Los módulos deben ser igualmente bien documentados, de forma que otros desarrolladores puedan aprovecharlos</a:t>
            </a:r>
            <a:endParaRPr/>
          </a:p>
        </p:txBody>
      </p:sp>
      <p:sp>
        <p:nvSpPr>
          <p:cNvPr id="1113" name="Google Shape;1113;p89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14" name="Google Shape;1114;p89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1115" name="Google Shape;1115;p89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6:20 p. m.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90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Prueba y depuración del software</a:t>
            </a:r>
            <a:endParaRPr/>
          </a:p>
        </p:txBody>
      </p:sp>
      <p:sp>
        <p:nvSpPr>
          <p:cNvPr id="1121" name="Google Shape;1121;p90"/>
          <p:cNvSpPr txBox="1"/>
          <p:nvPr>
            <p:ph idx="1" type="body"/>
          </p:nvPr>
        </p:nvSpPr>
        <p:spPr>
          <a:xfrm>
            <a:off x="1485900" y="735546"/>
            <a:ext cx="6172200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95"/>
              <a:buNone/>
            </a:pPr>
            <a:r>
              <a:rPr lang="es-ES" sz="2100">
                <a:solidFill>
                  <a:srgbClr val="B1EEFE"/>
                </a:solidFill>
              </a:rPr>
              <a:t>Prueba exhaustiva</a:t>
            </a:r>
            <a:endParaRPr i="0" sz="2100">
              <a:solidFill>
                <a:srgbClr val="B1EEFE"/>
              </a:solidFill>
            </a:endParaRPr>
          </a:p>
          <a:p>
            <a:pPr indent="0" lvl="1" marL="271463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s-ES"/>
              <a:t>El software debe ser probado exhaustivamente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/>
              <a:t>Debemos intentar descubrir todos los errores posible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/>
              <a:t>Los errores deben ser depurados, corrigiendo el código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/>
              <a:t>Pruebas sobre listas:</a:t>
            </a:r>
            <a:endParaRPr/>
          </a:p>
          <a:p>
            <a:pPr indent="-257174" lvl="1" marL="528638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Char char="✔"/>
            </a:pPr>
            <a:r>
              <a:rPr lang="es-ES"/>
              <a:t>Lista inicialmente vacía</a:t>
            </a:r>
            <a:endParaRPr/>
          </a:p>
          <a:p>
            <a:pPr indent="-257174" lvl="1" marL="528638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Char char="✔"/>
            </a:pPr>
            <a:r>
              <a:rPr lang="es-ES"/>
              <a:t>Lista inicialmente llena</a:t>
            </a:r>
            <a:endParaRPr/>
          </a:p>
          <a:p>
            <a:pPr indent="-257174" lvl="1" marL="528638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Char char="✔"/>
            </a:pPr>
            <a:r>
              <a:rPr lang="es-ES"/>
              <a:t>Lista con un número intermedio de elementos</a:t>
            </a:r>
            <a:endParaRPr/>
          </a:p>
          <a:p>
            <a:pPr indent="-257174" lvl="1" marL="528638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Char char="✔"/>
            </a:pPr>
            <a:r>
              <a:rPr lang="es-ES"/>
              <a:t>Archivo no existente</a:t>
            </a:r>
            <a:endParaRPr/>
          </a:p>
          <a:p>
            <a:pPr indent="0" lvl="1" marL="535781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/>
              <a:t>Etcétera...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/>
              <a:t>Se han de probar todas las opciones/situaciones del programa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/>
              <a:t>En las clases prácticas veremos cómo se depura el software</a:t>
            </a:r>
            <a:endParaRPr/>
          </a:p>
        </p:txBody>
      </p:sp>
      <p:sp>
        <p:nvSpPr>
          <p:cNvPr id="1122" name="Google Shape;1122;p90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23" name="Google Shape;1123;p90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1124" name="Google Shape;1124;p90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6:20 p. m.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91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Reutilización del software</a:t>
            </a:r>
            <a:endParaRPr/>
          </a:p>
        </p:txBody>
      </p:sp>
      <p:sp>
        <p:nvSpPr>
          <p:cNvPr id="1130" name="Google Shape;1130;p91"/>
          <p:cNvSpPr txBox="1"/>
          <p:nvPr>
            <p:ph idx="1" type="body"/>
          </p:nvPr>
        </p:nvSpPr>
        <p:spPr>
          <a:xfrm>
            <a:off x="1485900" y="735546"/>
            <a:ext cx="6172200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95"/>
              <a:buNone/>
            </a:pPr>
            <a:r>
              <a:rPr lang="es-ES" sz="2100">
                <a:solidFill>
                  <a:srgbClr val="B1EEFE"/>
                </a:solidFill>
              </a:rPr>
              <a:t>No reinventemos la rueda</a:t>
            </a:r>
            <a:endParaRPr i="0" sz="2100">
              <a:solidFill>
                <a:srgbClr val="B1EEFE"/>
              </a:solidFill>
            </a:endParaRPr>
          </a:p>
          <a:p>
            <a:pPr indent="0" lvl="1" marL="271463" rtl="0" algn="l"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s-ES"/>
              <a:t>Desarrollar el software pensando en su posible reutilización</a:t>
            </a:r>
            <a:endParaRPr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/>
              <a:t>Un software de calidad debe poder ser fácilmente reutilizado</a:t>
            </a:r>
            <a:endParaRPr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/>
              <a:t>Nuestros módulos deben ser fácilmente usados y modificados</a:t>
            </a:r>
            <a:endParaRPr/>
          </a:p>
          <a:p>
            <a:pPr indent="0" lvl="1" marL="271463" rtl="0" algn="l">
              <a:spcBef>
                <a:spcPts val="1350"/>
              </a:spcBef>
              <a:spcAft>
                <a:spcPts val="0"/>
              </a:spcAft>
              <a:buSzPts val="1600"/>
              <a:buNone/>
            </a:pPr>
            <a:r>
              <a:rPr lang="es-ES"/>
              <a:t>Por ejemplo: Nueva aplicación que gestione una lista de longitud variable de registros con NIF, nombre, apellidos y edad</a:t>
            </a:r>
            <a:endParaRPr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/>
              <a:t>Partiremos de los módulos </a:t>
            </a:r>
            <a:r>
              <a:rPr lang="es-ES">
                <a:latin typeface="Consolas"/>
                <a:ea typeface="Consolas"/>
                <a:cs typeface="Consolas"/>
                <a:sym typeface="Consolas"/>
              </a:rPr>
              <a:t>registro</a:t>
            </a:r>
            <a:r>
              <a:rPr lang="es-ES"/>
              <a:t> y </a:t>
            </a:r>
            <a:r>
              <a:rPr lang="es-ES">
                <a:latin typeface="Consolas"/>
                <a:ea typeface="Consolas"/>
                <a:cs typeface="Consolas"/>
                <a:sym typeface="Consolas"/>
              </a:rPr>
              <a:t>lista</a:t>
            </a:r>
            <a:r>
              <a:rPr lang="es-ES"/>
              <a:t> existentes</a:t>
            </a:r>
            <a:endParaRPr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/>
              <a:t>Las modificaciones básicamente afectarán al módulo </a:t>
            </a:r>
            <a:r>
              <a:rPr lang="es-ES">
                <a:latin typeface="Consolas"/>
                <a:ea typeface="Consolas"/>
                <a:cs typeface="Consolas"/>
                <a:sym typeface="Consolas"/>
              </a:rPr>
              <a:t>registro</a:t>
            </a:r>
            <a:endParaRPr/>
          </a:p>
          <a:p>
            <a:pPr indent="0" lvl="1" marL="271463" rtl="0" algn="l">
              <a:spcBef>
                <a:spcPts val="450"/>
              </a:spcBef>
              <a:spcAft>
                <a:spcPts val="0"/>
              </a:spcAft>
              <a:buSzPts val="1650"/>
              <a:buNone/>
            </a:pPr>
            <a:r>
              <a:t/>
            </a:r>
            <a:endParaRPr/>
          </a:p>
        </p:txBody>
      </p:sp>
      <p:sp>
        <p:nvSpPr>
          <p:cNvPr id="1131" name="Google Shape;1131;p91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32" name="Google Shape;1132;p91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1133" name="Google Shape;1133;p91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6:20 p. m.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92"/>
          <p:cNvSpPr txBox="1"/>
          <p:nvPr>
            <p:ph type="title"/>
          </p:nvPr>
        </p:nvSpPr>
        <p:spPr>
          <a:xfrm>
            <a:off x="1485900" y="218052"/>
            <a:ext cx="61722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Algoritmos y Estructuras de Datos I.</a:t>
            </a:r>
            <a:endParaRPr/>
          </a:p>
        </p:txBody>
      </p:sp>
      <p:sp>
        <p:nvSpPr>
          <p:cNvPr id="1139" name="Google Shape;1139;p92"/>
          <p:cNvSpPr txBox="1"/>
          <p:nvPr>
            <p:ph idx="1" type="body"/>
          </p:nvPr>
        </p:nvSpPr>
        <p:spPr>
          <a:xfrm>
            <a:off x="5364088" y="2516057"/>
            <a:ext cx="2592288" cy="486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10"/>
              <a:buNone/>
            </a:pPr>
            <a:r>
              <a:rPr lang="es-ES"/>
              <a:t>Muchas Gracias…</a:t>
            </a:r>
            <a:endParaRPr sz="1500"/>
          </a:p>
        </p:txBody>
      </p:sp>
      <p:sp>
        <p:nvSpPr>
          <p:cNvPr id="1140" name="Google Shape;1140;p92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1141" name="Google Shape;1141;p92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42" name="Google Shape;1142;p92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6:20 p. m.</a:t>
            </a:r>
            <a:endParaRPr/>
          </a:p>
        </p:txBody>
      </p:sp>
      <p:sp>
        <p:nvSpPr>
          <p:cNvPr id="1143" name="Google Shape;1143;p92"/>
          <p:cNvSpPr txBox="1"/>
          <p:nvPr/>
        </p:nvSpPr>
        <p:spPr>
          <a:xfrm>
            <a:off x="609600" y="49563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rPr>
              <a:t>6:20 p. m.</a:t>
            </a:r>
            <a:endParaRPr sz="900">
              <a:solidFill>
                <a:srgbClr val="D0E9ED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3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Algoritmos y Estructuras de Datos I.</a:t>
            </a:r>
            <a:endParaRPr/>
          </a:p>
        </p:txBody>
      </p:sp>
      <p:sp>
        <p:nvSpPr>
          <p:cNvPr id="294" name="Google Shape;294;p23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5" name="Google Shape;295;p23"/>
          <p:cNvSpPr txBox="1"/>
          <p:nvPr>
            <p:ph idx="11" type="ftr"/>
          </p:nvPr>
        </p:nvSpPr>
        <p:spPr>
          <a:xfrm>
            <a:off x="2057400" y="4767263"/>
            <a:ext cx="4175534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296" name="Google Shape;296;p23"/>
          <p:cNvSpPr/>
          <p:nvPr/>
        </p:nvSpPr>
        <p:spPr>
          <a:xfrm>
            <a:off x="1589996" y="2283210"/>
            <a:ext cx="5964198" cy="600164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300">
                <a:solidFill>
                  <a:srgbClr val="B1EEFE"/>
                </a:solidFill>
                <a:latin typeface="Calibri"/>
                <a:ea typeface="Calibri"/>
                <a:cs typeface="Calibri"/>
                <a:sym typeface="Calibri"/>
              </a:rPr>
              <a:t>Interfaz frente a implementación</a:t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97" name="Google Shape;297;p23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"/>
          <p:cNvSpPr txBox="1"/>
          <p:nvPr>
            <p:ph type="title"/>
          </p:nvPr>
        </p:nvSpPr>
        <p:spPr>
          <a:xfrm>
            <a:off x="457200" y="214296"/>
            <a:ext cx="8229600" cy="375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2700"/>
              <a:buFont typeface="Calibri"/>
              <a:buNone/>
            </a:pPr>
            <a:r>
              <a:rPr lang="es-ES"/>
              <a:t>Interfaz frente a implementación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24"/>
          <p:cNvSpPr txBox="1"/>
          <p:nvPr>
            <p:ph idx="1" type="body"/>
          </p:nvPr>
        </p:nvSpPr>
        <p:spPr>
          <a:xfrm>
            <a:off x="1485900" y="735546"/>
            <a:ext cx="6272454" cy="38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95"/>
              <a:buNone/>
            </a:pPr>
            <a:r>
              <a:rPr lang="es-ES" sz="2100">
                <a:solidFill>
                  <a:srgbClr val="B1EEFE"/>
                </a:solidFill>
              </a:rPr>
              <a:t>Creación de módulos de biblioteca</a:t>
            </a:r>
            <a:endParaRPr i="0" sz="2100">
              <a:solidFill>
                <a:srgbClr val="B1EEFE"/>
              </a:solidFill>
            </a:endParaRPr>
          </a:p>
          <a:p>
            <a:pPr indent="0" lvl="1" marL="271463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s-ES"/>
              <a:t>Código de un programa de un único archivo:</a:t>
            </a:r>
            <a:endParaRPr/>
          </a:p>
          <a:p>
            <a:pPr indent="-264319" lvl="1" marL="535781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Char char="✔"/>
            </a:pPr>
            <a:r>
              <a:rPr lang="es-ES"/>
              <a:t>Definiciones de constantes</a:t>
            </a:r>
            <a:endParaRPr/>
          </a:p>
          <a:p>
            <a:pPr indent="-264319" lvl="1" marL="535781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Char char="✔"/>
            </a:pPr>
            <a:r>
              <a:rPr lang="es-ES"/>
              <a:t>Declaraciones de tipos de datos</a:t>
            </a:r>
            <a:endParaRPr/>
          </a:p>
          <a:p>
            <a:pPr indent="-264319" lvl="1" marL="535781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Char char="✔"/>
            </a:pPr>
            <a:r>
              <a:rPr lang="es-ES"/>
              <a:t>Prototipos de los subprogramas</a:t>
            </a:r>
            <a:endParaRPr/>
          </a:p>
          <a:p>
            <a:pPr indent="-264319" lvl="1" marL="535781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Char char="✔"/>
            </a:pPr>
            <a:r>
              <a:rPr lang="es-ES"/>
              <a:t>Implementación de los subprogramas</a:t>
            </a:r>
            <a:endParaRPr/>
          </a:p>
          <a:p>
            <a:pPr indent="-264319" lvl="1" marL="535781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Char char="✔"/>
            </a:pPr>
            <a:r>
              <a:rPr lang="es-ES"/>
              <a:t>Implementación de la función </a:t>
            </a:r>
            <a:r>
              <a:rPr lang="es-ES"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/>
              <a:t>Constantes, tipos y prototipos indican </a:t>
            </a:r>
            <a:r>
              <a:rPr i="1" lang="es-ES"/>
              <a:t>cómo se usa</a:t>
            </a:r>
            <a:r>
              <a:rPr lang="es-ES"/>
              <a:t>: </a:t>
            </a:r>
            <a:r>
              <a:rPr lang="es-ES">
                <a:solidFill>
                  <a:srgbClr val="FFC000"/>
                </a:solidFill>
              </a:rPr>
              <a:t>Interfaz</a:t>
            </a:r>
            <a:endParaRPr/>
          </a:p>
          <a:p>
            <a:pPr indent="-264319" lvl="1" marL="535781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Char char="✔"/>
            </a:pPr>
            <a:r>
              <a:rPr lang="es-ES"/>
              <a:t>Estructura de datos con los subprogramas que la gestionan</a:t>
            </a:r>
            <a:endParaRPr/>
          </a:p>
          <a:p>
            <a:pPr indent="-264319" lvl="1" marL="535781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600"/>
              <a:buChar char="✔"/>
            </a:pPr>
            <a:r>
              <a:rPr lang="es-ES"/>
              <a:t>Conjunto de utilidades (subprogramas) de uso general</a:t>
            </a:r>
            <a:endParaRPr/>
          </a:p>
          <a:p>
            <a:pPr indent="-264319" lvl="1" marL="535781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600"/>
              <a:buChar char="✔"/>
            </a:pPr>
            <a:r>
              <a:rPr lang="es-ES"/>
              <a:t>Etcétera</a:t>
            </a:r>
            <a:endParaRPr/>
          </a:p>
          <a:p>
            <a:pPr indent="0" lvl="1" marL="271463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</a:pPr>
            <a:r>
              <a:rPr lang="es-ES"/>
              <a:t>+ </a:t>
            </a:r>
            <a:r>
              <a:rPr lang="es-ES">
                <a:solidFill>
                  <a:srgbClr val="FFC000"/>
                </a:solidFill>
              </a:rPr>
              <a:t>Implementación</a:t>
            </a:r>
            <a:r>
              <a:rPr lang="es-ES"/>
              <a:t> de los subprogramas (</a:t>
            </a:r>
            <a:r>
              <a:rPr i="1" lang="es-ES"/>
              <a:t>cómo se hace</a:t>
            </a:r>
            <a:r>
              <a:rPr lang="es-ES"/>
              <a:t>)</a:t>
            </a:r>
            <a:endParaRPr/>
          </a:p>
        </p:txBody>
      </p:sp>
      <p:sp>
        <p:nvSpPr>
          <p:cNvPr id="304" name="Google Shape;304;p24"/>
          <p:cNvSpPr txBox="1"/>
          <p:nvPr>
            <p:ph idx="12" type="sldNum"/>
          </p:nvPr>
        </p:nvSpPr>
        <p:spPr>
          <a:xfrm>
            <a:off x="6929454" y="4767263"/>
            <a:ext cx="90009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05" name="Google Shape;305;p24"/>
          <p:cNvSpPr txBox="1"/>
          <p:nvPr>
            <p:ph idx="11" type="ftr"/>
          </p:nvPr>
        </p:nvSpPr>
        <p:spPr>
          <a:xfrm>
            <a:off x="3230638" y="4767263"/>
            <a:ext cx="31415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– Programación Modular</a:t>
            </a:r>
            <a:endParaRPr/>
          </a:p>
        </p:txBody>
      </p:sp>
      <p:sp>
        <p:nvSpPr>
          <p:cNvPr id="306" name="Google Shape;306;p24"/>
          <p:cNvSpPr txBox="1"/>
          <p:nvPr>
            <p:ph idx="10" type="dt"/>
          </p:nvPr>
        </p:nvSpPr>
        <p:spPr>
          <a:xfrm>
            <a:off x="457200" y="480399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6:19 p. m.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