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7"/>
  </p:notesMasterIdLst>
  <p:sldIdLst>
    <p:sldId id="256" r:id="rId2"/>
    <p:sldId id="292" r:id="rId3"/>
    <p:sldId id="368" r:id="rId4"/>
    <p:sldId id="367"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59" r:id="rId46"/>
  </p:sldIdLst>
  <p:sldSz cx="13433425"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8CF33A02-8DD0-4208-B910-4E474553E134}">
          <p14:sldIdLst>
            <p14:sldId id="256"/>
          </p14:sldIdLst>
        </p14:section>
        <p14:section name="Sección sin título" id="{CD7F645C-103C-42F8-96F1-55CE7040CC07}">
          <p14:sldIdLst>
            <p14:sldId id="292"/>
            <p14:sldId id="368"/>
            <p14:sldId id="367"/>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59"/>
          </p14:sldIdLst>
        </p14:section>
      </p14:sectionLst>
    </p:ext>
    <p:ext uri="{EFAFB233-063F-42B5-8137-9DF3F51BA10A}">
      <p15:sldGuideLst xmlns:p15="http://schemas.microsoft.com/office/powerpoint/2012/main">
        <p15:guide id="1" orient="horz" pos="2880" userDrawn="1">
          <p15:clr>
            <a:srgbClr val="A4A3A4"/>
          </p15:clr>
        </p15:guide>
        <p15:guide id="2" pos="27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444" y="-18"/>
      </p:cViewPr>
      <p:guideLst>
        <p:guide orient="horz" pos="2880"/>
        <p:guide pos="2713"/>
      </p:guideLst>
    </p:cSldViewPr>
  </p:slideViewPr>
  <p:notesTextViewPr>
    <p:cViewPr>
      <p:scale>
        <a:sx n="100" d="100"/>
        <a:sy n="100" d="100"/>
      </p:scale>
      <p:origin x="0" y="0"/>
    </p:cViewPr>
  </p:notesTextViewPr>
  <p:sorterViewPr>
    <p:cViewPr>
      <p:scale>
        <a:sx n="200" d="100"/>
        <a:sy n="200" d="100"/>
      </p:scale>
      <p:origin x="0" y="-7853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B42427C8-94A6-4DC3-997F-92D8057B20AF}" type="datetimeFigureOut">
              <a:rPr lang="es-AR" smtClean="0"/>
              <a:t>12/11/2020</a:t>
            </a:fld>
            <a:endParaRPr lang="es-AR"/>
          </a:p>
        </p:txBody>
      </p:sp>
      <p:sp>
        <p:nvSpPr>
          <p:cNvPr id="4" name="Marcador de imagen de diapositiva 3"/>
          <p:cNvSpPr>
            <a:spLocks noGrp="1" noRot="1" noChangeAspect="1"/>
          </p:cNvSpPr>
          <p:nvPr>
            <p:ph type="sldImg" idx="2"/>
          </p:nvPr>
        </p:nvSpPr>
        <p:spPr>
          <a:xfrm>
            <a:off x="3079750" y="944563"/>
            <a:ext cx="4533900" cy="2551112"/>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DC212721-3EC2-498F-865A-7E97C6452598}" type="slidenum">
              <a:rPr lang="es-AR" smtClean="0"/>
              <a:t>‹Nº›</a:t>
            </a:fld>
            <a:endParaRPr lang="es-AR"/>
          </a:p>
        </p:txBody>
      </p:sp>
    </p:spTree>
    <p:extLst>
      <p:ext uri="{BB962C8B-B14F-4D97-AF65-F5344CB8AC3E}">
        <p14:creationId xmlns:p14="http://schemas.microsoft.com/office/powerpoint/2010/main" val="120509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C212721-3EC2-498F-865A-7E97C6452598}" type="slidenum">
              <a:rPr lang="es-AR" smtClean="0"/>
              <a:t>28</a:t>
            </a:fld>
            <a:endParaRPr lang="es-AR"/>
          </a:p>
        </p:txBody>
      </p:sp>
    </p:spTree>
    <p:extLst>
      <p:ext uri="{BB962C8B-B14F-4D97-AF65-F5344CB8AC3E}">
        <p14:creationId xmlns:p14="http://schemas.microsoft.com/office/powerpoint/2010/main" val="2239988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C212721-3EC2-498F-865A-7E97C6452598}" type="slidenum">
              <a:rPr lang="es-AR" smtClean="0"/>
              <a:t>33</a:t>
            </a:fld>
            <a:endParaRPr lang="es-AR"/>
          </a:p>
        </p:txBody>
      </p:sp>
    </p:spTree>
    <p:extLst>
      <p:ext uri="{BB962C8B-B14F-4D97-AF65-F5344CB8AC3E}">
        <p14:creationId xmlns:p14="http://schemas.microsoft.com/office/powerpoint/2010/main" val="402951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Título"/>
          <p:cNvSpPr>
            <a:spLocks noGrp="1"/>
          </p:cNvSpPr>
          <p:nvPr>
            <p:ph type="ctrTitle"/>
          </p:nvPr>
        </p:nvSpPr>
        <p:spPr>
          <a:xfrm>
            <a:off x="783617" y="1511300"/>
            <a:ext cx="11534834" cy="2015067"/>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617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783616" y="3557368"/>
            <a:ext cx="11539312" cy="1931106"/>
          </a:xfrm>
        </p:spPr>
        <p:txBody>
          <a:bodyPr lIns="0" rIns="18288"/>
          <a:lstStyle>
            <a:lvl1pPr marL="0" marR="50374" indent="0" algn="r">
              <a:buNone/>
              <a:defRPr>
                <a:solidFill>
                  <a:schemeClr val="tx1"/>
                </a:solidFill>
              </a:defRPr>
            </a:lvl1pPr>
            <a:lvl2pPr marL="503743" indent="0" algn="ctr">
              <a:buNone/>
            </a:lvl2pPr>
            <a:lvl3pPr marL="1007486" indent="0" algn="ctr">
              <a:buNone/>
            </a:lvl3pPr>
            <a:lvl4pPr marL="1511229" indent="0" algn="ctr">
              <a:buNone/>
            </a:lvl4pPr>
            <a:lvl5pPr marL="2014972" indent="0" algn="ctr">
              <a:buNone/>
            </a:lvl5pPr>
            <a:lvl6pPr marL="2518715" indent="0" algn="ctr">
              <a:buNone/>
            </a:lvl6pPr>
            <a:lvl7pPr marL="3022458" indent="0" algn="ctr">
              <a:buNone/>
            </a:lvl7pPr>
            <a:lvl8pPr marL="3526201" indent="0" algn="ctr">
              <a:buNone/>
            </a:lvl8pPr>
            <a:lvl9pPr marL="4029944" indent="0" algn="ctr">
              <a:buNone/>
            </a:lvl9pPr>
          </a:lstStyle>
          <a:p>
            <a:r>
              <a:rPr kumimoji="0" lang="es-ES"/>
              <a:t>Haga clic para editar el estilo de subtítulo del patrón</a:t>
            </a:r>
            <a:endParaRPr kumimoji="0" lang="en-US"/>
          </a:p>
        </p:txBody>
      </p:sp>
      <p:sp>
        <p:nvSpPr>
          <p:cNvPr id="30" name="29 Marcador de fecha"/>
          <p:cNvSpPr>
            <a:spLocks noGrp="1"/>
          </p:cNvSpPr>
          <p:nvPr>
            <p:ph type="dt" sz="half" idx="10"/>
          </p:nvPr>
        </p:nvSpPr>
        <p:spPr/>
        <p:txBody>
          <a:bodyPr/>
          <a:lstStyle/>
          <a:p>
            <a:fld id="{975F39D9-052D-4CFB-B8E0-EFFB57CC0D2F}" type="datetime12">
              <a:rPr lang="es-AR" smtClean="0"/>
              <a:t>7:41 a. m.</a:t>
            </a:fld>
            <a:endParaRPr lang="en-US"/>
          </a:p>
        </p:txBody>
      </p:sp>
      <p:sp>
        <p:nvSpPr>
          <p:cNvPr id="19" name="18 Marcador de pie de página"/>
          <p:cNvSpPr>
            <a:spLocks noGrp="1"/>
          </p:cNvSpPr>
          <p:nvPr>
            <p:ph type="ftr" sz="quarter" idx="11"/>
          </p:nvPr>
        </p:nvSpPr>
        <p:spPr/>
        <p:txBody>
          <a:bodyPr/>
          <a:lstStyle/>
          <a:p>
            <a:r>
              <a:rPr lang="es-ES"/>
              <a:t>AyED I - Unidad 10 Programación Orientada a Objetos</a:t>
            </a:r>
            <a:endParaRPr lang="es-ES" dirty="0"/>
          </a:p>
        </p:txBody>
      </p:sp>
    </p:spTree>
    <p:extLst>
      <p:ext uri="{BB962C8B-B14F-4D97-AF65-F5344CB8AC3E}">
        <p14:creationId xmlns:p14="http://schemas.microsoft.com/office/powerpoint/2010/main" val="142877253"/>
      </p:ext>
    </p:extLst>
  </p:cSld>
  <p:clrMapOvr>
    <a:overrideClrMapping bg1="dk1" tx1="lt1" bg2="dk2" tx2="lt2" accent1="accent1" accent2="accent2" accent3="accent3" accent4="accent4" accent5="accent5" accent6="accent6" hlink="hlink" folHlink="folHlink"/>
  </p:clrMapOvr>
  <p:transition spd="med">
    <p:wipe dir="d"/>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Editar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75F39D9-052D-4CFB-B8E0-EFFB57CC0D2F}" type="datetime12">
              <a:rPr lang="es-AR" smtClean="0"/>
              <a:t>7:41 a. m.</a:t>
            </a:fld>
            <a:endParaRPr lang="en-US"/>
          </a:p>
        </p:txBody>
      </p:sp>
      <p:sp>
        <p:nvSpPr>
          <p:cNvPr id="5" name="4 Marcador de pie de página"/>
          <p:cNvSpPr>
            <a:spLocks noGrp="1"/>
          </p:cNvSpPr>
          <p:nvPr>
            <p:ph type="ftr" sz="quarter" idx="11"/>
          </p:nvPr>
        </p:nvSpPr>
        <p:spPr/>
        <p:txBody>
          <a:bodyPr/>
          <a:lstStyle/>
          <a:p>
            <a:r>
              <a:rPr lang="es-ES"/>
              <a:t>AyED I - Unidad 10 Programación Orientada a Objetos</a:t>
            </a:r>
            <a:endParaRPr lang="es-ES" dirty="0"/>
          </a:p>
        </p:txBody>
      </p:sp>
    </p:spTree>
    <p:extLst>
      <p:ext uri="{BB962C8B-B14F-4D97-AF65-F5344CB8AC3E}">
        <p14:creationId xmlns:p14="http://schemas.microsoft.com/office/powerpoint/2010/main" val="3719883731"/>
      </p:ext>
    </p:extLst>
  </p:cSld>
  <p:clrMapOvr>
    <a:masterClrMapping/>
  </p:clrMapOvr>
  <p:transition spd="med">
    <p:wipe dir="d"/>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9739233" y="1007536"/>
            <a:ext cx="3022521" cy="5742591"/>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671671" y="1007536"/>
            <a:ext cx="8843671" cy="5742591"/>
          </a:xfrm>
        </p:spPr>
        <p:txBody>
          <a:bodyPr vert="eaVert"/>
          <a:lstStyle/>
          <a:p>
            <a:pPr lvl="0" eaLnBrk="1" latinLnBrk="0" hangingPunct="1"/>
            <a:r>
              <a:rPr lang="es-ES"/>
              <a:t>Editar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75F39D9-052D-4CFB-B8E0-EFFB57CC0D2F}" type="datetime12">
              <a:rPr lang="es-AR" smtClean="0"/>
              <a:t>7:41 a. m.</a:t>
            </a:fld>
            <a:endParaRPr lang="en-US"/>
          </a:p>
        </p:txBody>
      </p:sp>
      <p:sp>
        <p:nvSpPr>
          <p:cNvPr id="5" name="4 Marcador de pie de página"/>
          <p:cNvSpPr>
            <a:spLocks noGrp="1"/>
          </p:cNvSpPr>
          <p:nvPr>
            <p:ph type="ftr" sz="quarter" idx="11"/>
          </p:nvPr>
        </p:nvSpPr>
        <p:spPr/>
        <p:txBody>
          <a:bodyPr/>
          <a:lstStyle/>
          <a:p>
            <a:r>
              <a:rPr lang="es-ES"/>
              <a:t>AyED I - Unidad 10 Programación Orientada a Objetos</a:t>
            </a:r>
            <a:endParaRPr lang="es-ES" dirty="0"/>
          </a:p>
        </p:txBody>
      </p:sp>
    </p:spTree>
    <p:extLst>
      <p:ext uri="{BB962C8B-B14F-4D97-AF65-F5344CB8AC3E}">
        <p14:creationId xmlns:p14="http://schemas.microsoft.com/office/powerpoint/2010/main" val="3720128731"/>
      </p:ext>
    </p:extLst>
  </p:cSld>
  <p:clrMapOvr>
    <a:masterClrMapping/>
  </p:clrMapOvr>
  <p:transition spd="med">
    <p:wipe dir="d"/>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71671" y="314830"/>
            <a:ext cx="12090083" cy="550999"/>
          </a:xfrm>
        </p:spPr>
        <p:txBody>
          <a:bodyPr>
            <a:noAutofit/>
          </a:bodyPr>
          <a:lstStyle>
            <a:lvl1pPr>
              <a:defRPr sz="3966" b="1">
                <a:ln>
                  <a:solidFill>
                    <a:srgbClr val="0070C0"/>
                  </a:solidFill>
                </a:ln>
                <a:solidFill>
                  <a:schemeClr val="bg2">
                    <a:lumMod val="20000"/>
                    <a:lumOff val="80000"/>
                  </a:schemeClr>
                </a:solidFill>
                <a:effectLst>
                  <a:outerShdw blurRad="38100" dist="38100" dir="2700000" algn="tl">
                    <a:srgbClr val="000000">
                      <a:alpha val="43137"/>
                    </a:srgbClr>
                  </a:outerShdw>
                </a:effectLst>
              </a:defRPr>
            </a:lvl1pPr>
          </a:lstStyle>
          <a:p>
            <a:r>
              <a:rPr kumimoji="0" lang="es-ES"/>
              <a:t>Haga clic para modificar el estilo de título del patrón</a:t>
            </a:r>
            <a:endParaRPr kumimoji="0" lang="en-US" dirty="0"/>
          </a:p>
        </p:txBody>
      </p:sp>
      <p:sp>
        <p:nvSpPr>
          <p:cNvPr id="3" name="2 Marcador de contenido"/>
          <p:cNvSpPr>
            <a:spLocks noGrp="1"/>
          </p:cNvSpPr>
          <p:nvPr>
            <p:ph idx="1"/>
          </p:nvPr>
        </p:nvSpPr>
        <p:spPr>
          <a:xfrm>
            <a:off x="671671" y="1180685"/>
            <a:ext cx="12090083" cy="5630659"/>
          </a:xfrm>
        </p:spPr>
        <p:txBody>
          <a:bodyPr/>
          <a:lstStyle>
            <a:lvl1pPr marL="0" indent="0">
              <a:buNone/>
              <a:defRPr sz="2644" i="1">
                <a:effectLst>
                  <a:outerShdw blurRad="38100" dist="38100" dir="2700000" algn="tl">
                    <a:srgbClr val="000000">
                      <a:alpha val="43137"/>
                    </a:srgbClr>
                  </a:outerShdw>
                </a:effectLst>
                <a:latin typeface="Cambria" pitchFamily="18" charset="0"/>
              </a:defRPr>
            </a:lvl1pPr>
            <a:lvl2pPr marL="397048" indent="-397048">
              <a:buClr>
                <a:schemeClr val="bg2">
                  <a:lumMod val="20000"/>
                  <a:lumOff val="80000"/>
                </a:schemeClr>
              </a:buClr>
              <a:buSzPct val="100000"/>
              <a:buFont typeface="Wingdings" pitchFamily="2" charset="2"/>
              <a:buChar char="ü"/>
              <a:defRPr sz="2424">
                <a:effectLst>
                  <a:outerShdw blurRad="38100" dist="38100" dir="2700000" algn="tl">
                    <a:srgbClr val="000000">
                      <a:alpha val="43137"/>
                    </a:srgbClr>
                  </a:outerShdw>
                </a:effectLst>
                <a:latin typeface="Cambria" pitchFamily="18" charset="0"/>
              </a:defRPr>
            </a:lvl2pPr>
            <a:lvl3pPr marL="787098" indent="-391800">
              <a:buClr>
                <a:srgbClr val="FFC000"/>
              </a:buClr>
              <a:buFont typeface="Constantia" pitchFamily="18" charset="0"/>
              <a:buChar char="—"/>
              <a:defRPr sz="2204">
                <a:effectLst>
                  <a:outerShdw blurRad="38100" dist="38100" dir="2700000" algn="tl">
                    <a:srgbClr val="000000">
                      <a:alpha val="43137"/>
                    </a:srgbClr>
                  </a:outerShdw>
                </a:effectLst>
                <a:latin typeface="Cambria" pitchFamily="18" charset="0"/>
              </a:defRPr>
            </a:lvl3pPr>
            <a:lvl4pPr marL="1185895" indent="-398797">
              <a:buClr>
                <a:schemeClr val="bg2">
                  <a:lumMod val="20000"/>
                  <a:lumOff val="80000"/>
                </a:schemeClr>
              </a:buClr>
              <a:buSzPct val="100000"/>
              <a:buFont typeface="Wingdings" pitchFamily="2" charset="2"/>
              <a:buChar char="ü"/>
              <a:defRPr>
                <a:effectLst>
                  <a:outerShdw blurRad="38100" dist="38100" dir="2700000" algn="tl">
                    <a:srgbClr val="000000">
                      <a:alpha val="43137"/>
                    </a:srgbClr>
                  </a:outerShdw>
                </a:effectLst>
                <a:latin typeface="Cambria" pitchFamily="18" charset="0"/>
              </a:defRPr>
            </a:lvl4pPr>
            <a:lvl5pPr marL="1584691" indent="-398797">
              <a:buClr>
                <a:schemeClr val="bg2">
                  <a:lumMod val="20000"/>
                  <a:lumOff val="80000"/>
                </a:schemeClr>
              </a:buClr>
              <a:buSzPct val="100000"/>
              <a:buFont typeface="Wingdings" pitchFamily="2" charset="2"/>
              <a:buChar char="ü"/>
              <a:defRPr>
                <a:effectLst>
                  <a:outerShdw blurRad="38100" dist="38100" dir="2700000" algn="tl">
                    <a:srgbClr val="000000">
                      <a:alpha val="43137"/>
                    </a:srgbClr>
                  </a:outerShdw>
                </a:effectLst>
                <a:latin typeface="Cambria" pitchFamily="18" charset="0"/>
              </a:defRPr>
            </a:lvl5pPr>
          </a:lstStyle>
          <a:p>
            <a:pPr lvl="0" eaLnBrk="1" latinLnBrk="0" hangingPunct="1"/>
            <a:r>
              <a:rPr lang="es-ES"/>
              <a:t>Editar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dirty="0"/>
          </a:p>
        </p:txBody>
      </p:sp>
      <p:cxnSp>
        <p:nvCxnSpPr>
          <p:cNvPr id="8" name="7 Conector recto"/>
          <p:cNvCxnSpPr/>
          <p:nvPr/>
        </p:nvCxnSpPr>
        <p:spPr>
          <a:xfrm>
            <a:off x="629651" y="944543"/>
            <a:ext cx="12174126" cy="0"/>
          </a:xfrm>
          <a:prstGeom prst="line">
            <a:avLst/>
          </a:prstGeom>
          <a:ln w="28575">
            <a:solidFill>
              <a:schemeClr val="accent2">
                <a:lumMod val="20000"/>
                <a:lumOff val="80000"/>
              </a:schemeClr>
            </a:solidFill>
          </a:ln>
        </p:spPr>
        <p:style>
          <a:lnRef idx="3">
            <a:schemeClr val="accent2"/>
          </a:lnRef>
          <a:fillRef idx="0">
            <a:schemeClr val="accent2"/>
          </a:fillRef>
          <a:effectRef idx="2">
            <a:schemeClr val="accent2"/>
          </a:effectRef>
          <a:fontRef idx="minor">
            <a:schemeClr val="tx1"/>
          </a:fontRef>
        </p:style>
      </p:cxnSp>
      <p:sp>
        <p:nvSpPr>
          <p:cNvPr id="12" name="3 Marcador de fecha"/>
          <p:cNvSpPr>
            <a:spLocks noGrp="1"/>
          </p:cNvSpPr>
          <p:nvPr>
            <p:ph type="dt" sz="half" idx="10"/>
          </p:nvPr>
        </p:nvSpPr>
        <p:spPr>
          <a:xfrm>
            <a:off x="671671" y="7003758"/>
            <a:ext cx="3134466" cy="402314"/>
          </a:xfrm>
        </p:spPr>
        <p:txBody>
          <a:bodyPr/>
          <a:lstStyle/>
          <a:p>
            <a:fld id="{975F39D9-052D-4CFB-B8E0-EFFB57CC0D2F}" type="datetime12">
              <a:rPr lang="es-AR" smtClean="0"/>
              <a:t>7:41 a. m.</a:t>
            </a:fld>
            <a:endParaRPr lang="en-US"/>
          </a:p>
        </p:txBody>
      </p:sp>
      <p:sp>
        <p:nvSpPr>
          <p:cNvPr id="14" name="4 Marcador de pie de página"/>
          <p:cNvSpPr>
            <a:spLocks noGrp="1"/>
          </p:cNvSpPr>
          <p:nvPr>
            <p:ph type="ftr" sz="quarter" idx="11"/>
          </p:nvPr>
        </p:nvSpPr>
        <p:spPr>
          <a:xfrm>
            <a:off x="7034073" y="7013547"/>
            <a:ext cx="4925589" cy="402314"/>
          </a:xfrm>
        </p:spPr>
        <p:txBody>
          <a:bodyPr/>
          <a:lstStyle/>
          <a:p>
            <a:r>
              <a:rPr lang="es-ES"/>
              <a:t>AyED I - Unidad 10 Programación Orientada a Objetos</a:t>
            </a:r>
            <a:endParaRPr lang="es-ES" dirty="0"/>
          </a:p>
        </p:txBody>
      </p:sp>
    </p:spTree>
    <p:extLst>
      <p:ext uri="{BB962C8B-B14F-4D97-AF65-F5344CB8AC3E}">
        <p14:creationId xmlns:p14="http://schemas.microsoft.com/office/powerpoint/2010/main" val="1254381688"/>
      </p:ext>
    </p:extLst>
  </p:cSld>
  <p:clrMapOvr>
    <a:overrideClrMapping bg1="dk1" tx1="lt1" bg2="dk2" tx2="lt2" accent1="accent1" accent2="accent2" accent3="accent3" accent4="accent4" accent5="accent5" accent6="accent6" hlink="hlink" folHlink="folHlink"/>
  </p:clrMapOvr>
  <p:transition spd="med">
    <p:wipe dir="d"/>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79139" y="1450848"/>
            <a:ext cx="11418411" cy="1501225"/>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617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79139" y="2980139"/>
            <a:ext cx="11418411" cy="1663479"/>
          </a:xfrm>
        </p:spPr>
        <p:txBody>
          <a:bodyPr lIns="45720" rIns="45720" anchor="t"/>
          <a:lstStyle>
            <a:lvl1pPr marL="0" indent="0">
              <a:buNone/>
              <a:defRPr sz="2424">
                <a:solidFill>
                  <a:schemeClr val="tx1"/>
                </a:solidFill>
              </a:defRPr>
            </a:lvl1pPr>
            <a:lvl2pPr>
              <a:buNone/>
              <a:defRPr sz="1983">
                <a:solidFill>
                  <a:schemeClr val="tx1">
                    <a:tint val="75000"/>
                  </a:schemeClr>
                </a:solidFill>
              </a:defRPr>
            </a:lvl2pPr>
            <a:lvl3pPr>
              <a:buNone/>
              <a:defRPr sz="1763">
                <a:solidFill>
                  <a:schemeClr val="tx1">
                    <a:tint val="75000"/>
                  </a:schemeClr>
                </a:solidFill>
              </a:defRPr>
            </a:lvl3pPr>
            <a:lvl4pPr>
              <a:buNone/>
              <a:defRPr sz="1543">
                <a:solidFill>
                  <a:schemeClr val="tx1">
                    <a:tint val="75000"/>
                  </a:schemeClr>
                </a:solidFill>
              </a:defRPr>
            </a:lvl4pPr>
            <a:lvl5pPr>
              <a:buNone/>
              <a:defRPr sz="1543">
                <a:solidFill>
                  <a:schemeClr val="tx1">
                    <a:tint val="75000"/>
                  </a:schemeClr>
                </a:solidFill>
              </a:defRPr>
            </a:lvl5pPr>
          </a:lstStyle>
          <a:p>
            <a:pPr lvl="0" eaLnBrk="1" latinLnBrk="0" hangingPunct="1"/>
            <a:r>
              <a:rPr kumimoji="0" lang="es-ES"/>
              <a:t>Editar el estilo de texto del patrón</a:t>
            </a:r>
          </a:p>
        </p:txBody>
      </p:sp>
      <p:sp>
        <p:nvSpPr>
          <p:cNvPr id="4" name="3 Marcador de fecha"/>
          <p:cNvSpPr>
            <a:spLocks noGrp="1"/>
          </p:cNvSpPr>
          <p:nvPr>
            <p:ph type="dt" sz="half" idx="10"/>
          </p:nvPr>
        </p:nvSpPr>
        <p:spPr/>
        <p:txBody>
          <a:bodyPr/>
          <a:lstStyle/>
          <a:p>
            <a:fld id="{975F39D9-052D-4CFB-B8E0-EFFB57CC0D2F}" type="datetime12">
              <a:rPr lang="es-AR" smtClean="0"/>
              <a:t>7:41 a. m.</a:t>
            </a:fld>
            <a:endParaRPr lang="en-US"/>
          </a:p>
        </p:txBody>
      </p:sp>
      <p:sp>
        <p:nvSpPr>
          <p:cNvPr id="5" name="4 Marcador de pie de página"/>
          <p:cNvSpPr>
            <a:spLocks noGrp="1"/>
          </p:cNvSpPr>
          <p:nvPr>
            <p:ph type="ftr" sz="quarter" idx="11"/>
          </p:nvPr>
        </p:nvSpPr>
        <p:spPr>
          <a:xfrm>
            <a:off x="5923312" y="7003756"/>
            <a:ext cx="4925589" cy="402314"/>
          </a:xfrm>
        </p:spPr>
        <p:txBody>
          <a:bodyPr/>
          <a:lstStyle/>
          <a:p>
            <a:r>
              <a:rPr lang="es-ES"/>
              <a:t>AyED I - Unidad 10 Programación Orientada a Objetos</a:t>
            </a:r>
            <a:endParaRPr lang="es-ES" dirty="0"/>
          </a:p>
        </p:txBody>
      </p:sp>
    </p:spTree>
    <p:extLst>
      <p:ext uri="{BB962C8B-B14F-4D97-AF65-F5344CB8AC3E}">
        <p14:creationId xmlns:p14="http://schemas.microsoft.com/office/powerpoint/2010/main" val="1335534196"/>
      </p:ext>
    </p:extLst>
  </p:cSld>
  <p:clrMapOvr>
    <a:overrideClrMapping bg1="dk1" tx1="lt1" bg2="dk2" tx2="lt2" accent1="accent1" accent2="accent2" accent3="accent3" accent4="accent4" accent5="accent5" accent6="accent6" hlink="hlink" folHlink="folHlink"/>
  </p:clrMapOvr>
  <p:transition spd="med">
    <p:wipe dir="d"/>
  </p:transition>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671671" y="775801"/>
            <a:ext cx="12090083" cy="1259417"/>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671671" y="2115649"/>
            <a:ext cx="5933096" cy="4886537"/>
          </a:xfrm>
        </p:spPr>
        <p:txBody>
          <a:bodyPr/>
          <a:lstStyle>
            <a:lvl1pPr>
              <a:defRPr sz="2865"/>
            </a:lvl1pPr>
            <a:lvl2pPr>
              <a:defRPr sz="2644"/>
            </a:lvl2pPr>
            <a:lvl3pPr>
              <a:defRPr sz="2204"/>
            </a:lvl3pPr>
            <a:lvl4pPr>
              <a:defRPr sz="1983"/>
            </a:lvl4pPr>
            <a:lvl5pPr>
              <a:defRPr sz="1983"/>
            </a:lvl5pPr>
          </a:lstStyle>
          <a:p>
            <a:pPr lvl="0" eaLnBrk="1" latinLnBrk="0" hangingPunct="1"/>
            <a:r>
              <a:rPr lang="es-ES"/>
              <a:t>Editar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6828658" y="2115649"/>
            <a:ext cx="5933096" cy="4886537"/>
          </a:xfrm>
        </p:spPr>
        <p:txBody>
          <a:bodyPr/>
          <a:lstStyle>
            <a:lvl1pPr>
              <a:defRPr sz="2865"/>
            </a:lvl1pPr>
            <a:lvl2pPr>
              <a:defRPr sz="2644"/>
            </a:lvl2pPr>
            <a:lvl3pPr>
              <a:defRPr sz="2204"/>
            </a:lvl3pPr>
            <a:lvl4pPr>
              <a:defRPr sz="1983"/>
            </a:lvl4pPr>
            <a:lvl5pPr>
              <a:defRPr sz="1983"/>
            </a:lvl5pPr>
          </a:lstStyle>
          <a:p>
            <a:pPr lvl="0" eaLnBrk="1" latinLnBrk="0" hangingPunct="1"/>
            <a:r>
              <a:rPr lang="es-ES"/>
              <a:t>Editar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975F39D9-052D-4CFB-B8E0-EFFB57CC0D2F}" type="datetime12">
              <a:rPr lang="es-AR" smtClean="0"/>
              <a:t>7:41 a. m.</a:t>
            </a:fld>
            <a:endParaRPr lang="en-US"/>
          </a:p>
        </p:txBody>
      </p:sp>
      <p:sp>
        <p:nvSpPr>
          <p:cNvPr id="6" name="5 Marcador de pie de página"/>
          <p:cNvSpPr>
            <a:spLocks noGrp="1"/>
          </p:cNvSpPr>
          <p:nvPr>
            <p:ph type="ftr" sz="quarter" idx="11"/>
          </p:nvPr>
        </p:nvSpPr>
        <p:spPr>
          <a:xfrm>
            <a:off x="4869617" y="7033642"/>
            <a:ext cx="4925589" cy="402314"/>
          </a:xfrm>
        </p:spPr>
        <p:txBody>
          <a:bodyPr/>
          <a:lstStyle/>
          <a:p>
            <a:r>
              <a:rPr lang="es-ES"/>
              <a:t>AyED I - Unidad 10 Programación Orientada a Objetos</a:t>
            </a:r>
            <a:endParaRPr lang="es-ES" dirty="0"/>
          </a:p>
        </p:txBody>
      </p:sp>
    </p:spTree>
    <p:extLst>
      <p:ext uri="{BB962C8B-B14F-4D97-AF65-F5344CB8AC3E}">
        <p14:creationId xmlns:p14="http://schemas.microsoft.com/office/powerpoint/2010/main" val="3459292475"/>
      </p:ext>
    </p:extLst>
  </p:cSld>
  <p:clrMapOvr>
    <a:masterClrMapping/>
  </p:clrMapOvr>
  <p:transition spd="med">
    <p:wipe dir="d"/>
  </p:transition>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71671" y="775801"/>
            <a:ext cx="12090083" cy="1259417"/>
          </a:xfrm>
        </p:spPr>
        <p:txBody>
          <a:bodyPr tIns="45720" anchor="b"/>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671672" y="2044209"/>
            <a:ext cx="5935429" cy="726508"/>
          </a:xfrm>
        </p:spPr>
        <p:txBody>
          <a:bodyPr lIns="45720" tIns="0" rIns="45720" bIns="0" anchor="ctr">
            <a:noAutofit/>
          </a:bodyPr>
          <a:lstStyle>
            <a:lvl1pPr marL="0" indent="0">
              <a:buNone/>
              <a:defRPr sz="2644" b="1" cap="none" baseline="0">
                <a:solidFill>
                  <a:schemeClr val="tx2"/>
                </a:solidFill>
                <a:effectLst/>
              </a:defRPr>
            </a:lvl1pPr>
            <a:lvl2pPr>
              <a:buNone/>
              <a:defRPr sz="2204" b="1"/>
            </a:lvl2pPr>
            <a:lvl3pPr>
              <a:buNone/>
              <a:defRPr sz="1983" b="1"/>
            </a:lvl3pPr>
            <a:lvl4pPr>
              <a:buNone/>
              <a:defRPr sz="1763" b="1"/>
            </a:lvl4pPr>
            <a:lvl5pPr>
              <a:buNone/>
              <a:defRPr sz="1763" b="1"/>
            </a:lvl5pPr>
          </a:lstStyle>
          <a:p>
            <a:pPr lvl="0" eaLnBrk="1" latinLnBrk="0" hangingPunct="1"/>
            <a:r>
              <a:rPr kumimoji="0" lang="es-ES"/>
              <a:t>Editar el estilo de texto del patrón</a:t>
            </a:r>
          </a:p>
        </p:txBody>
      </p:sp>
      <p:sp>
        <p:nvSpPr>
          <p:cNvPr id="4" name="3 Marcador de texto"/>
          <p:cNvSpPr>
            <a:spLocks noGrp="1"/>
          </p:cNvSpPr>
          <p:nvPr>
            <p:ph type="body" sz="half" idx="3"/>
          </p:nvPr>
        </p:nvSpPr>
        <p:spPr>
          <a:xfrm>
            <a:off x="6823995" y="2049178"/>
            <a:ext cx="5937760" cy="721540"/>
          </a:xfrm>
        </p:spPr>
        <p:txBody>
          <a:bodyPr lIns="45720" tIns="0" rIns="45720" bIns="0" anchor="ctr"/>
          <a:lstStyle>
            <a:lvl1pPr marL="0" indent="0">
              <a:buNone/>
              <a:defRPr sz="2644" b="1" cap="none" baseline="0">
                <a:solidFill>
                  <a:schemeClr val="tx2"/>
                </a:solidFill>
                <a:effectLst/>
              </a:defRPr>
            </a:lvl1pPr>
            <a:lvl2pPr>
              <a:buNone/>
              <a:defRPr sz="2204" b="1"/>
            </a:lvl2pPr>
            <a:lvl3pPr>
              <a:buNone/>
              <a:defRPr sz="1983" b="1"/>
            </a:lvl3pPr>
            <a:lvl4pPr>
              <a:buNone/>
              <a:defRPr sz="1763" b="1"/>
            </a:lvl4pPr>
            <a:lvl5pPr>
              <a:buNone/>
              <a:defRPr sz="1763" b="1"/>
            </a:lvl5pPr>
          </a:lstStyle>
          <a:p>
            <a:pPr lvl="0" eaLnBrk="1" latinLnBrk="0" hangingPunct="1"/>
            <a:r>
              <a:rPr kumimoji="0" lang="es-ES"/>
              <a:t>Editar el estilo de texto del patrón</a:t>
            </a:r>
          </a:p>
        </p:txBody>
      </p:sp>
      <p:sp>
        <p:nvSpPr>
          <p:cNvPr id="5" name="4 Marcador de contenido"/>
          <p:cNvSpPr>
            <a:spLocks noGrp="1"/>
          </p:cNvSpPr>
          <p:nvPr>
            <p:ph sz="quarter" idx="2"/>
          </p:nvPr>
        </p:nvSpPr>
        <p:spPr>
          <a:xfrm>
            <a:off x="671672" y="2770717"/>
            <a:ext cx="5935429" cy="4237414"/>
          </a:xfrm>
        </p:spPr>
        <p:txBody>
          <a:bodyPr tIns="0"/>
          <a:lstStyle>
            <a:lvl1pPr>
              <a:defRPr sz="2424"/>
            </a:lvl1pPr>
            <a:lvl2pPr>
              <a:defRPr sz="2204"/>
            </a:lvl2pPr>
            <a:lvl3pPr>
              <a:defRPr sz="1983"/>
            </a:lvl3pPr>
            <a:lvl4pPr>
              <a:defRPr sz="1763"/>
            </a:lvl4pPr>
            <a:lvl5pPr>
              <a:defRPr sz="1763"/>
            </a:lvl5pPr>
          </a:lstStyle>
          <a:p>
            <a:pPr lvl="0" eaLnBrk="1" latinLnBrk="0" hangingPunct="1"/>
            <a:r>
              <a:rPr lang="es-ES"/>
              <a:t>Editar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6823995" y="2770717"/>
            <a:ext cx="5937760" cy="4237414"/>
          </a:xfrm>
        </p:spPr>
        <p:txBody>
          <a:bodyPr tIns="0"/>
          <a:lstStyle>
            <a:lvl1pPr>
              <a:defRPr sz="2424"/>
            </a:lvl1pPr>
            <a:lvl2pPr>
              <a:defRPr sz="2204"/>
            </a:lvl2pPr>
            <a:lvl3pPr>
              <a:defRPr sz="1983"/>
            </a:lvl3pPr>
            <a:lvl4pPr>
              <a:defRPr sz="1763"/>
            </a:lvl4pPr>
            <a:lvl5pPr>
              <a:defRPr sz="1763"/>
            </a:lvl5pPr>
          </a:lstStyle>
          <a:p>
            <a:pPr lvl="0" eaLnBrk="1" latinLnBrk="0" hangingPunct="1"/>
            <a:r>
              <a:rPr lang="es-ES"/>
              <a:t>Editar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975F39D9-052D-4CFB-B8E0-EFFB57CC0D2F}" type="datetime12">
              <a:rPr lang="es-AR" smtClean="0"/>
              <a:t>7:41 a. m.</a:t>
            </a:fld>
            <a:endParaRPr lang="en-US"/>
          </a:p>
        </p:txBody>
      </p:sp>
      <p:sp>
        <p:nvSpPr>
          <p:cNvPr id="8" name="7 Marcador de pie de página"/>
          <p:cNvSpPr>
            <a:spLocks noGrp="1"/>
          </p:cNvSpPr>
          <p:nvPr>
            <p:ph type="ftr" sz="quarter" idx="11"/>
          </p:nvPr>
        </p:nvSpPr>
        <p:spPr>
          <a:xfrm>
            <a:off x="4867285" y="7094546"/>
            <a:ext cx="4925589" cy="402314"/>
          </a:xfrm>
        </p:spPr>
        <p:txBody>
          <a:bodyPr/>
          <a:lstStyle/>
          <a:p>
            <a:r>
              <a:rPr lang="es-ES"/>
              <a:t>AyED I - Unidad 10 Programación Orientada a Objetos</a:t>
            </a:r>
            <a:endParaRPr lang="es-ES" dirty="0"/>
          </a:p>
        </p:txBody>
      </p:sp>
    </p:spTree>
    <p:extLst>
      <p:ext uri="{BB962C8B-B14F-4D97-AF65-F5344CB8AC3E}">
        <p14:creationId xmlns:p14="http://schemas.microsoft.com/office/powerpoint/2010/main" val="2715427442"/>
      </p:ext>
    </p:extLst>
  </p:cSld>
  <p:clrMapOvr>
    <a:masterClrMapping/>
  </p:clrMapOvr>
  <p:transition spd="med">
    <p:wipe dir="d"/>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671671" y="775801"/>
            <a:ext cx="12202028" cy="1259417"/>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509"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975F39D9-052D-4CFB-B8E0-EFFB57CC0D2F}" type="datetime12">
              <a:rPr lang="es-AR" smtClean="0"/>
              <a:t>7:41 a. m.</a:t>
            </a:fld>
            <a:endParaRPr lang="en-US"/>
          </a:p>
        </p:txBody>
      </p:sp>
      <p:sp>
        <p:nvSpPr>
          <p:cNvPr id="4" name="3 Marcador de pie de página"/>
          <p:cNvSpPr>
            <a:spLocks noGrp="1"/>
          </p:cNvSpPr>
          <p:nvPr>
            <p:ph type="ftr" sz="quarter" idx="11"/>
          </p:nvPr>
        </p:nvSpPr>
        <p:spPr>
          <a:xfrm>
            <a:off x="4891891" y="7045009"/>
            <a:ext cx="4925589" cy="402314"/>
          </a:xfrm>
        </p:spPr>
        <p:txBody>
          <a:bodyPr/>
          <a:lstStyle/>
          <a:p>
            <a:r>
              <a:rPr lang="es-ES"/>
              <a:t>AyED I - Unidad 10 Programación Orientada a Objetos</a:t>
            </a:r>
            <a:endParaRPr lang="es-ES" dirty="0"/>
          </a:p>
        </p:txBody>
      </p:sp>
    </p:spTree>
    <p:extLst>
      <p:ext uri="{BB962C8B-B14F-4D97-AF65-F5344CB8AC3E}">
        <p14:creationId xmlns:p14="http://schemas.microsoft.com/office/powerpoint/2010/main" val="2724549994"/>
      </p:ext>
    </p:extLst>
  </p:cSld>
  <p:clrMapOvr>
    <a:masterClrMapping/>
  </p:clrMapOvr>
  <p:transition spd="med">
    <p:wipe dir="d"/>
  </p:transition>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75F39D9-052D-4CFB-B8E0-EFFB57CC0D2F}" type="datetime12">
              <a:rPr lang="es-AR" smtClean="0"/>
              <a:t>7:41 a. m.</a:t>
            </a:fld>
            <a:endParaRPr lang="en-US"/>
          </a:p>
        </p:txBody>
      </p:sp>
      <p:sp>
        <p:nvSpPr>
          <p:cNvPr id="3" name="2 Marcador de pie de página"/>
          <p:cNvSpPr>
            <a:spLocks noGrp="1"/>
          </p:cNvSpPr>
          <p:nvPr>
            <p:ph type="ftr" sz="quarter" idx="11"/>
          </p:nvPr>
        </p:nvSpPr>
        <p:spPr>
          <a:xfrm>
            <a:off x="5050571" y="7003758"/>
            <a:ext cx="4925589" cy="402314"/>
          </a:xfrm>
        </p:spPr>
        <p:txBody>
          <a:bodyPr/>
          <a:lstStyle/>
          <a:p>
            <a:r>
              <a:rPr lang="es-ES"/>
              <a:t>AyED I - Unidad 10 Programación Orientada a Objetos</a:t>
            </a:r>
            <a:endParaRPr lang="es-ES" dirty="0"/>
          </a:p>
        </p:txBody>
      </p:sp>
    </p:spTree>
    <p:extLst>
      <p:ext uri="{BB962C8B-B14F-4D97-AF65-F5344CB8AC3E}">
        <p14:creationId xmlns:p14="http://schemas.microsoft.com/office/powerpoint/2010/main" val="3790230049"/>
      </p:ext>
    </p:extLst>
  </p:cSld>
  <p:clrMapOvr>
    <a:masterClrMapping/>
  </p:clrMapOvr>
  <p:transition spd="med">
    <p:wipe dir="d"/>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007507" y="566740"/>
            <a:ext cx="4030028" cy="1280407"/>
          </a:xfrm>
        </p:spPr>
        <p:txBody>
          <a:bodyPr lIns="0" anchor="b">
            <a:noAutofit/>
          </a:bodyPr>
          <a:lstStyle>
            <a:lvl1pPr algn="l" rtl="0">
              <a:spcBef>
                <a:spcPct val="0"/>
              </a:spcBef>
              <a:buNone/>
              <a:defRPr sz="2865"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1007507" y="1847144"/>
            <a:ext cx="4030028" cy="5037667"/>
          </a:xfrm>
        </p:spPr>
        <p:txBody>
          <a:bodyPr lIns="18288" rIns="18288"/>
          <a:lstStyle>
            <a:lvl1pPr marL="0" indent="0" algn="l">
              <a:buNone/>
              <a:defRPr sz="1543"/>
            </a:lvl1pPr>
            <a:lvl2pPr indent="0" algn="l">
              <a:buNone/>
              <a:defRPr sz="1322"/>
            </a:lvl2pPr>
            <a:lvl3pPr indent="0" algn="l">
              <a:buNone/>
              <a:defRPr sz="1102"/>
            </a:lvl3pPr>
            <a:lvl4pPr indent="0" algn="l">
              <a:buNone/>
              <a:defRPr sz="992"/>
            </a:lvl4pPr>
            <a:lvl5pPr indent="0" algn="l">
              <a:buNone/>
              <a:defRPr sz="992"/>
            </a:lvl5pPr>
          </a:lstStyle>
          <a:p>
            <a:pPr lvl="0" eaLnBrk="1" latinLnBrk="0" hangingPunct="1"/>
            <a:r>
              <a:rPr kumimoji="0" lang="es-ES"/>
              <a:t>Editar el estilo de texto del patrón</a:t>
            </a:r>
          </a:p>
        </p:txBody>
      </p:sp>
      <p:sp>
        <p:nvSpPr>
          <p:cNvPr id="4" name="3 Marcador de contenido"/>
          <p:cNvSpPr>
            <a:spLocks noGrp="1"/>
          </p:cNvSpPr>
          <p:nvPr>
            <p:ph sz="half" idx="1"/>
          </p:nvPr>
        </p:nvSpPr>
        <p:spPr>
          <a:xfrm>
            <a:off x="5252096" y="1847144"/>
            <a:ext cx="7509658" cy="5037667"/>
          </a:xfrm>
        </p:spPr>
        <p:txBody>
          <a:bodyPr tIns="0"/>
          <a:lstStyle>
            <a:lvl1pPr>
              <a:defRPr sz="3085"/>
            </a:lvl1pPr>
            <a:lvl2pPr>
              <a:defRPr sz="2865"/>
            </a:lvl2pPr>
            <a:lvl3pPr>
              <a:defRPr sz="2644"/>
            </a:lvl3pPr>
            <a:lvl4pPr>
              <a:defRPr sz="2204"/>
            </a:lvl4pPr>
            <a:lvl5pPr>
              <a:defRPr sz="1983"/>
            </a:lvl5pPr>
          </a:lstStyle>
          <a:p>
            <a:pPr lvl="0" eaLnBrk="1" latinLnBrk="0" hangingPunct="1"/>
            <a:r>
              <a:rPr lang="es-ES"/>
              <a:t>Editar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975F39D9-052D-4CFB-B8E0-EFFB57CC0D2F}" type="datetime12">
              <a:rPr lang="es-AR" smtClean="0"/>
              <a:t>7:41 a. m.</a:t>
            </a:fld>
            <a:endParaRPr lang="en-US"/>
          </a:p>
        </p:txBody>
      </p:sp>
      <p:sp>
        <p:nvSpPr>
          <p:cNvPr id="6" name="5 Marcador de pie de página"/>
          <p:cNvSpPr>
            <a:spLocks noGrp="1"/>
          </p:cNvSpPr>
          <p:nvPr>
            <p:ph type="ftr" sz="quarter" idx="11"/>
          </p:nvPr>
        </p:nvSpPr>
        <p:spPr>
          <a:xfrm>
            <a:off x="5221024" y="7014932"/>
            <a:ext cx="4925589" cy="402314"/>
          </a:xfrm>
        </p:spPr>
        <p:txBody>
          <a:bodyPr/>
          <a:lstStyle/>
          <a:p>
            <a:r>
              <a:rPr lang="es-ES"/>
              <a:t>AyED I - Unidad 10 Programación Orientada a Objetos</a:t>
            </a:r>
            <a:endParaRPr lang="es-ES" dirty="0"/>
          </a:p>
        </p:txBody>
      </p:sp>
    </p:spTree>
    <p:extLst>
      <p:ext uri="{BB962C8B-B14F-4D97-AF65-F5344CB8AC3E}">
        <p14:creationId xmlns:p14="http://schemas.microsoft.com/office/powerpoint/2010/main" val="2037681013"/>
      </p:ext>
    </p:extLst>
  </p:cSld>
  <p:clrMapOvr>
    <a:masterClrMapping/>
  </p:clrMapOvr>
  <p:transition spd="med">
    <p:wipe dir="d"/>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4650799" y="1220937"/>
            <a:ext cx="7724219" cy="45339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983"/>
          </a:p>
        </p:txBody>
      </p:sp>
      <p:sp>
        <p:nvSpPr>
          <p:cNvPr id="12" name="11 Triángulo rectángulo"/>
          <p:cNvSpPr/>
          <p:nvPr/>
        </p:nvSpPr>
        <p:spPr>
          <a:xfrm rot="420000" flipV="1">
            <a:off x="11758852" y="5905671"/>
            <a:ext cx="228368" cy="171281"/>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983"/>
          </a:p>
        </p:txBody>
      </p:sp>
      <p:sp>
        <p:nvSpPr>
          <p:cNvPr id="2" name="1 Título"/>
          <p:cNvSpPr>
            <a:spLocks noGrp="1"/>
          </p:cNvSpPr>
          <p:nvPr>
            <p:ph type="title"/>
          </p:nvPr>
        </p:nvSpPr>
        <p:spPr>
          <a:xfrm>
            <a:off x="895562" y="1296877"/>
            <a:ext cx="3250889" cy="1743814"/>
          </a:xfrm>
        </p:spPr>
        <p:txBody>
          <a:bodyPr vert="horz" lIns="45720" tIns="45720" rIns="45720" bIns="45720" anchor="b"/>
          <a:lstStyle>
            <a:lvl1pPr algn="l">
              <a:buNone/>
              <a:defRPr sz="2204" b="1">
                <a:solidFill>
                  <a:schemeClr val="tx2"/>
                </a:solidFill>
              </a:defRPr>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895562" y="3116902"/>
            <a:ext cx="3246411" cy="2401288"/>
          </a:xfrm>
        </p:spPr>
        <p:txBody>
          <a:bodyPr lIns="64008" rIns="45720" bIns="45720" anchor="t"/>
          <a:lstStyle>
            <a:lvl1pPr marL="0" indent="0" algn="l">
              <a:spcBef>
                <a:spcPts val="275"/>
              </a:spcBef>
              <a:buFontTx/>
              <a:buNone/>
              <a:defRPr sz="1432"/>
            </a:lvl1pPr>
            <a:lvl2pPr>
              <a:defRPr sz="1322"/>
            </a:lvl2pPr>
            <a:lvl3pPr>
              <a:defRPr sz="1102"/>
            </a:lvl3pPr>
            <a:lvl4pPr>
              <a:defRPr sz="992"/>
            </a:lvl4pPr>
            <a:lvl5pPr>
              <a:defRPr sz="992"/>
            </a:lvl5pPr>
          </a:lstStyle>
          <a:p>
            <a:pPr lvl="0" eaLnBrk="1" latinLnBrk="0" hangingPunct="1"/>
            <a:r>
              <a:rPr kumimoji="0" lang="es-ES"/>
              <a:t>Editar el estilo de texto del patrón</a:t>
            </a:r>
          </a:p>
        </p:txBody>
      </p:sp>
      <p:sp>
        <p:nvSpPr>
          <p:cNvPr id="5" name="4 Marcador de fecha"/>
          <p:cNvSpPr>
            <a:spLocks noGrp="1"/>
          </p:cNvSpPr>
          <p:nvPr>
            <p:ph type="dt" sz="half" idx="10"/>
          </p:nvPr>
        </p:nvSpPr>
        <p:spPr/>
        <p:txBody>
          <a:bodyPr/>
          <a:lstStyle/>
          <a:p>
            <a:fld id="{975F39D9-052D-4CFB-B8E0-EFFB57CC0D2F}" type="datetime12">
              <a:rPr lang="es-AR" smtClean="0"/>
              <a:t>7:41 a. m.</a:t>
            </a:fld>
            <a:endParaRPr lang="en-US"/>
          </a:p>
        </p:txBody>
      </p:sp>
      <p:sp>
        <p:nvSpPr>
          <p:cNvPr id="6" name="5 Marcador de pie de página"/>
          <p:cNvSpPr>
            <a:spLocks noGrp="1"/>
          </p:cNvSpPr>
          <p:nvPr>
            <p:ph type="ftr" sz="quarter" idx="11"/>
          </p:nvPr>
        </p:nvSpPr>
        <p:spPr/>
        <p:txBody>
          <a:bodyPr/>
          <a:lstStyle/>
          <a:p>
            <a:r>
              <a:rPr lang="es-ES"/>
              <a:t>AyED I - Unidad 10 Programación Orientada a Objetos</a:t>
            </a:r>
            <a:endParaRPr lang="es-ES" dirty="0"/>
          </a:p>
        </p:txBody>
      </p:sp>
      <p:sp>
        <p:nvSpPr>
          <p:cNvPr id="3" name="2 Marcador de posición de imagen"/>
          <p:cNvSpPr>
            <a:spLocks noGrp="1"/>
          </p:cNvSpPr>
          <p:nvPr>
            <p:ph type="pic" idx="1"/>
          </p:nvPr>
        </p:nvSpPr>
        <p:spPr>
          <a:xfrm rot="420000">
            <a:off x="5120969" y="1321690"/>
            <a:ext cx="6783880" cy="4332393"/>
          </a:xfrm>
          <a:prstGeom prst="rect">
            <a:avLst/>
          </a:prstGeom>
          <a:solidFill>
            <a:schemeClr val="bg2"/>
          </a:solidFill>
          <a:ln w="3000" cap="rnd">
            <a:solidFill>
              <a:srgbClr val="C0C0C0"/>
            </a:solidFill>
            <a:round/>
          </a:ln>
          <a:effectLst/>
        </p:spPr>
        <p:txBody>
          <a:bodyPr/>
          <a:lstStyle>
            <a:lvl1pPr marL="0" indent="0">
              <a:buNone/>
              <a:defRPr sz="3526"/>
            </a:lvl1pPr>
          </a:lstStyle>
          <a:p>
            <a:r>
              <a:rPr kumimoji="0" lang="es-ES"/>
              <a:t>Haga clic en el icono para agregar una imagen</a:t>
            </a:r>
            <a:endParaRPr kumimoji="0" lang="en-US" dirty="0"/>
          </a:p>
        </p:txBody>
      </p:sp>
      <p:sp>
        <p:nvSpPr>
          <p:cNvPr id="10" name="9 Forma libre"/>
          <p:cNvSpPr>
            <a:spLocks/>
          </p:cNvSpPr>
          <p:nvPr/>
        </p:nvSpPr>
        <p:spPr bwMode="auto">
          <a:xfrm flipV="1">
            <a:off x="-43087" y="6284836"/>
            <a:ext cx="13461411" cy="1147469"/>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00751" tIns="50375" rIns="100751" bIns="50375" anchor="t" compatLnSpc="1"/>
          <a:lstStyle/>
          <a:p>
            <a:pPr marL="0" algn="l" rtl="0" eaLnBrk="1" latinLnBrk="0" hangingPunct="1"/>
            <a:endParaRPr kumimoji="0" lang="en-US" sz="1983">
              <a:solidFill>
                <a:schemeClr val="tx1"/>
              </a:solidFill>
              <a:latin typeface="+mn-lt"/>
              <a:ea typeface="+mn-ea"/>
              <a:cs typeface="+mn-cs"/>
            </a:endParaRPr>
          </a:p>
        </p:txBody>
      </p:sp>
      <p:sp>
        <p:nvSpPr>
          <p:cNvPr id="11" name="10 Forma libre"/>
          <p:cNvSpPr>
            <a:spLocks/>
          </p:cNvSpPr>
          <p:nvPr/>
        </p:nvSpPr>
        <p:spPr bwMode="auto">
          <a:xfrm flipV="1">
            <a:off x="6436849" y="6853328"/>
            <a:ext cx="6996576" cy="703174"/>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00751" tIns="50375" rIns="100751" bIns="50375" anchor="t" compatLnSpc="1"/>
          <a:lstStyle/>
          <a:p>
            <a:pPr marL="0" algn="l" rtl="0" eaLnBrk="1" latinLnBrk="0" hangingPunct="1"/>
            <a:endParaRPr kumimoji="0" lang="en-US" sz="1983">
              <a:solidFill>
                <a:schemeClr val="tx1"/>
              </a:solidFill>
              <a:latin typeface="+mn-lt"/>
              <a:ea typeface="+mn-ea"/>
              <a:cs typeface="+mn-cs"/>
            </a:endParaRPr>
          </a:p>
        </p:txBody>
      </p:sp>
    </p:spTree>
    <p:extLst>
      <p:ext uri="{BB962C8B-B14F-4D97-AF65-F5344CB8AC3E}">
        <p14:creationId xmlns:p14="http://schemas.microsoft.com/office/powerpoint/2010/main" val="1209260080"/>
      </p:ext>
    </p:extLst>
  </p:cSld>
  <p:clrMapOvr>
    <a:masterClrMapping/>
  </p:clrMapOvr>
  <p:transition spd="med">
    <p:wipe dir="d"/>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28000">
              <a:srgbClr val="002060"/>
            </a:gs>
            <a:gs pos="76000">
              <a:schemeClr val="bg2">
                <a:shade val="15000"/>
                <a:satMod val="32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7" name="6 Forma libre"/>
          <p:cNvSpPr>
            <a:spLocks/>
          </p:cNvSpPr>
          <p:nvPr/>
        </p:nvSpPr>
        <p:spPr bwMode="auto">
          <a:xfrm>
            <a:off x="-13993" y="-7872"/>
            <a:ext cx="13461411" cy="1147469"/>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00751" tIns="50375" rIns="100751" bIns="50375" anchor="t" compatLnSpc="1"/>
          <a:lstStyle/>
          <a:p>
            <a:pPr marL="0" algn="l" rtl="0" eaLnBrk="1" latinLnBrk="0" hangingPunct="1"/>
            <a:endParaRPr kumimoji="0" lang="en-US" sz="1983">
              <a:solidFill>
                <a:schemeClr val="tx1"/>
              </a:solidFill>
              <a:latin typeface="+mn-lt"/>
              <a:ea typeface="+mn-ea"/>
              <a:cs typeface="+mn-cs"/>
            </a:endParaRPr>
          </a:p>
        </p:txBody>
      </p:sp>
      <p:sp>
        <p:nvSpPr>
          <p:cNvPr id="8" name="7 Forma libre"/>
          <p:cNvSpPr>
            <a:spLocks/>
          </p:cNvSpPr>
          <p:nvPr/>
        </p:nvSpPr>
        <p:spPr bwMode="auto">
          <a:xfrm>
            <a:off x="6436849" y="-7871"/>
            <a:ext cx="6996576" cy="703174"/>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00751" tIns="50375" rIns="100751" bIns="50375" anchor="t" compatLnSpc="1"/>
          <a:lstStyle/>
          <a:p>
            <a:pPr marL="0" algn="l" rtl="0" eaLnBrk="1" latinLnBrk="0" hangingPunct="1"/>
            <a:endParaRPr kumimoji="0" lang="en-US" sz="1983">
              <a:solidFill>
                <a:schemeClr val="tx1"/>
              </a:solidFill>
              <a:latin typeface="+mn-lt"/>
              <a:ea typeface="+mn-ea"/>
              <a:cs typeface="+mn-cs"/>
            </a:endParaRPr>
          </a:p>
        </p:txBody>
      </p:sp>
      <p:sp>
        <p:nvSpPr>
          <p:cNvPr id="9" name="8 Marcador de título"/>
          <p:cNvSpPr>
            <a:spLocks noGrp="1"/>
          </p:cNvSpPr>
          <p:nvPr>
            <p:ph type="title"/>
          </p:nvPr>
        </p:nvSpPr>
        <p:spPr>
          <a:xfrm>
            <a:off x="671671" y="775801"/>
            <a:ext cx="12090083" cy="1259417"/>
          </a:xfrm>
          <a:prstGeom prst="rect">
            <a:avLst/>
          </a:prstGeom>
        </p:spPr>
        <p:txBody>
          <a:bodyPr vert="horz" lIns="0" rIns="0" bIns="0" anchor="b">
            <a:normAutofit/>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671671" y="2132612"/>
            <a:ext cx="12090083" cy="483616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671671" y="7003758"/>
            <a:ext cx="3134466" cy="402314"/>
          </a:xfrm>
          <a:prstGeom prst="rect">
            <a:avLst/>
          </a:prstGeom>
        </p:spPr>
        <p:txBody>
          <a:bodyPr vert="horz" lIns="0" tIns="0" rIns="0" bIns="0" anchor="b"/>
          <a:lstStyle>
            <a:lvl1pPr algn="l" eaLnBrk="1" latinLnBrk="0" hangingPunct="1">
              <a:defRPr kumimoji="0" sz="1322">
                <a:solidFill>
                  <a:schemeClr val="tx2">
                    <a:shade val="90000"/>
                  </a:schemeClr>
                </a:solidFill>
              </a:defRPr>
            </a:lvl1pPr>
          </a:lstStyle>
          <a:p>
            <a:fld id="{975F39D9-052D-4CFB-B8E0-EFFB57CC0D2F}" type="datetime12">
              <a:rPr lang="es-AR" smtClean="0"/>
              <a:t>7:41 a. m.</a:t>
            </a:fld>
            <a:endParaRPr lang="en-US"/>
          </a:p>
        </p:txBody>
      </p:sp>
      <p:sp>
        <p:nvSpPr>
          <p:cNvPr id="22" name="21 Marcador de pie de página"/>
          <p:cNvSpPr>
            <a:spLocks noGrp="1"/>
          </p:cNvSpPr>
          <p:nvPr>
            <p:ph type="ftr" sz="quarter" idx="3"/>
          </p:nvPr>
        </p:nvSpPr>
        <p:spPr>
          <a:xfrm>
            <a:off x="3918082" y="7003758"/>
            <a:ext cx="4925589" cy="402314"/>
          </a:xfrm>
          <a:prstGeom prst="rect">
            <a:avLst/>
          </a:prstGeom>
        </p:spPr>
        <p:txBody>
          <a:bodyPr vert="horz" lIns="0" tIns="0" rIns="0" bIns="0" anchor="b"/>
          <a:lstStyle>
            <a:lvl1pPr algn="l" eaLnBrk="1" latinLnBrk="0" hangingPunct="1">
              <a:defRPr kumimoji="0" sz="1322">
                <a:solidFill>
                  <a:schemeClr val="tx2">
                    <a:shade val="90000"/>
                  </a:schemeClr>
                </a:solidFill>
              </a:defRPr>
            </a:lvl1pPr>
          </a:lstStyle>
          <a:p>
            <a:r>
              <a:rPr lang="es-ES"/>
              <a:t>AyED I - Unidad 10 Programación Orientada a Objetos</a:t>
            </a:r>
            <a:endParaRPr lang="es-ES" dirty="0"/>
          </a:p>
        </p:txBody>
      </p:sp>
      <p:sp>
        <p:nvSpPr>
          <p:cNvPr id="18" name="17 Marcador de número de diapositiva"/>
          <p:cNvSpPr>
            <a:spLocks noGrp="1"/>
          </p:cNvSpPr>
          <p:nvPr>
            <p:ph type="sldNum" sz="quarter" idx="4"/>
          </p:nvPr>
        </p:nvSpPr>
        <p:spPr>
          <a:xfrm>
            <a:off x="11642302" y="7003758"/>
            <a:ext cx="1119452" cy="402314"/>
          </a:xfrm>
          <a:prstGeom prst="rect">
            <a:avLst/>
          </a:prstGeom>
        </p:spPr>
        <p:txBody>
          <a:bodyPr vert="horz" lIns="0" tIns="0" rIns="0" bIns="0" anchor="b"/>
          <a:lstStyle>
            <a:lvl1pPr algn="r" eaLnBrk="1" latinLnBrk="0" hangingPunct="1">
              <a:defRPr kumimoji="0" sz="1322">
                <a:solidFill>
                  <a:schemeClr val="tx2">
                    <a:shade val="90000"/>
                  </a:schemeClr>
                </a:solidFill>
              </a:defRPr>
            </a:lvl1pPr>
          </a:lstStyle>
          <a:p>
            <a:pPr marL="25398">
              <a:spcBef>
                <a:spcPts val="120"/>
              </a:spcBef>
            </a:pPr>
            <a:fld id="{81D60167-4931-47E6-BA6A-407CBD079E47}" type="slidenum">
              <a:rPr lang="es-AR" spc="10" smtClean="0"/>
              <a:pPr marL="25398">
                <a:spcBef>
                  <a:spcPts val="120"/>
                </a:spcBef>
              </a:pPr>
              <a:t>‹Nº›</a:t>
            </a:fld>
            <a:endParaRPr lang="es-AR" spc="10" dirty="0"/>
          </a:p>
        </p:txBody>
      </p:sp>
      <p:grpSp>
        <p:nvGrpSpPr>
          <p:cNvPr id="2" name="1 Grupo"/>
          <p:cNvGrpSpPr/>
          <p:nvPr/>
        </p:nvGrpSpPr>
        <p:grpSpPr>
          <a:xfrm>
            <a:off x="-27937" y="223023"/>
            <a:ext cx="13487118" cy="715349"/>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983"/>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983"/>
            </a:p>
          </p:txBody>
        </p:sp>
      </p:grpSp>
    </p:spTree>
    <p:extLst>
      <p:ext uri="{BB962C8B-B14F-4D97-AF65-F5344CB8AC3E}">
        <p14:creationId xmlns:p14="http://schemas.microsoft.com/office/powerpoint/2010/main" val="331077043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ransition spd="med">
    <p:wipe dir="d"/>
  </p:transition>
  <p:hf hdr="0"/>
  <p:txStyles>
    <p:titleStyle>
      <a:lvl1pPr algn="l" rtl="0" eaLnBrk="1" latinLnBrk="0" hangingPunct="1">
        <a:spcBef>
          <a:spcPct val="0"/>
        </a:spcBef>
        <a:buNone/>
        <a:defRPr kumimoji="0" sz="5509" b="0" kern="1200">
          <a:ln>
            <a:noFill/>
          </a:ln>
          <a:solidFill>
            <a:schemeClr val="tx2"/>
          </a:solidFill>
          <a:effectLst/>
          <a:latin typeface="+mj-lt"/>
          <a:ea typeface="+mj-ea"/>
          <a:cs typeface="+mj-cs"/>
        </a:defRPr>
      </a:lvl1pPr>
    </p:titleStyle>
    <p:bodyStyle>
      <a:lvl1pPr marL="302246" indent="-302246" algn="l" rtl="0" eaLnBrk="1" latinLnBrk="0" hangingPunct="1">
        <a:spcBef>
          <a:spcPct val="20000"/>
        </a:spcBef>
        <a:buClr>
          <a:schemeClr val="accent3"/>
        </a:buClr>
        <a:buSzPct val="95000"/>
        <a:buFont typeface="Wingdings 2"/>
        <a:buChar char=""/>
        <a:defRPr kumimoji="0" sz="2865" kern="1200">
          <a:solidFill>
            <a:schemeClr val="tx1"/>
          </a:solidFill>
          <a:latin typeface="+mn-lt"/>
          <a:ea typeface="+mn-ea"/>
          <a:cs typeface="+mn-cs"/>
        </a:defRPr>
      </a:lvl1pPr>
      <a:lvl2pPr marL="705240" indent="-272021" algn="l" rtl="0" eaLnBrk="1" latinLnBrk="0" hangingPunct="1">
        <a:spcBef>
          <a:spcPct val="20000"/>
        </a:spcBef>
        <a:buClr>
          <a:schemeClr val="accent1"/>
        </a:buClr>
        <a:buSzPct val="85000"/>
        <a:buFont typeface="Wingdings 2"/>
        <a:buChar char=""/>
        <a:defRPr kumimoji="0" sz="2644" kern="1200">
          <a:solidFill>
            <a:schemeClr val="tx1"/>
          </a:solidFill>
          <a:latin typeface="+mn-lt"/>
          <a:ea typeface="+mn-ea"/>
          <a:cs typeface="+mn-cs"/>
        </a:defRPr>
      </a:lvl2pPr>
      <a:lvl3pPr marL="1007486" indent="-272021" algn="l" rtl="0" eaLnBrk="1" latinLnBrk="0" hangingPunct="1">
        <a:spcBef>
          <a:spcPct val="20000"/>
        </a:spcBef>
        <a:buClr>
          <a:schemeClr val="accent2"/>
        </a:buClr>
        <a:buSzPct val="70000"/>
        <a:buFont typeface="Wingdings 2"/>
        <a:buChar char=""/>
        <a:defRPr kumimoji="0" sz="2314" kern="1200">
          <a:solidFill>
            <a:schemeClr val="tx1"/>
          </a:solidFill>
          <a:latin typeface="+mn-lt"/>
          <a:ea typeface="+mn-ea"/>
          <a:cs typeface="+mn-cs"/>
        </a:defRPr>
      </a:lvl3pPr>
      <a:lvl4pPr marL="1309732" indent="-231722" algn="l" rtl="0" eaLnBrk="1" latinLnBrk="0" hangingPunct="1">
        <a:spcBef>
          <a:spcPct val="20000"/>
        </a:spcBef>
        <a:buClr>
          <a:schemeClr val="accent3"/>
        </a:buClr>
        <a:buSzPct val="65000"/>
        <a:buFont typeface="Wingdings 2"/>
        <a:buChar char=""/>
        <a:defRPr kumimoji="0" sz="2204" kern="1200">
          <a:solidFill>
            <a:schemeClr val="tx1"/>
          </a:solidFill>
          <a:latin typeface="+mn-lt"/>
          <a:ea typeface="+mn-ea"/>
          <a:cs typeface="+mn-cs"/>
        </a:defRPr>
      </a:lvl4pPr>
      <a:lvl5pPr marL="1611977" indent="-231722" algn="l" rtl="0" eaLnBrk="1" latinLnBrk="0" hangingPunct="1">
        <a:spcBef>
          <a:spcPct val="20000"/>
        </a:spcBef>
        <a:buClr>
          <a:schemeClr val="accent4"/>
        </a:buClr>
        <a:buSzPct val="65000"/>
        <a:buFont typeface="Wingdings 2"/>
        <a:buChar char=""/>
        <a:defRPr kumimoji="0" sz="2204" kern="1200">
          <a:solidFill>
            <a:schemeClr val="tx1"/>
          </a:solidFill>
          <a:latin typeface="+mn-lt"/>
          <a:ea typeface="+mn-ea"/>
          <a:cs typeface="+mn-cs"/>
        </a:defRPr>
      </a:lvl5pPr>
      <a:lvl6pPr marL="1914223" indent="-231722" algn="l" rtl="0" eaLnBrk="1" latinLnBrk="0" hangingPunct="1">
        <a:spcBef>
          <a:spcPct val="20000"/>
        </a:spcBef>
        <a:buClr>
          <a:schemeClr val="accent5"/>
        </a:buClr>
        <a:buSzPct val="80000"/>
        <a:buFont typeface="Wingdings 2"/>
        <a:buChar char=""/>
        <a:defRPr kumimoji="0" sz="1983" kern="1200">
          <a:solidFill>
            <a:schemeClr val="tx1"/>
          </a:solidFill>
          <a:latin typeface="+mn-lt"/>
          <a:ea typeface="+mn-ea"/>
          <a:cs typeface="+mn-cs"/>
        </a:defRPr>
      </a:lvl6pPr>
      <a:lvl7pPr marL="2115720" indent="-201497" algn="l" rtl="0" eaLnBrk="1" latinLnBrk="0" hangingPunct="1">
        <a:spcBef>
          <a:spcPct val="20000"/>
        </a:spcBef>
        <a:buClr>
          <a:schemeClr val="accent6"/>
        </a:buClr>
        <a:buSzPct val="80000"/>
        <a:buFont typeface="Wingdings 2"/>
        <a:buChar char=""/>
        <a:defRPr kumimoji="0" sz="1763" kern="1200" baseline="0">
          <a:solidFill>
            <a:schemeClr val="tx1"/>
          </a:solidFill>
          <a:latin typeface="+mn-lt"/>
          <a:ea typeface="+mn-ea"/>
          <a:cs typeface="+mn-cs"/>
        </a:defRPr>
      </a:lvl7pPr>
      <a:lvl8pPr marL="2417966" indent="-201497" algn="l" rtl="0" eaLnBrk="1" latinLnBrk="0" hangingPunct="1">
        <a:spcBef>
          <a:spcPct val="20000"/>
        </a:spcBef>
        <a:buClr>
          <a:schemeClr val="tx2"/>
        </a:buClr>
        <a:buChar char="•"/>
        <a:defRPr kumimoji="0" sz="1763" kern="1200">
          <a:solidFill>
            <a:schemeClr val="tx1"/>
          </a:solidFill>
          <a:latin typeface="+mn-lt"/>
          <a:ea typeface="+mn-ea"/>
          <a:cs typeface="+mn-cs"/>
        </a:defRPr>
      </a:lvl8pPr>
      <a:lvl9pPr marL="2720212" indent="-201497" algn="l" rtl="0" eaLnBrk="1" latinLnBrk="0" hangingPunct="1">
        <a:spcBef>
          <a:spcPct val="20000"/>
        </a:spcBef>
        <a:buClr>
          <a:schemeClr val="tx2"/>
        </a:buClr>
        <a:buFontTx/>
        <a:buChar char="•"/>
        <a:defRPr kumimoji="0" sz="1543"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3743" algn="l" rtl="0" eaLnBrk="1" latinLnBrk="0" hangingPunct="1">
        <a:defRPr kumimoji="0" kern="1200">
          <a:solidFill>
            <a:schemeClr val="tx1"/>
          </a:solidFill>
          <a:latin typeface="+mn-lt"/>
          <a:ea typeface="+mn-ea"/>
          <a:cs typeface="+mn-cs"/>
        </a:defRPr>
      </a:lvl2pPr>
      <a:lvl3pPr marL="1007486" algn="l" rtl="0" eaLnBrk="1" latinLnBrk="0" hangingPunct="1">
        <a:defRPr kumimoji="0" kern="1200">
          <a:solidFill>
            <a:schemeClr val="tx1"/>
          </a:solidFill>
          <a:latin typeface="+mn-lt"/>
          <a:ea typeface="+mn-ea"/>
          <a:cs typeface="+mn-cs"/>
        </a:defRPr>
      </a:lvl3pPr>
      <a:lvl4pPr marL="1511229" algn="l" rtl="0" eaLnBrk="1" latinLnBrk="0" hangingPunct="1">
        <a:defRPr kumimoji="0" kern="1200">
          <a:solidFill>
            <a:schemeClr val="tx1"/>
          </a:solidFill>
          <a:latin typeface="+mn-lt"/>
          <a:ea typeface="+mn-ea"/>
          <a:cs typeface="+mn-cs"/>
        </a:defRPr>
      </a:lvl4pPr>
      <a:lvl5pPr marL="2014972" algn="l" rtl="0" eaLnBrk="1" latinLnBrk="0" hangingPunct="1">
        <a:defRPr kumimoji="0" kern="1200">
          <a:solidFill>
            <a:schemeClr val="tx1"/>
          </a:solidFill>
          <a:latin typeface="+mn-lt"/>
          <a:ea typeface="+mn-ea"/>
          <a:cs typeface="+mn-cs"/>
        </a:defRPr>
      </a:lvl5pPr>
      <a:lvl6pPr marL="2518715" algn="l" rtl="0" eaLnBrk="1" latinLnBrk="0" hangingPunct="1">
        <a:defRPr kumimoji="0" kern="1200">
          <a:solidFill>
            <a:schemeClr val="tx1"/>
          </a:solidFill>
          <a:latin typeface="+mn-lt"/>
          <a:ea typeface="+mn-ea"/>
          <a:cs typeface="+mn-cs"/>
        </a:defRPr>
      </a:lvl6pPr>
      <a:lvl7pPr marL="3022458" algn="l" rtl="0" eaLnBrk="1" latinLnBrk="0" hangingPunct="1">
        <a:defRPr kumimoji="0" kern="1200">
          <a:solidFill>
            <a:schemeClr val="tx1"/>
          </a:solidFill>
          <a:latin typeface="+mn-lt"/>
          <a:ea typeface="+mn-ea"/>
          <a:cs typeface="+mn-cs"/>
        </a:defRPr>
      </a:lvl7pPr>
      <a:lvl8pPr marL="3526201" algn="l" rtl="0" eaLnBrk="1" latinLnBrk="0" hangingPunct="1">
        <a:defRPr kumimoji="0" kern="1200">
          <a:solidFill>
            <a:schemeClr val="tx1"/>
          </a:solidFill>
          <a:latin typeface="+mn-lt"/>
          <a:ea typeface="+mn-ea"/>
          <a:cs typeface="+mn-cs"/>
        </a:defRPr>
      </a:lvl8pPr>
      <a:lvl9pPr marL="4029944"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2345438" y="2711450"/>
            <a:ext cx="7010400" cy="2008242"/>
          </a:xfrm>
          <a:prstGeom prst="rect">
            <a:avLst/>
          </a:prstGeom>
        </p:spPr>
        <p:txBody>
          <a:bodyPr vert="horz" wrap="square" lIns="0" tIns="12700" rIns="0" bIns="0" rtlCol="0">
            <a:spAutoFit/>
          </a:bodyPr>
          <a:lstStyle/>
          <a:p>
            <a:pPr algn="ctr">
              <a:spcBef>
                <a:spcPts val="100"/>
              </a:spcBef>
            </a:pPr>
            <a:r>
              <a:rPr lang="es-ES" sz="2950" spc="5" dirty="0">
                <a:latin typeface="Tahoma"/>
                <a:cs typeface="Tahoma"/>
              </a:rPr>
              <a:t>Unidad 10</a:t>
            </a:r>
            <a:endParaRPr sz="2950" dirty="0">
              <a:latin typeface="Tahoma"/>
              <a:cs typeface="Tahoma"/>
            </a:endParaRPr>
          </a:p>
          <a:p>
            <a:pPr marL="12064" marR="5079" algn="ctr">
              <a:lnSpc>
                <a:spcPct val="100299"/>
              </a:lnSpc>
            </a:pPr>
            <a:r>
              <a:rPr sz="2950" spc="5" dirty="0">
                <a:latin typeface="Tahoma"/>
                <a:cs typeface="Tahoma"/>
              </a:rPr>
              <a:t>INTRODUCCIÓN </a:t>
            </a:r>
            <a:r>
              <a:rPr sz="2950" dirty="0">
                <a:latin typeface="Tahoma"/>
                <a:cs typeface="Tahoma"/>
              </a:rPr>
              <a:t>AL</a:t>
            </a:r>
            <a:r>
              <a:rPr sz="2950" spc="-90" dirty="0">
                <a:latin typeface="Tahoma"/>
                <a:cs typeface="Tahoma"/>
              </a:rPr>
              <a:t> </a:t>
            </a:r>
            <a:r>
              <a:rPr sz="2950" spc="5" dirty="0">
                <a:latin typeface="Tahoma"/>
                <a:cs typeface="Tahoma"/>
              </a:rPr>
              <a:t>PARADIGMA  ORIENTADO </a:t>
            </a:r>
            <a:r>
              <a:rPr sz="2950" dirty="0">
                <a:latin typeface="Tahoma"/>
                <a:cs typeface="Tahoma"/>
              </a:rPr>
              <a:t>A</a:t>
            </a:r>
            <a:r>
              <a:rPr sz="2950" spc="-10" dirty="0">
                <a:latin typeface="Tahoma"/>
                <a:cs typeface="Tahoma"/>
              </a:rPr>
              <a:t> </a:t>
            </a:r>
            <a:r>
              <a:rPr sz="2950" dirty="0">
                <a:latin typeface="Tahoma"/>
                <a:cs typeface="Tahoma"/>
              </a:rPr>
              <a:t>OBJETOS</a:t>
            </a:r>
          </a:p>
          <a:p>
            <a:pPr marR="24128" algn="ctr">
              <a:spcBef>
                <a:spcPts val="1440"/>
              </a:spcBef>
            </a:pPr>
            <a:r>
              <a:rPr sz="2950" dirty="0">
                <a:latin typeface="Tahoma"/>
                <a:cs typeface="Tahoma"/>
              </a:rPr>
              <a:t>POO</a:t>
            </a:r>
          </a:p>
        </p:txBody>
      </p:sp>
      <p:sp>
        <p:nvSpPr>
          <p:cNvPr id="9" name="object 9"/>
          <p:cNvSpPr txBox="1">
            <a:spLocks noGrp="1"/>
          </p:cNvSpPr>
          <p:nvPr>
            <p:ph type="title"/>
          </p:nvPr>
        </p:nvSpPr>
        <p:spPr>
          <a:xfrm>
            <a:off x="2921634" y="1378664"/>
            <a:ext cx="6447155" cy="466794"/>
          </a:xfrm>
          <a:prstGeom prst="rect">
            <a:avLst/>
          </a:prstGeom>
        </p:spPr>
        <p:txBody>
          <a:bodyPr vert="horz" wrap="square" lIns="0" tIns="12700" rIns="0" bIns="0" rtlCol="0">
            <a:spAutoFit/>
          </a:bodyPr>
          <a:lstStyle/>
          <a:p>
            <a:pPr marL="12699">
              <a:spcBef>
                <a:spcPts val="100"/>
              </a:spcBef>
            </a:pPr>
            <a:r>
              <a:rPr lang="es-ES" sz="2950" dirty="0"/>
              <a:t>Algoritmos y Estructuras de Datos I</a:t>
            </a:r>
            <a:endParaRPr sz="2950" dirty="0"/>
          </a:p>
        </p:txBody>
      </p:sp>
      <p:sp>
        <p:nvSpPr>
          <p:cNvPr id="10" name="Marcador de fecha 9"/>
          <p:cNvSpPr>
            <a:spLocks noGrp="1"/>
          </p:cNvSpPr>
          <p:nvPr>
            <p:ph type="dt" sz="half" idx="10"/>
          </p:nvPr>
        </p:nvSpPr>
        <p:spPr>
          <a:xfrm>
            <a:off x="0" y="7027863"/>
            <a:ext cx="3089275" cy="276225"/>
          </a:xfrm>
        </p:spPr>
        <p:txBody>
          <a:bodyPr/>
          <a:lstStyle/>
          <a:p>
            <a:fld id="{9F5FA8DC-72DD-465A-BBA7-2E8BB546771E}" type="datetime12">
              <a:rPr lang="es-AR" smtClean="0"/>
              <a:t>7:41 a. m.</a:t>
            </a:fld>
            <a:endParaRPr lang="en-US"/>
          </a:p>
        </p:txBody>
      </p:sp>
      <p:sp>
        <p:nvSpPr>
          <p:cNvPr id="11" name="Marcador de pie de página 10"/>
          <p:cNvSpPr>
            <a:spLocks noGrp="1"/>
          </p:cNvSpPr>
          <p:nvPr>
            <p:ph type="ftr" sz="quarter" idx="11"/>
          </p:nvPr>
        </p:nvSpPr>
        <p:spPr>
          <a:xfrm>
            <a:off x="3668712" y="6969125"/>
            <a:ext cx="6019800" cy="276225"/>
          </a:xfrm>
        </p:spPr>
        <p:txBody>
          <a:bodyPr/>
          <a:lstStyle/>
          <a:p>
            <a:r>
              <a:rPr lang="es-AR" dirty="0" err="1"/>
              <a:t>AyED</a:t>
            </a:r>
            <a:r>
              <a:rPr lang="es-AR" dirty="0"/>
              <a:t> I - Unidad 10 Programación Orientada a Objetos</a:t>
            </a:r>
          </a:p>
        </p:txBody>
      </p:sp>
      <p:sp>
        <p:nvSpPr>
          <p:cNvPr id="12" name="Marcador de número de diapositiva 11"/>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1</a:t>
            </a:fld>
            <a:endParaRPr lang="es-AR" spc="10" dirty="0"/>
          </a:p>
        </p:txBody>
      </p:sp>
      <p:pic>
        <p:nvPicPr>
          <p:cNvPr id="13" name="Imagen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8789" y="2406650"/>
            <a:ext cx="2830490" cy="2830490"/>
          </a:xfrm>
          <a:prstGeom prst="rect">
            <a:avLst/>
          </a:prstGeom>
          <a:solidFill>
            <a:schemeClr val="tx2"/>
          </a:solidFill>
        </p:spPr>
      </p:pic>
    </p:spTree>
  </p:cSld>
  <p:clrMapOvr>
    <a:masterClrMapping/>
  </p:clrMapOvr>
  <p:transition spd="med">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15912" y="115497"/>
            <a:ext cx="11555780" cy="690953"/>
          </a:xfrm>
        </p:spPr>
        <p:txBody>
          <a:bodyPr>
            <a:normAutofit/>
          </a:bodyPr>
          <a:lstStyle/>
          <a:p>
            <a:r>
              <a:rPr lang="es-ES" b="1" dirty="0"/>
              <a:t>Funciones miembro de una clase (fuera del </a:t>
            </a:r>
            <a:r>
              <a:rPr lang="es-ES" b="1" dirty="0" err="1"/>
              <a:t>Class</a:t>
            </a:r>
            <a:r>
              <a:rPr lang="es-ES" b="1" dirty="0"/>
              <a:t>):</a:t>
            </a:r>
            <a:endParaRPr lang="es-AR" dirty="0"/>
          </a:p>
        </p:txBody>
      </p:sp>
      <p:sp>
        <p:nvSpPr>
          <p:cNvPr id="3" name="Marcador de texto 2"/>
          <p:cNvSpPr>
            <a:spLocks noGrp="1"/>
          </p:cNvSpPr>
          <p:nvPr>
            <p:ph idx="1"/>
          </p:nvPr>
        </p:nvSpPr>
        <p:spPr>
          <a:xfrm>
            <a:off x="339056" y="1101249"/>
            <a:ext cx="12877800" cy="5926614"/>
          </a:xfrm>
        </p:spPr>
        <p:txBody>
          <a:bodyPr>
            <a:noAutofit/>
          </a:bodyPr>
          <a:lstStyle/>
          <a:p>
            <a:r>
              <a:rPr lang="es-ES" sz="1800" dirty="0"/>
              <a:t>Si la definición de una clase miembro se desea realizar fuera de la definición de la clase, se debe poner el prototipo de la función dentro de la clase. Como la definición de la función aparece afuera de la clase, debe haber una manera de decirle al compilador que esa función pertenece a la clase. Esto se realiza anteponiendo al nombre de la función el nombre de la clase, y separando ambos por el </a:t>
            </a:r>
            <a:r>
              <a:rPr lang="es-ES" sz="1800" b="1" dirty="0"/>
              <a:t>operador de resolución de alcance</a:t>
            </a:r>
            <a:r>
              <a:rPr lang="es-ES" sz="1800" dirty="0"/>
              <a:t>, '</a:t>
            </a:r>
            <a:r>
              <a:rPr lang="es-ES" sz="1800" b="1" dirty="0"/>
              <a:t>::</a:t>
            </a:r>
            <a:r>
              <a:rPr lang="es-ES" sz="1800" dirty="0"/>
              <a:t>'. Lo ilustramos en el siguiente ejemplo: </a:t>
            </a:r>
            <a:br>
              <a:rPr lang="es-ES" sz="1800" dirty="0"/>
            </a:br>
            <a:endParaRPr lang="es-ES" sz="1800" dirty="0"/>
          </a:p>
          <a:p>
            <a:endParaRPr lang="es-AR" sz="1800" dirty="0"/>
          </a:p>
          <a:p>
            <a:endParaRPr lang="es-AR" sz="1800" dirty="0"/>
          </a:p>
          <a:p>
            <a:endParaRPr lang="es-AR" sz="1800" dirty="0"/>
          </a:p>
          <a:p>
            <a:endParaRPr lang="es-AR" sz="1800" dirty="0"/>
          </a:p>
          <a:p>
            <a:endParaRPr lang="es-AR" sz="1800" dirty="0"/>
          </a:p>
          <a:p>
            <a:endParaRPr lang="es-ES" sz="1800" dirty="0"/>
          </a:p>
          <a:p>
            <a:endParaRPr lang="es-ES" sz="1800" dirty="0"/>
          </a:p>
          <a:p>
            <a:endParaRPr lang="es-AR" sz="1800" dirty="0"/>
          </a:p>
          <a:p>
            <a:br>
              <a:rPr lang="es-AR" sz="1800" dirty="0"/>
            </a:br>
            <a:endParaRPr lang="es-ES" sz="1800" dirty="0"/>
          </a:p>
          <a:p>
            <a:r>
              <a:rPr lang="es-ES" sz="1800" dirty="0"/>
              <a:t>Esto produce el mismo efecto que el ejemplo anterior, pero no genera exactamente el mismo programa. En el segundo caso, todos los llamados a la función son </a:t>
            </a:r>
            <a:r>
              <a:rPr lang="es-ES" sz="1800" dirty="0" err="1"/>
              <a:t>tratatos</a:t>
            </a:r>
            <a:r>
              <a:rPr lang="es-ES" sz="1800" dirty="0"/>
              <a:t> de la manera habitual. Sin embargo, si la definición de la función está dentro de la definición de la clase, el compilador considera implícitamente a la misma como una </a:t>
            </a:r>
            <a:r>
              <a:rPr lang="es-ES" sz="1800" b="1" dirty="0"/>
              <a:t>función </a:t>
            </a:r>
            <a:r>
              <a:rPr lang="es-ES" sz="1800" b="1" dirty="0" err="1"/>
              <a:t>inline</a:t>
            </a:r>
            <a:r>
              <a:rPr lang="es-ES" sz="1800" dirty="0"/>
              <a:t>. Con una función </a:t>
            </a:r>
            <a:r>
              <a:rPr lang="es-ES" sz="1800" dirty="0" err="1"/>
              <a:t>inline</a:t>
            </a:r>
            <a:r>
              <a:rPr lang="es-ES" sz="1800" dirty="0"/>
              <a:t> el compilador expande el código del cuerpo de la función en el lugar del llamado a la misma. Esto hace que el código sea más rápido.</a:t>
            </a:r>
            <a:endParaRPr lang="es-AR" sz="18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10</a:t>
            </a:fld>
            <a:endParaRPr lang="es-AR" spc="10" dirty="0"/>
          </a:p>
        </p:txBody>
      </p:sp>
      <p:sp>
        <p:nvSpPr>
          <p:cNvPr id="7" name="Rectángulo 6"/>
          <p:cNvSpPr/>
          <p:nvPr/>
        </p:nvSpPr>
        <p:spPr>
          <a:xfrm>
            <a:off x="468312" y="2439928"/>
            <a:ext cx="6705599" cy="3139321"/>
          </a:xfrm>
          <a:prstGeom prst="rect">
            <a:avLst/>
          </a:prstGeom>
          <a:solidFill>
            <a:schemeClr val="tx1"/>
          </a:solidFill>
        </p:spPr>
        <p:txBody>
          <a:bodyPr wrap="square">
            <a:spAutoFit/>
          </a:bodyPr>
          <a:lstStyle/>
          <a:p>
            <a:r>
              <a:rPr lang="es-AR" b="0" i="0" dirty="0" err="1">
                <a:solidFill>
                  <a:srgbClr val="0000FF"/>
                </a:solidFill>
                <a:effectLst/>
                <a:latin typeface="Courier New" panose="02070309020205020404" pitchFamily="49" charset="0"/>
              </a:rPr>
              <a:t>class</a:t>
            </a:r>
            <a:r>
              <a:rPr lang="es-AR" b="0" i="0" dirty="0">
                <a:solidFill>
                  <a:srgbClr val="000066"/>
                </a:solidFill>
                <a:effectLst/>
                <a:latin typeface="Courier New" panose="02070309020205020404" pitchFamily="49" charset="0"/>
              </a:rPr>
              <a:t> Caja </a:t>
            </a:r>
            <a:r>
              <a:rPr lang="es-AR" b="0" i="0" dirty="0">
                <a:solidFill>
                  <a:srgbClr val="008000"/>
                </a:solidFill>
                <a:effectLst/>
                <a:latin typeface="Courier New" panose="02070309020205020404" pitchFamily="49" charset="0"/>
              </a:rPr>
              <a:t>{</a:t>
            </a:r>
          </a:p>
          <a:p>
            <a:r>
              <a:rPr lang="es-AR" dirty="0" err="1">
                <a:solidFill>
                  <a:srgbClr val="0000FF"/>
                </a:solidFill>
                <a:latin typeface="Courier New" panose="02070309020205020404" pitchFamily="49" charset="0"/>
              </a:rPr>
              <a:t>private</a:t>
            </a:r>
            <a:r>
              <a:rPr lang="es-AR" dirty="0">
                <a:solidFill>
                  <a:srgbClr val="0000FF"/>
                </a:solidFill>
                <a:latin typeface="Courier New" panose="02070309020205020404" pitchFamily="49" charset="0"/>
              </a:rPr>
              <a:t> </a:t>
            </a:r>
            <a:r>
              <a:rPr lang="es-AR" dirty="0">
                <a:solidFill>
                  <a:srgbClr val="008080"/>
                </a:solidFill>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double</a:t>
            </a:r>
            <a:r>
              <a:rPr lang="es-AR" b="0" i="0" dirty="0">
                <a:solidFill>
                  <a:srgbClr val="000066"/>
                </a:solidFill>
                <a:effectLst/>
                <a:latin typeface="Courier New" panose="02070309020205020404" pitchFamily="49" charset="0"/>
              </a:rPr>
              <a:t> largo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double</a:t>
            </a:r>
            <a:r>
              <a:rPr lang="es-AR" b="0" i="0" dirty="0">
                <a:solidFill>
                  <a:srgbClr val="000066"/>
                </a:solidFill>
                <a:effectLst/>
                <a:latin typeface="Courier New" panose="02070309020205020404" pitchFamily="49" charset="0"/>
              </a:rPr>
              <a:t> ancho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double</a:t>
            </a:r>
            <a:r>
              <a:rPr lang="es-AR" b="0" i="0" dirty="0">
                <a:solidFill>
                  <a:srgbClr val="000066"/>
                </a:solidFill>
                <a:effectLst/>
                <a:latin typeface="Courier New" panose="02070309020205020404" pitchFamily="49" charset="0"/>
              </a:rPr>
              <a:t> alto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public</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double</a:t>
            </a:r>
            <a:r>
              <a:rPr lang="es-AR" b="0" i="0" dirty="0">
                <a:solidFill>
                  <a:srgbClr val="000066"/>
                </a:solidFill>
                <a:effectLst/>
                <a:latin typeface="Courier New" panose="02070309020205020404" pitchFamily="49" charset="0"/>
              </a:rPr>
              <a:t> Volumen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0066"/>
                </a:solidFill>
                <a:effectLst/>
                <a:latin typeface="Courier New" panose="02070309020205020404" pitchFamily="49" charset="0"/>
              </a:rPr>
              <a:t>Caja </a:t>
            </a:r>
            <a:r>
              <a:rPr lang="es-AR" b="0" i="0" dirty="0">
                <a:solidFill>
                  <a:srgbClr val="00808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7788"/>
                </a:solidFill>
                <a:effectLst/>
                <a:latin typeface="Courier New" panose="02070309020205020404" pitchFamily="49" charset="0"/>
              </a:rPr>
              <a:t>Volumen</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return</a:t>
            </a:r>
            <a:r>
              <a:rPr lang="es-AR" b="0" i="0" dirty="0">
                <a:solidFill>
                  <a:srgbClr val="000066"/>
                </a:solidFill>
                <a:effectLst/>
                <a:latin typeface="Courier New" panose="02070309020205020404" pitchFamily="49" charset="0"/>
              </a:rPr>
              <a:t> largo </a:t>
            </a:r>
            <a:r>
              <a:rPr lang="es-AR" b="0" i="0" dirty="0">
                <a:solidFill>
                  <a:srgbClr val="00004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ancho </a:t>
            </a:r>
            <a:r>
              <a:rPr lang="es-AR" b="0" i="0" dirty="0">
                <a:solidFill>
                  <a:srgbClr val="00004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alto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8000"/>
                </a:solidFill>
                <a:effectLst/>
                <a:latin typeface="Courier New" panose="02070309020205020404" pitchFamily="49" charset="0"/>
              </a:rPr>
              <a:t>}</a:t>
            </a:r>
            <a:endParaRPr lang="es-AR" dirty="0"/>
          </a:p>
        </p:txBody>
      </p:sp>
      <p:sp>
        <p:nvSpPr>
          <p:cNvPr id="8" name="Rectángulo 7"/>
          <p:cNvSpPr/>
          <p:nvPr/>
        </p:nvSpPr>
        <p:spPr>
          <a:xfrm>
            <a:off x="7396894" y="2343130"/>
            <a:ext cx="5444576" cy="3416320"/>
          </a:xfrm>
          <a:prstGeom prst="rect">
            <a:avLst/>
          </a:prstGeom>
          <a:solidFill>
            <a:schemeClr val="tx1">
              <a:lumMod val="75000"/>
            </a:schemeClr>
          </a:solidFill>
        </p:spPr>
        <p:txBody>
          <a:bodyPr wrap="square">
            <a:spAutoFit/>
          </a:bodyPr>
          <a:lstStyle/>
          <a:p>
            <a:pPr fontAlgn="base"/>
            <a:r>
              <a:rPr lang="es-AR" b="0" i="0" dirty="0" err="1">
                <a:solidFill>
                  <a:srgbClr val="0000FF"/>
                </a:solidFill>
                <a:effectLst/>
                <a:latin typeface="Courier New" panose="02070309020205020404" pitchFamily="49" charset="0"/>
              </a:rPr>
              <a:t>class</a:t>
            </a:r>
            <a:r>
              <a:rPr lang="es-AR" b="0" i="0" dirty="0">
                <a:solidFill>
                  <a:srgbClr val="000066"/>
                </a:solidFill>
                <a:effectLst/>
                <a:latin typeface="Courier New" panose="02070309020205020404" pitchFamily="49" charset="0"/>
              </a:rPr>
              <a:t> Caja </a:t>
            </a:r>
            <a:r>
              <a:rPr lang="es-AR" b="0" i="0" dirty="0">
                <a:solidFill>
                  <a:srgbClr val="008000"/>
                </a:solidFill>
                <a:effectLst/>
                <a:latin typeface="Courier New" panose="02070309020205020404" pitchFamily="49" charset="0"/>
              </a:rPr>
              <a:t>{</a:t>
            </a:r>
          </a:p>
          <a:p>
            <a:pPr fontAlgn="base"/>
            <a:r>
              <a:rPr lang="es-AR" dirty="0" err="1">
                <a:solidFill>
                  <a:srgbClr val="0000FF"/>
                </a:solidFill>
                <a:latin typeface="Courier New" panose="02070309020205020404" pitchFamily="49" charset="0"/>
              </a:rPr>
              <a:t>private</a:t>
            </a:r>
            <a:r>
              <a:rPr lang="es-AR" dirty="0">
                <a:solidFill>
                  <a:srgbClr val="0000FF"/>
                </a:solidFill>
                <a:latin typeface="Courier New" panose="02070309020205020404" pitchFamily="49" charset="0"/>
              </a:rPr>
              <a:t> </a:t>
            </a:r>
            <a:r>
              <a:rPr lang="es-AR" dirty="0">
                <a:solidFill>
                  <a:srgbClr val="008080"/>
                </a:solidFill>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double</a:t>
            </a:r>
            <a:r>
              <a:rPr lang="es-AR" b="0" i="0" dirty="0">
                <a:solidFill>
                  <a:srgbClr val="000066"/>
                </a:solidFill>
                <a:effectLst/>
                <a:latin typeface="Courier New" panose="02070309020205020404" pitchFamily="49" charset="0"/>
              </a:rPr>
              <a:t> largo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double</a:t>
            </a:r>
            <a:r>
              <a:rPr lang="es-AR" b="0" i="0" dirty="0">
                <a:solidFill>
                  <a:srgbClr val="000066"/>
                </a:solidFill>
                <a:effectLst/>
                <a:latin typeface="Courier New" panose="02070309020205020404" pitchFamily="49" charset="0"/>
              </a:rPr>
              <a:t> ancho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double</a:t>
            </a:r>
            <a:r>
              <a:rPr lang="es-AR" b="0" i="0" dirty="0">
                <a:solidFill>
                  <a:srgbClr val="000066"/>
                </a:solidFill>
                <a:effectLst/>
                <a:latin typeface="Courier New" panose="02070309020205020404" pitchFamily="49" charset="0"/>
              </a:rPr>
              <a:t> alto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public</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double</a:t>
            </a:r>
            <a:r>
              <a:rPr lang="es-AR" b="0" i="0" dirty="0">
                <a:solidFill>
                  <a:srgbClr val="000066"/>
                </a:solidFill>
                <a:effectLst/>
                <a:latin typeface="Courier New" panose="02070309020205020404" pitchFamily="49" charset="0"/>
              </a:rPr>
              <a:t> Volumen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return</a:t>
            </a:r>
            <a:r>
              <a:rPr lang="es-AR" b="0" i="0" dirty="0">
                <a:solidFill>
                  <a:srgbClr val="000066"/>
                </a:solidFill>
                <a:effectLst/>
                <a:latin typeface="Courier New" panose="02070309020205020404" pitchFamily="49" charset="0"/>
              </a:rPr>
              <a:t> largo </a:t>
            </a:r>
            <a:r>
              <a:rPr lang="es-AR" b="0" i="0" dirty="0">
                <a:solidFill>
                  <a:srgbClr val="00004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ancho </a:t>
            </a:r>
            <a:r>
              <a:rPr lang="es-AR" b="0" i="0" dirty="0">
                <a:solidFill>
                  <a:srgbClr val="00004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alto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800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endParaRPr lang="es-AR" b="0" i="0" dirty="0">
              <a:solidFill>
                <a:srgbClr val="000066"/>
              </a:solidFill>
              <a:effectLst/>
              <a:latin typeface="Courier New" panose="02070309020205020404" pitchFamily="49" charset="0"/>
            </a:endParaRPr>
          </a:p>
          <a:p>
            <a:br>
              <a:rPr lang="es-AR" dirty="0"/>
            </a:br>
            <a:endParaRPr lang="es-AR" dirty="0"/>
          </a:p>
        </p:txBody>
      </p:sp>
    </p:spTree>
    <p:extLst>
      <p:ext uri="{BB962C8B-B14F-4D97-AF65-F5344CB8AC3E}">
        <p14:creationId xmlns:p14="http://schemas.microsoft.com/office/powerpoint/2010/main" val="2546009995"/>
      </p:ext>
    </p:extLst>
  </p:cSld>
  <p:clrMapOvr>
    <a:masterClrMapping/>
  </p:clrMapOvr>
  <p:transition spd="med">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7. Constructores </a:t>
            </a:r>
            <a:endParaRPr lang="es-AR" dirty="0"/>
          </a:p>
        </p:txBody>
      </p:sp>
      <p:sp>
        <p:nvSpPr>
          <p:cNvPr id="3" name="Marcador de texto 2"/>
          <p:cNvSpPr>
            <a:spLocks noGrp="1"/>
          </p:cNvSpPr>
          <p:nvPr>
            <p:ph idx="1"/>
          </p:nvPr>
        </p:nvSpPr>
        <p:spPr>
          <a:xfrm>
            <a:off x="392112" y="1417062"/>
            <a:ext cx="12649200" cy="3046988"/>
          </a:xfrm>
        </p:spPr>
        <p:txBody>
          <a:bodyPr>
            <a:noAutofit/>
          </a:bodyPr>
          <a:lstStyle/>
          <a:p>
            <a:r>
              <a:rPr lang="es-ES" sz="2000" dirty="0"/>
              <a:t>En algunos casos, inicializar todos los campos de una clase, demanda grandes porciones de código. Además, como los campos son privados, no se tiene acceso a ellos desde fuera de la clase. </a:t>
            </a:r>
          </a:p>
          <a:p>
            <a:r>
              <a:rPr lang="es-ES" sz="2000" dirty="0"/>
              <a:t>Un constructor de clase es una función especial que crea nuevos objetos. Por consiguiente, un constructor provee la oportunidad de inicializar los objetos al momento de ser creados, asignándoles valores válidos. Una clase puede contener varios constructores permitiendo crear objetos de varias maneras. </a:t>
            </a:r>
          </a:p>
          <a:p>
            <a:r>
              <a:rPr lang="es-ES" sz="2000" dirty="0"/>
              <a:t>Los constructores siempre tienen el mismo nombre que la clase en la cual están definidos. Además, los constructores no tienen valor de retorno. El mismo no es necesario, ni se permite. </a:t>
            </a:r>
            <a:br>
              <a:rPr lang="es-ES" sz="2000" dirty="0"/>
            </a:br>
            <a:br>
              <a:rPr lang="es-ES" sz="2000" dirty="0"/>
            </a:br>
            <a:r>
              <a:rPr lang="es-ES" sz="2000" dirty="0"/>
              <a:t>A continuación vemos un ejemplo con un constructor para la clase Caja. </a:t>
            </a:r>
            <a:br>
              <a:rPr lang="es-ES" sz="2000" dirty="0"/>
            </a:br>
            <a:br>
              <a:rPr lang="es-ES" sz="2000" dirty="0"/>
            </a:br>
            <a:endParaRPr lang="es-AR" sz="20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11</a:t>
            </a:fld>
            <a:endParaRPr lang="es-AR" spc="10" dirty="0"/>
          </a:p>
        </p:txBody>
      </p:sp>
      <p:pic>
        <p:nvPicPr>
          <p:cNvPr id="8" name="Imagen 7"/>
          <p:cNvPicPr>
            <a:picLocks noChangeAspect="1"/>
          </p:cNvPicPr>
          <p:nvPr/>
        </p:nvPicPr>
        <p:blipFill>
          <a:blip r:embed="rId2"/>
          <a:stretch>
            <a:fillRect/>
          </a:stretch>
        </p:blipFill>
        <p:spPr>
          <a:xfrm>
            <a:off x="8415481" y="4354593"/>
            <a:ext cx="4648056" cy="2614532"/>
          </a:xfrm>
          <a:prstGeom prst="rect">
            <a:avLst/>
          </a:prstGeom>
        </p:spPr>
      </p:pic>
    </p:spTree>
    <p:extLst>
      <p:ext uri="{BB962C8B-B14F-4D97-AF65-F5344CB8AC3E}">
        <p14:creationId xmlns:p14="http://schemas.microsoft.com/office/powerpoint/2010/main" val="177839925"/>
      </p:ext>
    </p:extLst>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2783" y="349250"/>
            <a:ext cx="11599237" cy="501651"/>
          </a:xfrm>
        </p:spPr>
        <p:txBody>
          <a:bodyPr>
            <a:normAutofit fontScale="90000"/>
          </a:bodyPr>
          <a:lstStyle/>
          <a:p>
            <a:r>
              <a:rPr lang="es-ES" dirty="0"/>
              <a:t>8. Nuestro primer ejemplo</a:t>
            </a:r>
            <a:endParaRPr lang="es-AR" dirty="0"/>
          </a:p>
        </p:txBody>
      </p:sp>
      <p:sp>
        <p:nvSpPr>
          <p:cNvPr id="3" name="Marcador de texto 2"/>
          <p:cNvSpPr>
            <a:spLocks noGrp="1"/>
          </p:cNvSpPr>
          <p:nvPr>
            <p:ph idx="1"/>
          </p:nvPr>
        </p:nvSpPr>
        <p:spPr>
          <a:xfrm>
            <a:off x="315912" y="1204595"/>
            <a:ext cx="5509470" cy="2954655"/>
          </a:xfrm>
        </p:spPr>
        <p:txBody>
          <a:bodyPr>
            <a:noAutofit/>
          </a:bodyPr>
          <a:lstStyle/>
          <a:p>
            <a:r>
              <a:rPr lang="es-ES" sz="2400" dirty="0"/>
              <a:t>Observemos que al invocar la función Volumen para la instancia de Caja </a:t>
            </a:r>
            <a:r>
              <a:rPr lang="es-ES" sz="2400" dirty="0" err="1"/>
              <a:t>unaCaja</a:t>
            </a:r>
            <a:r>
              <a:rPr lang="es-ES" sz="2400" dirty="0"/>
              <a:t> se utiliza el operador punto ('.') llamado </a:t>
            </a:r>
            <a:r>
              <a:rPr lang="es-ES" sz="2400" b="1" dirty="0"/>
              <a:t>operador de selección directa de miembros</a:t>
            </a:r>
            <a:r>
              <a:rPr lang="es-ES" sz="2400" dirty="0"/>
              <a:t>. Un constructor que requiere un único argumento no necesita ser llamado explícitamente. </a:t>
            </a:r>
          </a:p>
          <a:p>
            <a:endParaRPr lang="es-ES" sz="2400" dirty="0"/>
          </a:p>
          <a:p>
            <a:r>
              <a:rPr lang="es-ES" sz="2400" dirty="0"/>
              <a:t>Por ejemplo: </a:t>
            </a:r>
          </a:p>
          <a:p>
            <a:endParaRPr lang="es-ES" sz="2400" dirty="0"/>
          </a:p>
          <a:p>
            <a:r>
              <a:rPr lang="es-AR" sz="2400" dirty="0"/>
              <a:t>Caja v = 0.8; </a:t>
            </a:r>
          </a:p>
          <a:p>
            <a:r>
              <a:rPr lang="es-AR" sz="2400" dirty="0"/>
              <a:t>es lo mismo que </a:t>
            </a:r>
          </a:p>
          <a:p>
            <a:r>
              <a:rPr lang="es-AR" sz="2400" dirty="0"/>
              <a:t>Caja c(0.8); </a:t>
            </a:r>
          </a:p>
          <a:p>
            <a:endParaRPr lang="es-AR" sz="24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12</a:t>
            </a:fld>
            <a:endParaRPr lang="es-AR" spc="10" dirty="0"/>
          </a:p>
        </p:txBody>
      </p:sp>
      <p:sp>
        <p:nvSpPr>
          <p:cNvPr id="7" name="Rectángulo 6"/>
          <p:cNvSpPr/>
          <p:nvPr/>
        </p:nvSpPr>
        <p:spPr>
          <a:xfrm>
            <a:off x="5954712" y="1035050"/>
            <a:ext cx="7316850" cy="5909310"/>
          </a:xfrm>
          <a:prstGeom prst="rect">
            <a:avLst/>
          </a:prstGeom>
          <a:solidFill>
            <a:schemeClr val="tx1"/>
          </a:solidFill>
        </p:spPr>
        <p:txBody>
          <a:bodyPr wrap="square">
            <a:spAutoFit/>
          </a:bodyPr>
          <a:lstStyle/>
          <a:p>
            <a:r>
              <a:rPr lang="es-AR" b="0" i="0" dirty="0">
                <a:solidFill>
                  <a:srgbClr val="339900"/>
                </a:solidFill>
                <a:effectLst/>
                <a:latin typeface="Courier New" panose="02070309020205020404" pitchFamily="49" charset="0"/>
              </a:rPr>
              <a:t>#</a:t>
            </a:r>
            <a:r>
              <a:rPr lang="es-AR" b="0" i="0" dirty="0" err="1">
                <a:solidFill>
                  <a:srgbClr val="339900"/>
                </a:solidFill>
                <a:effectLst/>
                <a:latin typeface="Courier New" panose="02070309020205020404" pitchFamily="49" charset="0"/>
              </a:rPr>
              <a:t>include</a:t>
            </a:r>
            <a:r>
              <a:rPr lang="es-AR" b="0" i="0" dirty="0">
                <a:solidFill>
                  <a:srgbClr val="339900"/>
                </a:solidFill>
                <a:effectLst/>
                <a:latin typeface="Courier New" panose="02070309020205020404" pitchFamily="49" charset="0"/>
              </a:rPr>
              <a:t> &lt;</a:t>
            </a:r>
            <a:r>
              <a:rPr lang="es-AR" b="0" i="0" dirty="0" err="1">
                <a:solidFill>
                  <a:srgbClr val="339900"/>
                </a:solidFill>
                <a:effectLst/>
                <a:latin typeface="Courier New" panose="02070309020205020404" pitchFamily="49" charset="0"/>
              </a:rPr>
              <a:t>iostream</a:t>
            </a:r>
            <a:r>
              <a:rPr lang="es-AR" b="0" i="0" dirty="0">
                <a:solidFill>
                  <a:srgbClr val="339900"/>
                </a:solidFill>
                <a:effectLst/>
                <a:latin typeface="Courier New" panose="02070309020205020404" pitchFamily="49" charset="0"/>
              </a:rPr>
              <a:t>&gt;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using</a:t>
            </a:r>
            <a:r>
              <a:rPr lang="es-AR" b="0" i="0" dirty="0">
                <a:solidFill>
                  <a:srgbClr val="000066"/>
                </a:solidFill>
                <a:effectLst/>
                <a:latin typeface="Courier New" panose="02070309020205020404" pitchFamily="49" charset="0"/>
              </a:rPr>
              <a:t> </a:t>
            </a:r>
            <a:r>
              <a:rPr lang="es-AR" b="0" i="0" dirty="0" err="1">
                <a:solidFill>
                  <a:srgbClr val="000066"/>
                </a:solidFill>
                <a:effectLst/>
                <a:latin typeface="Courier New" panose="02070309020205020404" pitchFamily="49" charset="0"/>
              </a:rPr>
              <a:t>std</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err="1">
                <a:solidFill>
                  <a:srgbClr val="0000DD"/>
                </a:solidFill>
                <a:effectLst/>
                <a:latin typeface="Courier New" panose="02070309020205020404" pitchFamily="49" charset="0"/>
              </a:rPr>
              <a:t>cout</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using</a:t>
            </a:r>
            <a:r>
              <a:rPr lang="es-AR" b="0" i="0" dirty="0">
                <a:solidFill>
                  <a:srgbClr val="000066"/>
                </a:solidFill>
                <a:effectLst/>
                <a:latin typeface="Courier New" panose="02070309020205020404" pitchFamily="49" charset="0"/>
              </a:rPr>
              <a:t> </a:t>
            </a:r>
            <a:r>
              <a:rPr lang="es-AR" b="0" i="0" dirty="0" err="1">
                <a:solidFill>
                  <a:srgbClr val="000066"/>
                </a:solidFill>
                <a:effectLst/>
                <a:latin typeface="Courier New" panose="02070309020205020404" pitchFamily="49" charset="0"/>
              </a:rPr>
              <a:t>std</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err="1">
                <a:solidFill>
                  <a:srgbClr val="007788"/>
                </a:solidFill>
                <a:effectLst/>
                <a:latin typeface="Courier New" panose="02070309020205020404" pitchFamily="49" charset="0"/>
              </a:rPr>
              <a:t>endl</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class</a:t>
            </a:r>
            <a:r>
              <a:rPr lang="es-AR" b="0" i="0" dirty="0">
                <a:solidFill>
                  <a:srgbClr val="000066"/>
                </a:solidFill>
                <a:effectLst/>
                <a:latin typeface="Courier New" panose="02070309020205020404" pitchFamily="49" charset="0"/>
              </a:rPr>
              <a:t> Caja </a:t>
            </a:r>
            <a:r>
              <a:rPr lang="es-AR" b="0" i="0" dirty="0">
                <a:solidFill>
                  <a:srgbClr val="00800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double</a:t>
            </a:r>
            <a:r>
              <a:rPr lang="es-AR" b="0" i="0" dirty="0">
                <a:solidFill>
                  <a:srgbClr val="000066"/>
                </a:solidFill>
                <a:effectLst/>
                <a:latin typeface="Courier New" panose="02070309020205020404" pitchFamily="49" charset="0"/>
              </a:rPr>
              <a:t> largo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double</a:t>
            </a:r>
            <a:r>
              <a:rPr lang="es-AR" b="0" i="0" dirty="0">
                <a:solidFill>
                  <a:srgbClr val="000066"/>
                </a:solidFill>
                <a:effectLst/>
                <a:latin typeface="Courier New" panose="02070309020205020404" pitchFamily="49" charset="0"/>
              </a:rPr>
              <a:t> ancho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double</a:t>
            </a:r>
            <a:r>
              <a:rPr lang="es-AR" b="0" i="0" dirty="0">
                <a:solidFill>
                  <a:srgbClr val="000066"/>
                </a:solidFill>
                <a:effectLst/>
                <a:latin typeface="Courier New" panose="02070309020205020404" pitchFamily="49" charset="0"/>
              </a:rPr>
              <a:t> alto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public</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0066"/>
                </a:solidFill>
                <a:effectLst/>
                <a:latin typeface="Courier New" panose="02070309020205020404" pitchFamily="49" charset="0"/>
              </a:rPr>
              <a:t>Caja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err="1">
                <a:solidFill>
                  <a:srgbClr val="0000FF"/>
                </a:solidFill>
                <a:effectLst/>
                <a:latin typeface="Courier New" panose="02070309020205020404" pitchFamily="49" charset="0"/>
              </a:rPr>
              <a:t>double</a:t>
            </a:r>
            <a:r>
              <a:rPr lang="es-AR" b="0" i="0" dirty="0">
                <a:solidFill>
                  <a:srgbClr val="000066"/>
                </a:solidFill>
                <a:effectLst/>
                <a:latin typeface="Courier New" panose="02070309020205020404" pitchFamily="49" charset="0"/>
              </a:rPr>
              <a:t> lar, </a:t>
            </a:r>
            <a:r>
              <a:rPr lang="es-AR" b="0" i="0" dirty="0" err="1">
                <a:solidFill>
                  <a:srgbClr val="0000FF"/>
                </a:solidFill>
                <a:effectLst/>
                <a:latin typeface="Courier New" panose="02070309020205020404" pitchFamily="49" charset="0"/>
              </a:rPr>
              <a:t>double</a:t>
            </a:r>
            <a:r>
              <a:rPr lang="es-AR" b="0" i="0" dirty="0">
                <a:solidFill>
                  <a:srgbClr val="000066"/>
                </a:solidFill>
                <a:effectLst/>
                <a:latin typeface="Courier New" panose="02070309020205020404" pitchFamily="49" charset="0"/>
              </a:rPr>
              <a:t> </a:t>
            </a:r>
            <a:r>
              <a:rPr lang="es-AR" b="0" i="0" dirty="0" err="1">
                <a:solidFill>
                  <a:srgbClr val="000066"/>
                </a:solidFill>
                <a:effectLst/>
                <a:latin typeface="Courier New" panose="02070309020205020404" pitchFamily="49" charset="0"/>
              </a:rPr>
              <a:t>an</a:t>
            </a:r>
            <a:r>
              <a:rPr lang="es-AR" b="0" i="0" dirty="0">
                <a:solidFill>
                  <a:srgbClr val="000066"/>
                </a:solidFill>
                <a:effectLst/>
                <a:latin typeface="Courier New" panose="02070309020205020404" pitchFamily="49" charset="0"/>
              </a:rPr>
              <a:t>, </a:t>
            </a:r>
            <a:r>
              <a:rPr lang="es-AR" b="0" i="0" dirty="0" err="1">
                <a:solidFill>
                  <a:srgbClr val="0000FF"/>
                </a:solidFill>
                <a:effectLst/>
                <a:latin typeface="Courier New" panose="02070309020205020404" pitchFamily="49" charset="0"/>
              </a:rPr>
              <a:t>double</a:t>
            </a:r>
            <a:r>
              <a:rPr lang="es-AR" b="0" i="0" dirty="0">
                <a:solidFill>
                  <a:srgbClr val="000066"/>
                </a:solidFill>
                <a:effectLst/>
                <a:latin typeface="Courier New" panose="02070309020205020404" pitchFamily="49" charset="0"/>
              </a:rPr>
              <a:t> al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0066"/>
                </a:solidFill>
                <a:effectLst/>
                <a:latin typeface="Courier New" panose="02070309020205020404" pitchFamily="49" charset="0"/>
              </a:rPr>
              <a:t>largo </a:t>
            </a:r>
            <a:r>
              <a:rPr lang="es-AR" b="0" i="0" dirty="0">
                <a:solidFill>
                  <a:srgbClr val="00008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lar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0066"/>
                </a:solidFill>
                <a:effectLst/>
                <a:latin typeface="Courier New" panose="02070309020205020404" pitchFamily="49" charset="0"/>
              </a:rPr>
              <a:t>ancho </a:t>
            </a:r>
            <a:r>
              <a:rPr lang="es-AR" b="0" i="0" dirty="0">
                <a:solidFill>
                  <a:srgbClr val="00008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err="1">
                <a:solidFill>
                  <a:srgbClr val="000066"/>
                </a:solidFill>
                <a:effectLst/>
                <a:latin typeface="Courier New" panose="02070309020205020404" pitchFamily="49" charset="0"/>
              </a:rPr>
              <a:t>an</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0066"/>
                </a:solidFill>
                <a:effectLst/>
                <a:latin typeface="Courier New" panose="02070309020205020404" pitchFamily="49" charset="0"/>
              </a:rPr>
              <a:t>alto </a:t>
            </a:r>
            <a:r>
              <a:rPr lang="es-AR" b="0" i="0" dirty="0">
                <a:solidFill>
                  <a:srgbClr val="00008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al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800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double</a:t>
            </a:r>
            <a:r>
              <a:rPr lang="es-AR" b="0" i="0" dirty="0">
                <a:solidFill>
                  <a:srgbClr val="000066"/>
                </a:solidFill>
                <a:effectLst/>
                <a:latin typeface="Courier New" panose="02070309020205020404" pitchFamily="49" charset="0"/>
              </a:rPr>
              <a:t> Volumen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p>
          <a:p>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int</a:t>
            </a:r>
            <a:r>
              <a:rPr lang="es-AR" b="0" i="0" dirty="0">
                <a:solidFill>
                  <a:srgbClr val="000066"/>
                </a:solidFill>
                <a:effectLst/>
                <a:latin typeface="Courier New" panose="02070309020205020404" pitchFamily="49" charset="0"/>
              </a:rPr>
              <a:t> </a:t>
            </a:r>
            <a:r>
              <a:rPr lang="es-AR" b="0" i="0" dirty="0" err="1">
                <a:solidFill>
                  <a:srgbClr val="000066"/>
                </a:solidFill>
                <a:effectLst/>
                <a:latin typeface="Courier New" panose="02070309020205020404" pitchFamily="49" charset="0"/>
              </a:rPr>
              <a:t>main</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0066"/>
                </a:solidFill>
                <a:effectLst/>
                <a:latin typeface="Courier New" panose="02070309020205020404" pitchFamily="49" charset="0"/>
              </a:rPr>
              <a:t>Caja </a:t>
            </a:r>
            <a:r>
              <a:rPr lang="es-AR" b="0" i="0" dirty="0" err="1">
                <a:solidFill>
                  <a:srgbClr val="000066"/>
                </a:solidFill>
                <a:effectLst/>
                <a:latin typeface="Courier New" panose="02070309020205020404" pitchFamily="49" charset="0"/>
              </a:rPr>
              <a:t>unaCaja</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800080"/>
                </a:solidFill>
                <a:effectLst/>
                <a:latin typeface="Courier New" panose="02070309020205020404" pitchFamily="49" charset="0"/>
              </a:rPr>
              <a:t>0.58</a:t>
            </a:r>
            <a:r>
              <a:rPr lang="es-AR" b="0" i="0" dirty="0">
                <a:solidFill>
                  <a:srgbClr val="000066"/>
                </a:solidFill>
                <a:effectLst/>
                <a:latin typeface="Courier New" panose="02070309020205020404" pitchFamily="49" charset="0"/>
              </a:rPr>
              <a:t> , </a:t>
            </a:r>
            <a:r>
              <a:rPr lang="es-AR" b="0" i="0" dirty="0">
                <a:solidFill>
                  <a:srgbClr val="800080"/>
                </a:solidFill>
                <a:effectLst/>
                <a:latin typeface="Courier New" panose="02070309020205020404" pitchFamily="49" charset="0"/>
              </a:rPr>
              <a:t>0.25</a:t>
            </a:r>
            <a:r>
              <a:rPr lang="es-AR" b="0" i="0" dirty="0">
                <a:solidFill>
                  <a:srgbClr val="000066"/>
                </a:solidFill>
                <a:effectLst/>
                <a:latin typeface="Courier New" panose="02070309020205020404" pitchFamily="49" charset="0"/>
              </a:rPr>
              <a:t> , </a:t>
            </a:r>
            <a:r>
              <a:rPr lang="es-AR" b="0" i="0" dirty="0">
                <a:solidFill>
                  <a:srgbClr val="800080"/>
                </a:solidFill>
                <a:effectLst/>
                <a:latin typeface="Courier New" panose="02070309020205020404" pitchFamily="49" charset="0"/>
              </a:rPr>
              <a:t>0.55</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DD"/>
                </a:solidFill>
                <a:effectLst/>
                <a:latin typeface="Courier New" panose="02070309020205020404" pitchFamily="49" charset="0"/>
              </a:rPr>
              <a:t>cout</a:t>
            </a:r>
            <a:r>
              <a:rPr lang="es-AR" b="0" i="0" dirty="0">
                <a:solidFill>
                  <a:srgbClr val="000066"/>
                </a:solidFill>
                <a:effectLst/>
                <a:latin typeface="Courier New" panose="02070309020205020404" pitchFamily="49" charset="0"/>
              </a:rPr>
              <a:t> </a:t>
            </a:r>
            <a:r>
              <a:rPr lang="es-AR" b="0" i="0" dirty="0">
                <a:solidFill>
                  <a:srgbClr val="000080"/>
                </a:solidFill>
                <a:effectLst/>
                <a:latin typeface="Courier New" panose="02070309020205020404" pitchFamily="49" charset="0"/>
              </a:rPr>
              <a:t>&lt;&lt;</a:t>
            </a:r>
            <a:r>
              <a:rPr lang="es-AR" b="0" i="0" dirty="0">
                <a:solidFill>
                  <a:srgbClr val="000066"/>
                </a:solidFill>
                <a:effectLst/>
                <a:latin typeface="Courier New" panose="02070309020205020404" pitchFamily="49" charset="0"/>
              </a:rPr>
              <a:t> </a:t>
            </a:r>
            <a:r>
              <a:rPr lang="es-AR" b="0" i="0" dirty="0">
                <a:solidFill>
                  <a:srgbClr val="FF0000"/>
                </a:solidFill>
                <a:effectLst/>
                <a:latin typeface="Courier New" panose="02070309020205020404" pitchFamily="49" charset="0"/>
              </a:rPr>
              <a:t>"</a:t>
            </a:r>
            <a:r>
              <a:rPr lang="es-AR" b="0" i="0" dirty="0" err="1">
                <a:solidFill>
                  <a:srgbClr val="FF0000"/>
                </a:solidFill>
                <a:effectLst/>
                <a:latin typeface="Courier New" panose="02070309020205020404" pitchFamily="49" charset="0"/>
              </a:rPr>
              <a:t>Volúmen</a:t>
            </a:r>
            <a:r>
              <a:rPr lang="es-AR" b="0" i="0" dirty="0">
                <a:solidFill>
                  <a:srgbClr val="FF0000"/>
                </a:solidFill>
                <a:effectLst/>
                <a:latin typeface="Courier New" panose="02070309020205020404" pitchFamily="49" charset="0"/>
              </a:rPr>
              <a:t> de la caja: "</a:t>
            </a:r>
            <a:r>
              <a:rPr lang="es-AR" b="0" i="0" dirty="0">
                <a:solidFill>
                  <a:srgbClr val="000066"/>
                </a:solidFill>
                <a:effectLst/>
                <a:latin typeface="Courier New" panose="02070309020205020404" pitchFamily="49" charset="0"/>
              </a:rPr>
              <a:t> </a:t>
            </a:r>
            <a:r>
              <a:rPr lang="es-AR" b="0" i="0" dirty="0">
                <a:solidFill>
                  <a:srgbClr val="000080"/>
                </a:solidFill>
                <a:effectLst/>
                <a:latin typeface="Courier New" panose="02070309020205020404" pitchFamily="49" charset="0"/>
              </a:rPr>
              <a:t>&lt;&lt;</a:t>
            </a:r>
            <a:r>
              <a:rPr lang="es-AR" b="0" i="0" dirty="0">
                <a:solidFill>
                  <a:srgbClr val="000066"/>
                </a:solidFill>
                <a:effectLst/>
                <a:latin typeface="Courier New" panose="02070309020205020404" pitchFamily="49" charset="0"/>
              </a:rPr>
              <a:t> </a:t>
            </a:r>
            <a:r>
              <a:rPr lang="es-AR" b="0" i="0" dirty="0" err="1">
                <a:solidFill>
                  <a:srgbClr val="000066"/>
                </a:solidFill>
                <a:effectLst/>
                <a:latin typeface="Courier New" panose="02070309020205020404" pitchFamily="49" charset="0"/>
              </a:rPr>
              <a:t>unaCaja</a:t>
            </a:r>
            <a:r>
              <a:rPr lang="es-AR" b="0" i="0" dirty="0">
                <a:solidFill>
                  <a:srgbClr val="000066"/>
                </a:solidFill>
                <a:effectLst/>
                <a:latin typeface="Courier New" panose="02070309020205020404" pitchFamily="49" charset="0"/>
              </a:rPr>
              <a:t>. </a:t>
            </a:r>
            <a:r>
              <a:rPr lang="es-AR" b="0" i="0" dirty="0">
                <a:solidFill>
                  <a:srgbClr val="007788"/>
                </a:solidFill>
                <a:effectLst/>
                <a:latin typeface="Courier New" panose="02070309020205020404" pitchFamily="49" charset="0"/>
              </a:rPr>
              <a:t>Volumen</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8000"/>
                </a:solidFill>
                <a:effectLst/>
                <a:latin typeface="Courier New" panose="02070309020205020404" pitchFamily="49" charset="0"/>
              </a:rPr>
              <a:t>}</a:t>
            </a:r>
            <a:endParaRPr lang="es-AR" dirty="0"/>
          </a:p>
        </p:txBody>
      </p:sp>
    </p:spTree>
    <p:extLst>
      <p:ext uri="{BB962C8B-B14F-4D97-AF65-F5344CB8AC3E}">
        <p14:creationId xmlns:p14="http://schemas.microsoft.com/office/powerpoint/2010/main" val="4199671182"/>
      </p:ext>
    </p:extLst>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9. El constructor por defecto </a:t>
            </a:r>
            <a:endParaRPr lang="es-AR" dirty="0"/>
          </a:p>
        </p:txBody>
      </p:sp>
      <p:sp>
        <p:nvSpPr>
          <p:cNvPr id="3" name="Marcador de texto 2"/>
          <p:cNvSpPr>
            <a:spLocks noGrp="1"/>
          </p:cNvSpPr>
          <p:nvPr>
            <p:ph idx="1"/>
          </p:nvPr>
        </p:nvSpPr>
        <p:spPr>
          <a:xfrm>
            <a:off x="468312" y="930335"/>
            <a:ext cx="12725400" cy="4524315"/>
          </a:xfrm>
        </p:spPr>
        <p:txBody>
          <a:bodyPr>
            <a:normAutofit fontScale="92500" lnSpcReduction="20000"/>
          </a:bodyPr>
          <a:lstStyle/>
          <a:p>
            <a:r>
              <a:rPr lang="es-ES" dirty="0"/>
              <a:t>Si no se desea inicializar los campos en un constructor, se puede definir un constructor por defecto, también llamado constructor </a:t>
            </a:r>
            <a:r>
              <a:rPr lang="es-ES" b="1" dirty="0" err="1"/>
              <a:t>noarg</a:t>
            </a:r>
            <a:r>
              <a:rPr lang="es-ES" dirty="0"/>
              <a:t>: </a:t>
            </a:r>
          </a:p>
          <a:p>
            <a:endParaRPr lang="es-ES" dirty="0"/>
          </a:p>
          <a:p>
            <a:endParaRPr lang="es-ES" dirty="0"/>
          </a:p>
          <a:p>
            <a:r>
              <a:rPr lang="es-ES" dirty="0"/>
              <a:t>El mismo puede ser definido por el programador, pero en el caso de que no se provea ningún constructor en una clase, el compilador generará un constructor por defecto [4]. En cualquiera de los dos casos, es el constructor que se invoca en una sentencia como la que vimos anteriormente: </a:t>
            </a:r>
          </a:p>
          <a:p>
            <a:endParaRPr lang="es-AR" dirty="0"/>
          </a:p>
          <a:p>
            <a:endParaRPr lang="es-ES" b="1" dirty="0"/>
          </a:p>
          <a:p>
            <a:r>
              <a:rPr lang="es-ES" b="1" dirty="0"/>
              <a:t>Asignación de parámetros por defecto </a:t>
            </a:r>
            <a:endParaRPr lang="es-ES" dirty="0"/>
          </a:p>
          <a:p>
            <a:r>
              <a:rPr lang="es-ES" dirty="0"/>
              <a:t>De la misma manera que con las funciones ordinarias, se pueden establecer valores por defecto en funciones miembro y constructores. Por ejemplo: </a:t>
            </a:r>
          </a:p>
          <a:p>
            <a:endParaRPr lang="es-ES" dirty="0"/>
          </a:p>
          <a:p>
            <a:endParaRPr lang="es-AR"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13</a:t>
            </a:fld>
            <a:endParaRPr lang="es-AR" spc="10" dirty="0"/>
          </a:p>
        </p:txBody>
      </p:sp>
      <p:sp>
        <p:nvSpPr>
          <p:cNvPr id="7" name="Rectángulo 6"/>
          <p:cNvSpPr/>
          <p:nvPr/>
        </p:nvSpPr>
        <p:spPr>
          <a:xfrm>
            <a:off x="1077912" y="5148124"/>
            <a:ext cx="6715125" cy="1754326"/>
          </a:xfrm>
          <a:prstGeom prst="rect">
            <a:avLst/>
          </a:prstGeom>
          <a:solidFill>
            <a:schemeClr val="tx1"/>
          </a:solidFill>
        </p:spPr>
        <p:txBody>
          <a:bodyPr>
            <a:spAutoFit/>
          </a:bodyPr>
          <a:lstStyle/>
          <a:p>
            <a:r>
              <a:rPr lang="es-ES" b="0" i="0" dirty="0">
                <a:solidFill>
                  <a:srgbClr val="000066"/>
                </a:solidFill>
                <a:effectLst/>
                <a:latin typeface="Courier New" panose="02070309020205020404" pitchFamily="49" charset="0"/>
              </a:rPr>
              <a:t>Caja </a:t>
            </a:r>
            <a:r>
              <a:rPr lang="es-ES" b="0" i="0" dirty="0">
                <a:solidFill>
                  <a:srgbClr val="008000"/>
                </a:solidFill>
                <a:effectLst/>
                <a:latin typeface="Courier New" panose="02070309020205020404" pitchFamily="49" charset="0"/>
              </a:rPr>
              <a:t>(</a:t>
            </a:r>
            <a:r>
              <a:rPr lang="es-ES" b="0" i="0" dirty="0">
                <a:solidFill>
                  <a:srgbClr val="000066"/>
                </a:solidFill>
                <a:effectLst/>
                <a:latin typeface="Courier New" panose="02070309020205020404" pitchFamily="49" charset="0"/>
              </a:rPr>
              <a:t> </a:t>
            </a:r>
            <a:r>
              <a:rPr lang="es-ES" b="0" i="0" dirty="0" err="1">
                <a:solidFill>
                  <a:srgbClr val="0000FF"/>
                </a:solidFill>
                <a:effectLst/>
                <a:latin typeface="Courier New" panose="02070309020205020404" pitchFamily="49" charset="0"/>
              </a:rPr>
              <a:t>double</a:t>
            </a:r>
            <a:r>
              <a:rPr lang="es-ES" b="0" i="0" dirty="0">
                <a:solidFill>
                  <a:srgbClr val="000066"/>
                </a:solidFill>
                <a:effectLst/>
                <a:latin typeface="Courier New" panose="02070309020205020404" pitchFamily="49" charset="0"/>
              </a:rPr>
              <a:t> lar, </a:t>
            </a:r>
            <a:r>
              <a:rPr lang="es-ES" b="0" i="0" dirty="0" err="1">
                <a:solidFill>
                  <a:srgbClr val="0000FF"/>
                </a:solidFill>
                <a:effectLst/>
                <a:latin typeface="Courier New" panose="02070309020205020404" pitchFamily="49" charset="0"/>
              </a:rPr>
              <a:t>double</a:t>
            </a:r>
            <a:r>
              <a:rPr lang="es-ES" b="0" i="0" dirty="0">
                <a:solidFill>
                  <a:srgbClr val="000066"/>
                </a:solidFill>
                <a:effectLst/>
                <a:latin typeface="Courier New" panose="02070309020205020404" pitchFamily="49" charset="0"/>
              </a:rPr>
              <a:t> </a:t>
            </a:r>
            <a:r>
              <a:rPr lang="es-ES" b="0" i="0" dirty="0" err="1">
                <a:solidFill>
                  <a:srgbClr val="000066"/>
                </a:solidFill>
                <a:effectLst/>
                <a:latin typeface="Courier New" panose="02070309020205020404" pitchFamily="49" charset="0"/>
              </a:rPr>
              <a:t>an</a:t>
            </a:r>
            <a:r>
              <a:rPr lang="es-ES" b="0" i="0" dirty="0">
                <a:solidFill>
                  <a:srgbClr val="000066"/>
                </a:solidFill>
                <a:effectLst/>
                <a:latin typeface="Courier New" panose="02070309020205020404" pitchFamily="49" charset="0"/>
              </a:rPr>
              <a:t>, </a:t>
            </a:r>
            <a:r>
              <a:rPr lang="es-ES" b="0" i="0" dirty="0" err="1">
                <a:solidFill>
                  <a:srgbClr val="0000FF"/>
                </a:solidFill>
                <a:effectLst/>
                <a:latin typeface="Courier New" panose="02070309020205020404" pitchFamily="49" charset="0"/>
              </a:rPr>
              <a:t>double</a:t>
            </a:r>
            <a:r>
              <a:rPr lang="es-ES" b="0" i="0" dirty="0">
                <a:solidFill>
                  <a:srgbClr val="000066"/>
                </a:solidFill>
                <a:effectLst/>
                <a:latin typeface="Courier New" panose="02070309020205020404" pitchFamily="49" charset="0"/>
              </a:rPr>
              <a:t> al </a:t>
            </a:r>
            <a:r>
              <a:rPr lang="es-ES" b="0" i="0" dirty="0">
                <a:solidFill>
                  <a:srgbClr val="000080"/>
                </a:solidFill>
                <a:effectLst/>
                <a:latin typeface="Courier New" panose="02070309020205020404" pitchFamily="49" charset="0"/>
              </a:rPr>
              <a:t>=</a:t>
            </a:r>
            <a:r>
              <a:rPr lang="es-ES" b="0" i="0" dirty="0">
                <a:solidFill>
                  <a:srgbClr val="000066"/>
                </a:solidFill>
                <a:effectLst/>
                <a:latin typeface="Courier New" panose="02070309020205020404" pitchFamily="49" charset="0"/>
              </a:rPr>
              <a:t> </a:t>
            </a:r>
            <a:r>
              <a:rPr lang="es-ES" b="0" i="0" dirty="0">
                <a:solidFill>
                  <a:srgbClr val="800080"/>
                </a:solidFill>
                <a:effectLst/>
                <a:latin typeface="Courier New" panose="02070309020205020404" pitchFamily="49" charset="0"/>
              </a:rPr>
              <a:t>0.8</a:t>
            </a:r>
            <a:r>
              <a:rPr lang="es-ES" b="0" i="0" dirty="0">
                <a:solidFill>
                  <a:srgbClr val="000066"/>
                </a:solidFill>
                <a:effectLst/>
                <a:latin typeface="Courier New" panose="02070309020205020404" pitchFamily="49" charset="0"/>
              </a:rPr>
              <a:t> </a:t>
            </a:r>
            <a:r>
              <a:rPr lang="es-ES" b="0" i="0" dirty="0">
                <a:solidFill>
                  <a:srgbClr val="008000"/>
                </a:solidFill>
                <a:effectLst/>
                <a:latin typeface="Courier New" panose="02070309020205020404" pitchFamily="49" charset="0"/>
              </a:rPr>
              <a:t>)</a:t>
            </a:r>
            <a:r>
              <a:rPr lang="es-ES" b="0" i="0" dirty="0">
                <a:solidFill>
                  <a:srgbClr val="000066"/>
                </a:solidFill>
                <a:effectLst/>
                <a:latin typeface="Courier New" panose="02070309020205020404" pitchFamily="49" charset="0"/>
              </a:rPr>
              <a:t> </a:t>
            </a:r>
            <a:r>
              <a:rPr lang="es-ES" b="0" i="0" dirty="0">
                <a:solidFill>
                  <a:srgbClr val="008000"/>
                </a:solidFill>
                <a:effectLst/>
                <a:latin typeface="Courier New" panose="02070309020205020404" pitchFamily="49" charset="0"/>
              </a:rPr>
              <a:t>{</a:t>
            </a:r>
            <a:br>
              <a:rPr lang="es-ES" b="0" i="0" dirty="0">
                <a:solidFill>
                  <a:srgbClr val="000066"/>
                </a:solidFill>
                <a:effectLst/>
                <a:latin typeface="Courier New" panose="02070309020205020404" pitchFamily="49" charset="0"/>
              </a:rPr>
            </a:br>
            <a:r>
              <a:rPr lang="es-ES" b="0" i="0" dirty="0">
                <a:solidFill>
                  <a:srgbClr val="000066"/>
                </a:solidFill>
                <a:effectLst/>
                <a:latin typeface="Courier New" panose="02070309020205020404" pitchFamily="49" charset="0"/>
              </a:rPr>
              <a:t>largo </a:t>
            </a:r>
            <a:r>
              <a:rPr lang="es-ES" b="0" i="0" dirty="0">
                <a:solidFill>
                  <a:srgbClr val="000080"/>
                </a:solidFill>
                <a:effectLst/>
                <a:latin typeface="Courier New" panose="02070309020205020404" pitchFamily="49" charset="0"/>
              </a:rPr>
              <a:t>=</a:t>
            </a:r>
            <a:r>
              <a:rPr lang="es-ES" b="0" i="0" dirty="0">
                <a:solidFill>
                  <a:srgbClr val="000066"/>
                </a:solidFill>
                <a:effectLst/>
                <a:latin typeface="Courier New" panose="02070309020205020404" pitchFamily="49" charset="0"/>
              </a:rPr>
              <a:t> lar </a:t>
            </a:r>
            <a:r>
              <a:rPr lang="es-ES" b="0" i="0" dirty="0">
                <a:solidFill>
                  <a:srgbClr val="008080"/>
                </a:solidFill>
                <a:effectLst/>
                <a:latin typeface="Courier New" panose="02070309020205020404" pitchFamily="49" charset="0"/>
              </a:rPr>
              <a:t>;</a:t>
            </a:r>
            <a:br>
              <a:rPr lang="es-ES" b="0" i="0" dirty="0">
                <a:solidFill>
                  <a:srgbClr val="000066"/>
                </a:solidFill>
                <a:effectLst/>
                <a:latin typeface="Courier New" panose="02070309020205020404" pitchFamily="49" charset="0"/>
              </a:rPr>
            </a:br>
            <a:r>
              <a:rPr lang="es-ES" b="0" i="0" dirty="0">
                <a:solidFill>
                  <a:srgbClr val="000066"/>
                </a:solidFill>
                <a:effectLst/>
                <a:latin typeface="Courier New" panose="02070309020205020404" pitchFamily="49" charset="0"/>
              </a:rPr>
              <a:t>ancho </a:t>
            </a:r>
            <a:r>
              <a:rPr lang="es-ES" b="0" i="0" dirty="0">
                <a:solidFill>
                  <a:srgbClr val="000080"/>
                </a:solidFill>
                <a:effectLst/>
                <a:latin typeface="Courier New" panose="02070309020205020404" pitchFamily="49" charset="0"/>
              </a:rPr>
              <a:t>=</a:t>
            </a:r>
            <a:r>
              <a:rPr lang="es-ES" b="0" i="0" dirty="0">
                <a:solidFill>
                  <a:srgbClr val="000066"/>
                </a:solidFill>
                <a:effectLst/>
                <a:latin typeface="Courier New" panose="02070309020205020404" pitchFamily="49" charset="0"/>
              </a:rPr>
              <a:t> </a:t>
            </a:r>
            <a:r>
              <a:rPr lang="es-ES" b="0" i="0" dirty="0" err="1">
                <a:solidFill>
                  <a:srgbClr val="000066"/>
                </a:solidFill>
                <a:effectLst/>
                <a:latin typeface="Courier New" panose="02070309020205020404" pitchFamily="49" charset="0"/>
              </a:rPr>
              <a:t>an</a:t>
            </a:r>
            <a:r>
              <a:rPr lang="es-ES" b="0" i="0" dirty="0">
                <a:solidFill>
                  <a:srgbClr val="000066"/>
                </a:solidFill>
                <a:effectLst/>
                <a:latin typeface="Courier New" panose="02070309020205020404" pitchFamily="49" charset="0"/>
              </a:rPr>
              <a:t> </a:t>
            </a:r>
            <a:r>
              <a:rPr lang="es-ES" b="0" i="0" dirty="0">
                <a:solidFill>
                  <a:srgbClr val="008080"/>
                </a:solidFill>
                <a:effectLst/>
                <a:latin typeface="Courier New" panose="02070309020205020404" pitchFamily="49" charset="0"/>
              </a:rPr>
              <a:t>;</a:t>
            </a:r>
            <a:br>
              <a:rPr lang="es-ES" b="0" i="0" dirty="0">
                <a:solidFill>
                  <a:srgbClr val="000066"/>
                </a:solidFill>
                <a:effectLst/>
                <a:latin typeface="Courier New" panose="02070309020205020404" pitchFamily="49" charset="0"/>
              </a:rPr>
            </a:br>
            <a:r>
              <a:rPr lang="es-ES" b="0" i="0" dirty="0">
                <a:solidFill>
                  <a:srgbClr val="000066"/>
                </a:solidFill>
                <a:effectLst/>
                <a:latin typeface="Courier New" panose="02070309020205020404" pitchFamily="49" charset="0"/>
              </a:rPr>
              <a:t>alto </a:t>
            </a:r>
            <a:r>
              <a:rPr lang="es-ES" b="0" i="0" dirty="0">
                <a:solidFill>
                  <a:srgbClr val="000080"/>
                </a:solidFill>
                <a:effectLst/>
                <a:latin typeface="Courier New" panose="02070309020205020404" pitchFamily="49" charset="0"/>
              </a:rPr>
              <a:t>=</a:t>
            </a:r>
            <a:r>
              <a:rPr lang="es-ES" b="0" i="0" dirty="0">
                <a:solidFill>
                  <a:srgbClr val="000066"/>
                </a:solidFill>
                <a:effectLst/>
                <a:latin typeface="Courier New" panose="02070309020205020404" pitchFamily="49" charset="0"/>
              </a:rPr>
              <a:t> al </a:t>
            </a:r>
            <a:r>
              <a:rPr lang="es-ES" b="0" i="0" dirty="0">
                <a:solidFill>
                  <a:srgbClr val="008080"/>
                </a:solidFill>
                <a:effectLst/>
                <a:latin typeface="Courier New" panose="02070309020205020404" pitchFamily="49" charset="0"/>
              </a:rPr>
              <a:t>;</a:t>
            </a:r>
            <a:br>
              <a:rPr lang="es-ES" b="0" i="0" dirty="0">
                <a:solidFill>
                  <a:srgbClr val="000066"/>
                </a:solidFill>
                <a:effectLst/>
                <a:latin typeface="Courier New" panose="02070309020205020404" pitchFamily="49" charset="0"/>
              </a:rPr>
            </a:br>
            <a:r>
              <a:rPr lang="es-ES" b="0" i="0" dirty="0">
                <a:solidFill>
                  <a:srgbClr val="008000"/>
                </a:solidFill>
                <a:effectLst/>
                <a:latin typeface="Courier New" panose="02070309020205020404" pitchFamily="49" charset="0"/>
              </a:rPr>
              <a:t>}</a:t>
            </a:r>
            <a:endParaRPr lang="es-AR" dirty="0"/>
          </a:p>
        </p:txBody>
      </p:sp>
      <p:sp>
        <p:nvSpPr>
          <p:cNvPr id="8" name="Rectángulo 7"/>
          <p:cNvSpPr/>
          <p:nvPr/>
        </p:nvSpPr>
        <p:spPr>
          <a:xfrm>
            <a:off x="534347" y="3473450"/>
            <a:ext cx="1838965" cy="369332"/>
          </a:xfrm>
          <a:prstGeom prst="rect">
            <a:avLst/>
          </a:prstGeom>
          <a:solidFill>
            <a:schemeClr val="tx1"/>
          </a:solidFill>
        </p:spPr>
        <p:txBody>
          <a:bodyPr wrap="none">
            <a:spAutoFit/>
          </a:bodyPr>
          <a:lstStyle/>
          <a:p>
            <a:r>
              <a:rPr lang="es-AR" b="0" i="0" dirty="0">
                <a:solidFill>
                  <a:srgbClr val="000066"/>
                </a:solidFill>
                <a:effectLst/>
                <a:latin typeface="Courier New" panose="02070309020205020404" pitchFamily="49" charset="0"/>
              </a:rPr>
              <a:t>Caja caja1 </a:t>
            </a:r>
            <a:r>
              <a:rPr lang="es-AR" b="0" i="0" dirty="0">
                <a:solidFill>
                  <a:srgbClr val="008080"/>
                </a:solidFill>
                <a:effectLst/>
                <a:latin typeface="Courier New" panose="02070309020205020404" pitchFamily="49" charset="0"/>
              </a:rPr>
              <a:t>;</a:t>
            </a:r>
            <a:endParaRPr lang="es-AR" dirty="0"/>
          </a:p>
        </p:txBody>
      </p:sp>
      <p:sp>
        <p:nvSpPr>
          <p:cNvPr id="9" name="Rectángulo 8"/>
          <p:cNvSpPr/>
          <p:nvPr/>
        </p:nvSpPr>
        <p:spPr>
          <a:xfrm>
            <a:off x="563431" y="1720850"/>
            <a:ext cx="2114681" cy="369332"/>
          </a:xfrm>
          <a:prstGeom prst="rect">
            <a:avLst/>
          </a:prstGeom>
          <a:solidFill>
            <a:schemeClr val="tx1"/>
          </a:solidFill>
        </p:spPr>
        <p:txBody>
          <a:bodyPr wrap="none">
            <a:spAutoFit/>
          </a:bodyPr>
          <a:lstStyle/>
          <a:p>
            <a:r>
              <a:rPr lang="es-AR" b="0" i="0" dirty="0">
                <a:solidFill>
                  <a:srgbClr val="000066"/>
                </a:solidFill>
                <a:effectLst/>
                <a:latin typeface="Courier New" panose="02070309020205020404" pitchFamily="49" charset="0"/>
              </a:rPr>
              <a:t>Caja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endParaRPr lang="es-AR" dirty="0"/>
          </a:p>
        </p:txBody>
      </p:sp>
    </p:spTree>
    <p:extLst>
      <p:ext uri="{BB962C8B-B14F-4D97-AF65-F5344CB8AC3E}">
        <p14:creationId xmlns:p14="http://schemas.microsoft.com/office/powerpoint/2010/main" val="518554243"/>
      </p:ext>
    </p:extLst>
  </p:cSld>
  <p:clrMapOvr>
    <a:masterClrMapping/>
  </p:clrMapOvr>
  <p:transition spd="med">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sz="4000" dirty="0"/>
              <a:t>10. Listas de inicialización </a:t>
            </a:r>
            <a:endParaRPr lang="es-AR" dirty="0"/>
          </a:p>
        </p:txBody>
      </p:sp>
      <p:sp>
        <p:nvSpPr>
          <p:cNvPr id="3" name="Marcador de texto 2"/>
          <p:cNvSpPr>
            <a:spLocks noGrp="1"/>
          </p:cNvSpPr>
          <p:nvPr>
            <p:ph idx="1"/>
          </p:nvPr>
        </p:nvSpPr>
        <p:spPr>
          <a:xfrm>
            <a:off x="925512" y="1055999"/>
            <a:ext cx="11370549" cy="6370975"/>
          </a:xfrm>
        </p:spPr>
        <p:txBody>
          <a:bodyPr>
            <a:normAutofit/>
          </a:bodyPr>
          <a:lstStyle/>
          <a:p>
            <a:r>
              <a:rPr lang="es-AR" sz="1800" b="1" dirty="0"/>
              <a:t>Listas de inicialización </a:t>
            </a:r>
            <a:endParaRPr lang="es-AR" sz="1800" dirty="0"/>
          </a:p>
          <a:p>
            <a:r>
              <a:rPr lang="es-ES" sz="1800" dirty="0"/>
              <a:t>Puede utilizarse una técnica alternativa para inicializar campos en un constructor llamada </a:t>
            </a:r>
            <a:r>
              <a:rPr lang="es-ES" sz="1800" b="1" dirty="0"/>
              <a:t>Listas de inicialización</a:t>
            </a:r>
            <a:r>
              <a:rPr lang="es-ES" sz="1800" dirty="0"/>
              <a:t>, cuyo formato puede verse en el siguiente ejemplo: </a:t>
            </a:r>
            <a:br>
              <a:rPr lang="es-ES" sz="1800" dirty="0"/>
            </a:br>
            <a:endParaRPr lang="es-ES" sz="1800" dirty="0"/>
          </a:p>
          <a:p>
            <a:endParaRPr lang="es-AR" sz="1800" dirty="0"/>
          </a:p>
          <a:p>
            <a:endParaRPr lang="es-ES" sz="1800" dirty="0"/>
          </a:p>
          <a:p>
            <a:r>
              <a:rPr lang="es-ES" sz="1800" dirty="0"/>
              <a:t>Es muy común, que utilizando este estilo, el cuerpo del constructor quede vacío. </a:t>
            </a:r>
          </a:p>
          <a:p>
            <a:r>
              <a:rPr lang="es-ES" sz="1800" b="1" dirty="0"/>
              <a:t>El constructor de copia por defecto </a:t>
            </a:r>
            <a:endParaRPr lang="es-ES" sz="1800" dirty="0"/>
          </a:p>
          <a:p>
            <a:r>
              <a:rPr lang="es-ES" sz="1800" dirty="0"/>
              <a:t>El constructor de copia por defecto (generado por el compilador) es invocado cuando se quiere inicializar un objeto a partir de otro. Por ejemplo: </a:t>
            </a:r>
            <a:br>
              <a:rPr lang="es-ES" sz="1800" dirty="0"/>
            </a:br>
            <a:endParaRPr lang="es-ES" sz="1800" dirty="0"/>
          </a:p>
          <a:p>
            <a:endParaRPr lang="es-AR" sz="1800" dirty="0"/>
          </a:p>
          <a:p>
            <a:br>
              <a:rPr lang="es-AR" sz="1800" dirty="0"/>
            </a:br>
            <a:endParaRPr lang="es-AR" sz="1800" dirty="0"/>
          </a:p>
          <a:p>
            <a:r>
              <a:rPr lang="es-ES" sz="1800" dirty="0"/>
              <a:t>En este caso se inicializa un nuevo objeto llamado </a:t>
            </a:r>
            <a:r>
              <a:rPr lang="es-ES" sz="1800" dirty="0" err="1"/>
              <a:t>otraCaja</a:t>
            </a:r>
            <a:r>
              <a:rPr lang="es-ES" sz="1800" dirty="0"/>
              <a:t> con las mismas dimensiones que el objeto </a:t>
            </a:r>
            <a:r>
              <a:rPr lang="es-ES" sz="1800" dirty="0" err="1"/>
              <a:t>unaCaja</a:t>
            </a:r>
            <a:r>
              <a:rPr lang="es-ES" sz="1800" dirty="0"/>
              <a:t>. En las clases que poseen punteros o arreglos como campos miembro, el constructor de copia por defecto no funciona como se espera, pues los punteros se copian y los punteros del nuevo objeto quedan apuntando a los miembros del primero. En este caso, el programador debe proveer un constructor de copia. Cuando se implementa un constructor de copia, el parámetro debe ser una referencia constante: </a:t>
            </a:r>
          </a:p>
          <a:p>
            <a:r>
              <a:rPr lang="es-AR" sz="1800" dirty="0"/>
              <a:t>Caja(</a:t>
            </a:r>
            <a:r>
              <a:rPr lang="es-AR" sz="1800" dirty="0" err="1"/>
              <a:t>const</a:t>
            </a:r>
            <a:r>
              <a:rPr lang="es-AR" sz="1800" dirty="0"/>
              <a:t> Caja&amp; </a:t>
            </a:r>
            <a:r>
              <a:rPr lang="es-AR" sz="1800" dirty="0" err="1"/>
              <a:t>unaCaja</a:t>
            </a:r>
            <a:r>
              <a:rPr lang="es-AR" sz="1800" dirty="0"/>
              <a:t>); </a:t>
            </a:r>
            <a:endParaRPr lang="es-ES" sz="1800" dirty="0"/>
          </a:p>
          <a:p>
            <a:endParaRPr lang="es-ES" sz="1800" dirty="0"/>
          </a:p>
          <a:p>
            <a:endParaRPr lang="es-AR" sz="1800" dirty="0"/>
          </a:p>
          <a:p>
            <a:endParaRPr lang="es-AR" sz="18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14</a:t>
            </a:fld>
            <a:endParaRPr lang="es-AR" spc="10" dirty="0"/>
          </a:p>
        </p:txBody>
      </p:sp>
      <p:sp>
        <p:nvSpPr>
          <p:cNvPr id="7" name="Rectángulo 6"/>
          <p:cNvSpPr/>
          <p:nvPr/>
        </p:nvSpPr>
        <p:spPr>
          <a:xfrm>
            <a:off x="884186" y="2101850"/>
            <a:ext cx="11699926" cy="584775"/>
          </a:xfrm>
          <a:prstGeom prst="rect">
            <a:avLst/>
          </a:prstGeom>
          <a:solidFill>
            <a:schemeClr val="tx1"/>
          </a:solidFill>
        </p:spPr>
        <p:txBody>
          <a:bodyPr wrap="square">
            <a:spAutoFit/>
          </a:bodyPr>
          <a:lstStyle/>
          <a:p>
            <a:r>
              <a:rPr lang="es-AR" sz="1600" b="0" i="0" dirty="0">
                <a:solidFill>
                  <a:srgbClr val="000066"/>
                </a:solidFill>
                <a:effectLst/>
                <a:latin typeface="Courier New" panose="02070309020205020404" pitchFamily="49" charset="0"/>
              </a:rPr>
              <a:t>Caja </a:t>
            </a:r>
            <a:r>
              <a:rPr lang="es-AR" sz="1600" b="0" i="0" dirty="0">
                <a:solidFill>
                  <a:srgbClr val="008000"/>
                </a:solidFill>
                <a:effectLst/>
                <a:latin typeface="Courier New" panose="02070309020205020404" pitchFamily="49" charset="0"/>
              </a:rPr>
              <a:t>(</a:t>
            </a:r>
            <a:r>
              <a:rPr lang="es-AR" sz="1600" b="0" i="0" dirty="0">
                <a:solidFill>
                  <a:srgbClr val="000066"/>
                </a:solidFill>
                <a:effectLst/>
                <a:latin typeface="Courier New" panose="02070309020205020404" pitchFamily="49" charset="0"/>
              </a:rPr>
              <a:t> </a:t>
            </a:r>
            <a:r>
              <a:rPr lang="es-AR" sz="1600" b="0" i="0" dirty="0" err="1">
                <a:solidFill>
                  <a:srgbClr val="0000FF"/>
                </a:solidFill>
                <a:effectLst/>
                <a:latin typeface="Courier New" panose="02070309020205020404" pitchFamily="49" charset="0"/>
              </a:rPr>
              <a:t>double</a:t>
            </a:r>
            <a:r>
              <a:rPr lang="es-AR" sz="1600" b="0" i="0" dirty="0">
                <a:solidFill>
                  <a:srgbClr val="000066"/>
                </a:solidFill>
                <a:effectLst/>
                <a:latin typeface="Courier New" panose="02070309020205020404" pitchFamily="49" charset="0"/>
              </a:rPr>
              <a:t> lar, </a:t>
            </a:r>
            <a:r>
              <a:rPr lang="es-AR" sz="1600" b="0" i="0" dirty="0" err="1">
                <a:solidFill>
                  <a:srgbClr val="0000FF"/>
                </a:solidFill>
                <a:effectLst/>
                <a:latin typeface="Courier New" panose="02070309020205020404" pitchFamily="49" charset="0"/>
              </a:rPr>
              <a:t>double</a:t>
            </a:r>
            <a:r>
              <a:rPr lang="es-AR" sz="1600" b="0" i="0" dirty="0">
                <a:solidFill>
                  <a:srgbClr val="000066"/>
                </a:solidFill>
                <a:effectLst/>
                <a:latin typeface="Courier New" panose="02070309020205020404" pitchFamily="49" charset="0"/>
              </a:rPr>
              <a:t> </a:t>
            </a:r>
            <a:r>
              <a:rPr lang="es-AR" sz="1600" b="0" i="0" dirty="0" err="1">
                <a:solidFill>
                  <a:srgbClr val="000066"/>
                </a:solidFill>
                <a:effectLst/>
                <a:latin typeface="Courier New" panose="02070309020205020404" pitchFamily="49" charset="0"/>
              </a:rPr>
              <a:t>an</a:t>
            </a:r>
            <a:r>
              <a:rPr lang="es-AR" sz="1600" b="0" i="0" dirty="0">
                <a:solidFill>
                  <a:srgbClr val="000066"/>
                </a:solidFill>
                <a:effectLst/>
                <a:latin typeface="Courier New" panose="02070309020205020404" pitchFamily="49" charset="0"/>
              </a:rPr>
              <a:t>, </a:t>
            </a:r>
            <a:r>
              <a:rPr lang="es-AR" sz="1600" b="0" i="0" dirty="0" err="1">
                <a:solidFill>
                  <a:srgbClr val="0000FF"/>
                </a:solidFill>
                <a:effectLst/>
                <a:latin typeface="Courier New" panose="02070309020205020404" pitchFamily="49" charset="0"/>
              </a:rPr>
              <a:t>double</a:t>
            </a:r>
            <a:r>
              <a:rPr lang="es-AR" sz="1600" b="0" i="0" dirty="0">
                <a:solidFill>
                  <a:srgbClr val="000066"/>
                </a:solidFill>
                <a:effectLst/>
                <a:latin typeface="Courier New" panose="02070309020205020404" pitchFamily="49" charset="0"/>
              </a:rPr>
              <a:t> al </a:t>
            </a:r>
            <a:r>
              <a:rPr lang="es-AR" sz="1600" b="0" i="0" dirty="0">
                <a:solidFill>
                  <a:srgbClr val="000080"/>
                </a:solidFill>
                <a:effectLst/>
                <a:latin typeface="Courier New" panose="02070309020205020404" pitchFamily="49" charset="0"/>
              </a:rPr>
              <a:t>=</a:t>
            </a:r>
            <a:r>
              <a:rPr lang="es-AR" sz="1600" b="0" i="0" dirty="0">
                <a:solidFill>
                  <a:srgbClr val="000066"/>
                </a:solidFill>
                <a:effectLst/>
                <a:latin typeface="Courier New" panose="02070309020205020404" pitchFamily="49" charset="0"/>
              </a:rPr>
              <a:t> </a:t>
            </a:r>
            <a:r>
              <a:rPr lang="es-AR" sz="1600" b="0" i="0" dirty="0">
                <a:solidFill>
                  <a:srgbClr val="800080"/>
                </a:solidFill>
                <a:effectLst/>
                <a:latin typeface="Courier New" panose="02070309020205020404" pitchFamily="49" charset="0"/>
              </a:rPr>
              <a:t>0.8</a:t>
            </a:r>
            <a:r>
              <a:rPr lang="es-AR" sz="1600" b="0" i="0" dirty="0">
                <a:solidFill>
                  <a:srgbClr val="000066"/>
                </a:solidFill>
                <a:effectLst/>
                <a:latin typeface="Courier New" panose="02070309020205020404" pitchFamily="49" charset="0"/>
              </a:rPr>
              <a:t> </a:t>
            </a:r>
            <a:r>
              <a:rPr lang="es-AR" sz="1600" b="0" i="0" dirty="0">
                <a:solidFill>
                  <a:srgbClr val="008000"/>
                </a:solidFill>
                <a:effectLst/>
                <a:latin typeface="Courier New" panose="02070309020205020404" pitchFamily="49" charset="0"/>
              </a:rPr>
              <a:t>)</a:t>
            </a:r>
            <a:r>
              <a:rPr lang="es-AR" sz="1600" b="0" i="0" dirty="0">
                <a:solidFill>
                  <a:srgbClr val="000066"/>
                </a:solidFill>
                <a:effectLst/>
                <a:latin typeface="Courier New" panose="02070309020205020404" pitchFamily="49" charset="0"/>
              </a:rPr>
              <a:t> </a:t>
            </a:r>
            <a:r>
              <a:rPr lang="es-AR" sz="1600" b="0" i="0" dirty="0">
                <a:solidFill>
                  <a:srgbClr val="008080"/>
                </a:solidFill>
                <a:effectLst/>
                <a:latin typeface="Courier New" panose="02070309020205020404" pitchFamily="49" charset="0"/>
              </a:rPr>
              <a:t>:</a:t>
            </a:r>
            <a:r>
              <a:rPr lang="es-AR" sz="1600" b="0" i="0" dirty="0">
                <a:solidFill>
                  <a:srgbClr val="000066"/>
                </a:solidFill>
                <a:effectLst/>
                <a:latin typeface="Courier New" panose="02070309020205020404" pitchFamily="49" charset="0"/>
              </a:rPr>
              <a:t> alto </a:t>
            </a:r>
            <a:r>
              <a:rPr lang="es-AR" sz="1600" b="0" i="0" dirty="0">
                <a:solidFill>
                  <a:srgbClr val="008000"/>
                </a:solidFill>
                <a:effectLst/>
                <a:latin typeface="Courier New" panose="02070309020205020404" pitchFamily="49" charset="0"/>
              </a:rPr>
              <a:t>(</a:t>
            </a:r>
            <a:r>
              <a:rPr lang="es-AR" sz="1600" b="0" i="0" dirty="0">
                <a:solidFill>
                  <a:srgbClr val="000066"/>
                </a:solidFill>
                <a:effectLst/>
                <a:latin typeface="Courier New" panose="02070309020205020404" pitchFamily="49" charset="0"/>
              </a:rPr>
              <a:t> al </a:t>
            </a:r>
            <a:r>
              <a:rPr lang="es-AR" sz="1600" b="0" i="0" dirty="0">
                <a:solidFill>
                  <a:srgbClr val="008000"/>
                </a:solidFill>
                <a:effectLst/>
                <a:latin typeface="Courier New" panose="02070309020205020404" pitchFamily="49" charset="0"/>
              </a:rPr>
              <a:t>)</a:t>
            </a:r>
            <a:r>
              <a:rPr lang="es-AR" sz="1600" b="0" i="0" dirty="0">
                <a:solidFill>
                  <a:srgbClr val="000066"/>
                </a:solidFill>
                <a:effectLst/>
                <a:latin typeface="Courier New" panose="02070309020205020404" pitchFamily="49" charset="0"/>
              </a:rPr>
              <a:t> , ancho </a:t>
            </a:r>
            <a:r>
              <a:rPr lang="es-AR" sz="1600" b="0" i="0" dirty="0">
                <a:solidFill>
                  <a:srgbClr val="008000"/>
                </a:solidFill>
                <a:effectLst/>
                <a:latin typeface="Courier New" panose="02070309020205020404" pitchFamily="49" charset="0"/>
              </a:rPr>
              <a:t>(</a:t>
            </a:r>
            <a:r>
              <a:rPr lang="es-AR" sz="1600" b="0" i="0" dirty="0">
                <a:solidFill>
                  <a:srgbClr val="000066"/>
                </a:solidFill>
                <a:effectLst/>
                <a:latin typeface="Courier New" panose="02070309020205020404" pitchFamily="49" charset="0"/>
              </a:rPr>
              <a:t> </a:t>
            </a:r>
            <a:r>
              <a:rPr lang="es-AR" sz="1600" b="0" i="0" dirty="0" err="1">
                <a:solidFill>
                  <a:srgbClr val="000066"/>
                </a:solidFill>
                <a:effectLst/>
                <a:latin typeface="Courier New" panose="02070309020205020404" pitchFamily="49" charset="0"/>
              </a:rPr>
              <a:t>an</a:t>
            </a:r>
            <a:r>
              <a:rPr lang="es-AR" sz="1600" b="0" i="0" dirty="0">
                <a:solidFill>
                  <a:srgbClr val="000066"/>
                </a:solidFill>
                <a:effectLst/>
                <a:latin typeface="Courier New" panose="02070309020205020404" pitchFamily="49" charset="0"/>
              </a:rPr>
              <a:t> </a:t>
            </a:r>
            <a:r>
              <a:rPr lang="es-AR" sz="1600" b="0" i="0" dirty="0">
                <a:solidFill>
                  <a:srgbClr val="008000"/>
                </a:solidFill>
                <a:effectLst/>
                <a:latin typeface="Courier New" panose="02070309020205020404" pitchFamily="49" charset="0"/>
              </a:rPr>
              <a:t>)</a:t>
            </a:r>
            <a:r>
              <a:rPr lang="es-AR" sz="1600" b="0" i="0" dirty="0">
                <a:solidFill>
                  <a:srgbClr val="000066"/>
                </a:solidFill>
                <a:effectLst/>
                <a:latin typeface="Courier New" panose="02070309020205020404" pitchFamily="49" charset="0"/>
              </a:rPr>
              <a:t> , longitud </a:t>
            </a:r>
            <a:r>
              <a:rPr lang="es-AR" sz="1600" b="0" i="0" dirty="0">
                <a:solidFill>
                  <a:srgbClr val="008000"/>
                </a:solidFill>
                <a:effectLst/>
                <a:latin typeface="Courier New" panose="02070309020205020404" pitchFamily="49" charset="0"/>
              </a:rPr>
              <a:t>(</a:t>
            </a:r>
            <a:r>
              <a:rPr lang="es-AR" sz="1600" b="0" i="0" dirty="0">
                <a:solidFill>
                  <a:srgbClr val="000066"/>
                </a:solidFill>
                <a:effectLst/>
                <a:latin typeface="Courier New" panose="02070309020205020404" pitchFamily="49" charset="0"/>
              </a:rPr>
              <a:t> </a:t>
            </a:r>
            <a:r>
              <a:rPr lang="es-AR" sz="1600" b="0" i="0" dirty="0" err="1">
                <a:solidFill>
                  <a:srgbClr val="000066"/>
                </a:solidFill>
                <a:effectLst/>
                <a:latin typeface="Courier New" panose="02070309020205020404" pitchFamily="49" charset="0"/>
              </a:rPr>
              <a:t>logt</a:t>
            </a:r>
            <a:r>
              <a:rPr lang="es-AR" sz="1600" b="0" i="0" dirty="0">
                <a:solidFill>
                  <a:srgbClr val="000066"/>
                </a:solidFill>
                <a:effectLst/>
                <a:latin typeface="Courier New" panose="02070309020205020404" pitchFamily="49" charset="0"/>
              </a:rPr>
              <a:t> </a:t>
            </a:r>
            <a:r>
              <a:rPr lang="es-AR" sz="1600" b="0" i="0" dirty="0">
                <a:solidFill>
                  <a:srgbClr val="008000"/>
                </a:solidFill>
                <a:effectLst/>
                <a:latin typeface="Courier New" panose="02070309020205020404" pitchFamily="49" charset="0"/>
              </a:rPr>
              <a:t>)</a:t>
            </a:r>
            <a:r>
              <a:rPr lang="es-AR" sz="1600" b="0" i="0" dirty="0">
                <a:solidFill>
                  <a:srgbClr val="000066"/>
                </a:solidFill>
                <a:effectLst/>
                <a:latin typeface="Courier New" panose="02070309020205020404" pitchFamily="49" charset="0"/>
              </a:rPr>
              <a:t> </a:t>
            </a:r>
            <a:r>
              <a:rPr lang="es-AR" sz="1600" b="0" i="0" dirty="0">
                <a:solidFill>
                  <a:srgbClr val="008000"/>
                </a:solidFill>
                <a:effectLst/>
                <a:latin typeface="Courier New" panose="02070309020205020404" pitchFamily="49" charset="0"/>
              </a:rPr>
              <a:t>{</a:t>
            </a:r>
            <a:r>
              <a:rPr lang="es-AR" sz="1600" b="0" i="0" dirty="0">
                <a:solidFill>
                  <a:srgbClr val="000066"/>
                </a:solidFill>
                <a:effectLst/>
                <a:latin typeface="Courier New" panose="02070309020205020404" pitchFamily="49" charset="0"/>
              </a:rPr>
              <a:t> </a:t>
            </a:r>
            <a:r>
              <a:rPr lang="es-AR" sz="1600" b="0" i="0" dirty="0">
                <a:solidFill>
                  <a:srgbClr val="008000"/>
                </a:solidFill>
                <a:effectLst/>
                <a:latin typeface="Courier New" panose="02070309020205020404" pitchFamily="49" charset="0"/>
              </a:rPr>
              <a:t>}</a:t>
            </a:r>
            <a:endParaRPr lang="es-AR" sz="1600" dirty="0"/>
          </a:p>
        </p:txBody>
      </p:sp>
      <p:sp>
        <p:nvSpPr>
          <p:cNvPr id="8" name="Rectángulo 7"/>
          <p:cNvSpPr/>
          <p:nvPr/>
        </p:nvSpPr>
        <p:spPr>
          <a:xfrm>
            <a:off x="992187" y="4427319"/>
            <a:ext cx="6715125" cy="646331"/>
          </a:xfrm>
          <a:prstGeom prst="rect">
            <a:avLst/>
          </a:prstGeom>
          <a:solidFill>
            <a:schemeClr val="tx1"/>
          </a:solidFill>
        </p:spPr>
        <p:txBody>
          <a:bodyPr>
            <a:spAutoFit/>
          </a:bodyPr>
          <a:lstStyle/>
          <a:p>
            <a:r>
              <a:rPr lang="es-ES" b="0" i="0" dirty="0">
                <a:solidFill>
                  <a:srgbClr val="000066"/>
                </a:solidFill>
                <a:effectLst/>
                <a:latin typeface="Courier New" panose="02070309020205020404" pitchFamily="49" charset="0"/>
              </a:rPr>
              <a:t>Caja </a:t>
            </a:r>
            <a:r>
              <a:rPr lang="es-ES" b="0" i="0" dirty="0" err="1">
                <a:solidFill>
                  <a:srgbClr val="000066"/>
                </a:solidFill>
                <a:effectLst/>
                <a:latin typeface="Courier New" panose="02070309020205020404" pitchFamily="49" charset="0"/>
              </a:rPr>
              <a:t>unaCaja</a:t>
            </a:r>
            <a:r>
              <a:rPr lang="es-ES" b="0" i="0" dirty="0">
                <a:solidFill>
                  <a:srgbClr val="000066"/>
                </a:solidFill>
                <a:effectLst/>
                <a:latin typeface="Courier New" panose="02070309020205020404" pitchFamily="49" charset="0"/>
              </a:rPr>
              <a:t> </a:t>
            </a:r>
            <a:r>
              <a:rPr lang="es-ES" b="0" i="0" dirty="0">
                <a:solidFill>
                  <a:srgbClr val="008000"/>
                </a:solidFill>
                <a:effectLst/>
                <a:latin typeface="Courier New" panose="02070309020205020404" pitchFamily="49" charset="0"/>
              </a:rPr>
              <a:t>(</a:t>
            </a:r>
            <a:r>
              <a:rPr lang="es-ES" b="0" i="0" dirty="0">
                <a:solidFill>
                  <a:srgbClr val="000066"/>
                </a:solidFill>
                <a:effectLst/>
                <a:latin typeface="Courier New" panose="02070309020205020404" pitchFamily="49" charset="0"/>
              </a:rPr>
              <a:t> </a:t>
            </a:r>
            <a:r>
              <a:rPr lang="es-ES" b="0" i="0" dirty="0">
                <a:solidFill>
                  <a:srgbClr val="800080"/>
                </a:solidFill>
                <a:effectLst/>
                <a:latin typeface="Courier New" panose="02070309020205020404" pitchFamily="49" charset="0"/>
              </a:rPr>
              <a:t>0.58</a:t>
            </a:r>
            <a:r>
              <a:rPr lang="es-ES" b="0" i="0" dirty="0">
                <a:solidFill>
                  <a:srgbClr val="000066"/>
                </a:solidFill>
                <a:effectLst/>
                <a:latin typeface="Courier New" panose="02070309020205020404" pitchFamily="49" charset="0"/>
              </a:rPr>
              <a:t> , </a:t>
            </a:r>
            <a:r>
              <a:rPr lang="es-ES" b="0" i="0" dirty="0">
                <a:solidFill>
                  <a:srgbClr val="800080"/>
                </a:solidFill>
                <a:effectLst/>
                <a:latin typeface="Courier New" panose="02070309020205020404" pitchFamily="49" charset="0"/>
              </a:rPr>
              <a:t>0.25</a:t>
            </a:r>
            <a:r>
              <a:rPr lang="es-ES" b="0" i="0" dirty="0">
                <a:solidFill>
                  <a:srgbClr val="000066"/>
                </a:solidFill>
                <a:effectLst/>
                <a:latin typeface="Courier New" panose="02070309020205020404" pitchFamily="49" charset="0"/>
              </a:rPr>
              <a:t> , </a:t>
            </a:r>
            <a:r>
              <a:rPr lang="es-ES" b="0" i="0" dirty="0">
                <a:solidFill>
                  <a:srgbClr val="800080"/>
                </a:solidFill>
                <a:effectLst/>
                <a:latin typeface="Courier New" panose="02070309020205020404" pitchFamily="49" charset="0"/>
              </a:rPr>
              <a:t>0.55</a:t>
            </a:r>
            <a:r>
              <a:rPr lang="es-ES" b="0" i="0" dirty="0">
                <a:solidFill>
                  <a:srgbClr val="000066"/>
                </a:solidFill>
                <a:effectLst/>
                <a:latin typeface="Courier New" panose="02070309020205020404" pitchFamily="49" charset="0"/>
              </a:rPr>
              <a:t> </a:t>
            </a:r>
            <a:r>
              <a:rPr lang="es-ES" b="0" i="0" dirty="0">
                <a:solidFill>
                  <a:srgbClr val="008000"/>
                </a:solidFill>
                <a:effectLst/>
                <a:latin typeface="Courier New" panose="02070309020205020404" pitchFamily="49" charset="0"/>
              </a:rPr>
              <a:t>)</a:t>
            </a:r>
            <a:r>
              <a:rPr lang="es-ES" b="0" i="0" dirty="0">
                <a:solidFill>
                  <a:srgbClr val="000066"/>
                </a:solidFill>
                <a:effectLst/>
                <a:latin typeface="Courier New" panose="02070309020205020404" pitchFamily="49" charset="0"/>
              </a:rPr>
              <a:t> </a:t>
            </a:r>
            <a:r>
              <a:rPr lang="es-ES" b="0" i="0" dirty="0">
                <a:solidFill>
                  <a:srgbClr val="008080"/>
                </a:solidFill>
                <a:effectLst/>
                <a:latin typeface="Courier New" panose="02070309020205020404" pitchFamily="49" charset="0"/>
              </a:rPr>
              <a:t>;</a:t>
            </a:r>
            <a:br>
              <a:rPr lang="es-ES" b="0" i="0" dirty="0">
                <a:solidFill>
                  <a:srgbClr val="000066"/>
                </a:solidFill>
                <a:effectLst/>
                <a:latin typeface="Courier New" panose="02070309020205020404" pitchFamily="49" charset="0"/>
              </a:rPr>
            </a:br>
            <a:r>
              <a:rPr lang="es-ES" b="0" i="0" dirty="0">
                <a:solidFill>
                  <a:srgbClr val="000066"/>
                </a:solidFill>
                <a:effectLst/>
                <a:latin typeface="Courier New" panose="02070309020205020404" pitchFamily="49" charset="0"/>
              </a:rPr>
              <a:t>Caja </a:t>
            </a:r>
            <a:r>
              <a:rPr lang="es-ES" b="0" i="0" dirty="0" err="1">
                <a:solidFill>
                  <a:srgbClr val="000066"/>
                </a:solidFill>
                <a:effectLst/>
                <a:latin typeface="Courier New" panose="02070309020205020404" pitchFamily="49" charset="0"/>
              </a:rPr>
              <a:t>otraCaja</a:t>
            </a:r>
            <a:r>
              <a:rPr lang="es-ES" b="0" i="0" dirty="0">
                <a:solidFill>
                  <a:srgbClr val="000066"/>
                </a:solidFill>
                <a:effectLst/>
                <a:latin typeface="Courier New" panose="02070309020205020404" pitchFamily="49" charset="0"/>
              </a:rPr>
              <a:t> </a:t>
            </a:r>
            <a:r>
              <a:rPr lang="es-ES" b="0" i="0" dirty="0">
                <a:solidFill>
                  <a:srgbClr val="000080"/>
                </a:solidFill>
                <a:effectLst/>
                <a:latin typeface="Courier New" panose="02070309020205020404" pitchFamily="49" charset="0"/>
              </a:rPr>
              <a:t>=</a:t>
            </a:r>
            <a:r>
              <a:rPr lang="es-ES" b="0" i="0" dirty="0">
                <a:solidFill>
                  <a:srgbClr val="000066"/>
                </a:solidFill>
                <a:effectLst/>
                <a:latin typeface="Courier New" panose="02070309020205020404" pitchFamily="49" charset="0"/>
              </a:rPr>
              <a:t> </a:t>
            </a:r>
            <a:r>
              <a:rPr lang="es-ES" b="0" i="0" dirty="0" err="1">
                <a:solidFill>
                  <a:srgbClr val="000066"/>
                </a:solidFill>
                <a:effectLst/>
                <a:latin typeface="Courier New" panose="02070309020205020404" pitchFamily="49" charset="0"/>
              </a:rPr>
              <a:t>unaCaja</a:t>
            </a:r>
            <a:r>
              <a:rPr lang="es-ES" b="0" i="0" dirty="0">
                <a:solidFill>
                  <a:srgbClr val="000066"/>
                </a:solidFill>
                <a:effectLst/>
                <a:latin typeface="Courier New" panose="02070309020205020404" pitchFamily="49" charset="0"/>
              </a:rPr>
              <a:t> </a:t>
            </a:r>
            <a:r>
              <a:rPr lang="es-ES" b="0" i="0" dirty="0">
                <a:solidFill>
                  <a:srgbClr val="008080"/>
                </a:solidFill>
                <a:effectLst/>
                <a:latin typeface="Courier New" panose="02070309020205020404" pitchFamily="49" charset="0"/>
              </a:rPr>
              <a:t>;</a:t>
            </a:r>
            <a:endParaRPr lang="es-AR" dirty="0"/>
          </a:p>
        </p:txBody>
      </p:sp>
    </p:spTree>
    <p:extLst>
      <p:ext uri="{BB962C8B-B14F-4D97-AF65-F5344CB8AC3E}">
        <p14:creationId xmlns:p14="http://schemas.microsoft.com/office/powerpoint/2010/main" val="704653870"/>
      </p:ext>
    </p:extLst>
  </p:cSld>
  <p:clrMapOvr>
    <a:masterClrMapping/>
  </p:clrMapOvr>
  <p:transition spd="med">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11. Acceso a campos miembro privados (función GET) </a:t>
            </a:r>
            <a:endParaRPr lang="es-AR" dirty="0"/>
          </a:p>
        </p:txBody>
      </p:sp>
      <p:sp>
        <p:nvSpPr>
          <p:cNvPr id="3" name="Marcador de texto 2"/>
          <p:cNvSpPr>
            <a:spLocks noGrp="1"/>
          </p:cNvSpPr>
          <p:nvPr>
            <p:ph idx="1"/>
          </p:nvPr>
        </p:nvSpPr>
        <p:spPr>
          <a:xfrm>
            <a:off x="1031438" y="1540767"/>
            <a:ext cx="11370549" cy="4847481"/>
          </a:xfrm>
        </p:spPr>
        <p:txBody>
          <a:bodyPr>
            <a:normAutofit fontScale="92500" lnSpcReduction="20000"/>
          </a:bodyPr>
          <a:lstStyle/>
          <a:p>
            <a:r>
              <a:rPr lang="es-ES" dirty="0"/>
              <a:t>Como habíamos mencionado, desde afuera de una clase no se puede acceder a sus miembros privados. A la vez, observamos que en un diseño orientado a objetos, el encapsulamiento es una característica esencial. Debemos proteger los campos en la medida de lo posible, pero esto no significa que deban ser secretos. En la sección pública de la clase, se pueden definir funciones para controlar el acceso a los datos privados. Estas funciones tienen como tipo de retorno el mismo tipo del campo miembro en cuestión, se las llama con el prefijo </a:t>
            </a:r>
            <a:r>
              <a:rPr lang="es-ES" dirty="0" err="1"/>
              <a:t>get</a:t>
            </a:r>
            <a:r>
              <a:rPr lang="es-ES" dirty="0"/>
              <a:t> y no reciben ningún argumento. El cuerpo consiste simplemente en retornar el valor actual del atributo. En el siguiente ejemplo se muestra cómo se permite conocer el estado del campo alto desde fuera de la clase: </a:t>
            </a:r>
          </a:p>
          <a:p>
            <a:endParaRPr lang="es-ES" dirty="0"/>
          </a:p>
          <a:p>
            <a:endParaRPr lang="es-ES" dirty="0"/>
          </a:p>
          <a:p>
            <a:endParaRPr lang="es-ES" dirty="0"/>
          </a:p>
          <a:p>
            <a:endParaRPr lang="es-ES" dirty="0"/>
          </a:p>
          <a:p>
            <a:r>
              <a:rPr lang="es-ES" dirty="0"/>
              <a:t>En general, se definen funciones similares para cada campo que se quiera hacer disponible desde fuera de la clase sin perjudicar la seguridad de la misma. </a:t>
            </a:r>
            <a:endParaRPr lang="es-AR"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15</a:t>
            </a:fld>
            <a:endParaRPr lang="es-AR" spc="10" dirty="0"/>
          </a:p>
        </p:txBody>
      </p:sp>
      <p:sp>
        <p:nvSpPr>
          <p:cNvPr id="7" name="Rectángulo 6"/>
          <p:cNvSpPr/>
          <p:nvPr/>
        </p:nvSpPr>
        <p:spPr>
          <a:xfrm>
            <a:off x="4570455" y="4540250"/>
            <a:ext cx="6715125" cy="923330"/>
          </a:xfrm>
          <a:prstGeom prst="rect">
            <a:avLst/>
          </a:prstGeom>
          <a:solidFill>
            <a:schemeClr val="tx1"/>
          </a:solidFill>
        </p:spPr>
        <p:txBody>
          <a:bodyPr>
            <a:spAutoFit/>
          </a:bodyPr>
          <a:lstStyle/>
          <a:p>
            <a:r>
              <a:rPr lang="es-AR" b="0" i="0" dirty="0" err="1">
                <a:solidFill>
                  <a:srgbClr val="0000FF"/>
                </a:solidFill>
                <a:effectLst/>
                <a:latin typeface="Courier New" panose="02070309020205020404" pitchFamily="49" charset="0"/>
              </a:rPr>
              <a:t>double</a:t>
            </a:r>
            <a:r>
              <a:rPr lang="es-AR" b="0" i="0" dirty="0">
                <a:solidFill>
                  <a:srgbClr val="000066"/>
                </a:solidFill>
                <a:effectLst/>
                <a:latin typeface="Courier New" panose="02070309020205020404" pitchFamily="49" charset="0"/>
              </a:rPr>
              <a:t> </a:t>
            </a:r>
            <a:r>
              <a:rPr lang="es-AR" b="0" i="0" dirty="0" err="1">
                <a:solidFill>
                  <a:srgbClr val="000066"/>
                </a:solidFill>
                <a:effectLst/>
                <a:latin typeface="Courier New" panose="02070309020205020404" pitchFamily="49" charset="0"/>
              </a:rPr>
              <a:t>getAlto</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return</a:t>
            </a:r>
            <a:r>
              <a:rPr lang="es-AR" b="0" i="0" dirty="0">
                <a:solidFill>
                  <a:srgbClr val="000066"/>
                </a:solidFill>
                <a:effectLst/>
                <a:latin typeface="Courier New" panose="02070309020205020404" pitchFamily="49" charset="0"/>
              </a:rPr>
              <a:t> alto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8000"/>
                </a:solidFill>
                <a:effectLst/>
                <a:latin typeface="Courier New" panose="02070309020205020404" pitchFamily="49" charset="0"/>
              </a:rPr>
              <a:t>}</a:t>
            </a:r>
            <a:endParaRPr lang="es-AR" dirty="0"/>
          </a:p>
        </p:txBody>
      </p:sp>
    </p:spTree>
    <p:extLst>
      <p:ext uri="{BB962C8B-B14F-4D97-AF65-F5344CB8AC3E}">
        <p14:creationId xmlns:p14="http://schemas.microsoft.com/office/powerpoint/2010/main" val="2445250283"/>
      </p:ext>
    </p:extLst>
  </p:cSld>
  <p:clrMapOvr>
    <a:masterClrMapping/>
  </p:clrMapOvr>
  <p:transition spd="med">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33132" y="89916"/>
            <a:ext cx="11784380" cy="636547"/>
          </a:xfrm>
        </p:spPr>
        <p:txBody>
          <a:bodyPr>
            <a:normAutofit fontScale="90000"/>
          </a:bodyPr>
          <a:lstStyle/>
          <a:p>
            <a:r>
              <a:rPr lang="es-ES" b="1" dirty="0"/>
              <a:t>Modificación de campos miembro privados </a:t>
            </a:r>
            <a:r>
              <a:rPr lang="es-ES" dirty="0"/>
              <a:t>(función SET) </a:t>
            </a:r>
            <a:endParaRPr lang="es-AR" dirty="0"/>
          </a:p>
        </p:txBody>
      </p:sp>
      <p:sp>
        <p:nvSpPr>
          <p:cNvPr id="3" name="Marcador de texto 2"/>
          <p:cNvSpPr>
            <a:spLocks noGrp="1"/>
          </p:cNvSpPr>
          <p:nvPr>
            <p:ph idx="1"/>
          </p:nvPr>
        </p:nvSpPr>
        <p:spPr>
          <a:xfrm>
            <a:off x="1031438" y="1540767"/>
            <a:ext cx="11370549" cy="2585323"/>
          </a:xfrm>
        </p:spPr>
        <p:txBody>
          <a:bodyPr>
            <a:normAutofit fontScale="92500"/>
          </a:bodyPr>
          <a:lstStyle/>
          <a:p>
            <a:r>
              <a:rPr lang="es-ES" dirty="0"/>
              <a:t>Si se permite </a:t>
            </a:r>
            <a:r>
              <a:rPr lang="es-ES" dirty="0" err="1"/>
              <a:t>setear</a:t>
            </a:r>
            <a:r>
              <a:rPr lang="es-ES" dirty="0"/>
              <a:t> o modificar valores de campos privados, se procede de manera similar, mediante la definición de funciones. Estas últimas no retornan ningún valor, se las llama con el prefijo set y reciben como argumento el valor que será asignado al campo miembro o una referencia del mismo tipo. El cuerpo consiste simplemente en asignar al campo en cuestión, el valor recibido como argumento. En el siguiente ejemplo se muestra cómo se permite modificar el estado del campo alto desde fuera de la clase: </a:t>
            </a:r>
          </a:p>
          <a:p>
            <a:endParaRPr lang="es-AR" dirty="0"/>
          </a:p>
          <a:p>
            <a:endParaRPr lang="es-AR"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16</a:t>
            </a:fld>
            <a:endParaRPr lang="es-AR" spc="10" dirty="0"/>
          </a:p>
        </p:txBody>
      </p:sp>
      <p:sp>
        <p:nvSpPr>
          <p:cNvPr id="7" name="Rectángulo 6"/>
          <p:cNvSpPr/>
          <p:nvPr/>
        </p:nvSpPr>
        <p:spPr>
          <a:xfrm>
            <a:off x="3744912" y="4150320"/>
            <a:ext cx="6715125" cy="923330"/>
          </a:xfrm>
          <a:prstGeom prst="rect">
            <a:avLst/>
          </a:prstGeom>
          <a:solidFill>
            <a:schemeClr val="tx1"/>
          </a:solidFill>
        </p:spPr>
        <p:txBody>
          <a:bodyPr>
            <a:spAutoFit/>
          </a:bodyPr>
          <a:lstStyle/>
          <a:p>
            <a:r>
              <a:rPr lang="es-AR" b="0" i="0" dirty="0" err="1">
                <a:solidFill>
                  <a:srgbClr val="0000FF"/>
                </a:solidFill>
                <a:effectLst/>
                <a:latin typeface="Courier New" panose="02070309020205020404" pitchFamily="49" charset="0"/>
              </a:rPr>
              <a:t>void</a:t>
            </a:r>
            <a:r>
              <a:rPr lang="es-AR" b="0" i="0" dirty="0">
                <a:solidFill>
                  <a:srgbClr val="000066"/>
                </a:solidFill>
                <a:effectLst/>
                <a:latin typeface="Courier New" panose="02070309020205020404" pitchFamily="49" charset="0"/>
              </a:rPr>
              <a:t> </a:t>
            </a:r>
            <a:r>
              <a:rPr lang="es-AR" b="0" i="0" dirty="0" err="1">
                <a:solidFill>
                  <a:srgbClr val="000066"/>
                </a:solidFill>
                <a:effectLst/>
                <a:latin typeface="Courier New" panose="02070309020205020404" pitchFamily="49" charset="0"/>
              </a:rPr>
              <a:t>setAlto</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err="1">
                <a:solidFill>
                  <a:srgbClr val="0000FF"/>
                </a:solidFill>
                <a:effectLst/>
                <a:latin typeface="Courier New" panose="02070309020205020404" pitchFamily="49" charset="0"/>
              </a:rPr>
              <a:t>double</a:t>
            </a:r>
            <a:r>
              <a:rPr lang="es-AR" b="0" i="0" dirty="0">
                <a:solidFill>
                  <a:srgbClr val="000066"/>
                </a:solidFill>
                <a:effectLst/>
                <a:latin typeface="Courier New" panose="02070309020205020404" pitchFamily="49" charset="0"/>
              </a:rPr>
              <a:t> al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0066"/>
                </a:solidFill>
                <a:effectLst/>
                <a:latin typeface="Courier New" panose="02070309020205020404" pitchFamily="49" charset="0"/>
              </a:rPr>
              <a:t>alto </a:t>
            </a:r>
            <a:r>
              <a:rPr lang="es-AR" b="0" i="0" dirty="0">
                <a:solidFill>
                  <a:srgbClr val="00008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al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8000"/>
                </a:solidFill>
                <a:effectLst/>
                <a:latin typeface="Courier New" panose="02070309020205020404" pitchFamily="49" charset="0"/>
              </a:rPr>
              <a:t>}</a:t>
            </a:r>
            <a:endParaRPr lang="es-AR" dirty="0"/>
          </a:p>
        </p:txBody>
      </p:sp>
    </p:spTree>
    <p:extLst>
      <p:ext uri="{BB962C8B-B14F-4D97-AF65-F5344CB8AC3E}">
        <p14:creationId xmlns:p14="http://schemas.microsoft.com/office/powerpoint/2010/main" val="2786585020"/>
      </p:ext>
    </p:extLst>
  </p:cSld>
  <p:clrMapOvr>
    <a:masterClrMapping/>
  </p:clrMapOvr>
  <p:transition spd="med">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429" y="314830"/>
            <a:ext cx="12090083" cy="550999"/>
          </a:xfrm>
        </p:spPr>
        <p:txBody>
          <a:bodyPr/>
          <a:lstStyle/>
          <a:p>
            <a:r>
              <a:rPr lang="es-ES" dirty="0"/>
              <a:t>12. Funciones Amigas – Puntero </a:t>
            </a:r>
            <a:r>
              <a:rPr lang="es-ES" dirty="0" err="1"/>
              <a:t>This</a:t>
            </a:r>
            <a:endParaRPr lang="es-AR" dirty="0"/>
          </a:p>
        </p:txBody>
      </p:sp>
      <p:sp>
        <p:nvSpPr>
          <p:cNvPr id="3" name="Marcador de texto 2"/>
          <p:cNvSpPr>
            <a:spLocks noGrp="1"/>
          </p:cNvSpPr>
          <p:nvPr>
            <p:ph idx="1"/>
          </p:nvPr>
        </p:nvSpPr>
        <p:spPr>
          <a:xfrm>
            <a:off x="661552" y="1492250"/>
            <a:ext cx="11705074" cy="4524315"/>
          </a:xfrm>
        </p:spPr>
        <p:txBody>
          <a:bodyPr>
            <a:normAutofit fontScale="85000" lnSpcReduction="20000"/>
          </a:bodyPr>
          <a:lstStyle/>
          <a:p>
            <a:r>
              <a:rPr lang="es-AR" b="1" dirty="0"/>
              <a:t>Funciones amigas </a:t>
            </a:r>
            <a:endParaRPr lang="es-AR" dirty="0"/>
          </a:p>
          <a:p>
            <a:r>
              <a:rPr lang="es-ES" dirty="0"/>
              <a:t>Existen algunas circunstancias donde se desea que algunas funciones que no son miembros de una clase, tengan acceso a todos los miembros privados de la misma. Tales funciones son llamadas </a:t>
            </a:r>
            <a:r>
              <a:rPr lang="es-ES" b="1" dirty="0"/>
              <a:t>amigas </a:t>
            </a:r>
            <a:r>
              <a:rPr lang="es-ES" dirty="0"/>
              <a:t>de la clase. Se las declara anteponiendo la palabra clave </a:t>
            </a:r>
            <a:r>
              <a:rPr lang="es-ES" b="1" dirty="0" err="1"/>
              <a:t>friend</a:t>
            </a:r>
            <a:r>
              <a:rPr lang="es-ES" dirty="0"/>
              <a:t>. </a:t>
            </a:r>
          </a:p>
          <a:p>
            <a:r>
              <a:rPr lang="es-ES" dirty="0"/>
              <a:t>Se debe tener en cuenta que si bien el prototipo de las funciones amigas se declara dentro de la definición de la clase, éstas no son miembros de la misma, por lo tanto los atributos de acceso no se aplican sobre ellas </a:t>
            </a:r>
          </a:p>
          <a:p>
            <a:endParaRPr lang="es-ES" dirty="0"/>
          </a:p>
          <a:p>
            <a:endParaRPr lang="es-ES" dirty="0"/>
          </a:p>
          <a:p>
            <a:r>
              <a:rPr lang="es-AR" b="1" dirty="0"/>
              <a:t>El puntero </a:t>
            </a:r>
            <a:r>
              <a:rPr lang="es-AR" b="1" dirty="0" err="1"/>
              <a:t>this</a:t>
            </a:r>
            <a:r>
              <a:rPr lang="es-AR" b="1" dirty="0"/>
              <a:t> </a:t>
            </a:r>
            <a:endParaRPr lang="es-AR" dirty="0"/>
          </a:p>
          <a:p>
            <a:r>
              <a:rPr lang="es-ES" dirty="0"/>
              <a:t>Cuando se ejecuta una función miembro, ésta contiene un puntero oculto llamado </a:t>
            </a:r>
            <a:r>
              <a:rPr lang="es-ES" dirty="0" err="1"/>
              <a:t>this</a:t>
            </a:r>
            <a:r>
              <a:rPr lang="es-ES" dirty="0"/>
              <a:t>, que apunta al objeto mediante el cual se hizo la llamada a la función. Cuando durante la ejecución se accede a un campo miembro de una clase, por ejemplo alto, en realidad la referencia es </a:t>
            </a:r>
            <a:r>
              <a:rPr lang="es-ES" dirty="0" err="1"/>
              <a:t>this</a:t>
            </a:r>
            <a:r>
              <a:rPr lang="es-ES" dirty="0"/>
              <a:t>-&gt;alto. El nombre del puntero </a:t>
            </a:r>
            <a:r>
              <a:rPr lang="es-ES" dirty="0" err="1"/>
              <a:t>this</a:t>
            </a:r>
            <a:r>
              <a:rPr lang="es-ES" dirty="0"/>
              <a:t> es agregado por el compilador a los miembros en las funciones. También se puede hacer mención explícita a este puntero </a:t>
            </a:r>
            <a:endParaRPr lang="es-AR"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17</a:t>
            </a:fld>
            <a:endParaRPr lang="es-AR" spc="10" dirty="0"/>
          </a:p>
        </p:txBody>
      </p:sp>
    </p:spTree>
    <p:extLst>
      <p:ext uri="{BB962C8B-B14F-4D97-AF65-F5344CB8AC3E}">
        <p14:creationId xmlns:p14="http://schemas.microsoft.com/office/powerpoint/2010/main" val="1282769909"/>
      </p:ext>
    </p:extLst>
  </p:cSld>
  <p:clrMapOvr>
    <a:masterClrMapping/>
  </p:clrMapOvr>
  <p:transition spd="med">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13. Miembros estáticos de una clase </a:t>
            </a:r>
            <a:endParaRPr lang="es-AR" dirty="0"/>
          </a:p>
        </p:txBody>
      </p:sp>
      <p:sp>
        <p:nvSpPr>
          <p:cNvPr id="3" name="Marcador de texto 2"/>
          <p:cNvSpPr>
            <a:spLocks noGrp="1"/>
          </p:cNvSpPr>
          <p:nvPr>
            <p:ph idx="1"/>
          </p:nvPr>
        </p:nvSpPr>
        <p:spPr>
          <a:xfrm>
            <a:off x="610853" y="1087001"/>
            <a:ext cx="12801600" cy="6217087"/>
          </a:xfrm>
          <a:noFill/>
        </p:spPr>
        <p:txBody>
          <a:bodyPr>
            <a:normAutofit/>
          </a:bodyPr>
          <a:lstStyle/>
          <a:p>
            <a:r>
              <a:rPr lang="es-ES" sz="1600" dirty="0"/>
              <a:t>Los datos y las funciones miembro de una clase pueden ser declarados </a:t>
            </a:r>
            <a:r>
              <a:rPr lang="es-ES" sz="1600" dirty="0" err="1"/>
              <a:t>static</a:t>
            </a:r>
            <a:r>
              <a:rPr lang="es-ES" sz="1600" dirty="0"/>
              <a:t>. </a:t>
            </a:r>
          </a:p>
          <a:p>
            <a:r>
              <a:rPr lang="es-ES" sz="1600" dirty="0"/>
              <a:t>Cuando se declara como estático un campo miembro, éste se crea una única vez y es compartido por todos los objetos de la clase. Cada objeto posee su propia copia de cada uno de los campos miembro ordinarios, pero existe sólo una instancia de los campos miembro estáticos, independientemente de la cantidad de objetos de la clase que sean creados [4]. Un uso común de un dato miembro estático es para contar cuántos objetos de una clase existen. Por ejemplo, se puede declarar en la sección pública de una clase: </a:t>
            </a:r>
            <a:br>
              <a:rPr lang="es-ES" sz="1600" dirty="0"/>
            </a:br>
            <a:endParaRPr lang="es-ES" sz="1600" dirty="0"/>
          </a:p>
          <a:p>
            <a:br>
              <a:rPr lang="es-AR" sz="1600" dirty="0"/>
            </a:br>
            <a:endParaRPr lang="es-AR" sz="1600" dirty="0"/>
          </a:p>
          <a:p>
            <a:r>
              <a:rPr lang="es-ES" sz="1600" dirty="0"/>
              <a:t>No se puede inicializar un dato miembro estático en la definición de la clase. Por ello, la sentencia debe estar fuera de la clase, por ejemplo de la siguiente manera: </a:t>
            </a:r>
            <a:br>
              <a:rPr lang="es-ES" sz="1600" dirty="0"/>
            </a:br>
            <a:endParaRPr lang="es-ES" sz="1600" dirty="0"/>
          </a:p>
          <a:p>
            <a:br>
              <a:rPr lang="es-ES" sz="1600" dirty="0">
                <a:solidFill>
                  <a:srgbClr val="000066"/>
                </a:solidFill>
                <a:latin typeface="Courier New" panose="02070309020205020404" pitchFamily="49" charset="0"/>
              </a:rPr>
            </a:br>
            <a:br>
              <a:rPr lang="es-AR" sz="1600" dirty="0"/>
            </a:br>
            <a:r>
              <a:rPr lang="es-ES" sz="1600" dirty="0"/>
              <a:t>Se puede hacer referencia a un campo miembro estático desde una instancia de la clase o desde la clase misma: </a:t>
            </a:r>
            <a:br>
              <a:rPr lang="es-ES" sz="1600" dirty="0"/>
            </a:br>
            <a:endParaRPr lang="es-ES" sz="1600" dirty="0"/>
          </a:p>
          <a:p>
            <a:br>
              <a:rPr lang="es-AR" sz="1600" dirty="0"/>
            </a:br>
            <a:endParaRPr lang="es-AR" sz="1600" dirty="0"/>
          </a:p>
          <a:p>
            <a:r>
              <a:rPr lang="es-ES" sz="1600" dirty="0"/>
              <a:t>Los campos estáticos de una clase se crean automáticamente cuando el programa comienza y se inicializan con el valor 0, es por ello que existen a pesar de que no se instancie ningún objeto de la clase. </a:t>
            </a:r>
          </a:p>
          <a:p>
            <a:r>
              <a:rPr lang="es-ES" sz="1600" dirty="0"/>
              <a:t>Cuando se declara como estática una función, se la hace independiente de cualquier objeto de la clase. La ventaja es que existe y puede ser invocada antes de que se instancie cualquier objeto. Estas funciones, al igual que los campos miembro estáticos, pueden llamarse desde un objeto instanciado o a partir del nombre de la clase. </a:t>
            </a:r>
            <a:endParaRPr lang="es-AR" sz="16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18</a:t>
            </a:fld>
            <a:endParaRPr lang="es-AR" spc="10" dirty="0"/>
          </a:p>
        </p:txBody>
      </p:sp>
      <p:sp>
        <p:nvSpPr>
          <p:cNvPr id="7" name="Rectángulo 6"/>
          <p:cNvSpPr/>
          <p:nvPr/>
        </p:nvSpPr>
        <p:spPr>
          <a:xfrm>
            <a:off x="9150123" y="2330450"/>
            <a:ext cx="6715125" cy="1200329"/>
          </a:xfrm>
          <a:prstGeom prst="rect">
            <a:avLst/>
          </a:prstGeom>
        </p:spPr>
        <p:txBody>
          <a:bodyPr>
            <a:spAutoFit/>
          </a:bodyPr>
          <a:lstStyle/>
          <a:p>
            <a:br>
              <a:rPr lang="es-ES" b="0" i="0" dirty="0">
                <a:solidFill>
                  <a:srgbClr val="000066"/>
                </a:solidFill>
                <a:effectLst/>
                <a:latin typeface="Courier New" panose="02070309020205020404" pitchFamily="49" charset="0"/>
              </a:rPr>
            </a:br>
            <a:br>
              <a:rPr lang="es-ES" b="0" i="0" dirty="0">
                <a:solidFill>
                  <a:srgbClr val="000066"/>
                </a:solidFill>
                <a:effectLst/>
                <a:latin typeface="Courier New" panose="02070309020205020404" pitchFamily="49" charset="0"/>
              </a:rPr>
            </a:br>
            <a:br>
              <a:rPr lang="es-ES" b="0" i="0" dirty="0">
                <a:solidFill>
                  <a:srgbClr val="000066"/>
                </a:solidFill>
                <a:effectLst/>
                <a:latin typeface="Courier New" panose="02070309020205020404" pitchFamily="49" charset="0"/>
              </a:rPr>
            </a:br>
            <a:endParaRPr lang="es-AR" dirty="0"/>
          </a:p>
        </p:txBody>
      </p:sp>
      <p:sp>
        <p:nvSpPr>
          <p:cNvPr id="8" name="Rectángulo 7"/>
          <p:cNvSpPr/>
          <p:nvPr/>
        </p:nvSpPr>
        <p:spPr>
          <a:xfrm>
            <a:off x="671671" y="2723118"/>
            <a:ext cx="3217547" cy="369332"/>
          </a:xfrm>
          <a:prstGeom prst="rect">
            <a:avLst/>
          </a:prstGeom>
          <a:solidFill>
            <a:schemeClr val="tx1"/>
          </a:solidFill>
        </p:spPr>
        <p:txBody>
          <a:bodyPr wrap="none">
            <a:spAutoFit/>
          </a:bodyPr>
          <a:lstStyle/>
          <a:p>
            <a:r>
              <a:rPr lang="es-ES" dirty="0" err="1">
                <a:solidFill>
                  <a:srgbClr val="0000FF"/>
                </a:solidFill>
                <a:latin typeface="Courier New" panose="02070309020205020404" pitchFamily="49" charset="0"/>
              </a:rPr>
              <a:t>static</a:t>
            </a:r>
            <a:r>
              <a:rPr lang="es-ES" dirty="0">
                <a:solidFill>
                  <a:srgbClr val="000066"/>
                </a:solidFill>
                <a:latin typeface="Courier New" panose="02070309020205020404" pitchFamily="49" charset="0"/>
              </a:rPr>
              <a:t> </a:t>
            </a:r>
            <a:r>
              <a:rPr lang="es-ES" dirty="0" err="1">
                <a:solidFill>
                  <a:srgbClr val="0000FF"/>
                </a:solidFill>
                <a:latin typeface="Courier New" panose="02070309020205020404" pitchFamily="49" charset="0"/>
              </a:rPr>
              <a:t>int</a:t>
            </a:r>
            <a:r>
              <a:rPr lang="es-ES" dirty="0">
                <a:solidFill>
                  <a:srgbClr val="000066"/>
                </a:solidFill>
                <a:latin typeface="Courier New" panose="02070309020205020404" pitchFamily="49" charset="0"/>
              </a:rPr>
              <a:t> </a:t>
            </a:r>
            <a:r>
              <a:rPr lang="es-ES" dirty="0" err="1">
                <a:solidFill>
                  <a:srgbClr val="000066"/>
                </a:solidFill>
                <a:latin typeface="Courier New" panose="02070309020205020404" pitchFamily="49" charset="0"/>
              </a:rPr>
              <a:t>cantCajas</a:t>
            </a:r>
            <a:r>
              <a:rPr lang="es-ES" dirty="0">
                <a:solidFill>
                  <a:srgbClr val="000066"/>
                </a:solidFill>
                <a:latin typeface="Courier New" panose="02070309020205020404" pitchFamily="49" charset="0"/>
              </a:rPr>
              <a:t> </a:t>
            </a:r>
            <a:r>
              <a:rPr lang="es-ES" dirty="0">
                <a:solidFill>
                  <a:srgbClr val="008080"/>
                </a:solidFill>
                <a:latin typeface="Courier New" panose="02070309020205020404" pitchFamily="49" charset="0"/>
              </a:rPr>
              <a:t>;</a:t>
            </a:r>
            <a:endParaRPr lang="es-AR" dirty="0"/>
          </a:p>
        </p:txBody>
      </p:sp>
      <p:sp>
        <p:nvSpPr>
          <p:cNvPr id="9" name="Rectángulo 8"/>
          <p:cNvSpPr/>
          <p:nvPr/>
        </p:nvSpPr>
        <p:spPr>
          <a:xfrm>
            <a:off x="671671" y="3778250"/>
            <a:ext cx="3906839" cy="369332"/>
          </a:xfrm>
          <a:prstGeom prst="rect">
            <a:avLst/>
          </a:prstGeom>
          <a:solidFill>
            <a:schemeClr val="tx1"/>
          </a:solidFill>
        </p:spPr>
        <p:txBody>
          <a:bodyPr wrap="none">
            <a:spAutoFit/>
          </a:bodyPr>
          <a:lstStyle/>
          <a:p>
            <a:r>
              <a:rPr lang="es-ES" dirty="0" err="1">
                <a:solidFill>
                  <a:srgbClr val="0000FF"/>
                </a:solidFill>
                <a:latin typeface="Courier New" panose="02070309020205020404" pitchFamily="49" charset="0"/>
              </a:rPr>
              <a:t>int</a:t>
            </a:r>
            <a:r>
              <a:rPr lang="es-ES" dirty="0">
                <a:solidFill>
                  <a:srgbClr val="000066"/>
                </a:solidFill>
                <a:latin typeface="Courier New" panose="02070309020205020404" pitchFamily="49" charset="0"/>
              </a:rPr>
              <a:t> Caja </a:t>
            </a:r>
            <a:r>
              <a:rPr lang="es-ES" dirty="0">
                <a:solidFill>
                  <a:srgbClr val="008080"/>
                </a:solidFill>
                <a:latin typeface="Courier New" panose="02070309020205020404" pitchFamily="49" charset="0"/>
              </a:rPr>
              <a:t>::</a:t>
            </a:r>
            <a:r>
              <a:rPr lang="es-ES" dirty="0">
                <a:solidFill>
                  <a:srgbClr val="000066"/>
                </a:solidFill>
                <a:latin typeface="Courier New" panose="02070309020205020404" pitchFamily="49" charset="0"/>
              </a:rPr>
              <a:t> </a:t>
            </a:r>
            <a:r>
              <a:rPr lang="es-ES" dirty="0" err="1">
                <a:solidFill>
                  <a:srgbClr val="007788"/>
                </a:solidFill>
                <a:latin typeface="Courier New" panose="02070309020205020404" pitchFamily="49" charset="0"/>
              </a:rPr>
              <a:t>cantCajas</a:t>
            </a:r>
            <a:r>
              <a:rPr lang="es-ES" dirty="0">
                <a:solidFill>
                  <a:srgbClr val="000066"/>
                </a:solidFill>
                <a:latin typeface="Courier New" panose="02070309020205020404" pitchFamily="49" charset="0"/>
              </a:rPr>
              <a:t> </a:t>
            </a:r>
            <a:r>
              <a:rPr lang="es-ES" dirty="0">
                <a:solidFill>
                  <a:srgbClr val="000080"/>
                </a:solidFill>
                <a:latin typeface="Courier New" panose="02070309020205020404" pitchFamily="49" charset="0"/>
              </a:rPr>
              <a:t>=</a:t>
            </a:r>
            <a:r>
              <a:rPr lang="es-ES" dirty="0">
                <a:solidFill>
                  <a:srgbClr val="000066"/>
                </a:solidFill>
                <a:latin typeface="Courier New" panose="02070309020205020404" pitchFamily="49" charset="0"/>
              </a:rPr>
              <a:t> </a:t>
            </a:r>
            <a:r>
              <a:rPr lang="es-ES" dirty="0">
                <a:solidFill>
                  <a:srgbClr val="0000DD"/>
                </a:solidFill>
                <a:latin typeface="Courier New" panose="02070309020205020404" pitchFamily="49" charset="0"/>
              </a:rPr>
              <a:t>0</a:t>
            </a:r>
            <a:r>
              <a:rPr lang="es-ES" dirty="0">
                <a:solidFill>
                  <a:srgbClr val="000066"/>
                </a:solidFill>
                <a:latin typeface="Courier New" panose="02070309020205020404" pitchFamily="49" charset="0"/>
              </a:rPr>
              <a:t> </a:t>
            </a:r>
            <a:r>
              <a:rPr lang="es-ES" dirty="0">
                <a:solidFill>
                  <a:srgbClr val="008080"/>
                </a:solidFill>
                <a:latin typeface="Courier New" panose="02070309020205020404" pitchFamily="49" charset="0"/>
              </a:rPr>
              <a:t>;</a:t>
            </a:r>
            <a:endParaRPr lang="es-AR" dirty="0"/>
          </a:p>
        </p:txBody>
      </p:sp>
      <p:sp>
        <p:nvSpPr>
          <p:cNvPr id="10" name="Rectángulo 9"/>
          <p:cNvSpPr/>
          <p:nvPr/>
        </p:nvSpPr>
        <p:spPr>
          <a:xfrm>
            <a:off x="617954" y="4808319"/>
            <a:ext cx="6715125" cy="646331"/>
          </a:xfrm>
          <a:prstGeom prst="rect">
            <a:avLst/>
          </a:prstGeom>
          <a:solidFill>
            <a:schemeClr val="tx1"/>
          </a:solidFill>
        </p:spPr>
        <p:txBody>
          <a:bodyPr>
            <a:spAutoFit/>
          </a:bodyPr>
          <a:lstStyle/>
          <a:p>
            <a:r>
              <a:rPr lang="es-ES" dirty="0" err="1">
                <a:solidFill>
                  <a:srgbClr val="0000DD"/>
                </a:solidFill>
                <a:latin typeface="Courier New" panose="02070309020205020404" pitchFamily="49" charset="0"/>
              </a:rPr>
              <a:t>cout</a:t>
            </a:r>
            <a:r>
              <a:rPr lang="es-ES" dirty="0">
                <a:solidFill>
                  <a:srgbClr val="000066"/>
                </a:solidFill>
                <a:latin typeface="Courier New" panose="02070309020205020404" pitchFamily="49" charset="0"/>
              </a:rPr>
              <a:t> </a:t>
            </a:r>
            <a:r>
              <a:rPr lang="es-ES" dirty="0">
                <a:solidFill>
                  <a:srgbClr val="000080"/>
                </a:solidFill>
                <a:latin typeface="Courier New" panose="02070309020205020404" pitchFamily="49" charset="0"/>
              </a:rPr>
              <a:t>&lt;&lt;</a:t>
            </a:r>
            <a:r>
              <a:rPr lang="es-ES" dirty="0">
                <a:solidFill>
                  <a:srgbClr val="000066"/>
                </a:solidFill>
                <a:latin typeface="Courier New" panose="02070309020205020404" pitchFamily="49" charset="0"/>
              </a:rPr>
              <a:t> </a:t>
            </a:r>
            <a:r>
              <a:rPr lang="es-ES" dirty="0" err="1">
                <a:solidFill>
                  <a:srgbClr val="000066"/>
                </a:solidFill>
                <a:latin typeface="Courier New" panose="02070309020205020404" pitchFamily="49" charset="0"/>
              </a:rPr>
              <a:t>unaCaja</a:t>
            </a:r>
            <a:r>
              <a:rPr lang="es-ES" dirty="0">
                <a:solidFill>
                  <a:srgbClr val="000066"/>
                </a:solidFill>
                <a:latin typeface="Courier New" panose="02070309020205020404" pitchFamily="49" charset="0"/>
              </a:rPr>
              <a:t>. </a:t>
            </a:r>
            <a:r>
              <a:rPr lang="es-ES" dirty="0" err="1">
                <a:solidFill>
                  <a:srgbClr val="007788"/>
                </a:solidFill>
                <a:latin typeface="Courier New" panose="02070309020205020404" pitchFamily="49" charset="0"/>
              </a:rPr>
              <a:t>cantCajas</a:t>
            </a:r>
            <a:r>
              <a:rPr lang="es-ES" dirty="0">
                <a:solidFill>
                  <a:srgbClr val="000066"/>
                </a:solidFill>
                <a:latin typeface="Courier New" panose="02070309020205020404" pitchFamily="49" charset="0"/>
              </a:rPr>
              <a:t> </a:t>
            </a:r>
            <a:r>
              <a:rPr lang="es-ES" dirty="0">
                <a:solidFill>
                  <a:srgbClr val="008080"/>
                </a:solidFill>
                <a:latin typeface="Courier New" panose="02070309020205020404" pitchFamily="49" charset="0"/>
              </a:rPr>
              <a:t>;</a:t>
            </a:r>
            <a:br>
              <a:rPr lang="es-ES" dirty="0">
                <a:solidFill>
                  <a:srgbClr val="000066"/>
                </a:solidFill>
                <a:latin typeface="Courier New" panose="02070309020205020404" pitchFamily="49" charset="0"/>
              </a:rPr>
            </a:br>
            <a:r>
              <a:rPr lang="es-ES" dirty="0" err="1">
                <a:solidFill>
                  <a:srgbClr val="0000DD"/>
                </a:solidFill>
                <a:latin typeface="Courier New" panose="02070309020205020404" pitchFamily="49" charset="0"/>
              </a:rPr>
              <a:t>cout</a:t>
            </a:r>
            <a:r>
              <a:rPr lang="es-ES" dirty="0">
                <a:solidFill>
                  <a:srgbClr val="000066"/>
                </a:solidFill>
                <a:latin typeface="Courier New" panose="02070309020205020404" pitchFamily="49" charset="0"/>
              </a:rPr>
              <a:t> </a:t>
            </a:r>
            <a:r>
              <a:rPr lang="es-ES" dirty="0">
                <a:solidFill>
                  <a:srgbClr val="000080"/>
                </a:solidFill>
                <a:latin typeface="Courier New" panose="02070309020205020404" pitchFamily="49" charset="0"/>
              </a:rPr>
              <a:t>&lt;&lt;</a:t>
            </a:r>
            <a:r>
              <a:rPr lang="es-ES" dirty="0">
                <a:solidFill>
                  <a:srgbClr val="000066"/>
                </a:solidFill>
                <a:latin typeface="Courier New" panose="02070309020205020404" pitchFamily="49" charset="0"/>
              </a:rPr>
              <a:t> Caja </a:t>
            </a:r>
            <a:r>
              <a:rPr lang="es-ES" dirty="0">
                <a:solidFill>
                  <a:srgbClr val="008080"/>
                </a:solidFill>
                <a:latin typeface="Courier New" panose="02070309020205020404" pitchFamily="49" charset="0"/>
              </a:rPr>
              <a:t>::</a:t>
            </a:r>
            <a:r>
              <a:rPr lang="es-ES" dirty="0">
                <a:solidFill>
                  <a:srgbClr val="000066"/>
                </a:solidFill>
                <a:latin typeface="Courier New" panose="02070309020205020404" pitchFamily="49" charset="0"/>
              </a:rPr>
              <a:t> </a:t>
            </a:r>
            <a:r>
              <a:rPr lang="es-ES" dirty="0" err="1">
                <a:solidFill>
                  <a:srgbClr val="007788"/>
                </a:solidFill>
                <a:latin typeface="Courier New" panose="02070309020205020404" pitchFamily="49" charset="0"/>
              </a:rPr>
              <a:t>cantCajas</a:t>
            </a:r>
            <a:r>
              <a:rPr lang="es-ES" dirty="0">
                <a:solidFill>
                  <a:srgbClr val="000066"/>
                </a:solidFill>
                <a:latin typeface="Courier New" panose="02070309020205020404" pitchFamily="49" charset="0"/>
              </a:rPr>
              <a:t> </a:t>
            </a:r>
            <a:r>
              <a:rPr lang="es-ES" dirty="0">
                <a:solidFill>
                  <a:srgbClr val="008080"/>
                </a:solidFill>
                <a:latin typeface="Courier New" panose="02070309020205020404" pitchFamily="49" charset="0"/>
              </a:rPr>
              <a:t>;</a:t>
            </a:r>
            <a:endParaRPr lang="es-AR" dirty="0"/>
          </a:p>
        </p:txBody>
      </p:sp>
    </p:spTree>
    <p:extLst>
      <p:ext uri="{BB962C8B-B14F-4D97-AF65-F5344CB8AC3E}">
        <p14:creationId xmlns:p14="http://schemas.microsoft.com/office/powerpoint/2010/main" val="3409462016"/>
      </p:ext>
    </p:extLst>
  </p:cSld>
  <p:clrMapOvr>
    <a:masterClrMapping/>
  </p:clrMapOvr>
  <p:transition spd="med">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14. Destructores </a:t>
            </a:r>
            <a:endParaRPr lang="es-AR" dirty="0"/>
          </a:p>
        </p:txBody>
      </p:sp>
      <p:sp>
        <p:nvSpPr>
          <p:cNvPr id="3" name="Marcador de texto 2"/>
          <p:cNvSpPr>
            <a:spLocks noGrp="1"/>
          </p:cNvSpPr>
          <p:nvPr>
            <p:ph idx="1"/>
          </p:nvPr>
        </p:nvSpPr>
        <p:spPr>
          <a:xfrm>
            <a:off x="1031438" y="1540767"/>
            <a:ext cx="11370549" cy="2585323"/>
          </a:xfrm>
        </p:spPr>
        <p:txBody>
          <a:bodyPr>
            <a:normAutofit fontScale="92500" lnSpcReduction="20000"/>
          </a:bodyPr>
          <a:lstStyle/>
          <a:p>
            <a:r>
              <a:rPr lang="es-ES" dirty="0"/>
              <a:t>Un destructor es una función miembro que destruye un objeto cuando ya no se lo necesita o cuando queda fuera de alcance. Tiene el mismo nombre que la clase pero precedido con tilde (~). No retorna ningún valor y tampoco toma ningún parámetro, por lo que sólo puede existir un único destructor por clase </a:t>
            </a:r>
          </a:p>
          <a:p>
            <a:r>
              <a:rPr lang="es-ES" dirty="0"/>
              <a:t>Si no se define un destructor para una clase, el compilador siempre genera un destructor por defecto, pero éste no elimina objetos que han alocado memoria con el operador new. Por eso se debe definir el destructor con el correspondiente operador </a:t>
            </a:r>
            <a:r>
              <a:rPr lang="es-ES" dirty="0" err="1"/>
              <a:t>delete</a:t>
            </a:r>
            <a:r>
              <a:rPr lang="es-ES" dirty="0"/>
              <a:t>. </a:t>
            </a:r>
          </a:p>
          <a:p>
            <a:r>
              <a:rPr lang="es-ES" dirty="0"/>
              <a:t>Por ejemplo, si un constructor de una clase </a:t>
            </a:r>
            <a:r>
              <a:rPr lang="es-ES" dirty="0" err="1"/>
              <a:t>ClaseA</a:t>
            </a:r>
            <a:r>
              <a:rPr lang="es-ES" dirty="0"/>
              <a:t> es: </a:t>
            </a: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19</a:t>
            </a:fld>
            <a:endParaRPr lang="es-AR" spc="10" dirty="0"/>
          </a:p>
        </p:txBody>
      </p:sp>
      <p:sp>
        <p:nvSpPr>
          <p:cNvPr id="7" name="Rectángulo 6"/>
          <p:cNvSpPr/>
          <p:nvPr/>
        </p:nvSpPr>
        <p:spPr>
          <a:xfrm>
            <a:off x="3059112" y="4365732"/>
            <a:ext cx="6715125" cy="2308324"/>
          </a:xfrm>
          <a:prstGeom prst="rect">
            <a:avLst/>
          </a:prstGeom>
          <a:solidFill>
            <a:schemeClr val="tx1"/>
          </a:solidFill>
        </p:spPr>
        <p:txBody>
          <a:bodyPr>
            <a:spAutoFit/>
          </a:bodyPr>
          <a:lstStyle/>
          <a:p>
            <a:r>
              <a:rPr lang="es-AR" b="0" i="0" dirty="0" err="1">
                <a:solidFill>
                  <a:srgbClr val="000066"/>
                </a:solidFill>
                <a:effectLst/>
                <a:latin typeface="Courier New" panose="02070309020205020404" pitchFamily="49" charset="0"/>
              </a:rPr>
              <a:t>ClaseA</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err="1">
                <a:solidFill>
                  <a:srgbClr val="0000FF"/>
                </a:solidFill>
                <a:effectLst/>
                <a:latin typeface="Courier New" panose="02070309020205020404" pitchFamily="49" charset="0"/>
              </a:rPr>
              <a:t>const</a:t>
            </a:r>
            <a:r>
              <a:rPr lang="es-AR" b="0" i="0" dirty="0">
                <a:solidFill>
                  <a:srgbClr val="000066"/>
                </a:solidFill>
                <a:effectLst/>
                <a:latin typeface="Courier New" panose="02070309020205020404" pitchFamily="49" charset="0"/>
              </a:rPr>
              <a:t> </a:t>
            </a:r>
            <a:r>
              <a:rPr lang="es-AR" b="0" i="0" dirty="0" err="1">
                <a:solidFill>
                  <a:srgbClr val="0000FF"/>
                </a:solidFill>
                <a:effectLst/>
                <a:latin typeface="Courier New" panose="02070309020205020404" pitchFamily="49" charset="0"/>
              </a:rPr>
              <a:t>char</a:t>
            </a:r>
            <a:r>
              <a:rPr lang="es-AR" b="0" i="0" dirty="0">
                <a:solidFill>
                  <a:srgbClr val="000066"/>
                </a:solidFill>
                <a:effectLst/>
                <a:latin typeface="Courier New" panose="02070309020205020404" pitchFamily="49" charset="0"/>
              </a:rPr>
              <a:t> </a:t>
            </a:r>
            <a:r>
              <a:rPr lang="es-AR" b="0" i="0" dirty="0">
                <a:solidFill>
                  <a:srgbClr val="00004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texto </a:t>
            </a:r>
            <a:r>
              <a:rPr lang="es-AR" b="0" i="0" dirty="0">
                <a:solidFill>
                  <a:srgbClr val="00008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FF0000"/>
                </a:solidFill>
                <a:effectLst/>
                <a:latin typeface="Courier New" panose="02070309020205020404" pitchFamily="49" charset="0"/>
              </a:rPr>
              <a:t>"Un mensaje"</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0066"/>
                </a:solidFill>
                <a:effectLst/>
                <a:latin typeface="Courier New" panose="02070309020205020404" pitchFamily="49" charset="0"/>
              </a:rPr>
              <a:t>mensaje </a:t>
            </a:r>
            <a:r>
              <a:rPr lang="es-AR" b="0" i="0" dirty="0">
                <a:solidFill>
                  <a:srgbClr val="00008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00DD"/>
                </a:solidFill>
                <a:effectLst/>
                <a:latin typeface="Courier New" panose="02070309020205020404" pitchFamily="49" charset="0"/>
              </a:rPr>
              <a:t>new</a:t>
            </a:r>
            <a:r>
              <a:rPr lang="es-AR" b="0" i="0" dirty="0">
                <a:solidFill>
                  <a:srgbClr val="000066"/>
                </a:solidFill>
                <a:effectLst/>
                <a:latin typeface="Courier New" panose="02070309020205020404" pitchFamily="49" charset="0"/>
              </a:rPr>
              <a:t> </a:t>
            </a:r>
            <a:r>
              <a:rPr lang="es-AR" b="0" i="0" dirty="0" err="1">
                <a:solidFill>
                  <a:srgbClr val="0000FF"/>
                </a:solidFill>
                <a:effectLst/>
                <a:latin typeface="Courier New" panose="02070309020205020404" pitchFamily="49" charset="0"/>
              </a:rPr>
              <a:t>char</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err="1">
                <a:solidFill>
                  <a:srgbClr val="0000DD"/>
                </a:solidFill>
                <a:effectLst/>
                <a:latin typeface="Courier New" panose="02070309020205020404" pitchFamily="49" charset="0"/>
              </a:rPr>
              <a:t>strlen</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texto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004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00DD"/>
                </a:solidFill>
                <a:effectLst/>
                <a:latin typeface="Courier New" panose="02070309020205020404" pitchFamily="49" charset="0"/>
              </a:rPr>
              <a:t>1</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DD"/>
                </a:solidFill>
                <a:effectLst/>
                <a:latin typeface="Courier New" panose="02070309020205020404" pitchFamily="49" charset="0"/>
              </a:rPr>
              <a:t>strcpy</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mensaje, texto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800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0066"/>
                </a:solidFill>
                <a:effectLst/>
                <a:latin typeface="Courier New" panose="02070309020205020404" pitchFamily="49" charset="0"/>
              </a:rPr>
              <a:t>Entonces el destructor puede ser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0066"/>
                </a:solidFill>
                <a:effectLst/>
                <a:latin typeface="Courier New" panose="02070309020205020404" pitchFamily="49" charset="0"/>
              </a:rPr>
              <a:t>~</a:t>
            </a:r>
            <a:r>
              <a:rPr lang="es-AR" b="0" i="0" dirty="0" err="1">
                <a:solidFill>
                  <a:srgbClr val="000066"/>
                </a:solidFill>
                <a:effectLst/>
                <a:latin typeface="Courier New" panose="02070309020205020404" pitchFamily="49" charset="0"/>
              </a:rPr>
              <a:t>ClaseA</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DD"/>
                </a:solidFill>
                <a:effectLst/>
                <a:latin typeface="Courier New" panose="02070309020205020404" pitchFamily="49" charset="0"/>
              </a:rPr>
              <a:t>delete</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mensaje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8000"/>
                </a:solidFill>
                <a:effectLst/>
                <a:latin typeface="Courier New" panose="02070309020205020404" pitchFamily="49" charset="0"/>
              </a:rPr>
              <a:t>}</a:t>
            </a:r>
            <a:endParaRPr lang="es-AR" dirty="0"/>
          </a:p>
        </p:txBody>
      </p:sp>
    </p:spTree>
    <p:extLst>
      <p:ext uri="{BB962C8B-B14F-4D97-AF65-F5344CB8AC3E}">
        <p14:creationId xmlns:p14="http://schemas.microsoft.com/office/powerpoint/2010/main" val="2810360923"/>
      </p:ext>
    </p:extLst>
  </p:cSld>
  <p:clrMapOvr>
    <a:masterClrMapping/>
  </p:clrMapOvr>
  <p:transition spd="med">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95473" y="1248859"/>
            <a:ext cx="13337952" cy="5690897"/>
          </a:xfrm>
          <a:prstGeom prst="rect">
            <a:avLst/>
          </a:prstGeom>
        </p:spPr>
      </p:pic>
      <p:sp>
        <p:nvSpPr>
          <p:cNvPr id="2" name="Título 1"/>
          <p:cNvSpPr>
            <a:spLocks noGrp="1"/>
          </p:cNvSpPr>
          <p:nvPr>
            <p:ph type="title"/>
          </p:nvPr>
        </p:nvSpPr>
        <p:spPr>
          <a:xfrm>
            <a:off x="1687512" y="196850"/>
            <a:ext cx="7937208" cy="515526"/>
          </a:xfrm>
        </p:spPr>
        <p:txBody>
          <a:bodyPr>
            <a:normAutofit fontScale="90000"/>
          </a:bodyPr>
          <a:lstStyle/>
          <a:p>
            <a:r>
              <a:rPr lang="es-ES" dirty="0"/>
              <a:t>Parte II</a:t>
            </a:r>
            <a:endParaRPr lang="es-AR" dirty="0"/>
          </a:p>
        </p:txBody>
      </p:sp>
      <p:sp>
        <p:nvSpPr>
          <p:cNvPr id="3" name="Marcador de texto 2"/>
          <p:cNvSpPr>
            <a:spLocks noGrp="1"/>
          </p:cNvSpPr>
          <p:nvPr>
            <p:ph idx="1"/>
          </p:nvPr>
        </p:nvSpPr>
        <p:spPr>
          <a:xfrm>
            <a:off x="1971802" y="2254250"/>
            <a:ext cx="6416548" cy="3962400"/>
          </a:xfrm>
        </p:spPr>
        <p:txBody>
          <a:bodyPr>
            <a:noAutofit/>
          </a:bodyPr>
          <a:lstStyle/>
          <a:p>
            <a:r>
              <a:rPr lang="es-ES" sz="6000" b="1" dirty="0"/>
              <a:t>Laboratorio</a:t>
            </a:r>
          </a:p>
          <a:p>
            <a:r>
              <a:rPr lang="es-ES" sz="6000" b="1" dirty="0"/>
              <a:t>Clases y Objetos en C++ </a:t>
            </a:r>
            <a:endParaRPr lang="es-AR" sz="6000" dirty="0"/>
          </a:p>
        </p:txBody>
      </p:sp>
      <p:sp>
        <p:nvSpPr>
          <p:cNvPr id="5" name="Marcador de fecha 4"/>
          <p:cNvSpPr>
            <a:spLocks noGrp="1"/>
          </p:cNvSpPr>
          <p:nvPr>
            <p:ph type="dt" sz="half" idx="10"/>
          </p:nvPr>
        </p:nvSpPr>
        <p:spPr>
          <a:xfrm>
            <a:off x="0" y="7027863"/>
            <a:ext cx="3089275" cy="276225"/>
          </a:xfrm>
        </p:spPr>
        <p:txBody>
          <a:bodyPr/>
          <a:lstStyle/>
          <a:p>
            <a:fld id="{91E88D50-EC2F-4769-87EB-716C5D0B7A7D}"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2</a:t>
            </a:fld>
            <a:endParaRPr lang="es-AR" spc="10" dirty="0"/>
          </a:p>
        </p:txBody>
      </p:sp>
    </p:spTree>
    <p:extLst>
      <p:ext uri="{BB962C8B-B14F-4D97-AF65-F5344CB8AC3E}">
        <p14:creationId xmlns:p14="http://schemas.microsoft.com/office/powerpoint/2010/main" val="3837909480"/>
      </p:ext>
    </p:extLst>
  </p:cSld>
  <p:clrMapOvr>
    <a:masterClrMapping/>
  </p:clrMapOvr>
  <p:transition spd="med">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15. Sobrecarga de operadores </a:t>
            </a:r>
            <a:endParaRPr lang="es-AR" dirty="0"/>
          </a:p>
        </p:txBody>
      </p:sp>
      <p:sp>
        <p:nvSpPr>
          <p:cNvPr id="3" name="Marcador de texto 2"/>
          <p:cNvSpPr>
            <a:spLocks noGrp="1"/>
          </p:cNvSpPr>
          <p:nvPr>
            <p:ph idx="1"/>
          </p:nvPr>
        </p:nvSpPr>
        <p:spPr>
          <a:xfrm>
            <a:off x="642678" y="1302785"/>
            <a:ext cx="12649200" cy="5170646"/>
          </a:xfrm>
        </p:spPr>
        <p:txBody>
          <a:bodyPr>
            <a:normAutofit fontScale="92500" lnSpcReduction="10000"/>
          </a:bodyPr>
          <a:lstStyle/>
          <a:p>
            <a:r>
              <a:rPr lang="es-ES" sz="1600" i="0" dirty="0">
                <a:latin typeface="Tahoma" panose="020B0604030504040204" pitchFamily="34" charset="0"/>
                <a:ea typeface="Tahoma" panose="020B0604030504040204" pitchFamily="34" charset="0"/>
                <a:cs typeface="Tahoma" panose="020B0604030504040204" pitchFamily="34" charset="0"/>
              </a:rPr>
              <a:t>La sobrecarga de operadores permite que los operadores estándares de C++ puedan programarse para operar con los tipos de datos o clases definidas por el usuario. No está permitido inventar nuevos operadores ni cambiar la precedencia de los existentes. Obviamente, se espera que el comportamiento de un operador sobrecargado sea consistente con el uso normal que se le da al mismo y razonablemente intuitivo. </a:t>
            </a:r>
            <a:br>
              <a:rPr lang="es-ES" sz="1600" i="0" dirty="0">
                <a:latin typeface="Tahoma" panose="020B0604030504040204" pitchFamily="34" charset="0"/>
                <a:ea typeface="Tahoma" panose="020B0604030504040204" pitchFamily="34" charset="0"/>
                <a:cs typeface="Tahoma" panose="020B0604030504040204" pitchFamily="34" charset="0"/>
              </a:rPr>
            </a:br>
            <a:endParaRPr lang="es-ES" sz="1600" i="0" dirty="0">
              <a:latin typeface="Tahoma" panose="020B0604030504040204" pitchFamily="34" charset="0"/>
              <a:ea typeface="Tahoma" panose="020B0604030504040204" pitchFamily="34" charset="0"/>
              <a:cs typeface="Tahoma" panose="020B0604030504040204" pitchFamily="34" charset="0"/>
            </a:endParaRPr>
          </a:p>
          <a:p>
            <a:r>
              <a:rPr lang="es-ES" sz="1600" i="0" dirty="0">
                <a:latin typeface="Tahoma" panose="020B0604030504040204" pitchFamily="34" charset="0"/>
                <a:ea typeface="Tahoma" panose="020B0604030504040204" pitchFamily="34" charset="0"/>
                <a:cs typeface="Tahoma" panose="020B0604030504040204" pitchFamily="34" charset="0"/>
              </a:rPr>
              <a:t>Sólo algunos operadores no pueden sobrecargarse: (::, ?:, ., </a:t>
            </a:r>
            <a:r>
              <a:rPr lang="es-ES" sz="1600" i="0" dirty="0" err="1">
                <a:latin typeface="Tahoma" panose="020B0604030504040204" pitchFamily="34" charset="0"/>
                <a:ea typeface="Tahoma" panose="020B0604030504040204" pitchFamily="34" charset="0"/>
                <a:cs typeface="Tahoma" panose="020B0604030504040204" pitchFamily="34" charset="0"/>
              </a:rPr>
              <a:t>sizeof</a:t>
            </a:r>
            <a:r>
              <a:rPr lang="es-ES" sz="1600" i="0" dirty="0">
                <a:latin typeface="Tahoma" panose="020B0604030504040204" pitchFamily="34" charset="0"/>
                <a:ea typeface="Tahoma" panose="020B0604030504040204" pitchFamily="34" charset="0"/>
                <a:cs typeface="Tahoma" panose="020B0604030504040204" pitchFamily="34" charset="0"/>
              </a:rPr>
              <a:t> y .*) </a:t>
            </a:r>
            <a:br>
              <a:rPr lang="es-ES" sz="1600" i="0" dirty="0">
                <a:latin typeface="Tahoma" panose="020B0604030504040204" pitchFamily="34" charset="0"/>
                <a:ea typeface="Tahoma" panose="020B0604030504040204" pitchFamily="34" charset="0"/>
                <a:cs typeface="Tahoma" panose="020B0604030504040204" pitchFamily="34" charset="0"/>
              </a:rPr>
            </a:br>
            <a:endParaRPr lang="es-ES" sz="1600" i="0" dirty="0">
              <a:latin typeface="Tahoma" panose="020B0604030504040204" pitchFamily="34" charset="0"/>
              <a:ea typeface="Tahoma" panose="020B0604030504040204" pitchFamily="34" charset="0"/>
              <a:cs typeface="Tahoma" panose="020B0604030504040204" pitchFamily="34" charset="0"/>
            </a:endParaRPr>
          </a:p>
          <a:p>
            <a:r>
              <a:rPr lang="es-AR" sz="1600" i="0" dirty="0">
                <a:latin typeface="Tahoma" panose="020B0604030504040204" pitchFamily="34" charset="0"/>
                <a:ea typeface="Tahoma" panose="020B0604030504040204" pitchFamily="34" charset="0"/>
                <a:cs typeface="Tahoma" panose="020B0604030504040204" pitchFamily="34" charset="0"/>
              </a:rPr>
              <a:t>Ejemplo: </a:t>
            </a:r>
          </a:p>
          <a:p>
            <a:r>
              <a:rPr lang="es-ES" sz="1600" i="0" dirty="0">
                <a:latin typeface="Tahoma" panose="020B0604030504040204" pitchFamily="34" charset="0"/>
                <a:ea typeface="Tahoma" panose="020B0604030504040204" pitchFamily="34" charset="0"/>
                <a:cs typeface="Tahoma" panose="020B0604030504040204" pitchFamily="34" charset="0"/>
              </a:rPr>
              <a:t>Sobrecargamos el operador &lt; (menor) para la clase Caja, considerando que 'esta' caja es menor que otra si tiene menor </a:t>
            </a:r>
            <a:r>
              <a:rPr lang="es-ES" sz="1600" i="0" dirty="0" err="1">
                <a:latin typeface="Tahoma" panose="020B0604030504040204" pitchFamily="34" charset="0"/>
                <a:ea typeface="Tahoma" panose="020B0604030504040204" pitchFamily="34" charset="0"/>
                <a:cs typeface="Tahoma" panose="020B0604030504040204" pitchFamily="34" charset="0"/>
              </a:rPr>
              <a:t>volúmen</a:t>
            </a:r>
            <a:r>
              <a:rPr lang="es-ES" sz="1600" i="0" dirty="0">
                <a:latin typeface="Tahoma" panose="020B0604030504040204" pitchFamily="34" charset="0"/>
                <a:ea typeface="Tahoma" panose="020B0604030504040204" pitchFamily="34" charset="0"/>
                <a:cs typeface="Tahoma" panose="020B0604030504040204" pitchFamily="34" charset="0"/>
              </a:rPr>
              <a:t>. </a:t>
            </a:r>
          </a:p>
          <a:p>
            <a:endParaRPr lang="es-ES" sz="1600" i="0" dirty="0">
              <a:latin typeface="Tahoma" panose="020B0604030504040204" pitchFamily="34" charset="0"/>
              <a:ea typeface="Tahoma" panose="020B0604030504040204" pitchFamily="34" charset="0"/>
              <a:cs typeface="Tahoma" panose="020B0604030504040204" pitchFamily="34" charset="0"/>
            </a:endParaRPr>
          </a:p>
          <a:p>
            <a:r>
              <a:rPr lang="es-ES" sz="1600" i="0" dirty="0" err="1">
                <a:latin typeface="Tahoma" panose="020B0604030504040204" pitchFamily="34" charset="0"/>
                <a:ea typeface="Tahoma" panose="020B0604030504040204" pitchFamily="34" charset="0"/>
                <a:cs typeface="Tahoma" panose="020B0604030504040204" pitchFamily="34" charset="0"/>
              </a:rPr>
              <a:t>bool</a:t>
            </a:r>
            <a:r>
              <a:rPr lang="es-ES" sz="1600" i="0" dirty="0">
                <a:latin typeface="Tahoma" panose="020B0604030504040204" pitchFamily="34" charset="0"/>
                <a:ea typeface="Tahoma" panose="020B0604030504040204" pitchFamily="34" charset="0"/>
                <a:cs typeface="Tahoma" panose="020B0604030504040204" pitchFamily="34" charset="0"/>
              </a:rPr>
              <a:t> Caja::</a:t>
            </a:r>
            <a:r>
              <a:rPr lang="es-ES" sz="1600" i="0" dirty="0" err="1">
                <a:latin typeface="Tahoma" panose="020B0604030504040204" pitchFamily="34" charset="0"/>
                <a:ea typeface="Tahoma" panose="020B0604030504040204" pitchFamily="34" charset="0"/>
                <a:cs typeface="Tahoma" panose="020B0604030504040204" pitchFamily="34" charset="0"/>
              </a:rPr>
              <a:t>operator</a:t>
            </a:r>
            <a:r>
              <a:rPr lang="es-ES" sz="1600" i="0" dirty="0">
                <a:latin typeface="Tahoma" panose="020B0604030504040204" pitchFamily="34" charset="0"/>
                <a:ea typeface="Tahoma" panose="020B0604030504040204" pitchFamily="34" charset="0"/>
                <a:cs typeface="Tahoma" panose="020B0604030504040204" pitchFamily="34" charset="0"/>
              </a:rPr>
              <a:t>&lt; (</a:t>
            </a:r>
            <a:r>
              <a:rPr lang="es-ES" sz="1600" i="0" dirty="0" err="1">
                <a:latin typeface="Tahoma" panose="020B0604030504040204" pitchFamily="34" charset="0"/>
                <a:ea typeface="Tahoma" panose="020B0604030504040204" pitchFamily="34" charset="0"/>
                <a:cs typeface="Tahoma" panose="020B0604030504040204" pitchFamily="34" charset="0"/>
              </a:rPr>
              <a:t>const</a:t>
            </a:r>
            <a:r>
              <a:rPr lang="es-ES" sz="1600" i="0" dirty="0">
                <a:latin typeface="Tahoma" panose="020B0604030504040204" pitchFamily="34" charset="0"/>
                <a:ea typeface="Tahoma" panose="020B0604030504040204" pitchFamily="34" charset="0"/>
                <a:cs typeface="Tahoma" panose="020B0604030504040204" pitchFamily="34" charset="0"/>
              </a:rPr>
              <a:t> Caja&amp; </a:t>
            </a:r>
            <a:r>
              <a:rPr lang="es-ES" sz="1600" i="0" dirty="0" err="1">
                <a:latin typeface="Tahoma" panose="020B0604030504040204" pitchFamily="34" charset="0"/>
                <a:ea typeface="Tahoma" panose="020B0604030504040204" pitchFamily="34" charset="0"/>
                <a:cs typeface="Tahoma" panose="020B0604030504040204" pitchFamily="34" charset="0"/>
              </a:rPr>
              <a:t>unaCaja</a:t>
            </a:r>
            <a:r>
              <a:rPr lang="es-ES" sz="1600" i="0" dirty="0">
                <a:latin typeface="Tahoma" panose="020B0604030504040204" pitchFamily="34" charset="0"/>
                <a:ea typeface="Tahoma" panose="020B0604030504040204" pitchFamily="34" charset="0"/>
                <a:cs typeface="Tahoma" panose="020B0604030504040204" pitchFamily="34" charset="0"/>
              </a:rPr>
              <a:t>) </a:t>
            </a:r>
            <a:r>
              <a:rPr lang="es-ES" sz="1600" i="0" dirty="0" err="1">
                <a:latin typeface="Tahoma" panose="020B0604030504040204" pitchFamily="34" charset="0"/>
                <a:ea typeface="Tahoma" panose="020B0604030504040204" pitchFamily="34" charset="0"/>
                <a:cs typeface="Tahoma" panose="020B0604030504040204" pitchFamily="34" charset="0"/>
              </a:rPr>
              <a:t>const</a:t>
            </a:r>
            <a:r>
              <a:rPr lang="es-ES" sz="1600" i="0" dirty="0">
                <a:latin typeface="Tahoma" panose="020B0604030504040204" pitchFamily="34" charset="0"/>
                <a:ea typeface="Tahoma" panose="020B0604030504040204" pitchFamily="34" charset="0"/>
                <a:cs typeface="Tahoma" panose="020B0604030504040204" pitchFamily="34" charset="0"/>
              </a:rPr>
              <a:t> { </a:t>
            </a:r>
          </a:p>
          <a:p>
            <a:r>
              <a:rPr lang="es-AR" sz="1600" i="0" dirty="0" err="1">
                <a:latin typeface="Tahoma" panose="020B0604030504040204" pitchFamily="34" charset="0"/>
                <a:ea typeface="Tahoma" panose="020B0604030504040204" pitchFamily="34" charset="0"/>
                <a:cs typeface="Tahoma" panose="020B0604030504040204" pitchFamily="34" charset="0"/>
              </a:rPr>
              <a:t>return</a:t>
            </a:r>
            <a:r>
              <a:rPr lang="es-AR" sz="1600" i="0" dirty="0">
                <a:latin typeface="Tahoma" panose="020B0604030504040204" pitchFamily="34" charset="0"/>
                <a:ea typeface="Tahoma" panose="020B0604030504040204" pitchFamily="34" charset="0"/>
                <a:cs typeface="Tahoma" panose="020B0604030504040204" pitchFamily="34" charset="0"/>
              </a:rPr>
              <a:t> </a:t>
            </a:r>
            <a:r>
              <a:rPr lang="es-AR" sz="1600" i="0" dirty="0" err="1">
                <a:latin typeface="Tahoma" panose="020B0604030504040204" pitchFamily="34" charset="0"/>
                <a:ea typeface="Tahoma" panose="020B0604030504040204" pitchFamily="34" charset="0"/>
                <a:cs typeface="Tahoma" panose="020B0604030504040204" pitchFamily="34" charset="0"/>
              </a:rPr>
              <a:t>this</a:t>
            </a:r>
            <a:r>
              <a:rPr lang="es-AR" sz="1600" i="0" dirty="0">
                <a:latin typeface="Tahoma" panose="020B0604030504040204" pitchFamily="34" charset="0"/>
                <a:ea typeface="Tahoma" panose="020B0604030504040204" pitchFamily="34" charset="0"/>
                <a:cs typeface="Tahoma" panose="020B0604030504040204" pitchFamily="34" charset="0"/>
              </a:rPr>
              <a:t>-&gt;Volumen() &lt; </a:t>
            </a:r>
            <a:r>
              <a:rPr lang="es-AR" sz="1600" i="0" dirty="0" err="1">
                <a:latin typeface="Tahoma" panose="020B0604030504040204" pitchFamily="34" charset="0"/>
                <a:ea typeface="Tahoma" panose="020B0604030504040204" pitchFamily="34" charset="0"/>
                <a:cs typeface="Tahoma" panose="020B0604030504040204" pitchFamily="34" charset="0"/>
              </a:rPr>
              <a:t>unaCaja.Volumen</a:t>
            </a:r>
            <a:r>
              <a:rPr lang="es-AR" sz="1600" i="0" dirty="0">
                <a:latin typeface="Tahoma" panose="020B0604030504040204" pitchFamily="34" charset="0"/>
                <a:ea typeface="Tahoma" panose="020B0604030504040204" pitchFamily="34" charset="0"/>
                <a:cs typeface="Tahoma" panose="020B0604030504040204" pitchFamily="34" charset="0"/>
              </a:rPr>
              <a:t>(); </a:t>
            </a:r>
          </a:p>
          <a:p>
            <a:r>
              <a:rPr lang="es-AR" sz="1600" i="0" dirty="0">
                <a:latin typeface="Tahoma" panose="020B0604030504040204" pitchFamily="34" charset="0"/>
                <a:ea typeface="Tahoma" panose="020B0604030504040204" pitchFamily="34" charset="0"/>
                <a:cs typeface="Tahoma" panose="020B0604030504040204" pitchFamily="34" charset="0"/>
              </a:rPr>
              <a:t>} </a:t>
            </a:r>
            <a:br>
              <a:rPr lang="es-AR" sz="1600" i="0" dirty="0">
                <a:latin typeface="Tahoma" panose="020B0604030504040204" pitchFamily="34" charset="0"/>
                <a:ea typeface="Tahoma" panose="020B0604030504040204" pitchFamily="34" charset="0"/>
                <a:cs typeface="Tahoma" panose="020B0604030504040204" pitchFamily="34" charset="0"/>
              </a:rPr>
            </a:br>
            <a:endParaRPr lang="es-AR" sz="1600" i="0" dirty="0">
              <a:latin typeface="Tahoma" panose="020B0604030504040204" pitchFamily="34" charset="0"/>
              <a:ea typeface="Tahoma" panose="020B0604030504040204" pitchFamily="34" charset="0"/>
              <a:cs typeface="Tahoma" panose="020B0604030504040204" pitchFamily="34" charset="0"/>
            </a:endParaRPr>
          </a:p>
          <a:p>
            <a:r>
              <a:rPr lang="es-ES" sz="1600" i="0" dirty="0">
                <a:latin typeface="Tahoma" panose="020B0604030504040204" pitchFamily="34" charset="0"/>
                <a:ea typeface="Tahoma" panose="020B0604030504040204" pitchFamily="34" charset="0"/>
                <a:cs typeface="Tahoma" panose="020B0604030504040204" pitchFamily="34" charset="0"/>
              </a:rPr>
              <a:t>Aquí </a:t>
            </a:r>
            <a:r>
              <a:rPr lang="es-ES" sz="1600" i="0" dirty="0" err="1">
                <a:latin typeface="Tahoma" panose="020B0604030504040204" pitchFamily="34" charset="0"/>
                <a:ea typeface="Tahoma" panose="020B0604030504040204" pitchFamily="34" charset="0"/>
                <a:cs typeface="Tahoma" panose="020B0604030504040204" pitchFamily="34" charset="0"/>
              </a:rPr>
              <a:t>operator</a:t>
            </a:r>
            <a:r>
              <a:rPr lang="es-ES" sz="1600" i="0" dirty="0">
                <a:latin typeface="Tahoma" panose="020B0604030504040204" pitchFamily="34" charset="0"/>
                <a:ea typeface="Tahoma" panose="020B0604030504040204" pitchFamily="34" charset="0"/>
                <a:cs typeface="Tahoma" panose="020B0604030504040204" pitchFamily="34" charset="0"/>
              </a:rPr>
              <a:t> es una palabra clave, que junto con el operador (separado por espacio o no) definen el nombre de la función. Notar que la función se define </a:t>
            </a:r>
            <a:r>
              <a:rPr lang="es-ES" sz="1600" i="0" dirty="0" err="1">
                <a:latin typeface="Tahoma" panose="020B0604030504040204" pitchFamily="34" charset="0"/>
                <a:ea typeface="Tahoma" panose="020B0604030504040204" pitchFamily="34" charset="0"/>
                <a:cs typeface="Tahoma" panose="020B0604030504040204" pitchFamily="34" charset="0"/>
              </a:rPr>
              <a:t>const</a:t>
            </a:r>
            <a:r>
              <a:rPr lang="es-ES" sz="1600" i="0" dirty="0">
                <a:latin typeface="Tahoma" panose="020B0604030504040204" pitchFamily="34" charset="0"/>
                <a:ea typeface="Tahoma" panose="020B0604030504040204" pitchFamily="34" charset="0"/>
                <a:cs typeface="Tahoma" panose="020B0604030504040204" pitchFamily="34" charset="0"/>
              </a:rPr>
              <a:t> porque no modifica los datos miembro de la clase. También el argumento debe ser una referencia constante. </a:t>
            </a:r>
          </a:p>
          <a:p>
            <a:r>
              <a:rPr lang="es-ES" sz="1600" i="0" dirty="0">
                <a:latin typeface="Tahoma" panose="020B0604030504040204" pitchFamily="34" charset="0"/>
                <a:ea typeface="Tahoma" panose="020B0604030504040204" pitchFamily="34" charset="0"/>
                <a:cs typeface="Tahoma" panose="020B0604030504040204" pitchFamily="34" charset="0"/>
              </a:rPr>
              <a:t>El operador &lt; es binario infijo, es decir, toma un operando a la izquierda y un operando a la derecha. En este caso, podremos escribir </a:t>
            </a:r>
            <a:br>
              <a:rPr lang="es-ES" sz="1600" i="0" dirty="0">
                <a:latin typeface="Tahoma" panose="020B0604030504040204" pitchFamily="34" charset="0"/>
                <a:ea typeface="Tahoma" panose="020B0604030504040204" pitchFamily="34" charset="0"/>
                <a:cs typeface="Tahoma" panose="020B0604030504040204" pitchFamily="34" charset="0"/>
              </a:rPr>
            </a:br>
            <a:endParaRPr lang="es-ES" sz="1600" i="0" dirty="0">
              <a:latin typeface="Tahoma" panose="020B0604030504040204" pitchFamily="34" charset="0"/>
              <a:ea typeface="Tahoma" panose="020B0604030504040204" pitchFamily="34" charset="0"/>
              <a:cs typeface="Tahoma" panose="020B0604030504040204" pitchFamily="34" charset="0"/>
            </a:endParaRPr>
          </a:p>
          <a:p>
            <a:r>
              <a:rPr lang="es-ES" sz="1600" i="0" dirty="0" err="1">
                <a:latin typeface="Tahoma" panose="020B0604030504040204" pitchFamily="34" charset="0"/>
                <a:ea typeface="Tahoma" panose="020B0604030504040204" pitchFamily="34" charset="0"/>
                <a:cs typeface="Tahoma" panose="020B0604030504040204" pitchFamily="34" charset="0"/>
              </a:rPr>
              <a:t>if</a:t>
            </a:r>
            <a:r>
              <a:rPr lang="es-ES" sz="1600" i="0" dirty="0">
                <a:latin typeface="Tahoma" panose="020B0604030504040204" pitchFamily="34" charset="0"/>
                <a:ea typeface="Tahoma" panose="020B0604030504040204" pitchFamily="34" charset="0"/>
                <a:cs typeface="Tahoma" panose="020B0604030504040204" pitchFamily="34" charset="0"/>
              </a:rPr>
              <a:t> (caja1 &lt; caja2) </a:t>
            </a:r>
            <a:r>
              <a:rPr lang="es-ES" sz="1600" i="0" dirty="0" err="1">
                <a:latin typeface="Tahoma" panose="020B0604030504040204" pitchFamily="34" charset="0"/>
                <a:ea typeface="Tahoma" panose="020B0604030504040204" pitchFamily="34" charset="0"/>
                <a:cs typeface="Tahoma" panose="020B0604030504040204" pitchFamily="34" charset="0"/>
              </a:rPr>
              <a:t>cout</a:t>
            </a:r>
            <a:r>
              <a:rPr lang="es-ES" sz="1600" i="0" dirty="0">
                <a:latin typeface="Tahoma" panose="020B0604030504040204" pitchFamily="34" charset="0"/>
                <a:ea typeface="Tahoma" panose="020B0604030504040204" pitchFamily="34" charset="0"/>
                <a:cs typeface="Tahoma" panose="020B0604030504040204" pitchFamily="34" charset="0"/>
              </a:rPr>
              <a:t> &lt;&lt; "La caja1 es menor que la caja2 "; </a:t>
            </a:r>
            <a:br>
              <a:rPr lang="es-ES" sz="1600" i="0" dirty="0">
                <a:latin typeface="Tahoma" panose="020B0604030504040204" pitchFamily="34" charset="0"/>
                <a:ea typeface="Tahoma" panose="020B0604030504040204" pitchFamily="34" charset="0"/>
                <a:cs typeface="Tahoma" panose="020B0604030504040204" pitchFamily="34" charset="0"/>
              </a:rPr>
            </a:br>
            <a:endParaRPr lang="es-ES" sz="1600" i="0" dirty="0">
              <a:latin typeface="Tahoma" panose="020B0604030504040204" pitchFamily="34" charset="0"/>
              <a:ea typeface="Tahoma" panose="020B0604030504040204" pitchFamily="34" charset="0"/>
              <a:cs typeface="Tahoma" panose="020B0604030504040204" pitchFamily="34" charset="0"/>
            </a:endParaRPr>
          </a:p>
          <a:p>
            <a:r>
              <a:rPr lang="es-ES" sz="1600" i="0" dirty="0">
                <a:latin typeface="Tahoma" panose="020B0604030504040204" pitchFamily="34" charset="0"/>
                <a:ea typeface="Tahoma" panose="020B0604030504040204" pitchFamily="34" charset="0"/>
                <a:cs typeface="Tahoma" panose="020B0604030504040204" pitchFamily="34" charset="0"/>
              </a:rPr>
              <a:t>cuya expresión entre paréntesis es equivalente a: </a:t>
            </a:r>
          </a:p>
          <a:p>
            <a:r>
              <a:rPr lang="es-AR" sz="1600" i="0" dirty="0">
                <a:latin typeface="Tahoma" panose="020B0604030504040204" pitchFamily="34" charset="0"/>
                <a:ea typeface="Tahoma" panose="020B0604030504040204" pitchFamily="34" charset="0"/>
                <a:cs typeface="Tahoma" panose="020B0604030504040204" pitchFamily="34" charset="0"/>
              </a:rPr>
              <a:t>caja1.operator&lt;(caja2) </a:t>
            </a: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20</a:t>
            </a:fld>
            <a:endParaRPr lang="es-AR" spc="10" dirty="0"/>
          </a:p>
        </p:txBody>
      </p:sp>
    </p:spTree>
    <p:extLst>
      <p:ext uri="{BB962C8B-B14F-4D97-AF65-F5344CB8AC3E}">
        <p14:creationId xmlns:p14="http://schemas.microsoft.com/office/powerpoint/2010/main" val="1220432989"/>
      </p:ext>
    </p:extLst>
  </p:cSld>
  <p:clrMapOvr>
    <a:masterClrMapping/>
  </p:clrMapOvr>
  <p:transition spd="med">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16. Funciones de sobrecarga</a:t>
            </a:r>
            <a:endParaRPr lang="es-AR" dirty="0"/>
          </a:p>
        </p:txBody>
      </p:sp>
      <p:sp>
        <p:nvSpPr>
          <p:cNvPr id="3" name="Marcador de texto 2"/>
          <p:cNvSpPr>
            <a:spLocks noGrp="1"/>
          </p:cNvSpPr>
          <p:nvPr>
            <p:ph idx="1"/>
          </p:nvPr>
        </p:nvSpPr>
        <p:spPr>
          <a:xfrm>
            <a:off x="1031438" y="1540767"/>
            <a:ext cx="11370549" cy="3554819"/>
          </a:xfrm>
        </p:spPr>
        <p:txBody>
          <a:bodyPr>
            <a:normAutofit fontScale="85000" lnSpcReduction="20000"/>
          </a:bodyPr>
          <a:lstStyle/>
          <a:p>
            <a:r>
              <a:rPr lang="es-ES" b="1" dirty="0"/>
              <a:t>Funciones de sobrecarga miembros de la clase </a:t>
            </a:r>
            <a:endParaRPr lang="es-ES" dirty="0"/>
          </a:p>
          <a:p>
            <a:r>
              <a:rPr lang="es-ES" dirty="0"/>
              <a:t>La sobrecarga de un operador binario mediante una función miembro, como en el ejemplo anterior, determina implícitamente el operando de la izquierda como el objeto que hace la llamada (</a:t>
            </a:r>
            <a:r>
              <a:rPr lang="es-ES" dirty="0" err="1"/>
              <a:t>this</a:t>
            </a:r>
            <a:r>
              <a:rPr lang="es-ES" dirty="0"/>
              <a:t>). Ejemplos de estas sobrecargas son: asignación, comparaciones contra sí, incremento/decremento, etc. </a:t>
            </a:r>
          </a:p>
          <a:p>
            <a:endParaRPr lang="es-ES" dirty="0"/>
          </a:p>
          <a:p>
            <a:r>
              <a:rPr lang="es-ES" b="1" dirty="0"/>
              <a:t>Funciones de sobrecarga no miembros de la clase </a:t>
            </a:r>
            <a:endParaRPr lang="es-ES" dirty="0"/>
          </a:p>
          <a:p>
            <a:r>
              <a:rPr lang="es-ES" dirty="0"/>
              <a:t>Si se desea sobrecargar un operador en el cual el primer operando no es el puntero </a:t>
            </a:r>
            <a:r>
              <a:rPr lang="es-ES" dirty="0" err="1"/>
              <a:t>this</a:t>
            </a:r>
            <a:r>
              <a:rPr lang="es-ES" dirty="0"/>
              <a:t>, la función de sobrecarga debe ser una función ordinaria o una función amiga. Esta última es de utilidad cuando se necesita acceder a los miembros privados de la clase, por ejemplo cuando se sobrecarga &lt;&lt;. </a:t>
            </a:r>
            <a:endParaRPr lang="es-AR"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21</a:t>
            </a:fld>
            <a:endParaRPr lang="es-AR" spc="10" dirty="0"/>
          </a:p>
        </p:txBody>
      </p:sp>
    </p:spTree>
    <p:extLst>
      <p:ext uri="{BB962C8B-B14F-4D97-AF65-F5344CB8AC3E}">
        <p14:creationId xmlns:p14="http://schemas.microsoft.com/office/powerpoint/2010/main" val="3232201951"/>
      </p:ext>
    </p:extLst>
  </p:cSld>
  <p:clrMapOvr>
    <a:masterClrMapping/>
  </p:clrMapOvr>
  <p:transition spd="med">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0712" y="314830"/>
            <a:ext cx="12090083" cy="550999"/>
          </a:xfrm>
        </p:spPr>
        <p:txBody>
          <a:bodyPr/>
          <a:lstStyle/>
          <a:p>
            <a:r>
              <a:rPr lang="es-AR" b="1" dirty="0"/>
              <a:t>17. Herencia - Clases derivadas (otra perspectiva) </a:t>
            </a:r>
            <a:endParaRPr lang="es-AR" dirty="0"/>
          </a:p>
        </p:txBody>
      </p:sp>
      <p:sp>
        <p:nvSpPr>
          <p:cNvPr id="3" name="Marcador de texto 2"/>
          <p:cNvSpPr>
            <a:spLocks noGrp="1"/>
          </p:cNvSpPr>
          <p:nvPr>
            <p:ph idx="1"/>
          </p:nvPr>
        </p:nvSpPr>
        <p:spPr>
          <a:xfrm>
            <a:off x="315912" y="654050"/>
            <a:ext cx="12877800" cy="6647974"/>
          </a:xfrm>
        </p:spPr>
        <p:txBody>
          <a:bodyPr/>
          <a:lstStyle/>
          <a:p>
            <a:r>
              <a:rPr lang="es-AR" sz="1800" b="1" dirty="0"/>
              <a:t> </a:t>
            </a:r>
            <a:endParaRPr lang="es-AR" sz="1800" dirty="0"/>
          </a:p>
          <a:p>
            <a:r>
              <a:rPr lang="es-ES" sz="1800" dirty="0"/>
              <a:t>Un concepto no existe en forma aislada. Coexiste con otros próximos a él y, gran parte de su fuerza radica en las relaciones entre ellos. Si se piensa en un auto, rápidamente se lo asocia con las nociones de: rueda, motor, conductor, camión, ambulancia, carreteras, gasolina, exceso de velocidad, etc. Puesto que, usamos clases para representar los conceptos, la cuestión es cómo representar las relaciones entre ellos. </a:t>
            </a:r>
            <a:br>
              <a:rPr lang="es-ES" sz="1800" dirty="0"/>
            </a:br>
            <a:r>
              <a:rPr lang="es-ES" sz="1800" dirty="0"/>
              <a:t>La mente humana clasifica los conceptos de acuerdo a dos dimensiones: Variedad y Pertenencia. Puede decirse que un taxi es un tipo especial de auto (relación de variedad o, en inglés, una relación de tipo </a:t>
            </a:r>
            <a:r>
              <a:rPr lang="es-ES" sz="1800" i="1" dirty="0" err="1"/>
              <a:t>is</a:t>
            </a:r>
            <a:r>
              <a:rPr lang="es-ES" sz="1800" i="1" dirty="0"/>
              <a:t> a</a:t>
            </a:r>
            <a:r>
              <a:rPr lang="es-ES" sz="1800" dirty="0"/>
              <a:t>) y que, una rueda es parte de un auto (relación de pertenencia o, en inglés, una relación de tipo </a:t>
            </a:r>
            <a:r>
              <a:rPr lang="es-ES" sz="1800" i="1" dirty="0"/>
              <a:t>has a</a:t>
            </a:r>
            <a:r>
              <a:rPr lang="es-ES" sz="1800" dirty="0"/>
              <a:t>). </a:t>
            </a:r>
          </a:p>
          <a:p>
            <a:r>
              <a:rPr lang="es-ES" sz="1800" dirty="0"/>
              <a:t>C++ permite implementar ambos tipos de relaciones. La combinación de ambos tipos de relaciones es potente: la relación de pertenencia permite el agrupamiento físico de estructuras relacionadas lógicamente y la de variedad o herencia permite que estos grupos de aparición frecuente se reutilicen con facilidad en distintas abstracciones. </a:t>
            </a:r>
          </a:p>
          <a:p>
            <a:r>
              <a:rPr lang="es-ES" sz="1800" dirty="0"/>
              <a:t>La noción de clase derivada y los mecanismos del lenguaje asociados a la misma sirven para expresar relaciones jerárquicas, es decir, para caracterizar aspectos comunes entre las clases. Por ejemplo, los conceptos de círculo y triángulo están relacionados por cuanto ambos son formas, o sea, tienen en común el concepto de forma. Así pues, debe definirse explícitamente las clases Circulo y Triangulo de modo que tengan en común una clase </a:t>
            </a:r>
            <a:r>
              <a:rPr lang="es-ES" sz="1800" dirty="0" err="1"/>
              <a:t>FormaGeometricaPlana</a:t>
            </a:r>
            <a:r>
              <a:rPr lang="es-ES" sz="1800" dirty="0"/>
              <a:t>. La herencia implica una relación de generalización/especialización en la que, una clase derivada especializa el comportamiento o estructura más general de sus clases bases. Realmente esta es la piedra de toque de la herencia: si B no es un tipo de A, entonces B no debería heredar de A. Las clases bases representan abstracciones generalizadas y, las clases derivadas representan especializaciones en las que, los datos y funciones miembros de la clase base, sufren añadidos, modificaciones o incluso ocultaciones. </a:t>
            </a:r>
          </a:p>
          <a:p>
            <a:r>
              <a:rPr lang="es-ES" sz="1800" dirty="0"/>
              <a:t>Una de las ventajas del mecanismo de derivación de clases es la posibilidad de reutilizar código si tener que escribirlo nuevamente; las clases derivadas pueden utilizar código de la clase base de la jerarquía, sin tener que volver a definirlo en cada una de ellas. </a:t>
            </a:r>
            <a:endParaRPr lang="es-AR" sz="18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22</a:t>
            </a:fld>
            <a:endParaRPr lang="es-AR" spc="10" dirty="0"/>
          </a:p>
        </p:txBody>
      </p:sp>
    </p:spTree>
    <p:extLst>
      <p:ext uri="{BB962C8B-B14F-4D97-AF65-F5344CB8AC3E}">
        <p14:creationId xmlns:p14="http://schemas.microsoft.com/office/powerpoint/2010/main" val="1686550938"/>
      </p:ext>
    </p:extLst>
  </p:cSld>
  <p:clrMapOvr>
    <a:masterClrMapping/>
  </p:clrMapOvr>
  <p:transition spd="med">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Clases derivadas </a:t>
            </a:r>
            <a:endParaRPr lang="es-AR" dirty="0"/>
          </a:p>
        </p:txBody>
      </p:sp>
      <p:sp>
        <p:nvSpPr>
          <p:cNvPr id="3" name="Marcador de texto 2"/>
          <p:cNvSpPr>
            <a:spLocks noGrp="1"/>
          </p:cNvSpPr>
          <p:nvPr>
            <p:ph idx="1"/>
          </p:nvPr>
        </p:nvSpPr>
        <p:spPr>
          <a:xfrm>
            <a:off x="671671" y="1070054"/>
            <a:ext cx="12598241" cy="1107996"/>
          </a:xfrm>
        </p:spPr>
        <p:txBody>
          <a:bodyPr/>
          <a:lstStyle/>
          <a:p>
            <a:r>
              <a:rPr lang="es-ES" sz="1800" dirty="0"/>
              <a:t>Considere la construcción de una aplicación que maneje cajas de distintos tipos. La clase Caja , define una caja en términos de sus dimensiones más un conjunto de funciones públicas que podrían aplicarse a objetos de tipo Caja para resolver problemas asociados a las mismas. La misma tendría este aspecto: </a:t>
            </a:r>
          </a:p>
          <a:p>
            <a:endParaRPr lang="es-ES" sz="18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23</a:t>
            </a:fld>
            <a:endParaRPr lang="es-AR" spc="10" dirty="0"/>
          </a:p>
        </p:txBody>
      </p:sp>
      <p:sp>
        <p:nvSpPr>
          <p:cNvPr id="8" name="Rectángulo 7"/>
          <p:cNvSpPr/>
          <p:nvPr/>
        </p:nvSpPr>
        <p:spPr>
          <a:xfrm>
            <a:off x="435973" y="2346107"/>
            <a:ext cx="6715125" cy="3108543"/>
          </a:xfrm>
          <a:prstGeom prst="rect">
            <a:avLst/>
          </a:prstGeom>
          <a:solidFill>
            <a:schemeClr val="tx1"/>
          </a:solidFill>
        </p:spPr>
        <p:txBody>
          <a:bodyPr>
            <a:spAutoFit/>
          </a:bodyPr>
          <a:lstStyle/>
          <a:p>
            <a:r>
              <a:rPr lang="es-AR" sz="1400" b="0" i="0" dirty="0">
                <a:solidFill>
                  <a:srgbClr val="666666"/>
                </a:solidFill>
                <a:effectLst/>
                <a:latin typeface="Courier New" panose="02070309020205020404" pitchFamily="49" charset="0"/>
              </a:rPr>
              <a:t>//Archivo cabecera </a:t>
            </a:r>
            <a:r>
              <a:rPr lang="es-AR" sz="1400" b="0" i="0" dirty="0" err="1">
                <a:solidFill>
                  <a:srgbClr val="666666"/>
                </a:solidFill>
                <a:effectLst/>
                <a:latin typeface="Courier New" panose="02070309020205020404" pitchFamily="49" charset="0"/>
              </a:rPr>
              <a:t>Caja.h</a:t>
            </a:r>
            <a:br>
              <a:rPr lang="es-AR" sz="1400" b="0" i="0" dirty="0">
                <a:solidFill>
                  <a:srgbClr val="000066"/>
                </a:solidFill>
                <a:effectLst/>
                <a:latin typeface="Courier New" panose="02070309020205020404" pitchFamily="49" charset="0"/>
              </a:rPr>
            </a:br>
            <a:r>
              <a:rPr lang="es-AR" sz="1400" b="0" i="0" dirty="0">
                <a:solidFill>
                  <a:srgbClr val="339900"/>
                </a:solidFill>
                <a:effectLst/>
                <a:latin typeface="Courier New" panose="02070309020205020404" pitchFamily="49" charset="0"/>
              </a:rPr>
              <a:t>#</a:t>
            </a:r>
            <a:r>
              <a:rPr lang="es-AR" sz="1400" b="0" i="0" dirty="0" err="1">
                <a:solidFill>
                  <a:srgbClr val="339900"/>
                </a:solidFill>
                <a:effectLst/>
                <a:latin typeface="Courier New" panose="02070309020205020404" pitchFamily="49" charset="0"/>
              </a:rPr>
              <a:t>pragma</a:t>
            </a:r>
            <a:r>
              <a:rPr lang="es-AR" sz="1400" b="0" i="0" dirty="0">
                <a:solidFill>
                  <a:srgbClr val="339900"/>
                </a:solidFill>
                <a:effectLst/>
                <a:latin typeface="Courier New" panose="02070309020205020404" pitchFamily="49" charset="0"/>
              </a:rPr>
              <a:t> once</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class</a:t>
            </a:r>
            <a:r>
              <a:rPr lang="es-AR" sz="1400" b="0" i="0" dirty="0">
                <a:solidFill>
                  <a:srgbClr val="000066"/>
                </a:solidFill>
                <a:effectLst/>
                <a:latin typeface="Courier New" panose="02070309020205020404" pitchFamily="49" charset="0"/>
              </a:rPr>
              <a:t> Caja</a:t>
            </a:r>
            <a:br>
              <a:rPr lang="es-AR" sz="1400" b="0" i="0" dirty="0">
                <a:solidFill>
                  <a:srgbClr val="000066"/>
                </a:solidFill>
                <a:effectLst/>
                <a:latin typeface="Courier New" panose="02070309020205020404" pitchFamily="49" charset="0"/>
              </a:rPr>
            </a:br>
            <a:r>
              <a:rPr lang="es-AR" sz="1400" b="0" i="0" dirty="0">
                <a:solidFill>
                  <a:srgbClr val="00800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public</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0066"/>
                </a:solidFill>
                <a:effectLst/>
                <a:latin typeface="Courier New" panose="02070309020205020404" pitchFamily="49" charset="0"/>
              </a:rPr>
              <a:t>Caja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00FF"/>
                </a:solidFill>
                <a:effectLst/>
                <a:latin typeface="Courier New" panose="02070309020205020404" pitchFamily="49" charset="0"/>
              </a:rPr>
              <a:t>double</a:t>
            </a:r>
            <a:r>
              <a:rPr lang="es-AR" sz="1400" b="0" i="0" dirty="0">
                <a:solidFill>
                  <a:srgbClr val="000066"/>
                </a:solidFill>
                <a:effectLst/>
                <a:latin typeface="Courier New" panose="02070309020205020404" pitchFamily="49" charset="0"/>
              </a:rPr>
              <a:t> l </a:t>
            </a:r>
            <a:r>
              <a:rPr lang="es-AR" sz="1400" b="0" i="0" dirty="0">
                <a:solidFill>
                  <a:srgbClr val="000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800080"/>
                </a:solidFill>
                <a:effectLst/>
                <a:latin typeface="Courier New" panose="02070309020205020404" pitchFamily="49" charset="0"/>
              </a:rPr>
              <a:t>1.0</a:t>
            </a:r>
            <a:r>
              <a:rPr lang="es-AR" sz="1400" b="0" i="0" dirty="0">
                <a:solidFill>
                  <a:srgbClr val="000066"/>
                </a:solidFill>
                <a:effectLst/>
                <a:latin typeface="Courier New" panose="02070309020205020404" pitchFamily="49" charset="0"/>
              </a:rPr>
              <a:t> , </a:t>
            </a:r>
            <a:r>
              <a:rPr lang="es-AR" sz="1400" b="0" i="0" dirty="0" err="1">
                <a:solidFill>
                  <a:srgbClr val="0000FF"/>
                </a:solidFill>
                <a:effectLst/>
                <a:latin typeface="Courier New" panose="02070309020205020404" pitchFamily="49" charset="0"/>
              </a:rPr>
              <a:t>double</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an</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800080"/>
                </a:solidFill>
                <a:effectLst/>
                <a:latin typeface="Courier New" panose="02070309020205020404" pitchFamily="49" charset="0"/>
              </a:rPr>
              <a:t>1.0</a:t>
            </a:r>
            <a:r>
              <a:rPr lang="es-AR" sz="1400" b="0" i="0" dirty="0">
                <a:solidFill>
                  <a:srgbClr val="000066"/>
                </a:solidFill>
                <a:effectLst/>
                <a:latin typeface="Courier New" panose="02070309020205020404" pitchFamily="49" charset="0"/>
              </a:rPr>
              <a:t> , </a:t>
            </a:r>
            <a:r>
              <a:rPr lang="es-AR" sz="1400" b="0" i="0" dirty="0" err="1">
                <a:solidFill>
                  <a:srgbClr val="0000FF"/>
                </a:solidFill>
                <a:effectLst/>
                <a:latin typeface="Courier New" panose="02070309020205020404" pitchFamily="49" charset="0"/>
              </a:rPr>
              <a:t>double</a:t>
            </a:r>
            <a:r>
              <a:rPr lang="es-AR" sz="1400" b="0" i="0" dirty="0">
                <a:solidFill>
                  <a:srgbClr val="000066"/>
                </a:solidFill>
                <a:effectLst/>
                <a:latin typeface="Courier New" panose="02070309020205020404" pitchFamily="49" charset="0"/>
              </a:rPr>
              <a:t> al </a:t>
            </a:r>
            <a:r>
              <a:rPr lang="es-AR" sz="1400" b="0" i="0" dirty="0">
                <a:solidFill>
                  <a:srgbClr val="000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800080"/>
                </a:solidFill>
                <a:effectLst/>
                <a:latin typeface="Courier New" panose="02070309020205020404" pitchFamily="49" charset="0"/>
              </a:rPr>
              <a:t>1.0</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double</a:t>
            </a:r>
            <a:r>
              <a:rPr lang="es-AR" sz="1400" b="0" i="0" dirty="0">
                <a:solidFill>
                  <a:srgbClr val="000066"/>
                </a:solidFill>
                <a:effectLst/>
                <a:latin typeface="Courier New" panose="02070309020205020404" pitchFamily="49" charset="0"/>
              </a:rPr>
              <a:t> volumen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00FF"/>
                </a:solidFill>
                <a:effectLst/>
                <a:latin typeface="Courier New" panose="02070309020205020404" pitchFamily="49" charset="0"/>
              </a:rPr>
              <a:t>void</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0066"/>
                </a:solidFill>
                <a:effectLst/>
                <a:latin typeface="Courier New" panose="02070309020205020404" pitchFamily="49" charset="0"/>
              </a:rPr>
              <a:t>~Caja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00FF"/>
                </a:solidFill>
                <a:effectLst/>
                <a:latin typeface="Courier New" panose="02070309020205020404" pitchFamily="49" charset="0"/>
              </a:rPr>
              <a:t>void</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private</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double</a:t>
            </a:r>
            <a:r>
              <a:rPr lang="es-AR" sz="1400" b="0" i="0" dirty="0">
                <a:solidFill>
                  <a:srgbClr val="000066"/>
                </a:solidFill>
                <a:effectLst/>
                <a:latin typeface="Courier New" panose="02070309020205020404" pitchFamily="49" charset="0"/>
              </a:rPr>
              <a:t> largo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double</a:t>
            </a:r>
            <a:r>
              <a:rPr lang="es-AR" sz="1400" b="0" i="0" dirty="0">
                <a:solidFill>
                  <a:srgbClr val="000066"/>
                </a:solidFill>
                <a:effectLst/>
                <a:latin typeface="Courier New" panose="02070309020205020404" pitchFamily="49" charset="0"/>
              </a:rPr>
              <a:t> ancho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double</a:t>
            </a:r>
            <a:r>
              <a:rPr lang="es-AR" sz="1400" b="0" i="0" dirty="0">
                <a:solidFill>
                  <a:srgbClr val="000066"/>
                </a:solidFill>
                <a:effectLst/>
                <a:latin typeface="Courier New" panose="02070309020205020404" pitchFamily="49" charset="0"/>
              </a:rPr>
              <a:t> alto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endParaRPr lang="es-AR" sz="1400" dirty="0"/>
          </a:p>
        </p:txBody>
      </p:sp>
      <p:sp>
        <p:nvSpPr>
          <p:cNvPr id="10" name="Rectangle 2"/>
          <p:cNvSpPr>
            <a:spLocks noChangeArrowheads="1"/>
          </p:cNvSpPr>
          <p:nvPr/>
        </p:nvSpPr>
        <p:spPr bwMode="auto">
          <a:xfrm>
            <a:off x="7326312" y="2071846"/>
            <a:ext cx="5876930" cy="467820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400" b="0" i="0" u="none" strike="noStrike" cap="none" normalizeH="0" baseline="0">
                <a:ln>
                  <a:noFill/>
                </a:ln>
                <a:solidFill>
                  <a:srgbClr val="666666"/>
                </a:solidFill>
                <a:effectLst/>
                <a:latin typeface="Courier New" panose="02070309020205020404" pitchFamily="49" charset="0"/>
                <a:cs typeface="Courier New" panose="02070309020205020404" pitchFamily="49" charset="0"/>
              </a:rPr>
              <a:t>//Archivo Caja.cpp</a:t>
            </a:r>
            <a:b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br>
            <a:r>
              <a:rPr kumimoji="0" lang="es-AR" altLang="es-AR" sz="1400" b="0" i="0" u="none" strike="noStrike" cap="none" normalizeH="0" baseline="0">
                <a:ln>
                  <a:noFill/>
                </a:ln>
                <a:solidFill>
                  <a:srgbClr val="339900"/>
                </a:solidFill>
                <a:effectLst/>
                <a:latin typeface="Courier New" panose="02070309020205020404" pitchFamily="49" charset="0"/>
                <a:cs typeface="Courier New" panose="02070309020205020404" pitchFamily="49" charset="0"/>
              </a:rPr>
              <a:t>#include "caja.h"</a:t>
            </a:r>
            <a:b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br>
            <a:r>
              <a:rPr kumimoji="0" lang="es-AR" altLang="es-AR" sz="1400" b="0" i="0" u="none" strike="noStrike" cap="none" normalizeH="0" baseline="0">
                <a:ln>
                  <a:noFill/>
                </a:ln>
                <a:solidFill>
                  <a:srgbClr val="339900"/>
                </a:solidFill>
                <a:effectLst/>
                <a:latin typeface="Courier New" panose="02070309020205020404" pitchFamily="49" charset="0"/>
                <a:cs typeface="Courier New" panose="02070309020205020404" pitchFamily="49" charset="0"/>
              </a:rPr>
              <a:t>#include &lt;iostream&gt;</a:t>
            </a:r>
            <a:b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br>
            <a:r>
              <a:rPr kumimoji="0" lang="es-AR" altLang="es-AR"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using</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std </a:t>
            </a:r>
            <a:r>
              <a:rPr kumimoji="0" lang="es-AR" altLang="es-AR"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a:t>
            </a:r>
            <a:r>
              <a:rPr kumimoji="0" lang="es-AR" altLang="es-AR" sz="1400" b="0" i="0" u="none" strike="noStrike" cap="none" normalizeH="0" baseline="0">
                <a:ln>
                  <a:noFill/>
                </a:ln>
                <a:solidFill>
                  <a:srgbClr val="0000DD"/>
                </a:solidFill>
                <a:effectLst/>
                <a:latin typeface="Courier New" panose="02070309020205020404" pitchFamily="49" charset="0"/>
                <a:cs typeface="Courier New" panose="02070309020205020404" pitchFamily="49" charset="0"/>
              </a:rPr>
              <a:t>cout</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a:t>
            </a:r>
            <a:r>
              <a:rPr kumimoji="0" lang="es-AR" altLang="es-AR"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a:t>
            </a:r>
            <a:b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br>
            <a:r>
              <a:rPr kumimoji="0" lang="es-AR" altLang="es-AR"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using</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std </a:t>
            </a:r>
            <a:r>
              <a:rPr kumimoji="0" lang="es-AR" altLang="es-AR"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a:t>
            </a:r>
            <a:r>
              <a:rPr kumimoji="0" lang="es-AR" altLang="es-AR" sz="1400" b="0" i="0" u="none" strike="noStrike" cap="none" normalizeH="0" baseline="0">
                <a:ln>
                  <a:noFill/>
                </a:ln>
                <a:solidFill>
                  <a:srgbClr val="007788"/>
                </a:solidFill>
                <a:effectLst/>
                <a:latin typeface="Courier New" panose="02070309020205020404" pitchFamily="49" charset="0"/>
                <a:cs typeface="Courier New" panose="02070309020205020404" pitchFamily="49" charset="0"/>
              </a:rPr>
              <a:t>endl</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a:t>
            </a:r>
            <a:r>
              <a:rPr kumimoji="0" lang="es-AR" altLang="es-AR"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a:t>
            </a:r>
            <a:b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b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Caja </a:t>
            </a:r>
            <a:r>
              <a:rPr kumimoji="0" lang="es-AR" altLang="es-AR"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a:t>
            </a:r>
            <a:r>
              <a:rPr kumimoji="0" lang="es-AR" altLang="es-AR" sz="1400" b="0" i="0" u="none" strike="noStrike" cap="none" normalizeH="0" baseline="0">
                <a:ln>
                  <a:noFill/>
                </a:ln>
                <a:solidFill>
                  <a:srgbClr val="007788"/>
                </a:solidFill>
                <a:effectLst/>
                <a:latin typeface="Courier New" panose="02070309020205020404" pitchFamily="49" charset="0"/>
                <a:cs typeface="Courier New" panose="02070309020205020404" pitchFamily="49" charset="0"/>
              </a:rPr>
              <a:t>Caja</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a:t>
            </a:r>
            <a:r>
              <a:rPr kumimoji="0" lang="es-AR" altLang="es-AR" sz="1400" b="0"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a:t>
            </a:r>
            <a:r>
              <a:rPr kumimoji="0" lang="es-AR" altLang="es-AR"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double</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l, </a:t>
            </a:r>
            <a:r>
              <a:rPr kumimoji="0" lang="es-AR" altLang="es-AR"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double</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an, </a:t>
            </a:r>
            <a:r>
              <a:rPr kumimoji="0" lang="es-AR" altLang="es-AR"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double</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al </a:t>
            </a:r>
            <a:r>
              <a:rPr kumimoji="0" lang="es-AR" altLang="es-AR" sz="1400" b="0"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b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br>
            <a:r>
              <a:rPr kumimoji="0" lang="es-AR" altLang="es-AR" sz="1400" b="0"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b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b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largo </a:t>
            </a:r>
            <a:r>
              <a:rPr kumimoji="0" lang="es-AR" altLang="es-AR" sz="1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l </a:t>
            </a:r>
            <a:r>
              <a:rPr kumimoji="0" lang="es-AR" altLang="es-AR"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a:t>
            </a:r>
            <a:b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b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ancho </a:t>
            </a:r>
            <a:r>
              <a:rPr kumimoji="0" lang="es-AR" altLang="es-AR" sz="1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an </a:t>
            </a:r>
            <a:r>
              <a:rPr kumimoji="0" lang="es-AR" altLang="es-AR"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a:t>
            </a:r>
            <a:b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b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alto </a:t>
            </a:r>
            <a:r>
              <a:rPr kumimoji="0" lang="es-AR" altLang="es-AR" sz="1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al </a:t>
            </a:r>
            <a:r>
              <a:rPr kumimoji="0" lang="es-AR" altLang="es-AR"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a:t>
            </a:r>
            <a:b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br>
            <a:r>
              <a:rPr kumimoji="0" lang="es-AR" altLang="es-AR" sz="1400" b="0"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b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br>
            <a:r>
              <a:rPr kumimoji="0" lang="es-AR" altLang="es-AR"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double</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Caja </a:t>
            </a:r>
            <a:r>
              <a:rPr kumimoji="0" lang="es-AR" altLang="es-AR"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a:t>
            </a:r>
            <a:r>
              <a:rPr kumimoji="0" lang="es-AR" altLang="es-AR" sz="1400" b="0" i="0" u="none" strike="noStrike" cap="none" normalizeH="0" baseline="0">
                <a:ln>
                  <a:noFill/>
                </a:ln>
                <a:solidFill>
                  <a:srgbClr val="007788"/>
                </a:solidFill>
                <a:effectLst/>
                <a:latin typeface="Courier New" panose="02070309020205020404" pitchFamily="49" charset="0"/>
                <a:cs typeface="Courier New" panose="02070309020205020404" pitchFamily="49" charset="0"/>
              </a:rPr>
              <a:t>volumen</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a:t>
            </a:r>
            <a:r>
              <a:rPr kumimoji="0" lang="es-AR" altLang="es-AR" sz="1400" b="0"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a:t>
            </a:r>
            <a:r>
              <a:rPr kumimoji="0" lang="es-AR" altLang="es-AR"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void</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a:t>
            </a:r>
            <a:r>
              <a:rPr kumimoji="0" lang="es-AR" altLang="es-AR" sz="1400" b="0"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b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br>
            <a:r>
              <a:rPr kumimoji="0" lang="es-AR" altLang="es-AR" sz="1400" b="0"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b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br>
            <a:r>
              <a:rPr kumimoji="0" lang="es-AR" altLang="es-AR"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return</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largo </a:t>
            </a:r>
            <a:r>
              <a:rPr kumimoji="0" lang="es-AR" altLang="es-AR" sz="1400" b="0" i="0" u="none" strike="noStrike" cap="none" normalizeH="0" baseline="0">
                <a:ln>
                  <a:noFill/>
                </a:ln>
                <a:solidFill>
                  <a:srgbClr val="000040"/>
                </a:solidFill>
                <a:effectLst/>
                <a:latin typeface="Courier New" panose="02070309020205020404" pitchFamily="49" charset="0"/>
                <a:cs typeface="Courier New" panose="02070309020205020404" pitchFamily="49" charset="0"/>
              </a:rPr>
              <a:t>*</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ancho </a:t>
            </a:r>
            <a:r>
              <a:rPr kumimoji="0" lang="es-AR" altLang="es-AR" sz="1400" b="0" i="0" u="none" strike="noStrike" cap="none" normalizeH="0" baseline="0">
                <a:ln>
                  <a:noFill/>
                </a:ln>
                <a:solidFill>
                  <a:srgbClr val="000040"/>
                </a:solidFill>
                <a:effectLst/>
                <a:latin typeface="Courier New" panose="02070309020205020404" pitchFamily="49" charset="0"/>
                <a:cs typeface="Courier New" panose="02070309020205020404" pitchFamily="49" charset="0"/>
              </a:rPr>
              <a:t>*</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alto </a:t>
            </a:r>
            <a:r>
              <a:rPr kumimoji="0" lang="es-AR" altLang="es-AR"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a:t>
            </a:r>
            <a:b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br>
            <a:r>
              <a:rPr kumimoji="0" lang="es-AR" altLang="es-AR" sz="1400" b="0"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b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b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Caja </a:t>
            </a:r>
            <a:r>
              <a:rPr kumimoji="0" lang="es-AR" altLang="es-AR" sz="1400" b="0"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~Caja </a:t>
            </a:r>
            <a:r>
              <a:rPr kumimoji="0" lang="es-AR" altLang="es-AR" sz="1400" b="0"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a:t>
            </a:r>
            <a:r>
              <a:rPr kumimoji="0" lang="es-AR" altLang="es-AR" sz="1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void</a:t>
            </a:r>
            <a: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t> </a:t>
            </a:r>
            <a:r>
              <a:rPr kumimoji="0" lang="es-AR" altLang="es-AR" sz="1400" b="0"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b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br>
            <a:r>
              <a:rPr kumimoji="0" lang="es-AR" altLang="es-AR" sz="1400" b="0"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b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br>
            <a:r>
              <a:rPr kumimoji="0" lang="es-AR" altLang="es-AR" sz="1400" b="0" i="0" u="none" strike="noStrike" cap="none" normalizeH="0" baseline="0">
                <a:ln>
                  <a:noFill/>
                </a:ln>
                <a:solidFill>
                  <a:srgbClr val="666666"/>
                </a:solidFill>
                <a:effectLst/>
                <a:latin typeface="Courier New" panose="02070309020205020404" pitchFamily="49" charset="0"/>
                <a:cs typeface="Courier New" panose="02070309020205020404" pitchFamily="49" charset="0"/>
              </a:rPr>
              <a:t>//cout &lt;&lt; "Se invoca al destructor de Caja" &lt;&lt; endl; </a:t>
            </a:r>
            <a:endPar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AR" altLang="es-AR" sz="1400" b="0" i="0" u="none" strike="noStrike" cap="none" normalizeH="0" baseline="0">
                <a:ln>
                  <a:noFill/>
                </a:ln>
                <a:solidFill>
                  <a:srgbClr val="000066"/>
                </a:solidFill>
                <a:effectLst/>
                <a:latin typeface="Courier New" panose="02070309020205020404" pitchFamily="49" charset="0"/>
                <a:cs typeface="Courier New" panose="02070309020205020404" pitchFamily="49" charset="0"/>
              </a:rPr>
            </a:br>
            <a:r>
              <a:rPr kumimoji="0" lang="es-AR" altLang="es-AR" sz="1400" b="0"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s-AR" altLang="es-AR" sz="3200" b="0" i="0" u="none" strike="noStrike" cap="none" normalizeH="0" baseline="0">
                <a:ln>
                  <a:noFill/>
                </a:ln>
                <a:solidFill>
                  <a:schemeClr val="tx1"/>
                </a:solidFill>
                <a:effectLst/>
              </a:rPr>
              <a:t> </a:t>
            </a:r>
            <a:endParaRPr kumimoji="0" lang="es-AR" altLang="es-AR"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0981861"/>
      </p:ext>
    </p:extLst>
  </p:cSld>
  <p:clrMapOvr>
    <a:masterClrMapping/>
  </p:clrMapOvr>
  <p:transition spd="med">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17. Clases derivadas </a:t>
            </a:r>
            <a:r>
              <a:rPr lang="es-AR" dirty="0" err="1"/>
              <a:t>cont</a:t>
            </a:r>
            <a:r>
              <a:rPr lang="es-AR" dirty="0"/>
              <a:t>…</a:t>
            </a:r>
          </a:p>
        </p:txBody>
      </p:sp>
      <p:sp>
        <p:nvSpPr>
          <p:cNvPr id="3" name="Marcador de texto 2"/>
          <p:cNvSpPr>
            <a:spLocks noGrp="1"/>
          </p:cNvSpPr>
          <p:nvPr>
            <p:ph idx="1"/>
          </p:nvPr>
        </p:nvSpPr>
        <p:spPr>
          <a:xfrm>
            <a:off x="315913" y="1209059"/>
            <a:ext cx="4953000" cy="5760065"/>
          </a:xfrm>
        </p:spPr>
        <p:txBody>
          <a:bodyPr>
            <a:normAutofit/>
          </a:bodyPr>
          <a:lstStyle/>
          <a:p>
            <a:r>
              <a:rPr lang="es-ES" sz="1800" i="0" dirty="0">
                <a:effectLst/>
              </a:rPr>
              <a:t>En el mundo real hay muchos tipos de cajas de base rectangular; se las podría diferenciar por la clase de material que contienen, aquél del que están hechas y en muchas otras formas. Se puede definir una clase particular de caja de base rectangular con las características genéricas de todas ellas: alto, ancho, largo y, añadir algunas características adicionales al tipo de caja básica para diferenciarlas del resto. Probablemente habrá nuevas cosas para hacer con este tipo de cajas que no se pueda hacer con otras o, algunas acciones necesitarán redefinirse. </a:t>
            </a:r>
          </a:p>
          <a:p>
            <a:r>
              <a:rPr lang="es-ES" sz="1800" i="0" dirty="0">
                <a:effectLst/>
              </a:rPr>
              <a:t>Para representar todo esto puede definirse un tipo genérico de cajas de base rectangular con las características básicas y especificar otras clases de cajas como especializaciones de ellas. En la figura se ilustra un ejemplo de estas relaciones que podrían definirse entre diferentes clases de cajas de base rectangular. </a:t>
            </a:r>
            <a:endParaRPr lang="es-AR" sz="1800" i="0" dirty="0">
              <a:effectLst/>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24</a:t>
            </a:fld>
            <a:endParaRPr lang="es-AR" spc="10" dirty="0"/>
          </a:p>
        </p:txBody>
      </p:sp>
      <p:pic>
        <p:nvPicPr>
          <p:cNvPr id="8" name="Imagen 7"/>
          <p:cNvPicPr>
            <a:picLocks noChangeAspect="1"/>
          </p:cNvPicPr>
          <p:nvPr/>
        </p:nvPicPr>
        <p:blipFill>
          <a:blip r:embed="rId2"/>
          <a:stretch>
            <a:fillRect/>
          </a:stretch>
        </p:blipFill>
        <p:spPr>
          <a:xfrm>
            <a:off x="5480222" y="1873250"/>
            <a:ext cx="7572203" cy="4588475"/>
          </a:xfrm>
          <a:prstGeom prst="rect">
            <a:avLst/>
          </a:prstGeom>
        </p:spPr>
      </p:pic>
    </p:spTree>
    <p:extLst>
      <p:ext uri="{BB962C8B-B14F-4D97-AF65-F5344CB8AC3E}">
        <p14:creationId xmlns:p14="http://schemas.microsoft.com/office/powerpoint/2010/main" val="4048432743"/>
      </p:ext>
    </p:extLst>
  </p:cSld>
  <p:clrMapOvr>
    <a:masterClrMapping/>
  </p:clrMapOvr>
  <p:transition spd="med">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17. Clases derivadas </a:t>
            </a:r>
            <a:r>
              <a:rPr lang="es-AR" dirty="0" err="1"/>
              <a:t>cont</a:t>
            </a:r>
            <a:r>
              <a:rPr lang="es-AR" dirty="0"/>
              <a:t>…</a:t>
            </a:r>
          </a:p>
        </p:txBody>
      </p:sp>
      <p:sp>
        <p:nvSpPr>
          <p:cNvPr id="3" name="Marcador de texto 2"/>
          <p:cNvSpPr>
            <a:spLocks noGrp="1"/>
          </p:cNvSpPr>
          <p:nvPr>
            <p:ph idx="1"/>
          </p:nvPr>
        </p:nvSpPr>
        <p:spPr>
          <a:xfrm>
            <a:off x="461522" y="1111249"/>
            <a:ext cx="6178990" cy="5632311"/>
          </a:xfrm>
        </p:spPr>
        <p:txBody>
          <a:bodyPr>
            <a:normAutofit lnSpcReduction="10000"/>
          </a:bodyPr>
          <a:lstStyle/>
          <a:p>
            <a:r>
              <a:rPr lang="es-ES" sz="1800" i="0" dirty="0">
                <a:effectLst/>
              </a:rPr>
              <a:t>Con frecuencia se dice  que una clase derivada hereda todas las propiedades de su clase base, por lo que la relación suele llamarse herencia. Lo mismo ocurre con las funciones miembros, con algunas restricciones, entre otras: la clase derivada no hereda el constructor y destructor de la clase base como tampoco el operador de asignación sobrecargado en dicha clase ni funciones y/o datos miembros estáticos de la clase base; las clases derivadas tendrán sus propias versiones de constructor, destructor y operador de asignación sobrecargado. </a:t>
            </a:r>
          </a:p>
          <a:p>
            <a:r>
              <a:rPr lang="es-ES" sz="1800" i="0" dirty="0">
                <a:effectLst/>
              </a:rPr>
              <a:t>Cuando se dice que estas funciones no se heredan no significa que no existen como miembros en un objeto de la clase derivada; ellas existen aún para la parte de la clase base que conforma un objeto de la clase derivada. </a:t>
            </a:r>
          </a:p>
          <a:p>
            <a:r>
              <a:rPr lang="es-ES" sz="1800" i="0" dirty="0">
                <a:effectLst/>
              </a:rPr>
              <a:t>A veces se denomina a la clase base superclase y a la clase derivada subclase. Sin embargo, esta terminología induce a error a quien observa que los datos de un objeto de clase derivada son un </a:t>
            </a:r>
            <a:r>
              <a:rPr lang="es-ES" sz="1800" i="0" dirty="0" err="1">
                <a:effectLst/>
              </a:rPr>
              <a:t>superconjunto</a:t>
            </a:r>
            <a:r>
              <a:rPr lang="es-ES" sz="1800" i="0" dirty="0">
                <a:effectLst/>
              </a:rPr>
              <a:t> de los datos de un objeto de la clase base. Una clase derivada es mayor que su clase base en el sentido que, usualmente contiene más datos y proporciona más funciones que esta última. </a:t>
            </a:r>
            <a:endParaRPr lang="es-AR" sz="1800" i="0" dirty="0">
              <a:effectLst/>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25</a:t>
            </a:fld>
            <a:endParaRPr lang="es-AR" spc="10" dirty="0"/>
          </a:p>
        </p:txBody>
      </p:sp>
      <p:sp>
        <p:nvSpPr>
          <p:cNvPr id="7" name="CuadroTexto 6"/>
          <p:cNvSpPr txBox="1"/>
          <p:nvPr/>
        </p:nvSpPr>
        <p:spPr>
          <a:xfrm>
            <a:off x="7021512" y="1111250"/>
            <a:ext cx="6248400" cy="5632311"/>
          </a:xfrm>
          <a:prstGeom prst="rect">
            <a:avLst/>
          </a:prstGeom>
          <a:noFill/>
        </p:spPr>
        <p:txBody>
          <a:bodyPr wrap="square" rtlCol="0">
            <a:spAutoFit/>
          </a:bodyPr>
          <a:lstStyle/>
          <a:p>
            <a:r>
              <a:rPr lang="es-ES" dirty="0">
                <a:latin typeface="Cambria" panose="02040503050406030204" pitchFamily="18" charset="0"/>
                <a:ea typeface="Cambria" panose="02040503050406030204" pitchFamily="18" charset="0"/>
                <a:cs typeface="Tahoma" panose="020B0604030504040204" pitchFamily="34" charset="0"/>
              </a:rPr>
              <a:t>Derivar </a:t>
            </a:r>
            <a:r>
              <a:rPr lang="es-ES" dirty="0" err="1">
                <a:latin typeface="Cambria" panose="02040503050406030204" pitchFamily="18" charset="0"/>
                <a:ea typeface="Cambria" panose="02040503050406030204" pitchFamily="18" charset="0"/>
                <a:cs typeface="Tahoma" panose="020B0604030504040204" pitchFamily="34" charset="0"/>
              </a:rPr>
              <a:t>CajadeBotellas</a:t>
            </a:r>
            <a:r>
              <a:rPr lang="es-ES" dirty="0">
                <a:latin typeface="Cambria" panose="02040503050406030204" pitchFamily="18" charset="0"/>
                <a:ea typeface="Cambria" panose="02040503050406030204" pitchFamily="18" charset="0"/>
                <a:cs typeface="Tahoma" panose="020B0604030504040204" pitchFamily="34" charset="0"/>
              </a:rPr>
              <a:t> de Caja de esta forma, hace que, </a:t>
            </a:r>
            <a:r>
              <a:rPr lang="es-ES" dirty="0" err="1">
                <a:latin typeface="Cambria" panose="02040503050406030204" pitchFamily="18" charset="0"/>
                <a:ea typeface="Cambria" panose="02040503050406030204" pitchFamily="18" charset="0"/>
                <a:cs typeface="Tahoma" panose="020B0604030504040204" pitchFamily="34" charset="0"/>
              </a:rPr>
              <a:t>CajadeBotellas</a:t>
            </a:r>
            <a:r>
              <a:rPr lang="es-ES" dirty="0">
                <a:latin typeface="Cambria" panose="02040503050406030204" pitchFamily="18" charset="0"/>
                <a:ea typeface="Cambria" panose="02040503050406030204" pitchFamily="18" charset="0"/>
                <a:cs typeface="Tahoma" panose="020B0604030504040204" pitchFamily="34" charset="0"/>
              </a:rPr>
              <a:t> pueda usarse en todos los lugares de un programa donde sea aceptable Caja. Es decir, una </a:t>
            </a:r>
            <a:r>
              <a:rPr lang="es-ES" dirty="0" err="1">
                <a:latin typeface="Cambria" panose="02040503050406030204" pitchFamily="18" charset="0"/>
                <a:ea typeface="Cambria" panose="02040503050406030204" pitchFamily="18" charset="0"/>
                <a:cs typeface="Tahoma" panose="020B0604030504040204" pitchFamily="34" charset="0"/>
              </a:rPr>
              <a:t>CajadeBotellas</a:t>
            </a:r>
            <a:r>
              <a:rPr lang="es-ES" dirty="0">
                <a:latin typeface="Cambria" panose="02040503050406030204" pitchFamily="18" charset="0"/>
                <a:ea typeface="Cambria" panose="02040503050406030204" pitchFamily="18" charset="0"/>
                <a:cs typeface="Tahoma" panose="020B0604030504040204" pitchFamily="34" charset="0"/>
              </a:rPr>
              <a:t> es (también) una Caja por lo que, puede usarse un puntero </a:t>
            </a:r>
            <a:r>
              <a:rPr lang="es-ES" dirty="0" err="1">
                <a:latin typeface="Cambria" panose="02040503050406030204" pitchFamily="18" charset="0"/>
                <a:ea typeface="Cambria" panose="02040503050406030204" pitchFamily="18" charset="0"/>
                <a:cs typeface="Tahoma" panose="020B0604030504040204" pitchFamily="34" charset="0"/>
              </a:rPr>
              <a:t>CajadeBotellas</a:t>
            </a:r>
            <a:r>
              <a:rPr lang="es-ES" dirty="0">
                <a:latin typeface="Cambria" panose="02040503050406030204" pitchFamily="18" charset="0"/>
                <a:ea typeface="Cambria" panose="02040503050406030204" pitchFamily="18" charset="0"/>
                <a:cs typeface="Tahoma" panose="020B0604030504040204" pitchFamily="34" charset="0"/>
              </a:rPr>
              <a:t>* como uno Caja* sin conversión explícita de tipos. Sin embargo una Caja no es necesariamente una </a:t>
            </a:r>
            <a:r>
              <a:rPr lang="es-ES" dirty="0" err="1">
                <a:latin typeface="Cambria" panose="02040503050406030204" pitchFamily="18" charset="0"/>
                <a:ea typeface="Cambria" panose="02040503050406030204" pitchFamily="18" charset="0"/>
                <a:cs typeface="Tahoma" panose="020B0604030504040204" pitchFamily="34" charset="0"/>
              </a:rPr>
              <a:t>CajadeBotellas</a:t>
            </a:r>
            <a:r>
              <a:rPr lang="es-ES" dirty="0">
                <a:latin typeface="Cambria" panose="02040503050406030204" pitchFamily="18" charset="0"/>
                <a:ea typeface="Cambria" panose="02040503050406030204" pitchFamily="18" charset="0"/>
                <a:cs typeface="Tahoma" panose="020B0604030504040204" pitchFamily="34" charset="0"/>
              </a:rPr>
              <a:t> por lo que, no puede usarse un puntero Caja* como uno </a:t>
            </a:r>
            <a:r>
              <a:rPr lang="es-ES" dirty="0" err="1">
                <a:latin typeface="Cambria" panose="02040503050406030204" pitchFamily="18" charset="0"/>
                <a:ea typeface="Cambria" panose="02040503050406030204" pitchFamily="18" charset="0"/>
                <a:cs typeface="Tahoma" panose="020B0604030504040204" pitchFamily="34" charset="0"/>
              </a:rPr>
              <a:t>CajadeBotellas</a:t>
            </a:r>
            <a:r>
              <a:rPr lang="es-ES" dirty="0">
                <a:latin typeface="Cambria" panose="02040503050406030204" pitchFamily="18" charset="0"/>
                <a:ea typeface="Cambria" panose="02040503050406030204" pitchFamily="18" charset="0"/>
                <a:cs typeface="Tahoma" panose="020B0604030504040204" pitchFamily="34" charset="0"/>
              </a:rPr>
              <a:t>*, la conversión tiene que ser explícita (</a:t>
            </a:r>
            <a:r>
              <a:rPr lang="es-ES" i="1" dirty="0" err="1">
                <a:latin typeface="Cambria" panose="02040503050406030204" pitchFamily="18" charset="0"/>
                <a:ea typeface="Cambria" panose="02040503050406030204" pitchFamily="18" charset="0"/>
                <a:cs typeface="Tahoma" panose="020B0604030504040204" pitchFamily="34" charset="0"/>
              </a:rPr>
              <a:t>cast</a:t>
            </a:r>
            <a:r>
              <a:rPr lang="es-ES" dirty="0">
                <a:latin typeface="Cambria" panose="02040503050406030204" pitchFamily="18" charset="0"/>
                <a:ea typeface="Cambria" panose="02040503050406030204" pitchFamily="18" charset="0"/>
                <a:cs typeface="Tahoma" panose="020B0604030504040204" pitchFamily="34" charset="0"/>
              </a:rPr>
              <a:t>). </a:t>
            </a:r>
          </a:p>
          <a:p>
            <a:r>
              <a:rPr lang="es-ES" dirty="0">
                <a:latin typeface="Cambria" panose="02040503050406030204" pitchFamily="18" charset="0"/>
                <a:ea typeface="Cambria" panose="02040503050406030204" pitchFamily="18" charset="0"/>
                <a:cs typeface="Tahoma" panose="020B0604030504040204" pitchFamily="34" charset="0"/>
              </a:rPr>
              <a:t>Dicho de otro modo, un objeto de una clase derivada puede tratarse como un objeto de su clase base, cuando se manipula a través de punteros y referencias. Lo contrario no es cierto. Esta propiedad es muy utilizada para construir listas de objetos heterogéneos (conectados mediante relaciones de herencia). Sólo hay que tener en cuenta que, de este modo sólo puede referirse a miembros de la clase base (funciones y datos). Si mediante el puntero de tipo de la clase base se hace referencia a miembros (funciones y datos) que figuran sólo en la clase derivada, el compilador informará de un error de sintaxis </a:t>
            </a:r>
            <a:endParaRPr lang="es-AR" dirty="0">
              <a:latin typeface="Cambria" panose="02040503050406030204" pitchFamily="18" charset="0"/>
              <a:ea typeface="Cambria" panose="02040503050406030204" pitchFamily="18" charset="0"/>
              <a:cs typeface="Tahoma" panose="020B0604030504040204" pitchFamily="34" charset="0"/>
            </a:endParaRPr>
          </a:p>
        </p:txBody>
      </p:sp>
    </p:spTree>
    <p:extLst>
      <p:ext uri="{BB962C8B-B14F-4D97-AF65-F5344CB8AC3E}">
        <p14:creationId xmlns:p14="http://schemas.microsoft.com/office/powerpoint/2010/main" val="3368903960"/>
      </p:ext>
    </p:extLst>
  </p:cSld>
  <p:clrMapOvr>
    <a:masterClrMapping/>
  </p:clrMapOvr>
  <p:transition spd="med">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33132" y="89916"/>
            <a:ext cx="4164380" cy="515526"/>
          </a:xfrm>
        </p:spPr>
        <p:txBody>
          <a:bodyPr>
            <a:normAutofit fontScale="90000"/>
          </a:bodyPr>
          <a:lstStyle/>
          <a:p>
            <a:r>
              <a:rPr lang="es-ES" dirty="0"/>
              <a:t>Clases Derivadas.</a:t>
            </a:r>
            <a:endParaRPr lang="es-AR" dirty="0"/>
          </a:p>
        </p:txBody>
      </p:sp>
      <p:sp>
        <p:nvSpPr>
          <p:cNvPr id="3" name="Marcador de texto 2"/>
          <p:cNvSpPr>
            <a:spLocks noGrp="1"/>
          </p:cNvSpPr>
          <p:nvPr>
            <p:ph idx="1"/>
          </p:nvPr>
        </p:nvSpPr>
        <p:spPr>
          <a:xfrm>
            <a:off x="239712" y="964327"/>
            <a:ext cx="6858000" cy="2585323"/>
          </a:xfrm>
        </p:spPr>
        <p:txBody>
          <a:bodyPr>
            <a:normAutofit lnSpcReduction="10000"/>
          </a:bodyPr>
          <a:lstStyle/>
          <a:p>
            <a:r>
              <a:rPr lang="es-ES" sz="1200" dirty="0"/>
              <a:t>Para derivar la clase </a:t>
            </a:r>
            <a:r>
              <a:rPr lang="es-ES" sz="1200" dirty="0" err="1"/>
              <a:t>CajaBotellas</a:t>
            </a:r>
            <a:r>
              <a:rPr lang="es-ES" sz="1200" dirty="0"/>
              <a:t> de Caja, debemos agregar la directiva #</a:t>
            </a:r>
            <a:r>
              <a:rPr lang="es-ES" sz="1200" dirty="0" err="1"/>
              <a:t>include</a:t>
            </a:r>
            <a:r>
              <a:rPr lang="es-ES" sz="1200" dirty="0"/>
              <a:t> para el archivo cabecera </a:t>
            </a:r>
            <a:r>
              <a:rPr lang="es-ES" sz="1200" dirty="0" err="1"/>
              <a:t>Caja.h</a:t>
            </a:r>
            <a:r>
              <a:rPr lang="es-ES" sz="1200" dirty="0"/>
              <a:t>, debido a que la clase Caja está en el código de la clase derivada. El nombre de la clase base aparece después del nombre de la clase derivada </a:t>
            </a:r>
            <a:r>
              <a:rPr lang="es-ES" sz="1200" dirty="0" err="1"/>
              <a:t>CajaBotellas</a:t>
            </a:r>
            <a:r>
              <a:rPr lang="es-ES" sz="1200" dirty="0"/>
              <a:t> y separada por :, sino se especifica nada más, el compilador supone que el estatus de los </a:t>
            </a:r>
            <a:r>
              <a:rPr lang="es-ES" sz="1200" i="0" dirty="0">
                <a:effectLst/>
              </a:rPr>
              <a:t>miembros</a:t>
            </a:r>
            <a:r>
              <a:rPr lang="es-ES" sz="1200" dirty="0"/>
              <a:t> heredados </a:t>
            </a:r>
            <a:r>
              <a:rPr lang="es-ES" sz="1100" dirty="0"/>
              <a:t>en</a:t>
            </a:r>
            <a:r>
              <a:rPr lang="es-ES" sz="1200" dirty="0"/>
              <a:t> la clase derivada es privado: </a:t>
            </a:r>
            <a:r>
              <a:rPr lang="es-ES" sz="1200" dirty="0" err="1"/>
              <a:t>class</a:t>
            </a:r>
            <a:r>
              <a:rPr lang="es-ES" sz="1200" dirty="0"/>
              <a:t> </a:t>
            </a:r>
            <a:r>
              <a:rPr lang="es-ES" sz="1200" dirty="0" err="1"/>
              <a:t>CajaBotellas</a:t>
            </a:r>
            <a:r>
              <a:rPr lang="es-ES" sz="1200" dirty="0"/>
              <a:t> :</a:t>
            </a:r>
            <a:r>
              <a:rPr lang="es-ES" sz="1200" dirty="0" err="1"/>
              <a:t>public</a:t>
            </a:r>
            <a:r>
              <a:rPr lang="es-ES" sz="1200" dirty="0"/>
              <a:t> Caja </a:t>
            </a:r>
          </a:p>
          <a:p>
            <a:r>
              <a:rPr lang="es-ES" sz="1200" dirty="0"/>
              <a:t>En este caso y en todos los que trabajemos, supondremos que el especificador de acceso para la clase base es </a:t>
            </a:r>
            <a:r>
              <a:rPr lang="es-ES" sz="1200" dirty="0" err="1"/>
              <a:t>public</a:t>
            </a:r>
            <a:r>
              <a:rPr lang="es-ES" sz="1200" dirty="0"/>
              <a:t>; todos los miembros heredados y especificados originalmente como </a:t>
            </a:r>
            <a:r>
              <a:rPr lang="es-ES" sz="1200" dirty="0" err="1"/>
              <a:t>public</a:t>
            </a:r>
            <a:r>
              <a:rPr lang="es-ES" sz="1200" dirty="0"/>
              <a:t> en la clase base, tiene el mismo nivel de acceso en la clase derivada. </a:t>
            </a:r>
          </a:p>
          <a:p>
            <a:r>
              <a:rPr lang="es-ES" sz="1200" dirty="0"/>
              <a:t>En caso de jerarquía de clases de un nivel, a esta clase base (en este ejemplo Caja) se la llama clase base directa y, en el caso de tener una jerarquía de clases (como se verá en un ejemplo posterior con la clase Contenedor) de más de un nivel, se conoce como clase base indirecta, a aquélla que no aparece en la lista de derivación luego de los dos puntos. </a:t>
            </a:r>
          </a:p>
          <a:p>
            <a:r>
              <a:rPr lang="es-ES" sz="1200" dirty="0"/>
              <a:t>Se añade un nuevo miembro en </a:t>
            </a:r>
            <a:r>
              <a:rPr lang="es-ES" sz="1200" dirty="0" err="1"/>
              <a:t>CajaBotellas</a:t>
            </a:r>
            <a:r>
              <a:rPr lang="es-ES" sz="1200" dirty="0"/>
              <a:t> para representar la cantidad de botellas que puede contener la caja, la cual es inicializada en el constructor: </a:t>
            </a:r>
            <a:endParaRPr lang="es-AR" sz="12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26</a:t>
            </a:fld>
            <a:endParaRPr lang="es-AR" spc="10" dirty="0"/>
          </a:p>
        </p:txBody>
      </p:sp>
      <p:sp>
        <p:nvSpPr>
          <p:cNvPr id="8" name="CuadroTexto 7"/>
          <p:cNvSpPr txBox="1"/>
          <p:nvPr/>
        </p:nvSpPr>
        <p:spPr>
          <a:xfrm>
            <a:off x="421404" y="3730863"/>
            <a:ext cx="6523908" cy="3539430"/>
          </a:xfrm>
          <a:prstGeom prst="rect">
            <a:avLst/>
          </a:prstGeom>
          <a:solidFill>
            <a:schemeClr val="tx1"/>
          </a:solidFill>
        </p:spPr>
        <p:txBody>
          <a:bodyPr wrap="square" rtlCol="0">
            <a:spAutoFit/>
          </a:bodyPr>
          <a:lstStyle/>
          <a:p>
            <a:r>
              <a:rPr lang="es-ES" sz="1400" dirty="0"/>
              <a:t>En el </a:t>
            </a:r>
            <a:r>
              <a:rPr lang="es-AR" sz="1400" b="0" i="0" dirty="0">
                <a:solidFill>
                  <a:srgbClr val="000066"/>
                </a:solidFill>
                <a:effectLst/>
                <a:latin typeface="Courier New" panose="02070309020205020404" pitchFamily="49" charset="0"/>
              </a:rPr>
              <a:t> </a:t>
            </a:r>
            <a:r>
              <a:rPr lang="es-ES" sz="1400" dirty="0"/>
              <a:t>siguiente código se utilizan ambas clases: </a:t>
            </a:r>
          </a:p>
          <a:p>
            <a:r>
              <a:rPr lang="es-ES" sz="1400" dirty="0"/>
              <a:t> </a:t>
            </a:r>
            <a:r>
              <a:rPr lang="es-AR" sz="1400" b="0" i="0" dirty="0">
                <a:solidFill>
                  <a:srgbClr val="339900"/>
                </a:solidFill>
                <a:effectLst/>
                <a:latin typeface="Courier New" panose="02070309020205020404" pitchFamily="49" charset="0"/>
              </a:rPr>
              <a:t>#</a:t>
            </a:r>
            <a:r>
              <a:rPr lang="es-AR" sz="1400" b="0" i="0" dirty="0" err="1">
                <a:solidFill>
                  <a:srgbClr val="339900"/>
                </a:solidFill>
                <a:effectLst/>
                <a:latin typeface="Courier New" panose="02070309020205020404" pitchFamily="49" charset="0"/>
              </a:rPr>
              <a:t>include</a:t>
            </a:r>
            <a:r>
              <a:rPr lang="es-AR" sz="1400" b="0" i="0" dirty="0">
                <a:solidFill>
                  <a:srgbClr val="339900"/>
                </a:solidFill>
                <a:effectLst/>
                <a:latin typeface="Courier New" panose="02070309020205020404" pitchFamily="49" charset="0"/>
              </a:rPr>
              <a:t> &lt;</a:t>
            </a:r>
            <a:r>
              <a:rPr lang="es-AR" sz="1400" b="0" i="0" dirty="0" err="1">
                <a:solidFill>
                  <a:srgbClr val="339900"/>
                </a:solidFill>
                <a:effectLst/>
                <a:latin typeface="Courier New" panose="02070309020205020404" pitchFamily="49" charset="0"/>
              </a:rPr>
              <a:t>iostream</a:t>
            </a:r>
            <a:r>
              <a:rPr lang="es-AR" sz="1400" b="0" i="0" dirty="0">
                <a:solidFill>
                  <a:srgbClr val="339900"/>
                </a:solidFill>
                <a:effectLst/>
                <a:latin typeface="Courier New" panose="02070309020205020404" pitchFamily="49" charset="0"/>
              </a:rPr>
              <a:t>&gt;</a:t>
            </a:r>
            <a:br>
              <a:rPr lang="es-AR" sz="1400" b="0" i="0" dirty="0">
                <a:solidFill>
                  <a:srgbClr val="000066"/>
                </a:solidFill>
                <a:effectLst/>
                <a:latin typeface="Courier New" panose="02070309020205020404" pitchFamily="49" charset="0"/>
              </a:rPr>
            </a:br>
            <a:r>
              <a:rPr lang="es-AR" sz="1400" b="0" i="0" dirty="0">
                <a:solidFill>
                  <a:srgbClr val="339900"/>
                </a:solidFill>
                <a:effectLst/>
                <a:latin typeface="Courier New" panose="02070309020205020404" pitchFamily="49" charset="0"/>
              </a:rPr>
              <a:t>#</a:t>
            </a:r>
            <a:r>
              <a:rPr lang="es-AR" sz="1400" b="0" i="0" dirty="0" err="1">
                <a:solidFill>
                  <a:srgbClr val="339900"/>
                </a:solidFill>
                <a:effectLst/>
                <a:latin typeface="Courier New" panose="02070309020205020404" pitchFamily="49" charset="0"/>
              </a:rPr>
              <a:t>include</a:t>
            </a:r>
            <a:r>
              <a:rPr lang="es-AR" sz="1400" b="0" i="0" dirty="0">
                <a:solidFill>
                  <a:srgbClr val="339900"/>
                </a:solidFill>
                <a:effectLst/>
                <a:latin typeface="Courier New" panose="02070309020205020404" pitchFamily="49" charset="0"/>
              </a:rPr>
              <a:t> "</a:t>
            </a:r>
            <a:r>
              <a:rPr lang="es-AR" sz="1400" b="0" i="0" dirty="0" err="1">
                <a:solidFill>
                  <a:srgbClr val="339900"/>
                </a:solidFill>
                <a:effectLst/>
                <a:latin typeface="Courier New" panose="02070309020205020404" pitchFamily="49" charset="0"/>
              </a:rPr>
              <a:t>CajaBotellas.h</a:t>
            </a:r>
            <a:r>
              <a:rPr lang="es-AR" sz="1400" b="0" i="0" dirty="0">
                <a:solidFill>
                  <a:srgbClr val="33990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using</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std</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00DD"/>
                </a:solidFill>
                <a:effectLst/>
                <a:latin typeface="Courier New" panose="02070309020205020404" pitchFamily="49" charset="0"/>
              </a:rPr>
              <a:t>cout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using</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std</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7788"/>
                </a:solidFill>
                <a:effectLst/>
                <a:latin typeface="Courier New" panose="02070309020205020404" pitchFamily="49" charset="0"/>
              </a:rPr>
              <a:t>endl</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int</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main</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800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0066"/>
                </a:solidFill>
                <a:effectLst/>
                <a:latin typeface="Courier New" panose="02070309020205020404" pitchFamily="49" charset="0"/>
              </a:rPr>
              <a:t>Caja caja1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800080"/>
                </a:solidFill>
                <a:effectLst/>
                <a:latin typeface="Courier New" panose="02070309020205020404" pitchFamily="49" charset="0"/>
              </a:rPr>
              <a:t>4.0</a:t>
            </a:r>
            <a:r>
              <a:rPr lang="es-AR" sz="1400" b="0" i="0" dirty="0">
                <a:solidFill>
                  <a:srgbClr val="000066"/>
                </a:solidFill>
                <a:effectLst/>
                <a:latin typeface="Courier New" panose="02070309020205020404" pitchFamily="49" charset="0"/>
              </a:rPr>
              <a:t> , </a:t>
            </a:r>
            <a:r>
              <a:rPr lang="es-AR" sz="1400" b="0" i="0" dirty="0">
                <a:solidFill>
                  <a:srgbClr val="800080"/>
                </a:solidFill>
                <a:effectLst/>
                <a:latin typeface="Courier New" panose="02070309020205020404" pitchFamily="49" charset="0"/>
              </a:rPr>
              <a:t>3.0</a:t>
            </a:r>
            <a:r>
              <a:rPr lang="es-AR" sz="1400" b="0" i="0" dirty="0">
                <a:solidFill>
                  <a:srgbClr val="000066"/>
                </a:solidFill>
                <a:effectLst/>
                <a:latin typeface="Courier New" panose="02070309020205020404" pitchFamily="49" charset="0"/>
              </a:rPr>
              <a:t> , </a:t>
            </a:r>
            <a:r>
              <a:rPr lang="es-AR" sz="1400" b="0" i="0" dirty="0">
                <a:solidFill>
                  <a:srgbClr val="800080"/>
                </a:solidFill>
                <a:effectLst/>
                <a:latin typeface="Courier New" panose="02070309020205020404" pitchFamily="49" charset="0"/>
              </a:rPr>
              <a:t>2.0</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66"/>
                </a:solidFill>
                <a:effectLst/>
                <a:latin typeface="Courier New" panose="02070309020205020404" pitchFamily="49" charset="0"/>
              </a:rPr>
              <a:t>CajaBotellas</a:t>
            </a:r>
            <a:r>
              <a:rPr lang="es-AR" sz="1400" b="0" i="0" dirty="0">
                <a:solidFill>
                  <a:srgbClr val="000066"/>
                </a:solidFill>
                <a:effectLst/>
                <a:latin typeface="Courier New" panose="02070309020205020404" pitchFamily="49" charset="0"/>
              </a:rPr>
              <a:t> cajab1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66"/>
                </a:solidFill>
                <a:effectLst/>
                <a:latin typeface="Courier New" panose="02070309020205020404" pitchFamily="49" charset="0"/>
              </a:rPr>
              <a:t>CajaBotellas</a:t>
            </a:r>
            <a:r>
              <a:rPr lang="es-AR" sz="1400" b="0" i="0" dirty="0">
                <a:solidFill>
                  <a:srgbClr val="000066"/>
                </a:solidFill>
                <a:effectLst/>
                <a:latin typeface="Courier New" panose="02070309020205020404" pitchFamily="49" charset="0"/>
              </a:rPr>
              <a:t> cajab2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00DD"/>
                </a:solidFill>
                <a:effectLst/>
                <a:latin typeface="Courier New" panose="02070309020205020404" pitchFamily="49" charset="0"/>
              </a:rPr>
              <a:t>6</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DD"/>
                </a:solidFill>
                <a:effectLst/>
                <a:latin typeface="Courier New" panose="02070309020205020404" pitchFamily="49" charset="0"/>
              </a:rPr>
              <a:t>cout</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&lt;&lt;</a:t>
            </a:r>
            <a:r>
              <a:rPr lang="es-AR" sz="1400" b="0" i="0" dirty="0">
                <a:solidFill>
                  <a:srgbClr val="000066"/>
                </a:solidFill>
                <a:effectLst/>
                <a:latin typeface="Courier New" panose="02070309020205020404" pitchFamily="49" charset="0"/>
              </a:rPr>
              <a:t> </a:t>
            </a:r>
            <a:r>
              <a:rPr lang="es-AR" sz="1400" b="0" i="0" dirty="0">
                <a:solidFill>
                  <a:srgbClr val="FF0000"/>
                </a:solidFill>
                <a:effectLst/>
                <a:latin typeface="Courier New" panose="02070309020205020404" pitchFamily="49" charset="0"/>
              </a:rPr>
              <a:t>"Volumen de caja1: "</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&lt;&lt;</a:t>
            </a:r>
            <a:r>
              <a:rPr lang="es-AR" sz="1400" b="0" i="0" dirty="0">
                <a:solidFill>
                  <a:srgbClr val="000066"/>
                </a:solidFill>
                <a:effectLst/>
                <a:latin typeface="Courier New" panose="02070309020205020404" pitchFamily="49" charset="0"/>
              </a:rPr>
              <a:t> caja1. </a:t>
            </a:r>
            <a:r>
              <a:rPr lang="es-AR" sz="1400" b="0" i="0" dirty="0">
                <a:solidFill>
                  <a:srgbClr val="007788"/>
                </a:solidFill>
                <a:effectLst/>
                <a:latin typeface="Courier New" panose="02070309020205020404" pitchFamily="49" charset="0"/>
              </a:rPr>
              <a:t>volumen</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&lt;&lt;</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endl</a:t>
            </a:r>
            <a:br>
              <a:rPr lang="es-AR" sz="1400" b="0" i="0" dirty="0">
                <a:solidFill>
                  <a:srgbClr val="000066"/>
                </a:solidFill>
                <a:effectLst/>
                <a:latin typeface="Courier New" panose="02070309020205020404" pitchFamily="49" charset="0"/>
              </a:rPr>
            </a:br>
            <a:r>
              <a:rPr lang="es-AR" sz="1400" b="0" i="0" dirty="0">
                <a:solidFill>
                  <a:srgbClr val="000080"/>
                </a:solidFill>
                <a:effectLst/>
                <a:latin typeface="Courier New" panose="02070309020205020404" pitchFamily="49" charset="0"/>
              </a:rPr>
              <a:t>&lt;&lt;</a:t>
            </a:r>
            <a:r>
              <a:rPr lang="es-AR" sz="1400" b="0" i="0" dirty="0">
                <a:solidFill>
                  <a:srgbClr val="000066"/>
                </a:solidFill>
                <a:effectLst/>
                <a:latin typeface="Courier New" panose="02070309020205020404" pitchFamily="49" charset="0"/>
              </a:rPr>
              <a:t> </a:t>
            </a:r>
            <a:r>
              <a:rPr lang="es-AR" sz="1400" b="0" i="0" dirty="0">
                <a:solidFill>
                  <a:srgbClr val="FF0000"/>
                </a:solidFill>
                <a:effectLst/>
                <a:latin typeface="Courier New" panose="02070309020205020404" pitchFamily="49" charset="0"/>
              </a:rPr>
              <a:t>"Volumen de cajab1: "</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&lt;&lt;</a:t>
            </a:r>
            <a:r>
              <a:rPr lang="es-AR" sz="1400" b="0" i="0" dirty="0">
                <a:solidFill>
                  <a:srgbClr val="000066"/>
                </a:solidFill>
                <a:effectLst/>
                <a:latin typeface="Courier New" panose="02070309020205020404" pitchFamily="49" charset="0"/>
              </a:rPr>
              <a:t> cajab1. </a:t>
            </a:r>
            <a:r>
              <a:rPr lang="es-AR" sz="1400" b="0" i="0" dirty="0">
                <a:solidFill>
                  <a:srgbClr val="007788"/>
                </a:solidFill>
                <a:effectLst/>
                <a:latin typeface="Courier New" panose="02070309020205020404" pitchFamily="49" charset="0"/>
              </a:rPr>
              <a:t>volumen</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&lt;&lt;</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endl</a:t>
            </a:r>
            <a:br>
              <a:rPr lang="es-AR" sz="1400" b="0" i="0" dirty="0">
                <a:solidFill>
                  <a:srgbClr val="000066"/>
                </a:solidFill>
                <a:effectLst/>
                <a:latin typeface="Courier New" panose="02070309020205020404" pitchFamily="49" charset="0"/>
              </a:rPr>
            </a:br>
            <a:r>
              <a:rPr lang="es-AR" sz="1400" b="0" i="0" dirty="0">
                <a:solidFill>
                  <a:srgbClr val="000080"/>
                </a:solidFill>
                <a:effectLst/>
                <a:latin typeface="Courier New" panose="02070309020205020404" pitchFamily="49" charset="0"/>
              </a:rPr>
              <a:t>&lt;&lt;</a:t>
            </a:r>
            <a:r>
              <a:rPr lang="es-AR" sz="1400" b="0" i="0" dirty="0">
                <a:solidFill>
                  <a:srgbClr val="000066"/>
                </a:solidFill>
                <a:effectLst/>
                <a:latin typeface="Courier New" panose="02070309020205020404" pitchFamily="49" charset="0"/>
              </a:rPr>
              <a:t> </a:t>
            </a:r>
            <a:r>
              <a:rPr lang="es-AR" sz="1400" b="0" i="0" dirty="0">
                <a:solidFill>
                  <a:srgbClr val="FF0000"/>
                </a:solidFill>
                <a:effectLst/>
                <a:latin typeface="Courier New" panose="02070309020205020404" pitchFamily="49" charset="0"/>
              </a:rPr>
              <a:t>"Volumen de cajab2: "</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&lt;&lt;</a:t>
            </a:r>
            <a:r>
              <a:rPr lang="es-AR" sz="1400" b="0" i="0" dirty="0">
                <a:solidFill>
                  <a:srgbClr val="000066"/>
                </a:solidFill>
                <a:effectLst/>
                <a:latin typeface="Courier New" panose="02070309020205020404" pitchFamily="49" charset="0"/>
              </a:rPr>
              <a:t> cajab2. </a:t>
            </a:r>
            <a:r>
              <a:rPr lang="es-AR" sz="1400" b="0" i="0" dirty="0">
                <a:solidFill>
                  <a:srgbClr val="007788"/>
                </a:solidFill>
                <a:effectLst/>
                <a:latin typeface="Courier New" panose="02070309020205020404" pitchFamily="49" charset="0"/>
              </a:rPr>
              <a:t>volumen</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&lt;&lt;</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endl</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return</a:t>
            </a:r>
            <a:r>
              <a:rPr lang="es-AR" sz="1400" b="0" i="0" dirty="0">
                <a:solidFill>
                  <a:srgbClr val="000066"/>
                </a:solidFill>
                <a:effectLst/>
                <a:latin typeface="Courier New" panose="02070309020205020404" pitchFamily="49" charset="0"/>
              </a:rPr>
              <a:t> </a:t>
            </a:r>
            <a:r>
              <a:rPr lang="es-AR" sz="1400" b="0" i="0" dirty="0">
                <a:solidFill>
                  <a:srgbClr val="0000DD"/>
                </a:solidFill>
                <a:effectLst/>
                <a:latin typeface="Courier New" panose="02070309020205020404" pitchFamily="49" charset="0"/>
              </a:rPr>
              <a:t>0</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800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endParaRPr lang="es-ES" sz="1400" dirty="0"/>
          </a:p>
        </p:txBody>
      </p:sp>
      <p:sp>
        <p:nvSpPr>
          <p:cNvPr id="14" name="CuadroTexto 13"/>
          <p:cNvSpPr txBox="1"/>
          <p:nvPr/>
        </p:nvSpPr>
        <p:spPr>
          <a:xfrm>
            <a:off x="7554912" y="964327"/>
            <a:ext cx="5334000" cy="5633323"/>
          </a:xfrm>
          <a:prstGeom prst="rect">
            <a:avLst/>
          </a:prstGeom>
          <a:noFill/>
        </p:spPr>
        <p:txBody>
          <a:bodyPr wrap="square" rtlCol="0">
            <a:spAutoFit/>
          </a:bodyPr>
          <a:lstStyle/>
          <a:p>
            <a:endParaRPr lang="es-AR" dirty="0"/>
          </a:p>
        </p:txBody>
      </p:sp>
      <p:sp>
        <p:nvSpPr>
          <p:cNvPr id="27" name="CuadroTexto 26"/>
          <p:cNvSpPr txBox="1"/>
          <p:nvPr/>
        </p:nvSpPr>
        <p:spPr>
          <a:xfrm>
            <a:off x="7554686" y="349480"/>
            <a:ext cx="6629400" cy="307777"/>
          </a:xfrm>
          <a:prstGeom prst="rect">
            <a:avLst/>
          </a:prstGeom>
          <a:noFill/>
        </p:spPr>
        <p:txBody>
          <a:bodyPr wrap="square" rtlCol="0">
            <a:spAutoFit/>
          </a:bodyPr>
          <a:lstStyle/>
          <a:p>
            <a:endParaRPr lang="es-AR" sz="1400" dirty="0"/>
          </a:p>
        </p:txBody>
      </p:sp>
      <p:sp>
        <p:nvSpPr>
          <p:cNvPr id="31" name="Rectangle 1"/>
          <p:cNvSpPr txBox="1">
            <a:spLocks noChangeArrowheads="1"/>
          </p:cNvSpPr>
          <p:nvPr/>
        </p:nvSpPr>
        <p:spPr bwMode="auto">
          <a:xfrm>
            <a:off x="7878559" y="72280"/>
            <a:ext cx="5467553" cy="741741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lvl1pPr marL="0" eaLnBrk="0" fontAlgn="base" hangingPunct="0">
              <a:spcBef>
                <a:spcPct val="0"/>
              </a:spcBef>
              <a:spcAft>
                <a:spcPct val="0"/>
              </a:spcAft>
              <a:defRPr sz="2100" b="0" i="0">
                <a:solidFill>
                  <a:schemeClr val="tx1"/>
                </a:solidFill>
                <a:latin typeface="Arial" panose="020B0604020202020204" pitchFamily="34" charset="0"/>
                <a:ea typeface="+mn-ea"/>
                <a:cs typeface="Tahoma"/>
              </a:defRPr>
            </a:lvl1pPr>
            <a:lvl2pPr marL="457171" eaLnBrk="0" fontAlgn="base" hangingPunct="0">
              <a:spcBef>
                <a:spcPct val="0"/>
              </a:spcBef>
              <a:spcAft>
                <a:spcPct val="0"/>
              </a:spcAft>
              <a:defRPr>
                <a:solidFill>
                  <a:schemeClr val="tx1"/>
                </a:solidFill>
                <a:latin typeface="Arial" panose="020B0604020202020204" pitchFamily="34" charset="0"/>
                <a:ea typeface="+mn-ea"/>
                <a:cs typeface="+mn-cs"/>
              </a:defRPr>
            </a:lvl2pPr>
            <a:lvl3pPr marL="914341" eaLnBrk="0" fontAlgn="base" hangingPunct="0">
              <a:spcBef>
                <a:spcPct val="0"/>
              </a:spcBef>
              <a:spcAft>
                <a:spcPct val="0"/>
              </a:spcAft>
              <a:defRPr>
                <a:solidFill>
                  <a:schemeClr val="tx1"/>
                </a:solidFill>
                <a:latin typeface="Arial" panose="020B0604020202020204" pitchFamily="34" charset="0"/>
                <a:ea typeface="+mn-ea"/>
                <a:cs typeface="+mn-cs"/>
              </a:defRPr>
            </a:lvl3pPr>
            <a:lvl4pPr marL="1371511" eaLnBrk="0" fontAlgn="base" hangingPunct="0">
              <a:spcBef>
                <a:spcPct val="0"/>
              </a:spcBef>
              <a:spcAft>
                <a:spcPct val="0"/>
              </a:spcAft>
              <a:defRPr>
                <a:solidFill>
                  <a:schemeClr val="tx1"/>
                </a:solidFill>
                <a:latin typeface="Arial" panose="020B0604020202020204" pitchFamily="34" charset="0"/>
                <a:ea typeface="+mn-ea"/>
                <a:cs typeface="+mn-cs"/>
              </a:defRPr>
            </a:lvl4pPr>
            <a:lvl5pPr marL="1828682" eaLnBrk="0" fontAlgn="base" hangingPunct="0">
              <a:spcBef>
                <a:spcPct val="0"/>
              </a:spcBef>
              <a:spcAft>
                <a:spcPct val="0"/>
              </a:spcAft>
              <a:defRPr>
                <a:solidFill>
                  <a:schemeClr val="tx1"/>
                </a:solidFill>
                <a:latin typeface="Arial" panose="020B0604020202020204" pitchFamily="34" charset="0"/>
                <a:ea typeface="+mn-ea"/>
                <a:cs typeface="+mn-cs"/>
              </a:defRPr>
            </a:lvl5pPr>
            <a:lvl6pPr marL="2285852" eaLnBrk="0" fontAlgn="base" hangingPunct="0">
              <a:spcBef>
                <a:spcPct val="0"/>
              </a:spcBef>
              <a:spcAft>
                <a:spcPct val="0"/>
              </a:spcAft>
              <a:defRPr>
                <a:solidFill>
                  <a:schemeClr val="tx1"/>
                </a:solidFill>
                <a:latin typeface="Arial" panose="020B0604020202020204" pitchFamily="34" charset="0"/>
                <a:ea typeface="+mn-ea"/>
                <a:cs typeface="+mn-cs"/>
              </a:defRPr>
            </a:lvl6pPr>
            <a:lvl7pPr marL="2743022" eaLnBrk="0" fontAlgn="base" hangingPunct="0">
              <a:spcBef>
                <a:spcPct val="0"/>
              </a:spcBef>
              <a:spcAft>
                <a:spcPct val="0"/>
              </a:spcAft>
              <a:defRPr>
                <a:solidFill>
                  <a:schemeClr val="tx1"/>
                </a:solidFill>
                <a:latin typeface="Arial" panose="020B0604020202020204" pitchFamily="34" charset="0"/>
                <a:ea typeface="+mn-ea"/>
                <a:cs typeface="+mn-cs"/>
              </a:defRPr>
            </a:lvl7pPr>
            <a:lvl8pPr marL="3200192" eaLnBrk="0" fontAlgn="base" hangingPunct="0">
              <a:spcBef>
                <a:spcPct val="0"/>
              </a:spcBef>
              <a:spcAft>
                <a:spcPct val="0"/>
              </a:spcAft>
              <a:defRPr>
                <a:solidFill>
                  <a:schemeClr val="tx1"/>
                </a:solidFill>
                <a:latin typeface="Arial" panose="020B0604020202020204" pitchFamily="34" charset="0"/>
                <a:ea typeface="+mn-ea"/>
                <a:cs typeface="+mn-cs"/>
              </a:defRPr>
            </a:lvl8pPr>
            <a:lvl9pPr marL="3657363" eaLnBrk="0" fontAlgn="base" hangingPunct="0">
              <a:spcBef>
                <a:spcPct val="0"/>
              </a:spcBef>
              <a:spcAft>
                <a:spcPct val="0"/>
              </a:spcAft>
              <a:defRPr>
                <a:solidFill>
                  <a:schemeClr val="tx1"/>
                </a:solidFill>
                <a:latin typeface="Arial" panose="020B0604020202020204" pitchFamily="34" charset="0"/>
                <a:ea typeface="+mn-ea"/>
                <a:cs typeface="+mn-cs"/>
              </a:defRPr>
            </a:lvl9pPr>
          </a:lstStyle>
          <a:p>
            <a:pPr algn="l" rtl="0"/>
            <a:r>
              <a:rPr lang="es-AR" altLang="es-AR" sz="1400" kern="0" dirty="0">
                <a:solidFill>
                  <a:srgbClr val="666666"/>
                </a:solidFill>
                <a:latin typeface="Courier New" panose="02070309020205020404" pitchFamily="49" charset="0"/>
                <a:cs typeface="Courier New" panose="02070309020205020404" pitchFamily="49" charset="0"/>
              </a:rPr>
              <a:t>//Archivo de cabecera </a:t>
            </a:r>
            <a:r>
              <a:rPr lang="es-AR" altLang="es-AR" sz="1400" kern="0" dirty="0" err="1">
                <a:solidFill>
                  <a:srgbClr val="666666"/>
                </a:solidFill>
                <a:latin typeface="Courier New" panose="02070309020205020404" pitchFamily="49" charset="0"/>
                <a:cs typeface="Courier New" panose="02070309020205020404" pitchFamily="49" charset="0"/>
              </a:rPr>
              <a:t>CajaBotellas.h</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a:solidFill>
                  <a:srgbClr val="339900"/>
                </a:solidFill>
                <a:latin typeface="Courier New" panose="02070309020205020404" pitchFamily="49" charset="0"/>
                <a:cs typeface="Courier New" panose="02070309020205020404" pitchFamily="49" charset="0"/>
              </a:rPr>
              <a:t>#</a:t>
            </a:r>
            <a:r>
              <a:rPr lang="es-AR" altLang="es-AR" sz="1400" kern="0" dirty="0" err="1">
                <a:solidFill>
                  <a:srgbClr val="339900"/>
                </a:solidFill>
                <a:latin typeface="Courier New" panose="02070309020205020404" pitchFamily="49" charset="0"/>
                <a:cs typeface="Courier New" panose="02070309020205020404" pitchFamily="49" charset="0"/>
              </a:rPr>
              <a:t>pragma</a:t>
            </a:r>
            <a:r>
              <a:rPr lang="es-AR" altLang="es-AR" sz="1400" kern="0" dirty="0">
                <a:solidFill>
                  <a:srgbClr val="339900"/>
                </a:solidFill>
                <a:latin typeface="Courier New" panose="02070309020205020404" pitchFamily="49" charset="0"/>
                <a:cs typeface="Courier New" panose="02070309020205020404" pitchFamily="49" charset="0"/>
              </a:rPr>
              <a:t> once</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a:solidFill>
                  <a:srgbClr val="339900"/>
                </a:solidFill>
                <a:latin typeface="Courier New" panose="02070309020205020404" pitchFamily="49" charset="0"/>
                <a:cs typeface="Courier New" panose="02070309020205020404" pitchFamily="49" charset="0"/>
              </a:rPr>
              <a:t>#</a:t>
            </a:r>
            <a:r>
              <a:rPr lang="es-AR" altLang="es-AR" sz="1400" kern="0" dirty="0" err="1">
                <a:solidFill>
                  <a:srgbClr val="339900"/>
                </a:solidFill>
                <a:latin typeface="Courier New" panose="02070309020205020404" pitchFamily="49" charset="0"/>
                <a:cs typeface="Courier New" panose="02070309020205020404" pitchFamily="49" charset="0"/>
              </a:rPr>
              <a:t>include</a:t>
            </a:r>
            <a:r>
              <a:rPr lang="es-AR" altLang="es-AR" sz="1400" kern="0" dirty="0">
                <a:solidFill>
                  <a:srgbClr val="339900"/>
                </a:solidFill>
                <a:latin typeface="Courier New" panose="02070309020205020404" pitchFamily="49" charset="0"/>
                <a:cs typeface="Courier New" panose="02070309020205020404" pitchFamily="49" charset="0"/>
              </a:rPr>
              <a:t> "</a:t>
            </a:r>
            <a:r>
              <a:rPr lang="es-AR" altLang="es-AR" sz="1400" kern="0" dirty="0" err="1">
                <a:solidFill>
                  <a:srgbClr val="339900"/>
                </a:solidFill>
                <a:latin typeface="Courier New" panose="02070309020205020404" pitchFamily="49" charset="0"/>
                <a:cs typeface="Courier New" panose="02070309020205020404" pitchFamily="49" charset="0"/>
              </a:rPr>
              <a:t>caja.h</a:t>
            </a:r>
            <a:r>
              <a:rPr lang="es-AR" altLang="es-AR" sz="1400" kern="0" dirty="0">
                <a:solidFill>
                  <a:srgbClr val="339900"/>
                </a:solidFill>
                <a:latin typeface="Courier New" panose="02070309020205020404" pitchFamily="49" charset="0"/>
                <a:cs typeface="Courier New" panose="02070309020205020404" pitchFamily="49" charset="0"/>
              </a:rPr>
              <a:t>"</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err="1">
                <a:solidFill>
                  <a:srgbClr val="0000FF"/>
                </a:solidFill>
                <a:latin typeface="Courier New" panose="02070309020205020404" pitchFamily="49" charset="0"/>
                <a:cs typeface="Courier New" panose="02070309020205020404" pitchFamily="49" charset="0"/>
              </a:rPr>
              <a:t>class</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err="1">
                <a:solidFill>
                  <a:srgbClr val="000066"/>
                </a:solidFill>
                <a:latin typeface="Courier New" panose="02070309020205020404" pitchFamily="49" charset="0"/>
                <a:cs typeface="Courier New" panose="02070309020205020404" pitchFamily="49" charset="0"/>
              </a:rPr>
              <a:t>CajaBotellas</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80"/>
                </a:solidFill>
                <a:latin typeface="Courier New" panose="02070309020205020404" pitchFamily="49" charset="0"/>
                <a:cs typeface="Courier New" panose="02070309020205020404" pitchFamily="49" charset="0"/>
              </a:rPr>
              <a:t>: </a:t>
            </a:r>
            <a:r>
              <a:rPr lang="es-AR" altLang="es-AR" sz="1400" kern="0" dirty="0" err="1">
                <a:solidFill>
                  <a:srgbClr val="0000FF"/>
                </a:solidFill>
                <a:latin typeface="Courier New" panose="02070309020205020404" pitchFamily="49" charset="0"/>
                <a:cs typeface="Courier New" panose="02070309020205020404" pitchFamily="49" charset="0"/>
              </a:rPr>
              <a:t>public</a:t>
            </a:r>
            <a:r>
              <a:rPr lang="es-AR" altLang="es-AR" sz="1400" kern="0" dirty="0">
                <a:solidFill>
                  <a:srgbClr val="000066"/>
                </a:solidFill>
                <a:latin typeface="Courier New" panose="02070309020205020404" pitchFamily="49" charset="0"/>
                <a:cs typeface="Courier New" panose="02070309020205020404" pitchFamily="49" charset="0"/>
              </a:rPr>
              <a:t> Caja</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a:solidFill>
                  <a:srgbClr val="008000"/>
                </a:solidFill>
                <a:latin typeface="Courier New" panose="02070309020205020404" pitchFamily="49" charset="0"/>
                <a:cs typeface="Courier New" panose="02070309020205020404" pitchFamily="49" charset="0"/>
              </a:rPr>
              <a:t>{</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err="1">
                <a:solidFill>
                  <a:srgbClr val="0000FF"/>
                </a:solidFill>
                <a:latin typeface="Courier New" panose="02070309020205020404" pitchFamily="49" charset="0"/>
                <a:cs typeface="Courier New" panose="02070309020205020404" pitchFamily="49" charset="0"/>
              </a:rPr>
              <a:t>public</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80"/>
                </a:solidFill>
                <a:latin typeface="Courier New" panose="02070309020205020404" pitchFamily="49" charset="0"/>
                <a:cs typeface="Courier New" panose="02070309020205020404" pitchFamily="49" charset="0"/>
              </a:rPr>
              <a:t>:</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err="1">
                <a:solidFill>
                  <a:srgbClr val="000066"/>
                </a:solidFill>
                <a:latin typeface="Courier New" panose="02070309020205020404" pitchFamily="49" charset="0"/>
                <a:cs typeface="Courier New" panose="02070309020205020404" pitchFamily="49" charset="0"/>
              </a:rPr>
              <a:t>CajaBotellas</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00"/>
                </a:solidFill>
                <a:latin typeface="Courier New" panose="02070309020205020404" pitchFamily="49" charset="0"/>
                <a:cs typeface="Courier New" panose="02070309020205020404" pitchFamily="49" charset="0"/>
              </a:rPr>
              <a: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err="1">
                <a:solidFill>
                  <a:srgbClr val="0000FF"/>
                </a:solidFill>
                <a:latin typeface="Courier New" panose="02070309020205020404" pitchFamily="49" charset="0"/>
                <a:cs typeface="Courier New" panose="02070309020205020404" pitchFamily="49" charset="0"/>
              </a:rPr>
              <a:t>int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err="1">
                <a:solidFill>
                  <a:srgbClr val="000066"/>
                </a:solidFill>
                <a:latin typeface="Courier New" panose="02070309020205020404" pitchFamily="49" charset="0"/>
                <a:cs typeface="Courier New" panose="02070309020205020404" pitchFamily="49" charset="0"/>
              </a:rPr>
              <a:t>nro</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0080"/>
                </a:solidFill>
                <a:latin typeface="Courier New" panose="02070309020205020404" pitchFamily="49" charset="0"/>
                <a:cs typeface="Courier New" panose="02070309020205020404" pitchFamily="49" charset="0"/>
              </a:rPr>
              <a: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00DD"/>
                </a:solidFill>
                <a:latin typeface="Courier New" panose="02070309020205020404" pitchFamily="49" charset="0"/>
                <a:cs typeface="Courier New" panose="02070309020205020404" pitchFamily="49" charset="0"/>
              </a:rPr>
              <a:t>1</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00"/>
                </a:solidFill>
                <a:latin typeface="Courier New" panose="02070309020205020404" pitchFamily="49" charset="0"/>
                <a:cs typeface="Courier New" panose="02070309020205020404" pitchFamily="49" charset="0"/>
              </a:rPr>
              <a: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80"/>
                </a:solidFill>
                <a:latin typeface="Courier New" panose="02070309020205020404" pitchFamily="49" charset="0"/>
                <a:cs typeface="Courier New" panose="02070309020205020404" pitchFamily="49" charset="0"/>
              </a:rPr>
              <a:t>;</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err="1">
                <a:solidFill>
                  <a:srgbClr val="0000FF"/>
                </a:solidFill>
                <a:latin typeface="Courier New" panose="02070309020205020404" pitchFamily="49" charset="0"/>
                <a:cs typeface="Courier New" panose="02070309020205020404" pitchFamily="49" charset="0"/>
              </a:rPr>
              <a:t>double</a:t>
            </a:r>
            <a:r>
              <a:rPr lang="es-AR" altLang="es-AR" sz="1400" kern="0" dirty="0">
                <a:solidFill>
                  <a:srgbClr val="000066"/>
                </a:solidFill>
                <a:latin typeface="Courier New" panose="02070309020205020404" pitchFamily="49" charset="0"/>
                <a:cs typeface="Courier New" panose="02070309020205020404" pitchFamily="49" charset="0"/>
              </a:rPr>
              <a:t> volumen </a:t>
            </a:r>
            <a:r>
              <a:rPr lang="es-AR" altLang="es-AR" sz="1400" kern="0" dirty="0">
                <a:solidFill>
                  <a:srgbClr val="008000"/>
                </a:solidFill>
                <a:latin typeface="Courier New" panose="02070309020205020404" pitchFamily="49" charset="0"/>
                <a:cs typeface="Courier New" panose="02070309020205020404" pitchFamily="49" charset="0"/>
              </a:rPr>
              <a: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err="1">
                <a:solidFill>
                  <a:srgbClr val="0000FF"/>
                </a:solidFill>
                <a:latin typeface="Courier New" panose="02070309020205020404" pitchFamily="49" charset="0"/>
                <a:cs typeface="Courier New" panose="02070309020205020404" pitchFamily="49" charset="0"/>
              </a:rPr>
              <a:t>void</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00"/>
                </a:solidFill>
                <a:latin typeface="Courier New" panose="02070309020205020404" pitchFamily="49" charset="0"/>
                <a:cs typeface="Courier New" panose="02070309020205020404" pitchFamily="49" charset="0"/>
              </a:rPr>
              <a: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80"/>
                </a:solidFill>
                <a:latin typeface="Courier New" panose="02070309020205020404" pitchFamily="49" charset="0"/>
                <a:cs typeface="Courier New" panose="02070309020205020404" pitchFamily="49" charset="0"/>
              </a:rPr>
              <a:t>;</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a:solidFill>
                  <a:srgbClr val="000066"/>
                </a:solidFill>
                <a:latin typeface="Courier New" panose="02070309020205020404" pitchFamily="49" charset="0"/>
                <a:cs typeface="Courier New" panose="02070309020205020404" pitchFamily="49" charset="0"/>
              </a:rPr>
              <a:t>~</a:t>
            </a:r>
            <a:r>
              <a:rPr lang="es-AR" altLang="es-AR" sz="1400" kern="0" dirty="0" err="1">
                <a:solidFill>
                  <a:srgbClr val="000066"/>
                </a:solidFill>
                <a:latin typeface="Courier New" panose="02070309020205020404" pitchFamily="49" charset="0"/>
                <a:cs typeface="Courier New" panose="02070309020205020404" pitchFamily="49" charset="0"/>
              </a:rPr>
              <a:t>CajaBotellas</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00"/>
                </a:solidFill>
                <a:latin typeface="Courier New" panose="02070309020205020404" pitchFamily="49" charset="0"/>
                <a:cs typeface="Courier New" panose="02070309020205020404" pitchFamily="49" charset="0"/>
              </a:rPr>
              <a: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err="1">
                <a:solidFill>
                  <a:srgbClr val="0000FF"/>
                </a:solidFill>
                <a:latin typeface="Courier New" panose="02070309020205020404" pitchFamily="49" charset="0"/>
                <a:cs typeface="Courier New" panose="02070309020205020404" pitchFamily="49" charset="0"/>
              </a:rPr>
              <a:t>void</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00"/>
                </a:solidFill>
                <a:latin typeface="Courier New" panose="02070309020205020404" pitchFamily="49" charset="0"/>
                <a:cs typeface="Courier New" panose="02070309020205020404" pitchFamily="49" charset="0"/>
              </a:rPr>
              <a: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80"/>
                </a:solidFill>
                <a:latin typeface="Courier New" panose="02070309020205020404" pitchFamily="49" charset="0"/>
                <a:cs typeface="Courier New" panose="02070309020205020404" pitchFamily="49" charset="0"/>
              </a:rPr>
              <a:t>;</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err="1">
                <a:solidFill>
                  <a:srgbClr val="0000FF"/>
                </a:solidFill>
                <a:latin typeface="Courier New" panose="02070309020205020404" pitchFamily="49" charset="0"/>
                <a:cs typeface="Courier New" panose="02070309020205020404" pitchFamily="49" charset="0"/>
              </a:rPr>
              <a:t>private</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80"/>
                </a:solidFill>
                <a:latin typeface="Courier New" panose="02070309020205020404" pitchFamily="49" charset="0"/>
                <a:cs typeface="Courier New" panose="02070309020205020404" pitchFamily="49" charset="0"/>
              </a:rPr>
              <a:t>:</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err="1">
                <a:solidFill>
                  <a:srgbClr val="0000FF"/>
                </a:solidFill>
                <a:latin typeface="Courier New" panose="02070309020205020404" pitchFamily="49" charset="0"/>
                <a:cs typeface="Courier New" panose="02070309020205020404" pitchFamily="49" charset="0"/>
              </a:rPr>
              <a:t>int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err="1">
                <a:solidFill>
                  <a:srgbClr val="000066"/>
                </a:solidFill>
                <a:latin typeface="Courier New" panose="02070309020205020404" pitchFamily="49" charset="0"/>
                <a:cs typeface="Courier New" panose="02070309020205020404" pitchFamily="49" charset="0"/>
              </a:rPr>
              <a:t>nrobotellas</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80"/>
                </a:solidFill>
                <a:latin typeface="Courier New" panose="02070309020205020404" pitchFamily="49" charset="0"/>
                <a:cs typeface="Courier New" panose="02070309020205020404" pitchFamily="49" charset="0"/>
              </a:rPr>
              <a:t>;</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a:solidFill>
                  <a:srgbClr val="008000"/>
                </a:solidFill>
                <a:latin typeface="Courier New" panose="02070309020205020404" pitchFamily="49" charset="0"/>
                <a:cs typeface="Courier New" panose="02070309020205020404" pitchFamily="49" charset="0"/>
              </a:rPr>
              <a: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80"/>
                </a:solidFill>
                <a:latin typeface="Courier New" panose="02070309020205020404" pitchFamily="49" charset="0"/>
                <a:cs typeface="Courier New" panose="02070309020205020404" pitchFamily="49" charset="0"/>
              </a:rPr>
              <a:t>;</a:t>
            </a:r>
            <a:br>
              <a:rPr lang="es-AR" altLang="es-AR" sz="1400" kern="0" dirty="0">
                <a:solidFill>
                  <a:srgbClr val="000066"/>
                </a:solidFill>
                <a:latin typeface="Courier New" panose="02070309020205020404" pitchFamily="49" charset="0"/>
                <a:cs typeface="Courier New" panose="02070309020205020404" pitchFamily="49" charset="0"/>
              </a:rPr>
            </a:br>
            <a:endParaRPr lang="es-AR" altLang="es-AR" sz="1400" kern="0" dirty="0">
              <a:solidFill>
                <a:srgbClr val="000066"/>
              </a:solidFill>
              <a:latin typeface="Courier New" panose="02070309020205020404" pitchFamily="49" charset="0"/>
              <a:cs typeface="Courier New" panose="02070309020205020404" pitchFamily="49" charset="0"/>
            </a:endParaRPr>
          </a:p>
          <a:p>
            <a:pPr algn="l" rtl="0"/>
            <a:r>
              <a:rPr lang="es-AR" altLang="es-AR" sz="1400" kern="0" dirty="0">
                <a:solidFill>
                  <a:srgbClr val="666666"/>
                </a:solidFill>
                <a:latin typeface="Courier New" panose="02070309020205020404" pitchFamily="49" charset="0"/>
                <a:cs typeface="Courier New" panose="02070309020205020404" pitchFamily="49" charset="0"/>
              </a:rPr>
              <a:t>//archivo CajaBotellas.cpp</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a:solidFill>
                  <a:srgbClr val="339900"/>
                </a:solidFill>
                <a:latin typeface="Courier New" panose="02070309020205020404" pitchFamily="49" charset="0"/>
                <a:cs typeface="Courier New" panose="02070309020205020404" pitchFamily="49" charset="0"/>
              </a:rPr>
              <a:t>#</a:t>
            </a:r>
            <a:r>
              <a:rPr lang="es-AR" altLang="es-AR" sz="1400" kern="0" dirty="0" err="1">
                <a:solidFill>
                  <a:srgbClr val="339900"/>
                </a:solidFill>
                <a:latin typeface="Courier New" panose="02070309020205020404" pitchFamily="49" charset="0"/>
                <a:cs typeface="Courier New" panose="02070309020205020404" pitchFamily="49" charset="0"/>
              </a:rPr>
              <a:t>include</a:t>
            </a:r>
            <a:r>
              <a:rPr lang="es-AR" altLang="es-AR" sz="1400" kern="0" dirty="0">
                <a:solidFill>
                  <a:srgbClr val="339900"/>
                </a:solidFill>
                <a:latin typeface="Courier New" panose="02070309020205020404" pitchFamily="49" charset="0"/>
                <a:cs typeface="Courier New" panose="02070309020205020404" pitchFamily="49" charset="0"/>
              </a:rPr>
              <a:t> "</a:t>
            </a:r>
            <a:r>
              <a:rPr lang="es-AR" altLang="es-AR" sz="1400" kern="0" dirty="0" err="1">
                <a:solidFill>
                  <a:srgbClr val="339900"/>
                </a:solidFill>
                <a:latin typeface="Courier New" panose="02070309020205020404" pitchFamily="49" charset="0"/>
                <a:cs typeface="Courier New" panose="02070309020205020404" pitchFamily="49" charset="0"/>
              </a:rPr>
              <a:t>CajaBotellas.h</a:t>
            </a:r>
            <a:r>
              <a:rPr lang="es-AR" altLang="es-AR" sz="1400" kern="0" dirty="0">
                <a:solidFill>
                  <a:srgbClr val="339900"/>
                </a:solidFill>
                <a:latin typeface="Courier New" panose="02070309020205020404" pitchFamily="49" charset="0"/>
                <a:cs typeface="Courier New" panose="02070309020205020404" pitchFamily="49" charset="0"/>
              </a:rPr>
              <a:t>"</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a:solidFill>
                  <a:srgbClr val="339900"/>
                </a:solidFill>
                <a:latin typeface="Courier New" panose="02070309020205020404" pitchFamily="49" charset="0"/>
                <a:cs typeface="Courier New" panose="02070309020205020404" pitchFamily="49" charset="0"/>
              </a:rPr>
              <a:t>#</a:t>
            </a:r>
            <a:r>
              <a:rPr lang="es-AR" altLang="es-AR" sz="1400" kern="0" dirty="0" err="1">
                <a:solidFill>
                  <a:srgbClr val="339900"/>
                </a:solidFill>
                <a:latin typeface="Courier New" panose="02070309020205020404" pitchFamily="49" charset="0"/>
                <a:cs typeface="Courier New" panose="02070309020205020404" pitchFamily="49" charset="0"/>
              </a:rPr>
              <a:t>include</a:t>
            </a:r>
            <a:r>
              <a:rPr lang="es-AR" altLang="es-AR" sz="1400" kern="0" dirty="0">
                <a:solidFill>
                  <a:srgbClr val="339900"/>
                </a:solidFill>
                <a:latin typeface="Courier New" panose="02070309020205020404" pitchFamily="49" charset="0"/>
                <a:cs typeface="Courier New" panose="02070309020205020404" pitchFamily="49" charset="0"/>
              </a:rPr>
              <a:t> &lt;</a:t>
            </a:r>
            <a:r>
              <a:rPr lang="es-AR" altLang="es-AR" sz="1400" kern="0" dirty="0" err="1">
                <a:solidFill>
                  <a:srgbClr val="339900"/>
                </a:solidFill>
                <a:latin typeface="Courier New" panose="02070309020205020404" pitchFamily="49" charset="0"/>
                <a:cs typeface="Courier New" panose="02070309020205020404" pitchFamily="49" charset="0"/>
              </a:rPr>
              <a:t>iostream</a:t>
            </a:r>
            <a:r>
              <a:rPr lang="es-AR" altLang="es-AR" sz="1400" kern="0" dirty="0">
                <a:solidFill>
                  <a:srgbClr val="339900"/>
                </a:solidFill>
                <a:latin typeface="Courier New" panose="02070309020205020404" pitchFamily="49" charset="0"/>
                <a:cs typeface="Courier New" panose="02070309020205020404" pitchFamily="49" charset="0"/>
              </a:rPr>
              <a:t>&gt;</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err="1">
                <a:solidFill>
                  <a:srgbClr val="0000FF"/>
                </a:solidFill>
                <a:latin typeface="Courier New" panose="02070309020205020404" pitchFamily="49" charset="0"/>
                <a:cs typeface="Courier New" panose="02070309020205020404" pitchFamily="49" charset="0"/>
              </a:rPr>
              <a:t>using</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err="1">
                <a:solidFill>
                  <a:srgbClr val="000066"/>
                </a:solidFill>
                <a:latin typeface="Courier New" panose="02070309020205020404" pitchFamily="49" charset="0"/>
                <a:cs typeface="Courier New" panose="02070309020205020404" pitchFamily="49" charset="0"/>
              </a:rPr>
              <a:t>std</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80"/>
                </a:solidFill>
                <a:latin typeface="Courier New" panose="02070309020205020404" pitchFamily="49" charset="0"/>
                <a:cs typeface="Courier New" panose="02070309020205020404" pitchFamily="49" charset="0"/>
              </a:rPr>
              <a: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err="1">
                <a:solidFill>
                  <a:srgbClr val="0000DD"/>
                </a:solidFill>
                <a:latin typeface="Courier New" panose="02070309020205020404" pitchFamily="49" charset="0"/>
                <a:cs typeface="Courier New" panose="02070309020205020404" pitchFamily="49" charset="0"/>
              </a:rPr>
              <a:t>cout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80"/>
                </a:solidFill>
                <a:latin typeface="Courier New" panose="02070309020205020404" pitchFamily="49" charset="0"/>
                <a:cs typeface="Courier New" panose="02070309020205020404" pitchFamily="49" charset="0"/>
              </a:rPr>
              <a:t>;</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err="1">
                <a:solidFill>
                  <a:srgbClr val="0000FF"/>
                </a:solidFill>
                <a:latin typeface="Courier New" panose="02070309020205020404" pitchFamily="49" charset="0"/>
                <a:cs typeface="Courier New" panose="02070309020205020404" pitchFamily="49" charset="0"/>
              </a:rPr>
              <a:t>using</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err="1">
                <a:solidFill>
                  <a:srgbClr val="000066"/>
                </a:solidFill>
                <a:latin typeface="Courier New" panose="02070309020205020404" pitchFamily="49" charset="0"/>
                <a:cs typeface="Courier New" panose="02070309020205020404" pitchFamily="49" charset="0"/>
              </a:rPr>
              <a:t>std</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80"/>
                </a:solidFill>
                <a:latin typeface="Courier New" panose="02070309020205020404" pitchFamily="49" charset="0"/>
                <a:cs typeface="Courier New" panose="02070309020205020404" pitchFamily="49" charset="0"/>
              </a:rPr>
              <a: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err="1">
                <a:solidFill>
                  <a:srgbClr val="007788"/>
                </a:solidFill>
                <a:latin typeface="Courier New" panose="02070309020205020404" pitchFamily="49" charset="0"/>
                <a:cs typeface="Courier New" panose="02070309020205020404" pitchFamily="49" charset="0"/>
              </a:rPr>
              <a:t>endl</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80"/>
                </a:solidFill>
                <a:latin typeface="Courier New" panose="02070309020205020404" pitchFamily="49" charset="0"/>
                <a:cs typeface="Courier New" panose="02070309020205020404" pitchFamily="49" charset="0"/>
              </a:rPr>
              <a:t>;</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err="1">
                <a:solidFill>
                  <a:srgbClr val="000066"/>
                </a:solidFill>
                <a:latin typeface="Courier New" panose="02070309020205020404" pitchFamily="49" charset="0"/>
                <a:cs typeface="Courier New" panose="02070309020205020404" pitchFamily="49" charset="0"/>
              </a:rPr>
              <a:t>CajaBotellas</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80"/>
                </a:solidFill>
                <a:latin typeface="Courier New" panose="02070309020205020404" pitchFamily="49" charset="0"/>
                <a:cs typeface="Courier New" panose="02070309020205020404" pitchFamily="49" charset="0"/>
              </a:rPr>
              <a: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err="1">
                <a:solidFill>
                  <a:srgbClr val="007788"/>
                </a:solidFill>
                <a:latin typeface="Courier New" panose="02070309020205020404" pitchFamily="49" charset="0"/>
                <a:cs typeface="Courier New" panose="02070309020205020404" pitchFamily="49" charset="0"/>
              </a:rPr>
              <a:t>CajaBotellas</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00"/>
                </a:solidFill>
                <a:latin typeface="Courier New" panose="02070309020205020404" pitchFamily="49" charset="0"/>
                <a:cs typeface="Courier New" panose="02070309020205020404" pitchFamily="49" charset="0"/>
              </a:rPr>
              <a: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err="1">
                <a:solidFill>
                  <a:srgbClr val="0000FF"/>
                </a:solidFill>
                <a:latin typeface="Courier New" panose="02070309020205020404" pitchFamily="49" charset="0"/>
                <a:cs typeface="Courier New" panose="02070309020205020404" pitchFamily="49" charset="0"/>
              </a:rPr>
              <a:t>int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err="1">
                <a:solidFill>
                  <a:srgbClr val="000066"/>
                </a:solidFill>
                <a:latin typeface="Courier New" panose="02070309020205020404" pitchFamily="49" charset="0"/>
                <a:cs typeface="Courier New" panose="02070309020205020404" pitchFamily="49" charset="0"/>
              </a:rPr>
              <a:t>nro</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00"/>
                </a:solidFill>
                <a:latin typeface="Courier New" panose="02070309020205020404" pitchFamily="49" charset="0"/>
                <a:cs typeface="Courier New" panose="02070309020205020404" pitchFamily="49" charset="0"/>
              </a:rPr>
              <a:t>)</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a:solidFill>
                  <a:srgbClr val="008000"/>
                </a:solidFill>
                <a:latin typeface="Courier New" panose="02070309020205020404" pitchFamily="49" charset="0"/>
                <a:cs typeface="Courier New" panose="02070309020205020404" pitchFamily="49" charset="0"/>
              </a:rPr>
              <a:t>{</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err="1">
                <a:solidFill>
                  <a:srgbClr val="000066"/>
                </a:solidFill>
                <a:latin typeface="Courier New" panose="02070309020205020404" pitchFamily="49" charset="0"/>
                <a:cs typeface="Courier New" panose="02070309020205020404" pitchFamily="49" charset="0"/>
              </a:rPr>
              <a:t>nrobotellas</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0080"/>
                </a:solidFill>
                <a:latin typeface="Courier New" panose="02070309020205020404" pitchFamily="49" charset="0"/>
                <a:cs typeface="Courier New" panose="02070309020205020404" pitchFamily="49" charset="0"/>
              </a:rPr>
              <a: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err="1">
                <a:solidFill>
                  <a:srgbClr val="000066"/>
                </a:solidFill>
                <a:latin typeface="Courier New" panose="02070309020205020404" pitchFamily="49" charset="0"/>
                <a:cs typeface="Courier New" panose="02070309020205020404" pitchFamily="49" charset="0"/>
              </a:rPr>
              <a:t>nro</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80"/>
                </a:solidFill>
                <a:latin typeface="Courier New" panose="02070309020205020404" pitchFamily="49" charset="0"/>
                <a:cs typeface="Courier New" panose="02070309020205020404" pitchFamily="49" charset="0"/>
              </a:rPr>
              <a:t>;</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a:solidFill>
                  <a:srgbClr val="008000"/>
                </a:solidFill>
                <a:latin typeface="Courier New" panose="02070309020205020404" pitchFamily="49" charset="0"/>
                <a:cs typeface="Courier New" panose="02070309020205020404" pitchFamily="49" charset="0"/>
              </a:rPr>
              <a:t>}</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err="1">
                <a:solidFill>
                  <a:srgbClr val="0000FF"/>
                </a:solidFill>
                <a:latin typeface="Courier New" panose="02070309020205020404" pitchFamily="49" charset="0"/>
                <a:cs typeface="Courier New" panose="02070309020205020404" pitchFamily="49" charset="0"/>
              </a:rPr>
              <a:t>double</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err="1">
                <a:solidFill>
                  <a:srgbClr val="000066"/>
                </a:solidFill>
                <a:latin typeface="Courier New" panose="02070309020205020404" pitchFamily="49" charset="0"/>
                <a:cs typeface="Courier New" panose="02070309020205020404" pitchFamily="49" charset="0"/>
              </a:rPr>
              <a:t>CajaBotellas</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80"/>
                </a:solidFill>
                <a:latin typeface="Courier New" panose="02070309020205020404" pitchFamily="49" charset="0"/>
                <a:cs typeface="Courier New" panose="02070309020205020404" pitchFamily="49" charset="0"/>
              </a:rPr>
              <a: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7788"/>
                </a:solidFill>
                <a:latin typeface="Courier New" panose="02070309020205020404" pitchFamily="49" charset="0"/>
                <a:cs typeface="Courier New" panose="02070309020205020404" pitchFamily="49" charset="0"/>
              </a:rPr>
              <a:t>volumen</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00"/>
                </a:solidFill>
                <a:latin typeface="Courier New" panose="02070309020205020404" pitchFamily="49" charset="0"/>
                <a:cs typeface="Courier New" panose="02070309020205020404" pitchFamily="49" charset="0"/>
              </a:rPr>
              <a: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err="1">
                <a:solidFill>
                  <a:srgbClr val="0000FF"/>
                </a:solidFill>
                <a:latin typeface="Courier New" panose="02070309020205020404" pitchFamily="49" charset="0"/>
                <a:cs typeface="Courier New" panose="02070309020205020404" pitchFamily="49" charset="0"/>
              </a:rPr>
              <a:t>void</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00"/>
                </a:solidFill>
                <a:latin typeface="Courier New" panose="02070309020205020404" pitchFamily="49" charset="0"/>
                <a:cs typeface="Courier New" panose="02070309020205020404" pitchFamily="49" charset="0"/>
              </a:rPr>
              <a:t>)</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a:solidFill>
                  <a:srgbClr val="008000"/>
                </a:solidFill>
                <a:latin typeface="Courier New" panose="02070309020205020404" pitchFamily="49" charset="0"/>
                <a:cs typeface="Courier New" panose="02070309020205020404" pitchFamily="49" charset="0"/>
              </a:rPr>
              <a:t>{</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err="1">
                <a:solidFill>
                  <a:srgbClr val="0000FF"/>
                </a:solidFill>
                <a:latin typeface="Courier New" panose="02070309020205020404" pitchFamily="49" charset="0"/>
                <a:cs typeface="Courier New" panose="02070309020205020404" pitchFamily="49" charset="0"/>
              </a:rPr>
              <a:t>return</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800080"/>
                </a:solidFill>
                <a:latin typeface="Courier New" panose="02070309020205020404" pitchFamily="49" charset="0"/>
                <a:cs typeface="Courier New" panose="02070309020205020404" pitchFamily="49" charset="0"/>
              </a:rPr>
              <a:t>0.85</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0040"/>
                </a:solidFill>
                <a:latin typeface="Courier New" panose="02070309020205020404" pitchFamily="49" charset="0"/>
                <a:cs typeface="Courier New" panose="02070309020205020404" pitchFamily="49" charset="0"/>
              </a:rPr>
              <a:t>*</a:t>
            </a:r>
            <a:r>
              <a:rPr lang="es-AR" altLang="es-AR" sz="1400" kern="0" dirty="0">
                <a:solidFill>
                  <a:srgbClr val="000066"/>
                </a:solidFill>
                <a:latin typeface="Courier New" panose="02070309020205020404" pitchFamily="49" charset="0"/>
                <a:cs typeface="Courier New" panose="02070309020205020404" pitchFamily="49" charset="0"/>
              </a:rPr>
              <a:t> Caja </a:t>
            </a:r>
            <a:r>
              <a:rPr lang="es-AR" altLang="es-AR" sz="1400" kern="0" dirty="0">
                <a:solidFill>
                  <a:srgbClr val="008080"/>
                </a:solidFill>
                <a:latin typeface="Courier New" panose="02070309020205020404" pitchFamily="49" charset="0"/>
                <a:cs typeface="Courier New" panose="02070309020205020404" pitchFamily="49" charset="0"/>
              </a:rPr>
              <a: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7788"/>
                </a:solidFill>
                <a:latin typeface="Courier New" panose="02070309020205020404" pitchFamily="49" charset="0"/>
                <a:cs typeface="Courier New" panose="02070309020205020404" pitchFamily="49" charset="0"/>
              </a:rPr>
              <a:t>volumen</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00"/>
                </a:solidFill>
                <a:latin typeface="Courier New" panose="02070309020205020404" pitchFamily="49" charset="0"/>
                <a:cs typeface="Courier New" panose="02070309020205020404" pitchFamily="49" charset="0"/>
              </a:rPr>
              <a: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00"/>
                </a:solidFill>
                <a:latin typeface="Courier New" panose="02070309020205020404" pitchFamily="49" charset="0"/>
                <a:cs typeface="Courier New" panose="02070309020205020404" pitchFamily="49" charset="0"/>
              </a:rPr>
              <a: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80"/>
                </a:solidFill>
                <a:latin typeface="Courier New" panose="02070309020205020404" pitchFamily="49" charset="0"/>
                <a:cs typeface="Courier New" panose="02070309020205020404" pitchFamily="49" charset="0"/>
              </a:rPr>
              <a: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666666"/>
                </a:solidFill>
                <a:latin typeface="Courier New" panose="02070309020205020404" pitchFamily="49" charset="0"/>
                <a:cs typeface="Courier New" panose="02070309020205020404" pitchFamily="49" charset="0"/>
              </a:rPr>
              <a:t>//ojo no olvidar :: para invocar volumen() de Caja</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a:solidFill>
                  <a:srgbClr val="008000"/>
                </a:solidFill>
                <a:latin typeface="Courier New" panose="02070309020205020404" pitchFamily="49" charset="0"/>
                <a:cs typeface="Courier New" panose="02070309020205020404" pitchFamily="49" charset="0"/>
              </a:rPr>
              <a:t>}</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err="1">
                <a:solidFill>
                  <a:srgbClr val="000066"/>
                </a:solidFill>
                <a:latin typeface="Courier New" panose="02070309020205020404" pitchFamily="49" charset="0"/>
                <a:cs typeface="Courier New" panose="02070309020205020404" pitchFamily="49" charset="0"/>
              </a:rPr>
              <a:t>CajaBotellas</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80"/>
                </a:solidFill>
                <a:latin typeface="Courier New" panose="02070309020205020404" pitchFamily="49" charset="0"/>
                <a:cs typeface="Courier New" panose="02070309020205020404" pitchFamily="49" charset="0"/>
              </a:rPr>
              <a: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err="1">
                <a:solidFill>
                  <a:srgbClr val="000066"/>
                </a:solidFill>
                <a:latin typeface="Courier New" panose="02070309020205020404" pitchFamily="49" charset="0"/>
                <a:cs typeface="Courier New" panose="02070309020205020404" pitchFamily="49" charset="0"/>
              </a:rPr>
              <a:t>CajaBotellas</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00"/>
                </a:solidFill>
                <a:latin typeface="Courier New" panose="02070309020205020404" pitchFamily="49" charset="0"/>
                <a:cs typeface="Courier New" panose="02070309020205020404" pitchFamily="49" charset="0"/>
              </a:rPr>
              <a:t>(</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err="1">
                <a:solidFill>
                  <a:srgbClr val="0000FF"/>
                </a:solidFill>
                <a:latin typeface="Courier New" panose="02070309020205020404" pitchFamily="49" charset="0"/>
                <a:cs typeface="Courier New" panose="02070309020205020404" pitchFamily="49" charset="0"/>
              </a:rPr>
              <a:t>void</a:t>
            </a:r>
            <a:r>
              <a:rPr lang="es-AR" altLang="es-AR" sz="1400" kern="0" dirty="0">
                <a:solidFill>
                  <a:srgbClr val="000066"/>
                </a:solidFill>
                <a:latin typeface="Courier New" panose="02070309020205020404" pitchFamily="49" charset="0"/>
                <a:cs typeface="Courier New" panose="02070309020205020404" pitchFamily="49" charset="0"/>
              </a:rPr>
              <a:t> </a:t>
            </a:r>
            <a:r>
              <a:rPr lang="es-AR" altLang="es-AR" sz="1400" kern="0" dirty="0">
                <a:solidFill>
                  <a:srgbClr val="008000"/>
                </a:solidFill>
                <a:latin typeface="Courier New" panose="02070309020205020404" pitchFamily="49" charset="0"/>
                <a:cs typeface="Courier New" panose="02070309020205020404" pitchFamily="49" charset="0"/>
              </a:rPr>
              <a:t>)</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a:solidFill>
                  <a:srgbClr val="008000"/>
                </a:solidFill>
                <a:latin typeface="Courier New" panose="02070309020205020404" pitchFamily="49" charset="0"/>
                <a:cs typeface="Courier New" panose="02070309020205020404" pitchFamily="49" charset="0"/>
              </a:rPr>
              <a:t>{</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a:solidFill>
                  <a:srgbClr val="666666"/>
                </a:solidFill>
                <a:latin typeface="Courier New" panose="02070309020205020404" pitchFamily="49" charset="0"/>
                <a:cs typeface="Courier New" panose="02070309020205020404" pitchFamily="49" charset="0"/>
              </a:rPr>
              <a:t>//</a:t>
            </a:r>
            <a:r>
              <a:rPr lang="es-AR" altLang="es-AR" sz="1400" kern="0" dirty="0" err="1">
                <a:solidFill>
                  <a:srgbClr val="666666"/>
                </a:solidFill>
                <a:latin typeface="Courier New" panose="02070309020205020404" pitchFamily="49" charset="0"/>
                <a:cs typeface="Courier New" panose="02070309020205020404" pitchFamily="49" charset="0"/>
              </a:rPr>
              <a:t>cout</a:t>
            </a:r>
            <a:r>
              <a:rPr lang="es-AR" altLang="es-AR" sz="1400" kern="0" dirty="0">
                <a:solidFill>
                  <a:srgbClr val="666666"/>
                </a:solidFill>
                <a:latin typeface="Courier New" panose="02070309020205020404" pitchFamily="49" charset="0"/>
                <a:cs typeface="Courier New" panose="02070309020205020404" pitchFamily="49" charset="0"/>
              </a:rPr>
              <a:t> &lt;&lt; "Se invoca al destructor de </a:t>
            </a:r>
            <a:r>
              <a:rPr lang="es-AR" altLang="es-AR" sz="1400" kern="0" dirty="0" err="1">
                <a:solidFill>
                  <a:srgbClr val="666666"/>
                </a:solidFill>
                <a:latin typeface="Courier New" panose="02070309020205020404" pitchFamily="49" charset="0"/>
                <a:cs typeface="Courier New" panose="02070309020205020404" pitchFamily="49" charset="0"/>
              </a:rPr>
              <a:t>CajaBotellas</a:t>
            </a:r>
            <a:r>
              <a:rPr lang="es-AR" altLang="es-AR" sz="1400" kern="0" dirty="0">
                <a:solidFill>
                  <a:srgbClr val="666666"/>
                </a:solidFill>
                <a:latin typeface="Courier New" panose="02070309020205020404" pitchFamily="49" charset="0"/>
                <a:cs typeface="Courier New" panose="02070309020205020404" pitchFamily="49" charset="0"/>
              </a:rPr>
              <a:t>" &lt;&lt; </a:t>
            </a:r>
            <a:r>
              <a:rPr lang="es-AR" altLang="es-AR" sz="1400" kern="0" dirty="0" err="1">
                <a:solidFill>
                  <a:srgbClr val="666666"/>
                </a:solidFill>
                <a:latin typeface="Courier New" panose="02070309020205020404" pitchFamily="49" charset="0"/>
                <a:cs typeface="Courier New" panose="02070309020205020404" pitchFamily="49" charset="0"/>
              </a:rPr>
              <a:t>endl</a:t>
            </a:r>
            <a:r>
              <a:rPr lang="es-AR" altLang="es-AR" sz="1400" kern="0" dirty="0">
                <a:solidFill>
                  <a:srgbClr val="666666"/>
                </a:solidFill>
                <a:latin typeface="Courier New" panose="02070309020205020404" pitchFamily="49" charset="0"/>
                <a:cs typeface="Courier New" panose="02070309020205020404" pitchFamily="49" charset="0"/>
              </a:rPr>
              <a:t>;</a:t>
            </a:r>
            <a:br>
              <a:rPr lang="es-AR" altLang="es-AR" sz="1400" kern="0" dirty="0">
                <a:solidFill>
                  <a:srgbClr val="000066"/>
                </a:solidFill>
                <a:latin typeface="Courier New" panose="02070309020205020404" pitchFamily="49" charset="0"/>
                <a:cs typeface="Courier New" panose="02070309020205020404" pitchFamily="49" charset="0"/>
              </a:rPr>
            </a:br>
            <a:r>
              <a:rPr lang="es-AR" altLang="es-AR" sz="1400" kern="0" dirty="0">
                <a:solidFill>
                  <a:srgbClr val="008000"/>
                </a:solidFill>
                <a:latin typeface="Courier New" panose="02070309020205020404" pitchFamily="49" charset="0"/>
                <a:cs typeface="Courier New" panose="02070309020205020404" pitchFamily="49" charset="0"/>
              </a:rPr>
              <a:t>}</a:t>
            </a:r>
            <a:r>
              <a:rPr lang="es-AR" altLang="es-AR" sz="3200" kern="0" dirty="0"/>
              <a:t> </a:t>
            </a:r>
            <a:endParaRPr lang="es-AR" altLang="es-AR" sz="4400" kern="0" dirty="0"/>
          </a:p>
        </p:txBody>
      </p:sp>
      <p:sp>
        <p:nvSpPr>
          <p:cNvPr id="34" name="Rectangle 14"/>
          <p:cNvSpPr>
            <a:spLocks noChangeArrowheads="1"/>
          </p:cNvSpPr>
          <p:nvPr/>
        </p:nvSpPr>
        <p:spPr bwMode="auto">
          <a:xfrm>
            <a:off x="1266108" y="12020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9963193"/>
      </p:ext>
    </p:extLst>
  </p:cSld>
  <p:clrMapOvr>
    <a:masterClrMapping/>
  </p:clrMapOvr>
  <p:transition spd="med">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18. Funciones miembro </a:t>
            </a:r>
            <a:endParaRPr lang="es-AR" dirty="0"/>
          </a:p>
        </p:txBody>
      </p:sp>
      <p:sp>
        <p:nvSpPr>
          <p:cNvPr id="8" name="Marcador de texto 7"/>
          <p:cNvSpPr>
            <a:spLocks noGrp="1"/>
          </p:cNvSpPr>
          <p:nvPr>
            <p:ph idx="1"/>
          </p:nvPr>
        </p:nvSpPr>
        <p:spPr>
          <a:xfrm>
            <a:off x="671671" y="1100862"/>
            <a:ext cx="11370549" cy="4924425"/>
          </a:xfrm>
        </p:spPr>
        <p:txBody>
          <a:bodyPr>
            <a:normAutofit/>
          </a:bodyPr>
          <a:lstStyle/>
          <a:p>
            <a:r>
              <a:rPr lang="es-ES" sz="1800" dirty="0"/>
              <a:t>La solución más limpia para el diseño de jerarquías de clases, es aquélla donde la clase derivada usa sólo los miembros públicos de su clase base, para acceder a los miembros privados de dicha clase base. </a:t>
            </a:r>
          </a:p>
          <a:p>
            <a:r>
              <a:rPr lang="es-ES" sz="1800" dirty="0"/>
              <a:t>Igualmente existe la posibilidad de utilizar miembros protegidos usando la palabra reservada </a:t>
            </a:r>
            <a:r>
              <a:rPr lang="es-ES" sz="1800" dirty="0" err="1"/>
              <a:t>protected</a:t>
            </a:r>
            <a:r>
              <a:rPr lang="es-ES" sz="1800" dirty="0"/>
              <a:t>. Un miembro protegido es como un miembro público para la clase derivada pero, es como un miembro privado para todas las demás clases. Se debe acceder a dichos miembros protegidos únicamente a través de una referencia de la clase derivada donde se esté utilizando. </a:t>
            </a:r>
          </a:p>
          <a:p>
            <a:r>
              <a:rPr lang="es-ES" sz="1800" dirty="0"/>
              <a:t>Los miembros de una clase derivada  </a:t>
            </a:r>
            <a:r>
              <a:rPr lang="es-ES" sz="2000" i="0" dirty="0">
                <a:effectLst/>
                <a:latin typeface="Tahoma" panose="020B0604030504040204" pitchFamily="34" charset="0"/>
                <a:ea typeface="Tahoma" panose="020B0604030504040204" pitchFamily="34" charset="0"/>
                <a:cs typeface="Tahoma" panose="020B0604030504040204" pitchFamily="34" charset="0"/>
              </a:rPr>
              <a:t>pueden</a:t>
            </a:r>
            <a:r>
              <a:rPr lang="es-ES" sz="1800" dirty="0"/>
              <a:t> hacer referencia a miembros públicos y protegidos de la clase base usando directamente los nombres de los mismos; no es necesario utilizar el operador de resolución de ámbito. </a:t>
            </a:r>
          </a:p>
          <a:p>
            <a:r>
              <a:rPr lang="es-ES" sz="1800" dirty="0"/>
              <a:t>En la clase </a:t>
            </a:r>
            <a:r>
              <a:rPr lang="es-ES" sz="1800" dirty="0" err="1"/>
              <a:t>CajaBotellas</a:t>
            </a:r>
            <a:r>
              <a:rPr lang="es-ES" sz="1800" dirty="0"/>
              <a:t> obsérvese que se usa :: el operador de resolución de ámbito en la función miembro volumen(), porque la misma ha sido redefinida; esta reutilización de nombres es habitual para añadir más funcionalidad en las clases derivadas y evitar reescribir código; se invoca la versión de la clase base, para que lleve a cabo parte de la nueva tarea. Si se omitiesen los :: el programa caería dentro de una secuencia de llamadas recursivas infinitas. La redefinición de un método no hace desaparecer al original, sin embargo, una función miembro redefinida oculta todas las funciones miembros heredadas con el mismo nombre. </a:t>
            </a:r>
          </a:p>
          <a:p>
            <a:r>
              <a:rPr lang="es-ES" sz="1800" dirty="0"/>
              <a:t>//se supone que el volumen efectivo usado de la caja es el 85% del total </a:t>
            </a:r>
          </a:p>
          <a:p>
            <a:endParaRPr lang="es-AR" sz="18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27</a:t>
            </a:fld>
            <a:endParaRPr lang="es-AR" spc="10" dirty="0"/>
          </a:p>
        </p:txBody>
      </p:sp>
      <p:sp>
        <p:nvSpPr>
          <p:cNvPr id="3" name="Rectángulo 2"/>
          <p:cNvSpPr/>
          <p:nvPr/>
        </p:nvSpPr>
        <p:spPr>
          <a:xfrm>
            <a:off x="1068387" y="5681524"/>
            <a:ext cx="6715125" cy="1754326"/>
          </a:xfrm>
          <a:prstGeom prst="rect">
            <a:avLst/>
          </a:prstGeom>
          <a:solidFill>
            <a:schemeClr val="tx1"/>
          </a:solidFill>
        </p:spPr>
        <p:txBody>
          <a:bodyPr>
            <a:spAutoFit/>
          </a:bodyPr>
          <a:lstStyle/>
          <a:p>
            <a:endParaRPr lang="es-ES" dirty="0"/>
          </a:p>
          <a:p>
            <a:r>
              <a:rPr lang="es-ES" dirty="0" err="1">
                <a:solidFill>
                  <a:srgbClr val="0000FF"/>
                </a:solidFill>
                <a:latin typeface="Courier New" panose="02070309020205020404" pitchFamily="49" charset="0"/>
              </a:rPr>
              <a:t>double</a:t>
            </a:r>
            <a:r>
              <a:rPr lang="es-ES" dirty="0">
                <a:solidFill>
                  <a:srgbClr val="000066"/>
                </a:solidFill>
                <a:latin typeface="Courier New" panose="02070309020205020404" pitchFamily="49" charset="0"/>
              </a:rPr>
              <a:t> </a:t>
            </a:r>
            <a:r>
              <a:rPr lang="es-ES" dirty="0" err="1">
                <a:solidFill>
                  <a:srgbClr val="000066"/>
                </a:solidFill>
                <a:latin typeface="Courier New" panose="02070309020205020404" pitchFamily="49" charset="0"/>
              </a:rPr>
              <a:t>CajaBotellas</a:t>
            </a:r>
            <a:r>
              <a:rPr lang="es-ES" dirty="0">
                <a:solidFill>
                  <a:srgbClr val="000066"/>
                </a:solidFill>
                <a:latin typeface="Courier New" panose="02070309020205020404" pitchFamily="49" charset="0"/>
              </a:rPr>
              <a:t> </a:t>
            </a:r>
            <a:r>
              <a:rPr lang="es-ES" dirty="0">
                <a:solidFill>
                  <a:srgbClr val="008080"/>
                </a:solidFill>
                <a:latin typeface="Courier New" panose="02070309020205020404" pitchFamily="49" charset="0"/>
              </a:rPr>
              <a:t>::</a:t>
            </a:r>
            <a:r>
              <a:rPr lang="es-ES" dirty="0">
                <a:solidFill>
                  <a:srgbClr val="000066"/>
                </a:solidFill>
                <a:latin typeface="Courier New" panose="02070309020205020404" pitchFamily="49" charset="0"/>
              </a:rPr>
              <a:t> </a:t>
            </a:r>
            <a:r>
              <a:rPr lang="es-ES" dirty="0">
                <a:solidFill>
                  <a:srgbClr val="007788"/>
                </a:solidFill>
                <a:latin typeface="Courier New" panose="02070309020205020404" pitchFamily="49" charset="0"/>
              </a:rPr>
              <a:t>volumen</a:t>
            </a:r>
            <a:r>
              <a:rPr lang="es-ES" dirty="0">
                <a:solidFill>
                  <a:srgbClr val="000066"/>
                </a:solidFill>
                <a:latin typeface="Courier New" panose="02070309020205020404" pitchFamily="49" charset="0"/>
              </a:rPr>
              <a:t> </a:t>
            </a:r>
            <a:r>
              <a:rPr lang="es-ES" dirty="0">
                <a:solidFill>
                  <a:srgbClr val="008000"/>
                </a:solidFill>
                <a:latin typeface="Courier New" panose="02070309020205020404" pitchFamily="49" charset="0"/>
              </a:rPr>
              <a:t>(</a:t>
            </a:r>
            <a:r>
              <a:rPr lang="es-ES" dirty="0">
                <a:solidFill>
                  <a:srgbClr val="000066"/>
                </a:solidFill>
                <a:latin typeface="Courier New" panose="02070309020205020404" pitchFamily="49" charset="0"/>
              </a:rPr>
              <a:t> </a:t>
            </a:r>
            <a:r>
              <a:rPr lang="es-ES" dirty="0" err="1">
                <a:solidFill>
                  <a:srgbClr val="0000FF"/>
                </a:solidFill>
                <a:latin typeface="Courier New" panose="02070309020205020404" pitchFamily="49" charset="0"/>
              </a:rPr>
              <a:t>void</a:t>
            </a:r>
            <a:r>
              <a:rPr lang="es-ES" dirty="0">
                <a:solidFill>
                  <a:srgbClr val="000066"/>
                </a:solidFill>
                <a:latin typeface="Courier New" panose="02070309020205020404" pitchFamily="49" charset="0"/>
              </a:rPr>
              <a:t> </a:t>
            </a:r>
            <a:r>
              <a:rPr lang="es-ES" dirty="0">
                <a:solidFill>
                  <a:srgbClr val="008000"/>
                </a:solidFill>
                <a:latin typeface="Courier New" panose="02070309020205020404" pitchFamily="49" charset="0"/>
              </a:rPr>
              <a:t>)</a:t>
            </a:r>
            <a:br>
              <a:rPr lang="es-ES" dirty="0">
                <a:solidFill>
                  <a:srgbClr val="000066"/>
                </a:solidFill>
                <a:latin typeface="Courier New" panose="02070309020205020404" pitchFamily="49" charset="0"/>
              </a:rPr>
            </a:br>
            <a:r>
              <a:rPr lang="es-ES" dirty="0">
                <a:solidFill>
                  <a:srgbClr val="008000"/>
                </a:solidFill>
                <a:latin typeface="Courier New" panose="02070309020205020404" pitchFamily="49" charset="0"/>
              </a:rPr>
              <a:t>{</a:t>
            </a:r>
            <a:br>
              <a:rPr lang="es-ES" dirty="0">
                <a:solidFill>
                  <a:srgbClr val="000066"/>
                </a:solidFill>
                <a:latin typeface="Courier New" panose="02070309020205020404" pitchFamily="49" charset="0"/>
              </a:rPr>
            </a:br>
            <a:r>
              <a:rPr lang="es-ES" dirty="0" err="1">
                <a:solidFill>
                  <a:srgbClr val="0000FF"/>
                </a:solidFill>
                <a:latin typeface="Courier New" panose="02070309020205020404" pitchFamily="49" charset="0"/>
              </a:rPr>
              <a:t>return</a:t>
            </a:r>
            <a:r>
              <a:rPr lang="es-ES" dirty="0">
                <a:solidFill>
                  <a:srgbClr val="000066"/>
                </a:solidFill>
                <a:latin typeface="Courier New" panose="02070309020205020404" pitchFamily="49" charset="0"/>
              </a:rPr>
              <a:t> </a:t>
            </a:r>
            <a:r>
              <a:rPr lang="es-ES" dirty="0">
                <a:solidFill>
                  <a:srgbClr val="800080"/>
                </a:solidFill>
                <a:latin typeface="Courier New" panose="02070309020205020404" pitchFamily="49" charset="0"/>
              </a:rPr>
              <a:t>0.85</a:t>
            </a:r>
            <a:r>
              <a:rPr lang="es-ES" dirty="0">
                <a:solidFill>
                  <a:srgbClr val="000066"/>
                </a:solidFill>
                <a:latin typeface="Courier New" panose="02070309020205020404" pitchFamily="49" charset="0"/>
              </a:rPr>
              <a:t> </a:t>
            </a:r>
            <a:r>
              <a:rPr lang="es-ES" dirty="0">
                <a:solidFill>
                  <a:srgbClr val="000040"/>
                </a:solidFill>
                <a:latin typeface="Courier New" panose="02070309020205020404" pitchFamily="49" charset="0"/>
              </a:rPr>
              <a:t>*</a:t>
            </a:r>
            <a:r>
              <a:rPr lang="es-ES" dirty="0">
                <a:solidFill>
                  <a:srgbClr val="000066"/>
                </a:solidFill>
                <a:latin typeface="Courier New" panose="02070309020205020404" pitchFamily="49" charset="0"/>
              </a:rPr>
              <a:t> Caja </a:t>
            </a:r>
            <a:r>
              <a:rPr lang="es-ES" dirty="0">
                <a:solidFill>
                  <a:srgbClr val="008080"/>
                </a:solidFill>
                <a:latin typeface="Courier New" panose="02070309020205020404" pitchFamily="49" charset="0"/>
              </a:rPr>
              <a:t>::</a:t>
            </a:r>
            <a:r>
              <a:rPr lang="es-ES" dirty="0">
                <a:solidFill>
                  <a:srgbClr val="000066"/>
                </a:solidFill>
                <a:latin typeface="Courier New" panose="02070309020205020404" pitchFamily="49" charset="0"/>
              </a:rPr>
              <a:t> </a:t>
            </a:r>
            <a:r>
              <a:rPr lang="es-ES" dirty="0">
                <a:solidFill>
                  <a:srgbClr val="007788"/>
                </a:solidFill>
                <a:latin typeface="Courier New" panose="02070309020205020404" pitchFamily="49" charset="0"/>
              </a:rPr>
              <a:t>volumen</a:t>
            </a:r>
            <a:r>
              <a:rPr lang="es-ES" dirty="0">
                <a:solidFill>
                  <a:srgbClr val="000066"/>
                </a:solidFill>
                <a:latin typeface="Courier New" panose="02070309020205020404" pitchFamily="49" charset="0"/>
              </a:rPr>
              <a:t> </a:t>
            </a:r>
            <a:r>
              <a:rPr lang="es-ES" dirty="0">
                <a:solidFill>
                  <a:srgbClr val="008000"/>
                </a:solidFill>
                <a:latin typeface="Courier New" panose="02070309020205020404" pitchFamily="49" charset="0"/>
              </a:rPr>
              <a:t>(</a:t>
            </a:r>
            <a:r>
              <a:rPr lang="es-ES" dirty="0">
                <a:solidFill>
                  <a:srgbClr val="000066"/>
                </a:solidFill>
                <a:latin typeface="Courier New" panose="02070309020205020404" pitchFamily="49" charset="0"/>
              </a:rPr>
              <a:t> </a:t>
            </a:r>
            <a:r>
              <a:rPr lang="es-ES" dirty="0">
                <a:solidFill>
                  <a:srgbClr val="008000"/>
                </a:solidFill>
                <a:latin typeface="Courier New" panose="02070309020205020404" pitchFamily="49" charset="0"/>
              </a:rPr>
              <a:t>)</a:t>
            </a:r>
            <a:r>
              <a:rPr lang="es-ES" dirty="0">
                <a:solidFill>
                  <a:srgbClr val="000066"/>
                </a:solidFill>
                <a:latin typeface="Courier New" panose="02070309020205020404" pitchFamily="49" charset="0"/>
              </a:rPr>
              <a:t> </a:t>
            </a:r>
            <a:r>
              <a:rPr lang="es-ES" dirty="0">
                <a:solidFill>
                  <a:srgbClr val="008080"/>
                </a:solidFill>
                <a:latin typeface="Courier New" panose="02070309020205020404" pitchFamily="49" charset="0"/>
              </a:rPr>
              <a:t>;</a:t>
            </a:r>
            <a:r>
              <a:rPr lang="es-ES" dirty="0">
                <a:solidFill>
                  <a:srgbClr val="000066"/>
                </a:solidFill>
                <a:latin typeface="Courier New" panose="02070309020205020404" pitchFamily="49" charset="0"/>
              </a:rPr>
              <a:t> </a:t>
            </a:r>
            <a:r>
              <a:rPr lang="es-ES" dirty="0">
                <a:solidFill>
                  <a:srgbClr val="666666"/>
                </a:solidFill>
                <a:latin typeface="Courier New" panose="02070309020205020404" pitchFamily="49" charset="0"/>
              </a:rPr>
              <a:t>//ojo no olvidar :: para invocar volumen() de Caja</a:t>
            </a:r>
            <a:br>
              <a:rPr lang="es-ES" dirty="0">
                <a:solidFill>
                  <a:srgbClr val="000066"/>
                </a:solidFill>
                <a:latin typeface="Courier New" panose="02070309020205020404" pitchFamily="49" charset="0"/>
              </a:rPr>
            </a:br>
            <a:r>
              <a:rPr lang="es-ES" dirty="0">
                <a:solidFill>
                  <a:srgbClr val="008000"/>
                </a:solidFill>
                <a:latin typeface="Courier New" panose="02070309020205020404" pitchFamily="49" charset="0"/>
              </a:rPr>
              <a:t>}</a:t>
            </a:r>
            <a:endParaRPr lang="es-ES" dirty="0"/>
          </a:p>
        </p:txBody>
      </p:sp>
    </p:spTree>
    <p:extLst>
      <p:ext uri="{BB962C8B-B14F-4D97-AF65-F5344CB8AC3E}">
        <p14:creationId xmlns:p14="http://schemas.microsoft.com/office/powerpoint/2010/main" val="2744376425"/>
      </p:ext>
    </p:extLst>
  </p:cSld>
  <p:clrMapOvr>
    <a:masterClrMapping/>
  </p:clrMapOvr>
  <p:transition spd="med">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9389" y="183369"/>
            <a:ext cx="7937208" cy="515526"/>
          </a:xfrm>
        </p:spPr>
        <p:txBody>
          <a:bodyPr>
            <a:normAutofit fontScale="90000"/>
          </a:bodyPr>
          <a:lstStyle/>
          <a:p>
            <a:r>
              <a:rPr lang="es-AR" b="1" dirty="0"/>
              <a:t>19. Constructores y destructores </a:t>
            </a:r>
            <a:endParaRPr lang="es-AR" dirty="0"/>
          </a:p>
        </p:txBody>
      </p:sp>
      <p:sp>
        <p:nvSpPr>
          <p:cNvPr id="3" name="Marcador de texto 2"/>
          <p:cNvSpPr>
            <a:spLocks noGrp="1"/>
          </p:cNvSpPr>
          <p:nvPr>
            <p:ph idx="1"/>
          </p:nvPr>
        </p:nvSpPr>
        <p:spPr>
          <a:xfrm>
            <a:off x="315912" y="1099965"/>
            <a:ext cx="5532874" cy="6107285"/>
          </a:xfrm>
        </p:spPr>
        <p:txBody>
          <a:bodyPr>
            <a:noAutofit/>
          </a:bodyPr>
          <a:lstStyle/>
          <a:p>
            <a:r>
              <a:rPr lang="es-ES" sz="1600" dirty="0">
                <a:latin typeface="Segoe UI" panose="020B0502040204020203" pitchFamily="34" charset="0"/>
                <a:ea typeface="Tahoma" panose="020B0604030504040204" pitchFamily="34" charset="0"/>
                <a:cs typeface="Segoe UI" panose="020B0502040204020203" pitchFamily="34" charset="0"/>
              </a:rPr>
              <a:t>Algunas clases derivadas necesitan constructores. Si la clase base tiene un constructor hay que invocarlo y si, dicho constructor necesita argumentos, hay que proporcionarlos. </a:t>
            </a:r>
          </a:p>
          <a:p>
            <a:r>
              <a:rPr lang="es-ES" sz="1600" dirty="0">
                <a:latin typeface="Segoe UI" panose="020B0502040204020203" pitchFamily="34" charset="0"/>
                <a:ea typeface="Tahoma" panose="020B0604030504040204" pitchFamily="34" charset="0"/>
                <a:cs typeface="Segoe UI" panose="020B0502040204020203" pitchFamily="34" charset="0"/>
              </a:rPr>
              <a:t>Aunque los constructores de la clase base no se heredan, son usados para crear la parte heredada de la clase base, de un objeto de la clase derivada y, esta tarea es responsabilidad del constructor de la clase base. </a:t>
            </a:r>
          </a:p>
          <a:p>
            <a:r>
              <a:rPr lang="es-ES" sz="1600" dirty="0">
                <a:latin typeface="Segoe UI" panose="020B0502040204020203" pitchFamily="34" charset="0"/>
                <a:ea typeface="Tahoma" panose="020B0604030504040204" pitchFamily="34" charset="0"/>
                <a:cs typeface="Segoe UI" panose="020B0502040204020203" pitchFamily="34" charset="0"/>
              </a:rPr>
              <a:t>En el ejemplo de las cajas se invocaba automáticamente el constructor por defecto de la clase base (con los argumentos por defecto). </a:t>
            </a:r>
          </a:p>
          <a:p>
            <a:r>
              <a:rPr lang="es-ES" sz="1600" dirty="0">
                <a:latin typeface="Segoe UI" panose="020B0502040204020203" pitchFamily="34" charset="0"/>
                <a:ea typeface="Tahoma" panose="020B0604030504040204" pitchFamily="34" charset="0"/>
                <a:cs typeface="Segoe UI" panose="020B0502040204020203" pitchFamily="34" charset="0"/>
              </a:rPr>
              <a:t>Para hacer utilizable la clase derivada </a:t>
            </a:r>
            <a:r>
              <a:rPr lang="es-ES" sz="1600" dirty="0" err="1">
                <a:latin typeface="Segoe UI" panose="020B0502040204020203" pitchFamily="34" charset="0"/>
                <a:ea typeface="Tahoma" panose="020B0604030504040204" pitchFamily="34" charset="0"/>
                <a:cs typeface="Segoe UI" panose="020B0502040204020203" pitchFamily="34" charset="0"/>
              </a:rPr>
              <a:t>CajaBotellas</a:t>
            </a:r>
            <a:r>
              <a:rPr lang="es-ES" sz="1600" dirty="0">
                <a:latin typeface="Segoe UI" panose="020B0502040204020203" pitchFamily="34" charset="0"/>
                <a:ea typeface="Tahoma" panose="020B0604030504040204" pitchFamily="34" charset="0"/>
                <a:cs typeface="Segoe UI" panose="020B0502040204020203" pitchFamily="34" charset="0"/>
              </a:rPr>
              <a:t> se contempla la posibilidad de especificar las dimensiones de la caja de botellas, además del número de botellas que pueda contener. Dicho constructor invoca explícitamente al constructor de la clase base para dar valores iniciales a los datos miembros que heredó de la clase base Caja; la invocación se realiza al final de la signatura del constructor de la clase derivada </a:t>
            </a:r>
            <a:r>
              <a:rPr lang="es-ES" sz="1600" dirty="0" err="1">
                <a:latin typeface="Segoe UI" panose="020B0502040204020203" pitchFamily="34" charset="0"/>
                <a:ea typeface="Tahoma" panose="020B0604030504040204" pitchFamily="34" charset="0"/>
                <a:cs typeface="Segoe UI" panose="020B0502040204020203" pitchFamily="34" charset="0"/>
              </a:rPr>
              <a:t>CajaBotellas</a:t>
            </a:r>
            <a:r>
              <a:rPr lang="es-ES" sz="1600" dirty="0">
                <a:latin typeface="Segoe UI" panose="020B0502040204020203" pitchFamily="34" charset="0"/>
                <a:ea typeface="Tahoma" panose="020B0604030504040204" pitchFamily="34" charset="0"/>
                <a:cs typeface="Segoe UI" panose="020B0502040204020203" pitchFamily="34" charset="0"/>
              </a:rPr>
              <a:t> luego de añadir :, puede observarse que esto coincide con la forma que puede utilizarse para inicializar datos miembros en un constructor, es decir, al respecto la clase base actúa exactamente igual que un miembro de la clase derivada. </a:t>
            </a:r>
            <a:endParaRPr lang="es-AR" sz="1600" dirty="0">
              <a:latin typeface="Segoe UI" panose="020B0502040204020203" pitchFamily="34" charset="0"/>
              <a:ea typeface="Tahoma" panose="020B0604030504040204" pitchFamily="34" charset="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28</a:t>
            </a:fld>
            <a:endParaRPr lang="es-AR" spc="10" dirty="0"/>
          </a:p>
        </p:txBody>
      </p:sp>
      <p:sp>
        <p:nvSpPr>
          <p:cNvPr id="7" name="Rectángulo 6"/>
          <p:cNvSpPr/>
          <p:nvPr/>
        </p:nvSpPr>
        <p:spPr>
          <a:xfrm>
            <a:off x="6630987" y="575409"/>
            <a:ext cx="6715125" cy="6555641"/>
          </a:xfrm>
          <a:prstGeom prst="rect">
            <a:avLst/>
          </a:prstGeom>
          <a:solidFill>
            <a:schemeClr val="tx1"/>
          </a:solidFill>
        </p:spPr>
        <p:txBody>
          <a:bodyPr>
            <a:spAutoFit/>
          </a:bodyPr>
          <a:lstStyle/>
          <a:p>
            <a:r>
              <a:rPr lang="es-AR" sz="1050" b="0" i="0" dirty="0">
                <a:solidFill>
                  <a:srgbClr val="666666"/>
                </a:solidFill>
                <a:effectLst/>
                <a:latin typeface="Courier New" panose="02070309020205020404" pitchFamily="49" charset="0"/>
              </a:rPr>
              <a:t>//archivo de cabecera de Caja</a:t>
            </a:r>
            <a:br>
              <a:rPr lang="es-AR" sz="1050" b="0" i="0" dirty="0">
                <a:solidFill>
                  <a:srgbClr val="000066"/>
                </a:solidFill>
                <a:effectLst/>
                <a:latin typeface="Courier New" panose="02070309020205020404" pitchFamily="49" charset="0"/>
              </a:rPr>
            </a:br>
            <a:r>
              <a:rPr lang="es-AR" sz="1050" b="0" i="0" dirty="0">
                <a:solidFill>
                  <a:srgbClr val="339900"/>
                </a:solidFill>
                <a:effectLst/>
                <a:latin typeface="Courier New" panose="02070309020205020404" pitchFamily="49" charset="0"/>
              </a:rPr>
              <a:t>#</a:t>
            </a:r>
            <a:r>
              <a:rPr lang="es-AR" sz="1050" b="0" i="0" dirty="0" err="1">
                <a:solidFill>
                  <a:srgbClr val="339900"/>
                </a:solidFill>
                <a:effectLst/>
                <a:latin typeface="Courier New" panose="02070309020205020404" pitchFamily="49" charset="0"/>
              </a:rPr>
              <a:t>pragma</a:t>
            </a:r>
            <a:r>
              <a:rPr lang="es-AR" sz="1050" b="0" i="0" dirty="0">
                <a:solidFill>
                  <a:srgbClr val="339900"/>
                </a:solidFill>
                <a:effectLst/>
                <a:latin typeface="Courier New" panose="02070309020205020404" pitchFamily="49" charset="0"/>
              </a:rPr>
              <a:t> once</a:t>
            </a:r>
            <a:br>
              <a:rPr lang="es-AR" sz="1050" b="0" i="0" dirty="0">
                <a:solidFill>
                  <a:srgbClr val="000066"/>
                </a:solidFill>
                <a:effectLst/>
                <a:latin typeface="Courier New" panose="02070309020205020404" pitchFamily="49" charset="0"/>
              </a:rPr>
            </a:br>
            <a:r>
              <a:rPr lang="es-AR" sz="1050" b="0" i="0" dirty="0">
                <a:solidFill>
                  <a:srgbClr val="339900"/>
                </a:solidFill>
                <a:effectLst/>
                <a:latin typeface="Courier New" panose="02070309020205020404" pitchFamily="49" charset="0"/>
              </a:rPr>
              <a:t>#</a:t>
            </a:r>
            <a:r>
              <a:rPr lang="es-AR" sz="1050" b="0" i="0" dirty="0" err="1">
                <a:solidFill>
                  <a:srgbClr val="339900"/>
                </a:solidFill>
                <a:effectLst/>
                <a:latin typeface="Courier New" panose="02070309020205020404" pitchFamily="49" charset="0"/>
              </a:rPr>
              <a:t>include</a:t>
            </a:r>
            <a:r>
              <a:rPr lang="es-AR" sz="1050" b="0" i="0" dirty="0">
                <a:solidFill>
                  <a:srgbClr val="339900"/>
                </a:solidFill>
                <a:effectLst/>
                <a:latin typeface="Courier New" panose="02070309020205020404" pitchFamily="49" charset="0"/>
              </a:rPr>
              <a:t> "</a:t>
            </a:r>
            <a:r>
              <a:rPr lang="es-AR" sz="1050" b="0" i="0" dirty="0" err="1">
                <a:solidFill>
                  <a:srgbClr val="339900"/>
                </a:solidFill>
                <a:effectLst/>
                <a:latin typeface="Courier New" panose="02070309020205020404" pitchFamily="49" charset="0"/>
              </a:rPr>
              <a:t>caja.h</a:t>
            </a:r>
            <a:r>
              <a:rPr lang="es-AR" sz="1050" b="0" i="0" dirty="0">
                <a:solidFill>
                  <a:srgbClr val="3399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class</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public</a:t>
            </a:r>
            <a:r>
              <a:rPr lang="es-AR" sz="1050" b="0" i="0" dirty="0">
                <a:solidFill>
                  <a:srgbClr val="000066"/>
                </a:solidFill>
                <a:effectLst/>
                <a:latin typeface="Courier New" panose="02070309020205020404" pitchFamily="49" charset="0"/>
              </a:rPr>
              <a:t> Caja</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public</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66"/>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int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nro</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00DD"/>
                </a:solidFill>
                <a:effectLst/>
                <a:latin typeface="Courier New" panose="02070309020205020404" pitchFamily="49" charset="0"/>
              </a:rPr>
              <a:t>1</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66"/>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l, </a:t>
            </a: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an</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al, </a:t>
            </a:r>
            <a:r>
              <a:rPr lang="es-AR" sz="1050" b="0" i="0" dirty="0" err="1">
                <a:solidFill>
                  <a:srgbClr val="0000FF"/>
                </a:solidFill>
                <a:effectLst/>
                <a:latin typeface="Courier New" panose="02070309020205020404" pitchFamily="49" charset="0"/>
              </a:rPr>
              <a:t>int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nro</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00DD"/>
                </a:solidFill>
                <a:effectLst/>
                <a:latin typeface="Courier New" panose="02070309020205020404" pitchFamily="49" charset="0"/>
              </a:rPr>
              <a:t>1</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volumen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void</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0066"/>
                </a:solidFill>
                <a:effectLst/>
                <a:latin typeface="Courier New" panose="02070309020205020404" pitchFamily="49" charset="0"/>
              </a:rPr>
              <a:t>~</a:t>
            </a:r>
            <a:r>
              <a:rPr lang="es-AR" sz="1050" b="0" i="0" dirty="0" err="1">
                <a:solidFill>
                  <a:srgbClr val="000066"/>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void</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private</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int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nrobotellas</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br>
              <a:rPr lang="es-AR" sz="1050" b="0" i="0" dirty="0">
                <a:solidFill>
                  <a:srgbClr val="000066"/>
                </a:solidFill>
                <a:effectLst/>
                <a:latin typeface="Courier New" panose="02070309020205020404" pitchFamily="49" charset="0"/>
              </a:rPr>
            </a:br>
            <a:r>
              <a:rPr lang="es-AR" sz="1050" b="0" i="0" dirty="0">
                <a:solidFill>
                  <a:srgbClr val="339900"/>
                </a:solidFill>
                <a:effectLst/>
                <a:latin typeface="Courier New" panose="02070309020205020404" pitchFamily="49" charset="0"/>
              </a:rPr>
              <a:t>#</a:t>
            </a:r>
            <a:r>
              <a:rPr lang="es-AR" sz="1050" b="0" i="0" dirty="0" err="1">
                <a:solidFill>
                  <a:srgbClr val="339900"/>
                </a:solidFill>
                <a:effectLst/>
                <a:latin typeface="Courier New" panose="02070309020205020404" pitchFamily="49" charset="0"/>
              </a:rPr>
              <a:t>include</a:t>
            </a:r>
            <a:r>
              <a:rPr lang="es-AR" sz="1050" b="0" i="0" dirty="0">
                <a:solidFill>
                  <a:srgbClr val="339900"/>
                </a:solidFill>
                <a:effectLst/>
                <a:latin typeface="Courier New" panose="02070309020205020404" pitchFamily="49" charset="0"/>
              </a:rPr>
              <a:t> "</a:t>
            </a:r>
            <a:r>
              <a:rPr lang="es-AR" sz="1050" b="0" i="0" dirty="0" err="1">
                <a:solidFill>
                  <a:srgbClr val="339900"/>
                </a:solidFill>
                <a:effectLst/>
                <a:latin typeface="Courier New" panose="02070309020205020404" pitchFamily="49" charset="0"/>
              </a:rPr>
              <a:t>CajaBotellas.h</a:t>
            </a:r>
            <a:r>
              <a:rPr lang="es-AR" sz="1050" b="0" i="0" dirty="0">
                <a:solidFill>
                  <a:srgbClr val="3399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339900"/>
                </a:solidFill>
                <a:effectLst/>
                <a:latin typeface="Courier New" panose="02070309020205020404" pitchFamily="49" charset="0"/>
              </a:rPr>
              <a:t>#</a:t>
            </a:r>
            <a:r>
              <a:rPr lang="es-AR" sz="1050" b="0" i="0" dirty="0" err="1">
                <a:solidFill>
                  <a:srgbClr val="339900"/>
                </a:solidFill>
                <a:effectLst/>
                <a:latin typeface="Courier New" panose="02070309020205020404" pitchFamily="49" charset="0"/>
              </a:rPr>
              <a:t>include</a:t>
            </a:r>
            <a:r>
              <a:rPr lang="es-AR" sz="1050" b="0" i="0" dirty="0">
                <a:solidFill>
                  <a:srgbClr val="339900"/>
                </a:solidFill>
                <a:effectLst/>
                <a:latin typeface="Courier New" panose="02070309020205020404" pitchFamily="49" charset="0"/>
              </a:rPr>
              <a:t> &lt;</a:t>
            </a:r>
            <a:r>
              <a:rPr lang="es-AR" sz="1050" b="0" i="0" dirty="0" err="1">
                <a:solidFill>
                  <a:srgbClr val="339900"/>
                </a:solidFill>
                <a:effectLst/>
                <a:latin typeface="Courier New" panose="02070309020205020404" pitchFamily="49" charset="0"/>
              </a:rPr>
              <a:t>iostream</a:t>
            </a:r>
            <a:r>
              <a:rPr lang="es-AR" sz="1050" b="0" i="0" dirty="0">
                <a:solidFill>
                  <a:srgbClr val="339900"/>
                </a:solidFill>
                <a:effectLst/>
                <a:latin typeface="Courier New" panose="02070309020205020404" pitchFamily="49" charset="0"/>
              </a:rPr>
              <a:t>&gt;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using</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std</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DD"/>
                </a:solidFill>
                <a:effectLst/>
                <a:latin typeface="Courier New" panose="02070309020205020404" pitchFamily="49" charset="0"/>
              </a:rPr>
              <a:t>cout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using</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std</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7788"/>
                </a:solidFill>
                <a:effectLst/>
                <a:latin typeface="Courier New" panose="02070309020205020404" pitchFamily="49" charset="0"/>
              </a:rPr>
              <a:t>endl</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66"/>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7788"/>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int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nro</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DD"/>
                </a:solidFill>
                <a:effectLst/>
                <a:latin typeface="Courier New" panose="02070309020205020404" pitchFamily="49" charset="0"/>
              </a:rPr>
              <a:t>cout</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&lt;&lt;</a:t>
            </a:r>
            <a:r>
              <a:rPr lang="es-AR" sz="1050" b="0" i="0" dirty="0">
                <a:solidFill>
                  <a:srgbClr val="000066"/>
                </a:solidFill>
                <a:effectLst/>
                <a:latin typeface="Courier New" panose="02070309020205020404" pitchFamily="49" charset="0"/>
              </a:rPr>
              <a:t> </a:t>
            </a:r>
            <a:r>
              <a:rPr lang="es-AR" sz="1050" b="0" i="0" dirty="0">
                <a:solidFill>
                  <a:srgbClr val="FF0000"/>
                </a:solidFill>
                <a:effectLst/>
                <a:latin typeface="Courier New" panose="02070309020205020404" pitchFamily="49" charset="0"/>
              </a:rPr>
              <a:t>"Se invoca al constructor 1 de </a:t>
            </a:r>
            <a:r>
              <a:rPr lang="es-AR" sz="1050" b="0" i="0" dirty="0" err="1">
                <a:solidFill>
                  <a:srgbClr val="FF0000"/>
                </a:solidFill>
                <a:effectLst/>
                <a:latin typeface="Courier New" panose="02070309020205020404" pitchFamily="49" charset="0"/>
              </a:rPr>
              <a:t>CajaBotellas</a:t>
            </a:r>
            <a:r>
              <a:rPr lang="es-AR" sz="1050" b="0" i="0" dirty="0">
                <a:solidFill>
                  <a:srgbClr val="FF0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&lt;&lt;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endl</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66"/>
                </a:solidFill>
                <a:effectLst/>
                <a:latin typeface="Courier New" panose="02070309020205020404" pitchFamily="49" charset="0"/>
              </a:rPr>
              <a:t>nrobotellas</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nro</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66"/>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7788"/>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l, </a:t>
            </a: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an</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al, </a:t>
            </a:r>
            <a:r>
              <a:rPr lang="es-AR" sz="1050" b="0" i="0" dirty="0" err="1">
                <a:solidFill>
                  <a:srgbClr val="0000FF"/>
                </a:solidFill>
                <a:effectLst/>
                <a:latin typeface="Courier New" panose="02070309020205020404" pitchFamily="49" charset="0"/>
              </a:rPr>
              <a:t>int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nro</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Caja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l, </a:t>
            </a:r>
            <a:r>
              <a:rPr lang="es-AR" sz="1050" b="0" i="0" dirty="0" err="1">
                <a:solidFill>
                  <a:srgbClr val="000066"/>
                </a:solidFill>
                <a:effectLst/>
                <a:latin typeface="Courier New" panose="02070309020205020404" pitchFamily="49" charset="0"/>
              </a:rPr>
              <a:t>an</a:t>
            </a:r>
            <a:r>
              <a:rPr lang="es-AR" sz="1050" b="0" i="0" dirty="0">
                <a:solidFill>
                  <a:srgbClr val="000066"/>
                </a:solidFill>
                <a:effectLst/>
                <a:latin typeface="Courier New" panose="02070309020205020404" pitchFamily="49" charset="0"/>
              </a:rPr>
              <a:t>, al </a:t>
            </a: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DD"/>
                </a:solidFill>
                <a:effectLst/>
                <a:latin typeface="Courier New" panose="02070309020205020404" pitchFamily="49" charset="0"/>
              </a:rPr>
              <a:t>cout</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&lt;&lt;</a:t>
            </a:r>
            <a:r>
              <a:rPr lang="es-AR" sz="1050" b="0" i="0" dirty="0">
                <a:solidFill>
                  <a:srgbClr val="000066"/>
                </a:solidFill>
                <a:effectLst/>
                <a:latin typeface="Courier New" panose="02070309020205020404" pitchFamily="49" charset="0"/>
              </a:rPr>
              <a:t> </a:t>
            </a:r>
            <a:r>
              <a:rPr lang="es-AR" sz="1050" b="0" i="0" dirty="0">
                <a:solidFill>
                  <a:srgbClr val="FF0000"/>
                </a:solidFill>
                <a:effectLst/>
                <a:latin typeface="Courier New" panose="02070309020205020404" pitchFamily="49" charset="0"/>
              </a:rPr>
              <a:t>"Se invoca al constructor 2 de </a:t>
            </a:r>
            <a:r>
              <a:rPr lang="es-AR" sz="1050" b="0" i="0" dirty="0" err="1">
                <a:solidFill>
                  <a:srgbClr val="FF0000"/>
                </a:solidFill>
                <a:effectLst/>
                <a:latin typeface="Courier New" panose="02070309020205020404" pitchFamily="49" charset="0"/>
              </a:rPr>
              <a:t>CajaBotellas</a:t>
            </a:r>
            <a:r>
              <a:rPr lang="es-AR" sz="1050" b="0" i="0" dirty="0">
                <a:solidFill>
                  <a:srgbClr val="FF0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&lt;&lt;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endl</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66"/>
                </a:solidFill>
                <a:effectLst/>
                <a:latin typeface="Courier New" panose="02070309020205020404" pitchFamily="49" charset="0"/>
              </a:rPr>
              <a:t>nrobotellas</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nro</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7788"/>
                </a:solidFill>
                <a:effectLst/>
                <a:latin typeface="Courier New" panose="02070309020205020404" pitchFamily="49" charset="0"/>
              </a:rPr>
              <a:t>volumen</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void</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return</a:t>
            </a:r>
            <a:r>
              <a:rPr lang="es-AR" sz="1050" b="0" i="0" dirty="0">
                <a:solidFill>
                  <a:srgbClr val="000066"/>
                </a:solidFill>
                <a:effectLst/>
                <a:latin typeface="Courier New" panose="02070309020205020404" pitchFamily="49" charset="0"/>
              </a:rPr>
              <a:t> </a:t>
            </a:r>
            <a:r>
              <a:rPr lang="es-AR" sz="1050" b="0" i="0" dirty="0">
                <a:solidFill>
                  <a:srgbClr val="800080"/>
                </a:solidFill>
                <a:effectLst/>
                <a:latin typeface="Courier New" panose="02070309020205020404" pitchFamily="49" charset="0"/>
              </a:rPr>
              <a:t>0.85</a:t>
            </a:r>
            <a:r>
              <a:rPr lang="es-AR" sz="1050" b="0" i="0" dirty="0">
                <a:solidFill>
                  <a:srgbClr val="000066"/>
                </a:solidFill>
                <a:effectLst/>
                <a:latin typeface="Courier New" panose="02070309020205020404" pitchFamily="49" charset="0"/>
              </a:rPr>
              <a:t> </a:t>
            </a:r>
            <a:r>
              <a:rPr lang="es-AR" sz="1050" b="0" i="0" dirty="0">
                <a:solidFill>
                  <a:srgbClr val="00004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Caja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7788"/>
                </a:solidFill>
                <a:effectLst/>
                <a:latin typeface="Courier New" panose="02070309020205020404" pitchFamily="49" charset="0"/>
              </a:rPr>
              <a:t>volumen</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666666"/>
                </a:solidFill>
                <a:effectLst/>
                <a:latin typeface="Courier New" panose="02070309020205020404" pitchFamily="49" charset="0"/>
              </a:rPr>
              <a:t>//ojo no olvidar :: para invocar volumen() de Caja</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66"/>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void</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DD"/>
                </a:solidFill>
                <a:effectLst/>
                <a:latin typeface="Courier New" panose="02070309020205020404" pitchFamily="49" charset="0"/>
              </a:rPr>
              <a:t>cout</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&lt;&lt;</a:t>
            </a:r>
            <a:r>
              <a:rPr lang="es-AR" sz="1050" b="0" i="0" dirty="0">
                <a:solidFill>
                  <a:srgbClr val="000066"/>
                </a:solidFill>
                <a:effectLst/>
                <a:latin typeface="Courier New" panose="02070309020205020404" pitchFamily="49" charset="0"/>
              </a:rPr>
              <a:t> </a:t>
            </a:r>
            <a:r>
              <a:rPr lang="es-AR" sz="1050" b="0" i="0" dirty="0">
                <a:solidFill>
                  <a:srgbClr val="FF0000"/>
                </a:solidFill>
                <a:effectLst/>
                <a:latin typeface="Courier New" panose="02070309020205020404" pitchFamily="49" charset="0"/>
              </a:rPr>
              <a:t>"Se invoca al destructor de </a:t>
            </a:r>
            <a:r>
              <a:rPr lang="es-AR" sz="1050" b="0" i="0" dirty="0" err="1">
                <a:solidFill>
                  <a:srgbClr val="FF0000"/>
                </a:solidFill>
                <a:effectLst/>
                <a:latin typeface="Courier New" panose="02070309020205020404" pitchFamily="49" charset="0"/>
              </a:rPr>
              <a:t>CajaBotellas</a:t>
            </a:r>
            <a:r>
              <a:rPr lang="es-AR" sz="1050" b="0" i="0" dirty="0">
                <a:solidFill>
                  <a:srgbClr val="FF0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&lt;&lt;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endl</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endParaRPr lang="es-AR" sz="1050" dirty="0"/>
          </a:p>
        </p:txBody>
      </p:sp>
    </p:spTree>
    <p:extLst>
      <p:ext uri="{BB962C8B-B14F-4D97-AF65-F5344CB8AC3E}">
        <p14:creationId xmlns:p14="http://schemas.microsoft.com/office/powerpoint/2010/main" val="661835966"/>
      </p:ext>
    </p:extLst>
  </p:cSld>
  <p:clrMapOvr>
    <a:masterClrMapping/>
  </p:clrMapOvr>
  <p:transition spd="med">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Constructores</a:t>
            </a:r>
            <a:endParaRPr lang="es-AR" dirty="0"/>
          </a:p>
        </p:txBody>
      </p:sp>
      <p:sp>
        <p:nvSpPr>
          <p:cNvPr id="3" name="Marcador de texto 2"/>
          <p:cNvSpPr>
            <a:spLocks noGrp="1"/>
          </p:cNvSpPr>
          <p:nvPr>
            <p:ph idx="1"/>
          </p:nvPr>
        </p:nvSpPr>
        <p:spPr>
          <a:xfrm>
            <a:off x="468312" y="958849"/>
            <a:ext cx="5257800" cy="6010275"/>
          </a:xfrm>
        </p:spPr>
        <p:txBody>
          <a:bodyPr>
            <a:normAutofit/>
          </a:bodyPr>
          <a:lstStyle/>
          <a:p>
            <a:r>
              <a:rPr lang="es-ES" sz="1800" dirty="0">
                <a:latin typeface="Segoe UI" panose="020B0502040204020203" pitchFamily="34" charset="0"/>
                <a:cs typeface="Segoe UI" panose="020B0502040204020203" pitchFamily="34" charset="0"/>
              </a:rPr>
              <a:t>Sino se invoca explícitamente al constructor de la clase base, el compilador dispone que al ejecutarse el código, se invoque al constructor por defecto de la clase base (</a:t>
            </a:r>
            <a:r>
              <a:rPr lang="es-ES" sz="1800" i="1" dirty="0">
                <a:latin typeface="Segoe UI" panose="020B0502040204020203" pitchFamily="34" charset="0"/>
                <a:cs typeface="Segoe UI" panose="020B0502040204020203" pitchFamily="34" charset="0"/>
              </a:rPr>
              <a:t>no-</a:t>
            </a:r>
            <a:r>
              <a:rPr lang="es-ES" sz="1800" i="1" dirty="0" err="1">
                <a:latin typeface="Segoe UI" panose="020B0502040204020203" pitchFamily="34" charset="0"/>
                <a:cs typeface="Segoe UI" panose="020B0502040204020203" pitchFamily="34" charset="0"/>
              </a:rPr>
              <a:t>arg</a:t>
            </a:r>
            <a:r>
              <a:rPr lang="es-ES" sz="1800" dirty="0">
                <a:latin typeface="Segoe UI" panose="020B0502040204020203" pitchFamily="34" charset="0"/>
                <a:cs typeface="Segoe UI" panose="020B0502040204020203" pitchFamily="34" charset="0"/>
              </a:rPr>
              <a:t>); sino existe este tipo de constructor, el compilador indica un error. </a:t>
            </a:r>
          </a:p>
          <a:p>
            <a:r>
              <a:rPr lang="es-ES" sz="1800" dirty="0">
                <a:latin typeface="Segoe UI" panose="020B0502040204020203" pitchFamily="34" charset="0"/>
                <a:cs typeface="Segoe UI" panose="020B0502040204020203" pitchFamily="34" charset="0"/>
              </a:rPr>
              <a:t>Un constructor de la clase derivada puede especificar inicializadores sólo para sus propios miembros, no puede inicializar directamente miembros de su clase base directa, eso es responsabilidad de la invocación explicita al constructor de la misma. </a:t>
            </a:r>
          </a:p>
          <a:p>
            <a:r>
              <a:rPr lang="es-ES" sz="1800" dirty="0">
                <a:latin typeface="Segoe UI" panose="020B0502040204020203" pitchFamily="34" charset="0"/>
                <a:cs typeface="Segoe UI" panose="020B0502040204020203" pitchFamily="34" charset="0"/>
              </a:rPr>
              <a:t>Los objetos de una clase se construyen de abajo arriba: primero la base, luego los miembros y a continuación la clase derivada. Se destruyen en el orden contrario: primero la clase derivada, luego los miembros y a continuación la base. </a:t>
            </a:r>
          </a:p>
          <a:p>
            <a:r>
              <a:rPr lang="es-ES" sz="1800" dirty="0">
                <a:latin typeface="Segoe UI" panose="020B0502040204020203" pitchFamily="34" charset="0"/>
                <a:cs typeface="Segoe UI" panose="020B0502040204020203" pitchFamily="34" charset="0"/>
              </a:rPr>
              <a:t>Se añaden mensajes por pantalla a los constructores y destructores para poder observar esta secuencia al ejecutar la aplicación de prueba de dichas clases. </a:t>
            </a:r>
            <a:endParaRPr lang="es-AR" sz="1800" dirty="0">
              <a:latin typeface="Segoe UI" panose="020B0502040204020203" pitchFamily="34" charset="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29</a:t>
            </a:fld>
            <a:endParaRPr lang="es-AR" spc="10" dirty="0"/>
          </a:p>
        </p:txBody>
      </p:sp>
      <p:sp>
        <p:nvSpPr>
          <p:cNvPr id="7" name="Rectángulo 6"/>
          <p:cNvSpPr/>
          <p:nvPr/>
        </p:nvSpPr>
        <p:spPr>
          <a:xfrm>
            <a:off x="5802312" y="1071953"/>
            <a:ext cx="7010400" cy="5632311"/>
          </a:xfrm>
          <a:prstGeom prst="rect">
            <a:avLst/>
          </a:prstGeom>
          <a:solidFill>
            <a:schemeClr val="tx1"/>
          </a:solidFill>
        </p:spPr>
        <p:txBody>
          <a:bodyPr wrap="square">
            <a:spAutoFit/>
          </a:bodyPr>
          <a:lstStyle/>
          <a:p>
            <a:r>
              <a:rPr lang="es-AR" b="0" i="0" dirty="0">
                <a:solidFill>
                  <a:srgbClr val="339900"/>
                </a:solidFill>
                <a:effectLst/>
                <a:latin typeface="Courier New" panose="02070309020205020404" pitchFamily="49" charset="0"/>
              </a:rPr>
              <a:t>#</a:t>
            </a:r>
            <a:r>
              <a:rPr lang="es-AR" b="0" i="0" dirty="0" err="1">
                <a:solidFill>
                  <a:srgbClr val="339900"/>
                </a:solidFill>
                <a:effectLst/>
                <a:latin typeface="Courier New" panose="02070309020205020404" pitchFamily="49" charset="0"/>
              </a:rPr>
              <a:t>include</a:t>
            </a:r>
            <a:r>
              <a:rPr lang="es-AR" b="0" i="0" dirty="0">
                <a:solidFill>
                  <a:srgbClr val="339900"/>
                </a:solidFill>
                <a:effectLst/>
                <a:latin typeface="Courier New" panose="02070309020205020404" pitchFamily="49" charset="0"/>
              </a:rPr>
              <a:t> &lt;</a:t>
            </a:r>
            <a:r>
              <a:rPr lang="es-AR" b="0" i="0" dirty="0" err="1">
                <a:solidFill>
                  <a:srgbClr val="339900"/>
                </a:solidFill>
                <a:effectLst/>
                <a:latin typeface="Courier New" panose="02070309020205020404" pitchFamily="49" charset="0"/>
              </a:rPr>
              <a:t>iostream</a:t>
            </a:r>
            <a:r>
              <a:rPr lang="es-AR" b="0" i="0" dirty="0">
                <a:solidFill>
                  <a:srgbClr val="339900"/>
                </a:solidFill>
                <a:effectLst/>
                <a:latin typeface="Courier New" panose="02070309020205020404" pitchFamily="49" charset="0"/>
              </a:rPr>
              <a:t>&gt;</a:t>
            </a:r>
            <a:br>
              <a:rPr lang="es-AR" b="0" i="0" dirty="0">
                <a:solidFill>
                  <a:srgbClr val="000066"/>
                </a:solidFill>
                <a:effectLst/>
                <a:latin typeface="Courier New" panose="02070309020205020404" pitchFamily="49" charset="0"/>
              </a:rPr>
            </a:br>
            <a:r>
              <a:rPr lang="es-AR" b="0" i="0" dirty="0">
                <a:solidFill>
                  <a:srgbClr val="339900"/>
                </a:solidFill>
                <a:effectLst/>
                <a:latin typeface="Courier New" panose="02070309020205020404" pitchFamily="49" charset="0"/>
              </a:rPr>
              <a:t>#</a:t>
            </a:r>
            <a:r>
              <a:rPr lang="es-AR" b="0" i="0" dirty="0" err="1">
                <a:solidFill>
                  <a:srgbClr val="339900"/>
                </a:solidFill>
                <a:effectLst/>
                <a:latin typeface="Courier New" panose="02070309020205020404" pitchFamily="49" charset="0"/>
              </a:rPr>
              <a:t>include</a:t>
            </a:r>
            <a:r>
              <a:rPr lang="es-AR" b="0" i="0" dirty="0">
                <a:solidFill>
                  <a:srgbClr val="339900"/>
                </a:solidFill>
                <a:effectLst/>
                <a:latin typeface="Courier New" panose="02070309020205020404" pitchFamily="49" charset="0"/>
              </a:rPr>
              <a:t> "</a:t>
            </a:r>
            <a:r>
              <a:rPr lang="es-AR" b="0" i="0" dirty="0" err="1">
                <a:solidFill>
                  <a:srgbClr val="339900"/>
                </a:solidFill>
                <a:effectLst/>
                <a:latin typeface="Courier New" panose="02070309020205020404" pitchFamily="49" charset="0"/>
              </a:rPr>
              <a:t>CajaBotellas.h</a:t>
            </a:r>
            <a:r>
              <a:rPr lang="es-AR" b="0" i="0" dirty="0">
                <a:solidFill>
                  <a:srgbClr val="33990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using</a:t>
            </a:r>
            <a:r>
              <a:rPr lang="es-AR" b="0" i="0" dirty="0">
                <a:solidFill>
                  <a:srgbClr val="000066"/>
                </a:solidFill>
                <a:effectLst/>
                <a:latin typeface="Courier New" panose="02070309020205020404" pitchFamily="49" charset="0"/>
              </a:rPr>
              <a:t> </a:t>
            </a:r>
            <a:r>
              <a:rPr lang="es-AR" b="0" i="0" dirty="0" err="1">
                <a:solidFill>
                  <a:srgbClr val="000066"/>
                </a:solidFill>
                <a:effectLst/>
                <a:latin typeface="Courier New" panose="02070309020205020404" pitchFamily="49" charset="0"/>
              </a:rPr>
              <a:t>std</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err="1">
                <a:solidFill>
                  <a:srgbClr val="0000DD"/>
                </a:solidFill>
                <a:effectLst/>
                <a:latin typeface="Courier New" panose="02070309020205020404" pitchFamily="49" charset="0"/>
              </a:rPr>
              <a:t>cout</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using</a:t>
            </a:r>
            <a:r>
              <a:rPr lang="es-AR" b="0" i="0" dirty="0">
                <a:solidFill>
                  <a:srgbClr val="000066"/>
                </a:solidFill>
                <a:effectLst/>
                <a:latin typeface="Courier New" panose="02070309020205020404" pitchFamily="49" charset="0"/>
              </a:rPr>
              <a:t> </a:t>
            </a:r>
            <a:r>
              <a:rPr lang="es-AR" b="0" i="0" dirty="0" err="1">
                <a:solidFill>
                  <a:srgbClr val="000066"/>
                </a:solidFill>
                <a:effectLst/>
                <a:latin typeface="Courier New" panose="02070309020205020404" pitchFamily="49" charset="0"/>
              </a:rPr>
              <a:t>std</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err="1">
                <a:solidFill>
                  <a:srgbClr val="007788"/>
                </a:solidFill>
                <a:effectLst/>
                <a:latin typeface="Courier New" panose="02070309020205020404" pitchFamily="49" charset="0"/>
              </a:rPr>
              <a:t>endl</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int</a:t>
            </a:r>
            <a:r>
              <a:rPr lang="es-AR" b="0" i="0" dirty="0">
                <a:solidFill>
                  <a:srgbClr val="000066"/>
                </a:solidFill>
                <a:effectLst/>
                <a:latin typeface="Courier New" panose="02070309020205020404" pitchFamily="49" charset="0"/>
              </a:rPr>
              <a:t> </a:t>
            </a:r>
            <a:r>
              <a:rPr lang="es-AR" b="0" i="0" dirty="0" err="1">
                <a:solidFill>
                  <a:srgbClr val="000066"/>
                </a:solidFill>
                <a:effectLst/>
                <a:latin typeface="Courier New" panose="02070309020205020404" pitchFamily="49" charset="0"/>
              </a:rPr>
              <a:t>main</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800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0066"/>
                </a:solidFill>
                <a:effectLst/>
                <a:latin typeface="Courier New" panose="02070309020205020404" pitchFamily="49" charset="0"/>
              </a:rPr>
              <a:t>Caja caja1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800080"/>
                </a:solidFill>
                <a:effectLst/>
                <a:latin typeface="Courier New" panose="02070309020205020404" pitchFamily="49" charset="0"/>
              </a:rPr>
              <a:t>4.0</a:t>
            </a:r>
            <a:r>
              <a:rPr lang="es-AR" b="0" i="0" dirty="0">
                <a:solidFill>
                  <a:srgbClr val="000066"/>
                </a:solidFill>
                <a:effectLst/>
                <a:latin typeface="Courier New" panose="02070309020205020404" pitchFamily="49" charset="0"/>
              </a:rPr>
              <a:t> , </a:t>
            </a:r>
            <a:r>
              <a:rPr lang="es-AR" b="0" i="0" dirty="0">
                <a:solidFill>
                  <a:srgbClr val="800080"/>
                </a:solidFill>
                <a:effectLst/>
                <a:latin typeface="Courier New" panose="02070309020205020404" pitchFamily="49" charset="0"/>
              </a:rPr>
              <a:t>3.0</a:t>
            </a:r>
            <a:r>
              <a:rPr lang="es-AR" b="0" i="0" dirty="0">
                <a:solidFill>
                  <a:srgbClr val="000066"/>
                </a:solidFill>
                <a:effectLst/>
                <a:latin typeface="Courier New" panose="02070309020205020404" pitchFamily="49" charset="0"/>
              </a:rPr>
              <a:t> , </a:t>
            </a:r>
            <a:r>
              <a:rPr lang="es-AR" b="0" i="0" dirty="0">
                <a:solidFill>
                  <a:srgbClr val="800080"/>
                </a:solidFill>
                <a:effectLst/>
                <a:latin typeface="Courier New" panose="02070309020205020404" pitchFamily="49" charset="0"/>
              </a:rPr>
              <a:t>2.0</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66"/>
                </a:solidFill>
                <a:effectLst/>
                <a:latin typeface="Courier New" panose="02070309020205020404" pitchFamily="49" charset="0"/>
              </a:rPr>
              <a:t>CajaBotellas</a:t>
            </a:r>
            <a:r>
              <a:rPr lang="es-AR" b="0" i="0" dirty="0">
                <a:solidFill>
                  <a:srgbClr val="000066"/>
                </a:solidFill>
                <a:effectLst/>
                <a:latin typeface="Courier New" panose="02070309020205020404" pitchFamily="49" charset="0"/>
              </a:rPr>
              <a:t> cajab1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66"/>
                </a:solidFill>
                <a:effectLst/>
                <a:latin typeface="Courier New" panose="02070309020205020404" pitchFamily="49" charset="0"/>
              </a:rPr>
              <a:t>CajaBotellas</a:t>
            </a:r>
            <a:r>
              <a:rPr lang="es-AR" b="0" i="0" dirty="0">
                <a:solidFill>
                  <a:srgbClr val="000066"/>
                </a:solidFill>
                <a:effectLst/>
                <a:latin typeface="Courier New" panose="02070309020205020404" pitchFamily="49" charset="0"/>
              </a:rPr>
              <a:t> cajab2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00DD"/>
                </a:solidFill>
                <a:effectLst/>
                <a:latin typeface="Courier New" panose="02070309020205020404" pitchFamily="49" charset="0"/>
              </a:rPr>
              <a:t>6</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66"/>
                </a:solidFill>
                <a:effectLst/>
                <a:latin typeface="Courier New" panose="02070309020205020404" pitchFamily="49" charset="0"/>
              </a:rPr>
              <a:t>CajaBotellas</a:t>
            </a:r>
            <a:r>
              <a:rPr lang="es-AR" b="0" i="0" dirty="0">
                <a:solidFill>
                  <a:srgbClr val="000066"/>
                </a:solidFill>
                <a:effectLst/>
                <a:latin typeface="Courier New" panose="02070309020205020404" pitchFamily="49" charset="0"/>
              </a:rPr>
              <a:t> cajab3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800080"/>
                </a:solidFill>
                <a:effectLst/>
                <a:latin typeface="Courier New" panose="02070309020205020404" pitchFamily="49" charset="0"/>
              </a:rPr>
              <a:t>1.0</a:t>
            </a:r>
            <a:r>
              <a:rPr lang="es-AR" b="0" i="0" dirty="0">
                <a:solidFill>
                  <a:srgbClr val="000066"/>
                </a:solidFill>
                <a:effectLst/>
                <a:latin typeface="Courier New" panose="02070309020205020404" pitchFamily="49" charset="0"/>
              </a:rPr>
              <a:t> , </a:t>
            </a:r>
            <a:r>
              <a:rPr lang="es-AR" b="0" i="0" dirty="0">
                <a:solidFill>
                  <a:srgbClr val="800080"/>
                </a:solidFill>
                <a:effectLst/>
                <a:latin typeface="Courier New" panose="02070309020205020404" pitchFamily="49" charset="0"/>
              </a:rPr>
              <a:t>2.0</a:t>
            </a:r>
            <a:r>
              <a:rPr lang="es-AR" b="0" i="0" dirty="0">
                <a:solidFill>
                  <a:srgbClr val="000066"/>
                </a:solidFill>
                <a:effectLst/>
                <a:latin typeface="Courier New" panose="02070309020205020404" pitchFamily="49" charset="0"/>
              </a:rPr>
              <a:t> , </a:t>
            </a:r>
            <a:r>
              <a:rPr lang="es-AR" b="0" i="0" dirty="0">
                <a:solidFill>
                  <a:srgbClr val="800080"/>
                </a:solidFill>
                <a:effectLst/>
                <a:latin typeface="Courier New" panose="02070309020205020404" pitchFamily="49" charset="0"/>
              </a:rPr>
              <a:t>3.0</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DD"/>
                </a:solidFill>
                <a:effectLst/>
                <a:latin typeface="Courier New" panose="02070309020205020404" pitchFamily="49" charset="0"/>
              </a:rPr>
              <a:t>cout</a:t>
            </a:r>
            <a:r>
              <a:rPr lang="es-AR" b="0" i="0" dirty="0">
                <a:solidFill>
                  <a:srgbClr val="000066"/>
                </a:solidFill>
                <a:effectLst/>
                <a:latin typeface="Courier New" panose="02070309020205020404" pitchFamily="49" charset="0"/>
              </a:rPr>
              <a:t> </a:t>
            </a:r>
            <a:r>
              <a:rPr lang="es-AR" b="0" i="0" dirty="0">
                <a:solidFill>
                  <a:srgbClr val="000080"/>
                </a:solidFill>
                <a:effectLst/>
                <a:latin typeface="Courier New" panose="02070309020205020404" pitchFamily="49" charset="0"/>
              </a:rPr>
              <a:t>&lt;&lt;</a:t>
            </a:r>
            <a:r>
              <a:rPr lang="es-AR" b="0" i="0" dirty="0">
                <a:solidFill>
                  <a:srgbClr val="000066"/>
                </a:solidFill>
                <a:effectLst/>
                <a:latin typeface="Courier New" panose="02070309020205020404" pitchFamily="49" charset="0"/>
              </a:rPr>
              <a:t> </a:t>
            </a:r>
            <a:r>
              <a:rPr lang="es-AR" b="0" i="0" dirty="0">
                <a:solidFill>
                  <a:srgbClr val="FF0000"/>
                </a:solidFill>
                <a:effectLst/>
                <a:latin typeface="Courier New" panose="02070309020205020404" pitchFamily="49" charset="0"/>
              </a:rPr>
              <a:t>"Volumen de caja1: "</a:t>
            </a:r>
            <a:r>
              <a:rPr lang="es-AR" b="0" i="0" dirty="0">
                <a:solidFill>
                  <a:srgbClr val="000066"/>
                </a:solidFill>
                <a:effectLst/>
                <a:latin typeface="Courier New" panose="02070309020205020404" pitchFamily="49" charset="0"/>
              </a:rPr>
              <a:t> </a:t>
            </a:r>
            <a:r>
              <a:rPr lang="es-AR" b="0" i="0" dirty="0">
                <a:solidFill>
                  <a:srgbClr val="000080"/>
                </a:solidFill>
                <a:effectLst/>
                <a:latin typeface="Courier New" panose="02070309020205020404" pitchFamily="49" charset="0"/>
              </a:rPr>
              <a:t>&lt;&lt;</a:t>
            </a:r>
            <a:r>
              <a:rPr lang="es-AR" b="0" i="0" dirty="0">
                <a:solidFill>
                  <a:srgbClr val="000066"/>
                </a:solidFill>
                <a:effectLst/>
                <a:latin typeface="Courier New" panose="02070309020205020404" pitchFamily="49" charset="0"/>
              </a:rPr>
              <a:t> caja1. </a:t>
            </a:r>
            <a:r>
              <a:rPr lang="es-AR" b="0" i="0" dirty="0">
                <a:solidFill>
                  <a:srgbClr val="007788"/>
                </a:solidFill>
                <a:effectLst/>
                <a:latin typeface="Courier New" panose="02070309020205020404" pitchFamily="49" charset="0"/>
              </a:rPr>
              <a:t>volumen</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0080"/>
                </a:solidFill>
                <a:effectLst/>
                <a:latin typeface="Courier New" panose="02070309020205020404" pitchFamily="49" charset="0"/>
              </a:rPr>
              <a:t>&lt;&lt;</a:t>
            </a:r>
            <a:r>
              <a:rPr lang="es-AR" b="0" i="0" dirty="0">
                <a:solidFill>
                  <a:srgbClr val="000066"/>
                </a:solidFill>
                <a:effectLst/>
                <a:latin typeface="Courier New" panose="02070309020205020404" pitchFamily="49" charset="0"/>
              </a:rPr>
              <a:t> </a:t>
            </a:r>
            <a:r>
              <a:rPr lang="es-AR" b="0" i="0" dirty="0" err="1">
                <a:solidFill>
                  <a:srgbClr val="000066"/>
                </a:solidFill>
                <a:effectLst/>
                <a:latin typeface="Courier New" panose="02070309020205020404" pitchFamily="49" charset="0"/>
              </a:rPr>
              <a:t>endl</a:t>
            </a:r>
            <a:br>
              <a:rPr lang="es-AR" b="0" i="0" dirty="0">
                <a:solidFill>
                  <a:srgbClr val="000066"/>
                </a:solidFill>
                <a:effectLst/>
                <a:latin typeface="Courier New" panose="02070309020205020404" pitchFamily="49" charset="0"/>
              </a:rPr>
            </a:br>
            <a:r>
              <a:rPr lang="es-AR" b="0" i="0" dirty="0">
                <a:solidFill>
                  <a:srgbClr val="000080"/>
                </a:solidFill>
                <a:effectLst/>
                <a:latin typeface="Courier New" panose="02070309020205020404" pitchFamily="49" charset="0"/>
              </a:rPr>
              <a:t>&lt;&lt;</a:t>
            </a:r>
            <a:r>
              <a:rPr lang="es-AR" b="0" i="0" dirty="0">
                <a:solidFill>
                  <a:srgbClr val="000066"/>
                </a:solidFill>
                <a:effectLst/>
                <a:latin typeface="Courier New" panose="02070309020205020404" pitchFamily="49" charset="0"/>
              </a:rPr>
              <a:t> </a:t>
            </a:r>
            <a:r>
              <a:rPr lang="es-AR" b="0" i="0" dirty="0">
                <a:solidFill>
                  <a:srgbClr val="FF0000"/>
                </a:solidFill>
                <a:effectLst/>
                <a:latin typeface="Courier New" panose="02070309020205020404" pitchFamily="49" charset="0"/>
              </a:rPr>
              <a:t>"Volumen de cajab1: "</a:t>
            </a:r>
            <a:r>
              <a:rPr lang="es-AR" b="0" i="0" dirty="0">
                <a:solidFill>
                  <a:srgbClr val="000066"/>
                </a:solidFill>
                <a:effectLst/>
                <a:latin typeface="Courier New" panose="02070309020205020404" pitchFamily="49" charset="0"/>
              </a:rPr>
              <a:t> </a:t>
            </a:r>
            <a:r>
              <a:rPr lang="es-AR" b="0" i="0" dirty="0">
                <a:solidFill>
                  <a:srgbClr val="000080"/>
                </a:solidFill>
                <a:effectLst/>
                <a:latin typeface="Courier New" panose="02070309020205020404" pitchFamily="49" charset="0"/>
              </a:rPr>
              <a:t>&lt;&lt;</a:t>
            </a:r>
            <a:r>
              <a:rPr lang="es-AR" b="0" i="0" dirty="0">
                <a:solidFill>
                  <a:srgbClr val="000066"/>
                </a:solidFill>
                <a:effectLst/>
                <a:latin typeface="Courier New" panose="02070309020205020404" pitchFamily="49" charset="0"/>
              </a:rPr>
              <a:t> cajab1. </a:t>
            </a:r>
            <a:r>
              <a:rPr lang="es-AR" b="0" i="0" dirty="0">
                <a:solidFill>
                  <a:srgbClr val="007788"/>
                </a:solidFill>
                <a:effectLst/>
                <a:latin typeface="Courier New" panose="02070309020205020404" pitchFamily="49" charset="0"/>
              </a:rPr>
              <a:t>volumen</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0080"/>
                </a:solidFill>
                <a:effectLst/>
                <a:latin typeface="Courier New" panose="02070309020205020404" pitchFamily="49" charset="0"/>
              </a:rPr>
              <a:t>&lt;&lt;</a:t>
            </a:r>
            <a:r>
              <a:rPr lang="es-AR" b="0" i="0" dirty="0">
                <a:solidFill>
                  <a:srgbClr val="000066"/>
                </a:solidFill>
                <a:effectLst/>
                <a:latin typeface="Courier New" panose="02070309020205020404" pitchFamily="49" charset="0"/>
              </a:rPr>
              <a:t> </a:t>
            </a:r>
            <a:r>
              <a:rPr lang="es-AR" b="0" i="0" dirty="0" err="1">
                <a:solidFill>
                  <a:srgbClr val="000066"/>
                </a:solidFill>
                <a:effectLst/>
                <a:latin typeface="Courier New" panose="02070309020205020404" pitchFamily="49" charset="0"/>
              </a:rPr>
              <a:t>endl</a:t>
            </a:r>
            <a:br>
              <a:rPr lang="es-AR" b="0" i="0" dirty="0">
                <a:solidFill>
                  <a:srgbClr val="000066"/>
                </a:solidFill>
                <a:effectLst/>
                <a:latin typeface="Courier New" panose="02070309020205020404" pitchFamily="49" charset="0"/>
              </a:rPr>
            </a:br>
            <a:r>
              <a:rPr lang="es-AR" b="0" i="0" dirty="0">
                <a:solidFill>
                  <a:srgbClr val="000080"/>
                </a:solidFill>
                <a:effectLst/>
                <a:latin typeface="Courier New" panose="02070309020205020404" pitchFamily="49" charset="0"/>
              </a:rPr>
              <a:t>&lt;&lt;</a:t>
            </a:r>
            <a:r>
              <a:rPr lang="es-AR" b="0" i="0" dirty="0">
                <a:solidFill>
                  <a:srgbClr val="000066"/>
                </a:solidFill>
                <a:effectLst/>
                <a:latin typeface="Courier New" panose="02070309020205020404" pitchFamily="49" charset="0"/>
              </a:rPr>
              <a:t> </a:t>
            </a:r>
            <a:r>
              <a:rPr lang="es-AR" b="0" i="0" dirty="0">
                <a:solidFill>
                  <a:srgbClr val="FF0000"/>
                </a:solidFill>
                <a:effectLst/>
                <a:latin typeface="Courier New" panose="02070309020205020404" pitchFamily="49" charset="0"/>
              </a:rPr>
              <a:t>"Volumen de cajab2: "</a:t>
            </a:r>
            <a:r>
              <a:rPr lang="es-AR" b="0" i="0" dirty="0">
                <a:solidFill>
                  <a:srgbClr val="000066"/>
                </a:solidFill>
                <a:effectLst/>
                <a:latin typeface="Courier New" panose="02070309020205020404" pitchFamily="49" charset="0"/>
              </a:rPr>
              <a:t> </a:t>
            </a:r>
            <a:r>
              <a:rPr lang="es-AR" b="0" i="0" dirty="0">
                <a:solidFill>
                  <a:srgbClr val="000080"/>
                </a:solidFill>
                <a:effectLst/>
                <a:latin typeface="Courier New" panose="02070309020205020404" pitchFamily="49" charset="0"/>
              </a:rPr>
              <a:t>&lt;&lt;</a:t>
            </a:r>
            <a:r>
              <a:rPr lang="es-AR" b="0" i="0" dirty="0">
                <a:solidFill>
                  <a:srgbClr val="000066"/>
                </a:solidFill>
                <a:effectLst/>
                <a:latin typeface="Courier New" panose="02070309020205020404" pitchFamily="49" charset="0"/>
              </a:rPr>
              <a:t> cajab2. </a:t>
            </a:r>
            <a:r>
              <a:rPr lang="es-AR" b="0" i="0" dirty="0">
                <a:solidFill>
                  <a:srgbClr val="007788"/>
                </a:solidFill>
                <a:effectLst/>
                <a:latin typeface="Courier New" panose="02070309020205020404" pitchFamily="49" charset="0"/>
              </a:rPr>
              <a:t>volumen</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0080"/>
                </a:solidFill>
                <a:effectLst/>
                <a:latin typeface="Courier New" panose="02070309020205020404" pitchFamily="49" charset="0"/>
              </a:rPr>
              <a:t>&lt;&lt;</a:t>
            </a:r>
            <a:r>
              <a:rPr lang="es-AR" b="0" i="0" dirty="0">
                <a:solidFill>
                  <a:srgbClr val="000066"/>
                </a:solidFill>
                <a:effectLst/>
                <a:latin typeface="Courier New" panose="02070309020205020404" pitchFamily="49" charset="0"/>
              </a:rPr>
              <a:t> </a:t>
            </a:r>
            <a:r>
              <a:rPr lang="es-AR" b="0" i="0" dirty="0" err="1">
                <a:solidFill>
                  <a:srgbClr val="000066"/>
                </a:solidFill>
                <a:effectLst/>
                <a:latin typeface="Courier New" panose="02070309020205020404" pitchFamily="49" charset="0"/>
              </a:rPr>
              <a:t>endl</a:t>
            </a:r>
            <a:br>
              <a:rPr lang="es-AR" b="0" i="0" dirty="0">
                <a:solidFill>
                  <a:srgbClr val="000066"/>
                </a:solidFill>
                <a:effectLst/>
                <a:latin typeface="Courier New" panose="02070309020205020404" pitchFamily="49" charset="0"/>
              </a:rPr>
            </a:br>
            <a:r>
              <a:rPr lang="es-AR" b="0" i="0" dirty="0">
                <a:solidFill>
                  <a:srgbClr val="000080"/>
                </a:solidFill>
                <a:effectLst/>
                <a:latin typeface="Courier New" panose="02070309020205020404" pitchFamily="49" charset="0"/>
              </a:rPr>
              <a:t>&lt;&lt;</a:t>
            </a:r>
            <a:r>
              <a:rPr lang="es-AR" b="0" i="0" dirty="0">
                <a:solidFill>
                  <a:srgbClr val="000066"/>
                </a:solidFill>
                <a:effectLst/>
                <a:latin typeface="Courier New" panose="02070309020205020404" pitchFamily="49" charset="0"/>
              </a:rPr>
              <a:t> </a:t>
            </a:r>
            <a:r>
              <a:rPr lang="es-AR" b="0" i="0" dirty="0">
                <a:solidFill>
                  <a:srgbClr val="FF0000"/>
                </a:solidFill>
                <a:effectLst/>
                <a:latin typeface="Courier New" panose="02070309020205020404" pitchFamily="49" charset="0"/>
              </a:rPr>
              <a:t>"Volumen de cajab3: "</a:t>
            </a:r>
            <a:r>
              <a:rPr lang="es-AR" b="0" i="0" dirty="0">
                <a:solidFill>
                  <a:srgbClr val="000066"/>
                </a:solidFill>
                <a:effectLst/>
                <a:latin typeface="Courier New" panose="02070309020205020404" pitchFamily="49" charset="0"/>
              </a:rPr>
              <a:t> </a:t>
            </a:r>
            <a:r>
              <a:rPr lang="es-AR" b="0" i="0" dirty="0">
                <a:solidFill>
                  <a:srgbClr val="000080"/>
                </a:solidFill>
                <a:effectLst/>
                <a:latin typeface="Courier New" panose="02070309020205020404" pitchFamily="49" charset="0"/>
              </a:rPr>
              <a:t>&lt;&lt;</a:t>
            </a:r>
            <a:r>
              <a:rPr lang="es-AR" b="0" i="0" dirty="0">
                <a:solidFill>
                  <a:srgbClr val="000066"/>
                </a:solidFill>
                <a:effectLst/>
                <a:latin typeface="Courier New" panose="02070309020205020404" pitchFamily="49" charset="0"/>
              </a:rPr>
              <a:t> cajab3. </a:t>
            </a:r>
            <a:r>
              <a:rPr lang="es-AR" b="0" i="0" dirty="0">
                <a:solidFill>
                  <a:srgbClr val="007788"/>
                </a:solidFill>
                <a:effectLst/>
                <a:latin typeface="Courier New" panose="02070309020205020404" pitchFamily="49" charset="0"/>
              </a:rPr>
              <a:t>volumen</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0080"/>
                </a:solidFill>
                <a:effectLst/>
                <a:latin typeface="Courier New" panose="02070309020205020404" pitchFamily="49" charset="0"/>
              </a:rPr>
              <a:t>&lt;&lt;</a:t>
            </a:r>
            <a:r>
              <a:rPr lang="es-AR" b="0" i="0" dirty="0">
                <a:solidFill>
                  <a:srgbClr val="000066"/>
                </a:solidFill>
                <a:effectLst/>
                <a:latin typeface="Courier New" panose="02070309020205020404" pitchFamily="49" charset="0"/>
              </a:rPr>
              <a:t> </a:t>
            </a:r>
            <a:r>
              <a:rPr lang="es-AR" b="0" i="0" dirty="0" err="1">
                <a:solidFill>
                  <a:srgbClr val="000066"/>
                </a:solidFill>
                <a:effectLst/>
                <a:latin typeface="Courier New" panose="02070309020205020404" pitchFamily="49" charset="0"/>
              </a:rPr>
              <a:t>endl</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return</a:t>
            </a:r>
            <a:r>
              <a:rPr lang="es-AR" b="0" i="0" dirty="0">
                <a:solidFill>
                  <a:srgbClr val="000066"/>
                </a:solidFill>
                <a:effectLst/>
                <a:latin typeface="Courier New" panose="02070309020205020404" pitchFamily="49" charset="0"/>
              </a:rPr>
              <a:t> </a:t>
            </a:r>
            <a:r>
              <a:rPr lang="es-AR" b="0" i="0" dirty="0">
                <a:solidFill>
                  <a:srgbClr val="0000DD"/>
                </a:solidFill>
                <a:effectLst/>
                <a:latin typeface="Courier New" panose="02070309020205020404" pitchFamily="49" charset="0"/>
              </a:rPr>
              <a:t>0</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8000"/>
                </a:solidFill>
                <a:effectLst/>
                <a:latin typeface="Courier New" panose="02070309020205020404" pitchFamily="49" charset="0"/>
              </a:rPr>
              <a:t>}</a:t>
            </a:r>
            <a:endParaRPr lang="es-AR" dirty="0"/>
          </a:p>
        </p:txBody>
      </p:sp>
    </p:spTree>
    <p:extLst>
      <p:ext uri="{BB962C8B-B14F-4D97-AF65-F5344CB8AC3E}">
        <p14:creationId xmlns:p14="http://schemas.microsoft.com/office/powerpoint/2010/main" val="2567181813"/>
      </p:ext>
    </p:extLst>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Temario</a:t>
            </a:r>
            <a:endParaRPr lang="es-AR" dirty="0"/>
          </a:p>
        </p:txBody>
      </p:sp>
      <p:sp>
        <p:nvSpPr>
          <p:cNvPr id="3" name="Marcador de contenido 2"/>
          <p:cNvSpPr>
            <a:spLocks noGrp="1"/>
          </p:cNvSpPr>
          <p:nvPr>
            <p:ph idx="1"/>
          </p:nvPr>
        </p:nvSpPr>
        <p:spPr>
          <a:xfrm>
            <a:off x="671671" y="1180685"/>
            <a:ext cx="5054441" cy="5630659"/>
          </a:xfrm>
        </p:spPr>
        <p:txBody>
          <a:bodyPr>
            <a:noAutofit/>
          </a:bodyPr>
          <a:lstStyle/>
          <a:p>
            <a:r>
              <a:rPr lang="es-ES" sz="1800" i="0" dirty="0"/>
              <a:t>1. C++ Desde la Perspectiva de </a:t>
            </a:r>
            <a:r>
              <a:rPr lang="es-ES" sz="1800" i="0" dirty="0" err="1"/>
              <a:t>Bjarne</a:t>
            </a:r>
            <a:r>
              <a:rPr lang="es-ES" sz="1800" i="0" dirty="0"/>
              <a:t> </a:t>
            </a:r>
            <a:r>
              <a:rPr lang="es-AR" sz="1800" i="0" dirty="0" err="1">
                <a:effectLst/>
              </a:rPr>
              <a:t>Stroustrup</a:t>
            </a:r>
            <a:endParaRPr lang="es-AR" sz="1800" i="0" dirty="0">
              <a:effectLst/>
            </a:endParaRPr>
          </a:p>
          <a:p>
            <a:r>
              <a:rPr lang="es-ES" sz="1800" i="0" dirty="0"/>
              <a:t> </a:t>
            </a:r>
            <a:r>
              <a:rPr lang="es-AR" sz="1800" b="1" i="0" dirty="0"/>
              <a:t>2. Introducción Objetos C++</a:t>
            </a:r>
          </a:p>
          <a:p>
            <a:r>
              <a:rPr lang="es-AR" sz="1800" b="1" i="0" dirty="0"/>
              <a:t>3. Clases en  C++</a:t>
            </a:r>
          </a:p>
          <a:p>
            <a:r>
              <a:rPr lang="es-AR" sz="1800" b="1" i="0" dirty="0"/>
              <a:t>4. Definición de una clase:</a:t>
            </a:r>
          </a:p>
          <a:p>
            <a:r>
              <a:rPr lang="es-ES" sz="1800" i="0" dirty="0"/>
              <a:t>5. </a:t>
            </a:r>
            <a:r>
              <a:rPr lang="es-ES" sz="1800" b="1" i="0" dirty="0"/>
              <a:t>Declaración de objetos de una clase:</a:t>
            </a:r>
          </a:p>
          <a:p>
            <a:r>
              <a:rPr lang="es-ES" sz="1800" b="1" i="0" dirty="0"/>
              <a:t>6. Funciones miembro de una clase:</a:t>
            </a:r>
          </a:p>
          <a:p>
            <a:r>
              <a:rPr lang="es-AR" sz="1800" b="1" i="0" dirty="0"/>
              <a:t>7. Constructores </a:t>
            </a:r>
          </a:p>
          <a:p>
            <a:r>
              <a:rPr lang="es-ES" sz="1800" i="0" dirty="0"/>
              <a:t>8. Nuestro primer ejemplo</a:t>
            </a:r>
          </a:p>
          <a:p>
            <a:r>
              <a:rPr lang="es-AR" sz="1800" b="1" i="0" dirty="0"/>
              <a:t>9. El constructor por defecto </a:t>
            </a:r>
          </a:p>
          <a:p>
            <a:r>
              <a:rPr lang="es-AR" sz="1800" i="0" dirty="0"/>
              <a:t>10. Listas de inicialización </a:t>
            </a:r>
          </a:p>
          <a:p>
            <a:r>
              <a:rPr lang="es-ES" sz="1800" b="1" i="0" dirty="0"/>
              <a:t>11. Acceso a campos miembro privados </a:t>
            </a:r>
          </a:p>
          <a:p>
            <a:r>
              <a:rPr lang="es-ES" sz="1800" i="0" dirty="0"/>
              <a:t>12. Funciones Amigas – Puntero </a:t>
            </a:r>
            <a:r>
              <a:rPr lang="es-ES" sz="1800" i="0" dirty="0" err="1"/>
              <a:t>This</a:t>
            </a:r>
            <a:endParaRPr lang="es-ES" sz="1800" i="0" dirty="0"/>
          </a:p>
          <a:p>
            <a:r>
              <a:rPr lang="es-ES" sz="1800" b="1" i="0" dirty="0"/>
              <a:t>13. Miembros estáticos de una clase </a:t>
            </a:r>
          </a:p>
          <a:p>
            <a:r>
              <a:rPr lang="es-AR" sz="1800" b="1" i="0" dirty="0"/>
              <a:t>14. Destructores </a:t>
            </a:r>
          </a:p>
          <a:p>
            <a:r>
              <a:rPr lang="es-AR" sz="1800" b="1" i="0" dirty="0"/>
              <a:t>15. Sobrecarga de operadores </a:t>
            </a:r>
          </a:p>
          <a:p>
            <a:endParaRPr lang="es-AR" sz="1800" b="1" i="0" dirty="0"/>
          </a:p>
          <a:p>
            <a:endParaRPr lang="es-AR" sz="1800" b="1" i="0" dirty="0"/>
          </a:p>
          <a:p>
            <a:endParaRPr lang="es-AR" sz="1800" b="1" i="0" dirty="0"/>
          </a:p>
          <a:p>
            <a:endParaRPr lang="es-ES" sz="1800" i="0" dirty="0"/>
          </a:p>
          <a:p>
            <a:endParaRPr lang="es-AR" sz="1800" b="1" i="0" dirty="0"/>
          </a:p>
          <a:p>
            <a:endParaRPr lang="es-ES" sz="1800" b="1" i="0" dirty="0"/>
          </a:p>
          <a:p>
            <a:endParaRPr lang="es-ES" sz="1800" i="0" dirty="0"/>
          </a:p>
          <a:p>
            <a:endParaRPr lang="es-ES" sz="1800" b="1" i="0" dirty="0"/>
          </a:p>
          <a:p>
            <a:endParaRPr lang="es-AR" sz="1800" i="0" dirty="0"/>
          </a:p>
          <a:p>
            <a:endParaRPr lang="es-ES" sz="1800" i="0" dirty="0"/>
          </a:p>
          <a:p>
            <a:endParaRPr lang="es-AR" sz="1800" b="1" i="0" dirty="0"/>
          </a:p>
          <a:p>
            <a:endParaRPr lang="es-ES" sz="1800" b="1" i="0" dirty="0"/>
          </a:p>
          <a:p>
            <a:endParaRPr lang="es-ES" sz="1800" b="1" i="0" dirty="0"/>
          </a:p>
          <a:p>
            <a:endParaRPr lang="es-AR" sz="1800" b="1" i="0" dirty="0"/>
          </a:p>
          <a:p>
            <a:endParaRPr lang="es-AR" sz="1800" b="1" i="0" dirty="0"/>
          </a:p>
          <a:p>
            <a:endParaRPr lang="es-AR" sz="1800" b="1" i="0" dirty="0"/>
          </a:p>
          <a:p>
            <a:endParaRPr lang="es-AR" sz="1800" i="0" dirty="0"/>
          </a:p>
        </p:txBody>
      </p:sp>
      <p:sp>
        <p:nvSpPr>
          <p:cNvPr id="4" name="Marcador de fecha 3"/>
          <p:cNvSpPr>
            <a:spLocks noGrp="1"/>
          </p:cNvSpPr>
          <p:nvPr>
            <p:ph type="dt" sz="half" idx="10"/>
          </p:nvPr>
        </p:nvSpPr>
        <p:spPr/>
        <p:txBody>
          <a:bodyPr/>
          <a:lstStyle/>
          <a:p>
            <a:fld id="{975F39D9-052D-4CFB-B8E0-EFFB57CC0D2F}" type="datetime12">
              <a:rPr lang="es-AR" smtClean="0"/>
              <a:t>7:41 a. m.</a:t>
            </a:fld>
            <a:endParaRPr lang="en-US"/>
          </a:p>
        </p:txBody>
      </p:sp>
      <p:sp>
        <p:nvSpPr>
          <p:cNvPr id="5" name="Marcador de pie de página 4"/>
          <p:cNvSpPr>
            <a:spLocks noGrp="1"/>
          </p:cNvSpPr>
          <p:nvPr>
            <p:ph type="ftr" sz="quarter" idx="11"/>
          </p:nvPr>
        </p:nvSpPr>
        <p:spPr/>
        <p:txBody>
          <a:bodyPr/>
          <a:lstStyle/>
          <a:p>
            <a:r>
              <a:rPr lang="es-ES"/>
              <a:t>AyED I - Unidad 10 Programación Orientada a Objetos</a:t>
            </a:r>
            <a:endParaRPr lang="es-ES" dirty="0"/>
          </a:p>
        </p:txBody>
      </p:sp>
      <p:sp>
        <p:nvSpPr>
          <p:cNvPr id="6" name="Rectángulo 5"/>
          <p:cNvSpPr/>
          <p:nvPr/>
        </p:nvSpPr>
        <p:spPr>
          <a:xfrm>
            <a:off x="6718300" y="1180685"/>
            <a:ext cx="6715125" cy="3139321"/>
          </a:xfrm>
          <a:prstGeom prst="rect">
            <a:avLst/>
          </a:prstGeom>
        </p:spPr>
        <p:txBody>
          <a:bodyPr>
            <a:spAutoFit/>
          </a:bodyPr>
          <a:lstStyle/>
          <a:p>
            <a:r>
              <a:rPr lang="es-ES" dirty="0">
                <a:latin typeface="Cambria" panose="02040503050406030204" pitchFamily="18" charset="0"/>
                <a:ea typeface="Cambria" panose="02040503050406030204" pitchFamily="18" charset="0"/>
              </a:rPr>
              <a:t>16. Funciones de sobrecarga</a:t>
            </a:r>
          </a:p>
          <a:p>
            <a:r>
              <a:rPr lang="es-AR" b="1" dirty="0">
                <a:latin typeface="Cambria" panose="02040503050406030204" pitchFamily="18" charset="0"/>
                <a:ea typeface="Cambria" panose="02040503050406030204" pitchFamily="18" charset="0"/>
              </a:rPr>
              <a:t>17. Herencia - Clases derivadas (otra perspectiva) </a:t>
            </a:r>
          </a:p>
          <a:p>
            <a:r>
              <a:rPr lang="es-AR" b="1" dirty="0">
                <a:latin typeface="Cambria" panose="02040503050406030204" pitchFamily="18" charset="0"/>
                <a:ea typeface="Cambria" panose="02040503050406030204" pitchFamily="18" charset="0"/>
              </a:rPr>
              <a:t>18. Funciones miembro </a:t>
            </a:r>
          </a:p>
          <a:p>
            <a:r>
              <a:rPr lang="es-AR" b="1" dirty="0">
                <a:latin typeface="Cambria" panose="02040503050406030204" pitchFamily="18" charset="0"/>
                <a:ea typeface="Cambria" panose="02040503050406030204" pitchFamily="18" charset="0"/>
              </a:rPr>
              <a:t>19. Constructores y destructores </a:t>
            </a:r>
          </a:p>
          <a:p>
            <a:r>
              <a:rPr lang="es-AR" b="1" dirty="0">
                <a:latin typeface="Cambria" panose="02040503050406030204" pitchFamily="18" charset="0"/>
                <a:ea typeface="Cambria" panose="02040503050406030204" pitchFamily="18" charset="0"/>
              </a:rPr>
              <a:t>20. Constructor de copia </a:t>
            </a:r>
          </a:p>
          <a:p>
            <a:r>
              <a:rPr lang="es-AR" b="1" dirty="0">
                <a:latin typeface="Cambria" panose="02040503050406030204" pitchFamily="18" charset="0"/>
                <a:ea typeface="Cambria" panose="02040503050406030204" pitchFamily="18" charset="0"/>
              </a:rPr>
              <a:t>21. Jerarquía de clases  Herencia</a:t>
            </a:r>
          </a:p>
          <a:p>
            <a:r>
              <a:rPr lang="es-AR" b="1" dirty="0">
                <a:latin typeface="Cambria" panose="02040503050406030204" pitchFamily="18" charset="0"/>
                <a:ea typeface="Cambria" panose="02040503050406030204" pitchFamily="18" charset="0"/>
              </a:rPr>
              <a:t>22. Funciones virtuales </a:t>
            </a:r>
          </a:p>
          <a:p>
            <a:r>
              <a:rPr lang="es-ES" b="1" dirty="0">
                <a:latin typeface="Cambria" panose="02040503050406030204" pitchFamily="18" charset="0"/>
                <a:ea typeface="Cambria" panose="02040503050406030204" pitchFamily="18" charset="0"/>
              </a:rPr>
              <a:t>23. Punteros a objetos y funciones virtuales </a:t>
            </a:r>
          </a:p>
          <a:p>
            <a:r>
              <a:rPr lang="es-ES" b="1" dirty="0">
                <a:latin typeface="Cambria" panose="02040503050406030204" pitchFamily="18" charset="0"/>
                <a:ea typeface="Cambria" panose="02040503050406030204" pitchFamily="18" charset="0"/>
              </a:rPr>
              <a:t>24. Referencias a objetos y funciones virtuales</a:t>
            </a:r>
          </a:p>
          <a:p>
            <a:r>
              <a:rPr lang="es-ES" b="1" dirty="0">
                <a:latin typeface="Cambria" panose="02040503050406030204" pitchFamily="18" charset="0"/>
                <a:ea typeface="Cambria" panose="02040503050406030204" pitchFamily="18" charset="0"/>
              </a:rPr>
              <a:t>25. Funciones virtuales puras y clases abstractas</a:t>
            </a:r>
          </a:p>
          <a:p>
            <a:r>
              <a:rPr lang="es-ES" dirty="0">
                <a:latin typeface="Cambria" panose="02040503050406030204" pitchFamily="18" charset="0"/>
                <a:ea typeface="Cambria" panose="02040503050406030204" pitchFamily="18" charset="0"/>
              </a:rPr>
              <a:t>26. Un ejemplo completo</a:t>
            </a:r>
            <a:r>
              <a:rPr lang="es-ES" b="1" dirty="0">
                <a:latin typeface="Cambria" panose="02040503050406030204" pitchFamily="18" charset="0"/>
                <a:ea typeface="Cambria" panose="02040503050406030204" pitchFamily="18" charset="0"/>
              </a:rPr>
              <a:t>  </a:t>
            </a:r>
            <a:endParaRPr lang="es-AR"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13246818"/>
      </p:ext>
    </p:extLst>
  </p:cSld>
  <p:clrMapOvr>
    <a:masterClrMapping/>
  </p:clrMapOvr>
  <p:transition spd="med">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9704" y="273050"/>
            <a:ext cx="7937208" cy="515526"/>
          </a:xfrm>
        </p:spPr>
        <p:txBody>
          <a:bodyPr>
            <a:normAutofit fontScale="90000"/>
          </a:bodyPr>
          <a:lstStyle/>
          <a:p>
            <a:r>
              <a:rPr lang="es-AR" b="1" dirty="0"/>
              <a:t>20. Constructor de copia </a:t>
            </a:r>
            <a:endParaRPr lang="es-AR" dirty="0"/>
          </a:p>
        </p:txBody>
      </p:sp>
      <p:sp>
        <p:nvSpPr>
          <p:cNvPr id="3" name="Marcador de texto 2"/>
          <p:cNvSpPr>
            <a:spLocks noGrp="1"/>
          </p:cNvSpPr>
          <p:nvPr>
            <p:ph idx="1"/>
          </p:nvPr>
        </p:nvSpPr>
        <p:spPr>
          <a:xfrm>
            <a:off x="315912" y="1067520"/>
            <a:ext cx="5943599" cy="5987330"/>
          </a:xfrm>
        </p:spPr>
        <p:txBody>
          <a:bodyPr>
            <a:noAutofit/>
          </a:bodyPr>
          <a:lstStyle/>
          <a:p>
            <a:r>
              <a:rPr lang="es-ES" sz="1800" dirty="0">
                <a:latin typeface="Segoe UI" panose="020B0502040204020203" pitchFamily="34" charset="0"/>
                <a:cs typeface="Segoe UI" panose="020B0502040204020203" pitchFamily="34" charset="0"/>
              </a:rPr>
              <a:t>La copia de los objetos de una clase la definen el constructor de copia y las asignaciones. </a:t>
            </a:r>
          </a:p>
          <a:p>
            <a:r>
              <a:rPr lang="es-ES" sz="1800" dirty="0">
                <a:latin typeface="Segoe UI" panose="020B0502040204020203" pitchFamily="34" charset="0"/>
                <a:cs typeface="Segoe UI" panose="020B0502040204020203" pitchFamily="34" charset="0"/>
              </a:rPr>
              <a:t>Recuerde al definir un constructor de copia en cualquier clase que, debe recibir como parámetro una referencia a un  objeto de dicha clase, para evitar un número infinito de invocaciones al mismo; lo que ocurriría si el argumento se pasa por valor y, por tanto, debe construirse una copia del mismo. </a:t>
            </a:r>
          </a:p>
          <a:p>
            <a:r>
              <a:rPr lang="es-ES" sz="1800" dirty="0">
                <a:latin typeface="Segoe UI" panose="020B0502040204020203" pitchFamily="34" charset="0"/>
                <a:cs typeface="Segoe UI" panose="020B0502040204020203" pitchFamily="34" charset="0"/>
              </a:rPr>
              <a:t>En la clase </a:t>
            </a:r>
            <a:r>
              <a:rPr lang="es-ES" sz="1800" dirty="0" err="1">
                <a:latin typeface="Segoe UI" panose="020B0502040204020203" pitchFamily="34" charset="0"/>
                <a:cs typeface="Segoe UI" panose="020B0502040204020203" pitchFamily="34" charset="0"/>
              </a:rPr>
              <a:t>CajaBotellas</a:t>
            </a:r>
            <a:r>
              <a:rPr lang="es-ES" sz="1800" dirty="0">
                <a:latin typeface="Segoe UI" panose="020B0502040204020203" pitchFamily="34" charset="0"/>
                <a:cs typeface="Segoe UI" panose="020B0502040204020203" pitchFamily="34" charset="0"/>
              </a:rPr>
              <a:t> se incluye un constructor de copia que se encarga en primer lugar de invocar explícitamente al constructor de copia de la clase base Caja. </a:t>
            </a:r>
            <a:endParaRPr lang="es-AR" sz="1800" dirty="0">
              <a:latin typeface="Segoe UI" panose="020B0502040204020203" pitchFamily="34" charset="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30</a:t>
            </a:fld>
            <a:endParaRPr lang="es-AR" spc="10" dirty="0"/>
          </a:p>
        </p:txBody>
      </p:sp>
      <p:sp>
        <p:nvSpPr>
          <p:cNvPr id="7" name="Rectángulo 6"/>
          <p:cNvSpPr/>
          <p:nvPr/>
        </p:nvSpPr>
        <p:spPr>
          <a:xfrm>
            <a:off x="6792912" y="346809"/>
            <a:ext cx="6324600" cy="6555641"/>
          </a:xfrm>
          <a:prstGeom prst="rect">
            <a:avLst/>
          </a:prstGeom>
          <a:solidFill>
            <a:schemeClr val="tx1"/>
          </a:solidFill>
        </p:spPr>
        <p:txBody>
          <a:bodyPr wrap="square">
            <a:spAutoFit/>
          </a:bodyPr>
          <a:lstStyle/>
          <a:p>
            <a:r>
              <a:rPr lang="es-AR" sz="1050" b="0" i="0" dirty="0">
                <a:solidFill>
                  <a:srgbClr val="339900"/>
                </a:solidFill>
                <a:effectLst/>
                <a:latin typeface="Courier New" panose="02070309020205020404" pitchFamily="49" charset="0"/>
              </a:rPr>
              <a:t>#</a:t>
            </a:r>
            <a:r>
              <a:rPr lang="es-AR" sz="1050" b="0" i="0" dirty="0" err="1">
                <a:solidFill>
                  <a:srgbClr val="339900"/>
                </a:solidFill>
                <a:effectLst/>
                <a:latin typeface="Courier New" panose="02070309020205020404" pitchFamily="49" charset="0"/>
              </a:rPr>
              <a:t>pragma</a:t>
            </a:r>
            <a:r>
              <a:rPr lang="es-AR" sz="1050" b="0" i="0" dirty="0">
                <a:solidFill>
                  <a:srgbClr val="339900"/>
                </a:solidFill>
                <a:effectLst/>
                <a:latin typeface="Courier New" panose="02070309020205020404" pitchFamily="49" charset="0"/>
              </a:rPr>
              <a:t> once</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class</a:t>
            </a:r>
            <a:r>
              <a:rPr lang="es-AR" sz="1050" b="0" i="0" dirty="0">
                <a:solidFill>
                  <a:srgbClr val="000066"/>
                </a:solidFill>
                <a:effectLst/>
                <a:latin typeface="Courier New" panose="02070309020205020404" pitchFamily="49" charset="0"/>
              </a:rPr>
              <a:t> Caja</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public</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0066"/>
                </a:solidFill>
                <a:effectLst/>
                <a:latin typeface="Courier New" panose="02070309020205020404" pitchFamily="49" charset="0"/>
              </a:rPr>
              <a:t>Caja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l </a:t>
            </a:r>
            <a:r>
              <a:rPr lang="es-AR" sz="1050" b="0" i="0" dirty="0">
                <a:solidFill>
                  <a:srgbClr val="000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800080"/>
                </a:solidFill>
                <a:effectLst/>
                <a:latin typeface="Courier New" panose="02070309020205020404" pitchFamily="49" charset="0"/>
              </a:rPr>
              <a:t>1.0</a:t>
            </a:r>
            <a:r>
              <a:rPr lang="es-AR" sz="1050" b="0" i="0" dirty="0">
                <a:solidFill>
                  <a:srgbClr val="000066"/>
                </a:solidFill>
                <a:effectLst/>
                <a:latin typeface="Courier New" panose="02070309020205020404" pitchFamily="49" charset="0"/>
              </a:rPr>
              <a:t> , </a:t>
            </a: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an</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800080"/>
                </a:solidFill>
                <a:effectLst/>
                <a:latin typeface="Courier New" panose="02070309020205020404" pitchFamily="49" charset="0"/>
              </a:rPr>
              <a:t>1.0</a:t>
            </a:r>
            <a:r>
              <a:rPr lang="es-AR" sz="1050" b="0" i="0" dirty="0">
                <a:solidFill>
                  <a:srgbClr val="000066"/>
                </a:solidFill>
                <a:effectLst/>
                <a:latin typeface="Courier New" panose="02070309020205020404" pitchFamily="49" charset="0"/>
              </a:rPr>
              <a:t> , </a:t>
            </a: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al </a:t>
            </a:r>
            <a:r>
              <a:rPr lang="es-AR" sz="1050" b="0" i="0" dirty="0">
                <a:solidFill>
                  <a:srgbClr val="000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800080"/>
                </a:solidFill>
                <a:effectLst/>
                <a:latin typeface="Courier New" panose="02070309020205020404" pitchFamily="49" charset="0"/>
              </a:rPr>
              <a:t>1.0</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0066"/>
                </a:solidFill>
                <a:effectLst/>
                <a:latin typeface="Courier New" panose="02070309020205020404" pitchFamily="49" charset="0"/>
              </a:rPr>
              <a:t>Caja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const</a:t>
            </a:r>
            <a:r>
              <a:rPr lang="es-AR" sz="1050" b="0" i="0" dirty="0">
                <a:solidFill>
                  <a:srgbClr val="000066"/>
                </a:solidFill>
                <a:effectLst/>
                <a:latin typeface="Courier New" panose="02070309020205020404" pitchFamily="49" charset="0"/>
              </a:rPr>
              <a:t> Caja </a:t>
            </a:r>
            <a:r>
              <a:rPr lang="es-AR" sz="1050" b="0" i="0" dirty="0">
                <a:solidFill>
                  <a:srgbClr val="000040"/>
                </a:solidFill>
                <a:effectLst/>
                <a:latin typeface="Courier New" panose="02070309020205020404" pitchFamily="49" charset="0"/>
              </a:rPr>
              <a:t>&amp;</a:t>
            </a:r>
            <a:r>
              <a:rPr lang="es-AR" sz="1050" b="0" i="0" dirty="0">
                <a:solidFill>
                  <a:srgbClr val="000066"/>
                </a:solidFill>
                <a:effectLst/>
                <a:latin typeface="Courier New" panose="02070309020205020404" pitchFamily="49" charset="0"/>
              </a:rPr>
              <a:t> c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volumen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void</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0066"/>
                </a:solidFill>
                <a:effectLst/>
                <a:latin typeface="Courier New" panose="02070309020205020404" pitchFamily="49" charset="0"/>
              </a:rPr>
              <a:t>~Caja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void</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private</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largo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ancho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alto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endParaRPr lang="es-AR" sz="1050" b="0" i="0" dirty="0">
              <a:solidFill>
                <a:srgbClr val="000066"/>
              </a:solidFill>
              <a:effectLst/>
              <a:latin typeface="Courier New" panose="02070309020205020404" pitchFamily="49" charset="0"/>
            </a:endParaRPr>
          </a:p>
          <a:p>
            <a:r>
              <a:rPr lang="es-AR" sz="1050" b="0" i="0" dirty="0">
                <a:solidFill>
                  <a:srgbClr val="339900"/>
                </a:solidFill>
                <a:effectLst/>
                <a:latin typeface="Courier New" panose="02070309020205020404" pitchFamily="49" charset="0"/>
              </a:rPr>
              <a:t>#</a:t>
            </a:r>
            <a:r>
              <a:rPr lang="es-AR" sz="1050" b="0" i="0" dirty="0" err="1">
                <a:solidFill>
                  <a:srgbClr val="339900"/>
                </a:solidFill>
                <a:effectLst/>
                <a:latin typeface="Courier New" panose="02070309020205020404" pitchFamily="49" charset="0"/>
              </a:rPr>
              <a:t>include</a:t>
            </a:r>
            <a:r>
              <a:rPr lang="es-AR" sz="1050" b="0" i="0" dirty="0">
                <a:solidFill>
                  <a:srgbClr val="339900"/>
                </a:solidFill>
                <a:effectLst/>
                <a:latin typeface="Courier New" panose="02070309020205020404" pitchFamily="49" charset="0"/>
              </a:rPr>
              <a:t> &lt;</a:t>
            </a:r>
            <a:r>
              <a:rPr lang="es-AR" sz="1050" b="0" i="0" dirty="0" err="1">
                <a:solidFill>
                  <a:srgbClr val="339900"/>
                </a:solidFill>
                <a:effectLst/>
                <a:latin typeface="Courier New" panose="02070309020205020404" pitchFamily="49" charset="0"/>
              </a:rPr>
              <a:t>iostream</a:t>
            </a:r>
            <a:r>
              <a:rPr lang="es-AR" sz="1050" b="0" i="0" dirty="0">
                <a:solidFill>
                  <a:srgbClr val="339900"/>
                </a:solidFill>
                <a:effectLst/>
                <a:latin typeface="Courier New" panose="02070309020205020404" pitchFamily="49" charset="0"/>
              </a:rPr>
              <a:t>&gt;</a:t>
            </a:r>
            <a:br>
              <a:rPr lang="es-AR" sz="1050" b="0" i="0" dirty="0">
                <a:solidFill>
                  <a:srgbClr val="000066"/>
                </a:solidFill>
                <a:effectLst/>
                <a:latin typeface="Courier New" panose="02070309020205020404" pitchFamily="49" charset="0"/>
              </a:rPr>
            </a:br>
            <a:r>
              <a:rPr lang="es-AR" sz="1050" b="0" i="0" dirty="0">
                <a:solidFill>
                  <a:srgbClr val="339900"/>
                </a:solidFill>
                <a:effectLst/>
                <a:latin typeface="Courier New" panose="02070309020205020404" pitchFamily="49" charset="0"/>
              </a:rPr>
              <a:t>#</a:t>
            </a:r>
            <a:r>
              <a:rPr lang="es-AR" sz="1050" b="0" i="0" dirty="0" err="1">
                <a:solidFill>
                  <a:srgbClr val="339900"/>
                </a:solidFill>
                <a:effectLst/>
                <a:latin typeface="Courier New" panose="02070309020205020404" pitchFamily="49" charset="0"/>
              </a:rPr>
              <a:t>include</a:t>
            </a:r>
            <a:r>
              <a:rPr lang="es-AR" sz="1050" b="0" i="0" dirty="0">
                <a:solidFill>
                  <a:srgbClr val="339900"/>
                </a:solidFill>
                <a:effectLst/>
                <a:latin typeface="Courier New" panose="02070309020205020404" pitchFamily="49" charset="0"/>
              </a:rPr>
              <a:t> "</a:t>
            </a:r>
            <a:r>
              <a:rPr lang="es-AR" sz="1050" b="0" i="0" dirty="0" err="1">
                <a:solidFill>
                  <a:srgbClr val="339900"/>
                </a:solidFill>
                <a:effectLst/>
                <a:latin typeface="Courier New" panose="02070309020205020404" pitchFamily="49" charset="0"/>
              </a:rPr>
              <a:t>caja.h</a:t>
            </a:r>
            <a:r>
              <a:rPr lang="es-AR" sz="1050" b="0" i="0" dirty="0">
                <a:solidFill>
                  <a:srgbClr val="3399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using</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std</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DD"/>
                </a:solidFill>
                <a:effectLst/>
                <a:latin typeface="Courier New" panose="02070309020205020404" pitchFamily="49" charset="0"/>
              </a:rPr>
              <a:t>cout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using</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std</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7788"/>
                </a:solidFill>
                <a:effectLst/>
                <a:latin typeface="Courier New" panose="02070309020205020404" pitchFamily="49" charset="0"/>
              </a:rPr>
              <a:t>endl</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0066"/>
                </a:solidFill>
                <a:effectLst/>
                <a:latin typeface="Courier New" panose="02070309020205020404" pitchFamily="49" charset="0"/>
              </a:rPr>
              <a:t>Caja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7788"/>
                </a:solidFill>
                <a:effectLst/>
                <a:latin typeface="Courier New" panose="02070309020205020404" pitchFamily="49" charset="0"/>
              </a:rPr>
              <a:t>Caja</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l, </a:t>
            </a: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an</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al </a:t>
            </a: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0066"/>
                </a:solidFill>
                <a:effectLst/>
                <a:latin typeface="Courier New" panose="02070309020205020404" pitchFamily="49" charset="0"/>
              </a:rPr>
              <a:t>largo </a:t>
            </a:r>
            <a:r>
              <a:rPr lang="es-AR" sz="1050" b="0" i="0" dirty="0">
                <a:solidFill>
                  <a:srgbClr val="000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l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0066"/>
                </a:solidFill>
                <a:effectLst/>
                <a:latin typeface="Courier New" panose="02070309020205020404" pitchFamily="49" charset="0"/>
              </a:rPr>
              <a:t>ancho </a:t>
            </a:r>
            <a:r>
              <a:rPr lang="es-AR" sz="1050" b="0" i="0" dirty="0">
                <a:solidFill>
                  <a:srgbClr val="000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an</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0066"/>
                </a:solidFill>
                <a:effectLst/>
                <a:latin typeface="Courier New" panose="02070309020205020404" pitchFamily="49" charset="0"/>
              </a:rPr>
              <a:t>alto </a:t>
            </a:r>
            <a:r>
              <a:rPr lang="es-AR" sz="1050" b="0" i="0" dirty="0">
                <a:solidFill>
                  <a:srgbClr val="000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al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DD"/>
                </a:solidFill>
                <a:effectLst/>
                <a:latin typeface="Courier New" panose="02070309020205020404" pitchFamily="49" charset="0"/>
              </a:rPr>
              <a:t>cout</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&lt;&lt;</a:t>
            </a:r>
            <a:r>
              <a:rPr lang="es-AR" sz="1050" b="0" i="0" dirty="0">
                <a:solidFill>
                  <a:srgbClr val="000066"/>
                </a:solidFill>
                <a:effectLst/>
                <a:latin typeface="Courier New" panose="02070309020205020404" pitchFamily="49" charset="0"/>
              </a:rPr>
              <a:t> </a:t>
            </a:r>
            <a:r>
              <a:rPr lang="es-AR" sz="1050" b="0" i="0" dirty="0">
                <a:solidFill>
                  <a:srgbClr val="FF0000"/>
                </a:solidFill>
                <a:effectLst/>
                <a:latin typeface="Courier New" panose="02070309020205020404" pitchFamily="49" charset="0"/>
              </a:rPr>
              <a:t>"Se invoca al constructor de Caja"</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&lt;&lt;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endl</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0066"/>
                </a:solidFill>
                <a:effectLst/>
                <a:latin typeface="Courier New" panose="02070309020205020404" pitchFamily="49" charset="0"/>
              </a:rPr>
              <a:t>Caja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7788"/>
                </a:solidFill>
                <a:effectLst/>
                <a:latin typeface="Courier New" panose="02070309020205020404" pitchFamily="49" charset="0"/>
              </a:rPr>
              <a:t>Caja</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const</a:t>
            </a:r>
            <a:r>
              <a:rPr lang="es-AR" sz="1050" b="0" i="0" dirty="0">
                <a:solidFill>
                  <a:srgbClr val="000066"/>
                </a:solidFill>
                <a:effectLst/>
                <a:latin typeface="Courier New" panose="02070309020205020404" pitchFamily="49" charset="0"/>
              </a:rPr>
              <a:t> Caja </a:t>
            </a:r>
            <a:r>
              <a:rPr lang="es-AR" sz="1050" b="0" i="0" dirty="0">
                <a:solidFill>
                  <a:srgbClr val="000040"/>
                </a:solidFill>
                <a:effectLst/>
                <a:latin typeface="Courier New" panose="02070309020205020404" pitchFamily="49" charset="0"/>
              </a:rPr>
              <a:t>&amp;</a:t>
            </a:r>
            <a:r>
              <a:rPr lang="es-AR" sz="1050" b="0" i="0" dirty="0">
                <a:solidFill>
                  <a:srgbClr val="000066"/>
                </a:solidFill>
                <a:effectLst/>
                <a:latin typeface="Courier New" panose="02070309020205020404" pitchFamily="49" charset="0"/>
              </a:rPr>
              <a:t>c </a:t>
            </a: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0066"/>
                </a:solidFill>
                <a:effectLst/>
                <a:latin typeface="Courier New" panose="02070309020205020404" pitchFamily="49" charset="0"/>
              </a:rPr>
              <a:t>largo </a:t>
            </a:r>
            <a:r>
              <a:rPr lang="es-AR" sz="1050" b="0" i="0" dirty="0">
                <a:solidFill>
                  <a:srgbClr val="000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c.</a:t>
            </a:r>
            <a:r>
              <a:rPr lang="es-AR" sz="1050" b="0" i="0" dirty="0" err="1">
                <a:solidFill>
                  <a:srgbClr val="007788"/>
                </a:solidFill>
                <a:effectLst/>
                <a:latin typeface="Courier New" panose="02070309020205020404" pitchFamily="49" charset="0"/>
              </a:rPr>
              <a:t>largo</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0066"/>
                </a:solidFill>
                <a:effectLst/>
                <a:latin typeface="Courier New" panose="02070309020205020404" pitchFamily="49" charset="0"/>
              </a:rPr>
              <a:t>ancho </a:t>
            </a:r>
            <a:r>
              <a:rPr lang="es-AR" sz="1050" b="0" i="0" dirty="0">
                <a:solidFill>
                  <a:srgbClr val="000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c.</a:t>
            </a:r>
            <a:r>
              <a:rPr lang="es-AR" sz="1050" b="0" i="0" dirty="0" err="1">
                <a:solidFill>
                  <a:srgbClr val="007788"/>
                </a:solidFill>
                <a:effectLst/>
                <a:latin typeface="Courier New" panose="02070309020205020404" pitchFamily="49" charset="0"/>
              </a:rPr>
              <a:t>ancho</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0066"/>
                </a:solidFill>
                <a:effectLst/>
                <a:latin typeface="Courier New" panose="02070309020205020404" pitchFamily="49" charset="0"/>
              </a:rPr>
              <a:t>alto </a:t>
            </a:r>
            <a:r>
              <a:rPr lang="es-AR" sz="1050" b="0" i="0" dirty="0">
                <a:solidFill>
                  <a:srgbClr val="000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c.</a:t>
            </a:r>
            <a:r>
              <a:rPr lang="es-AR" sz="1050" b="0" i="0" dirty="0" err="1">
                <a:solidFill>
                  <a:srgbClr val="007788"/>
                </a:solidFill>
                <a:effectLst/>
                <a:latin typeface="Courier New" panose="02070309020205020404" pitchFamily="49" charset="0"/>
              </a:rPr>
              <a:t>alto</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DD"/>
                </a:solidFill>
                <a:effectLst/>
                <a:latin typeface="Courier New" panose="02070309020205020404" pitchFamily="49" charset="0"/>
              </a:rPr>
              <a:t>cout</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&lt;&lt;</a:t>
            </a:r>
            <a:r>
              <a:rPr lang="es-AR" sz="1050" b="0" i="0" dirty="0">
                <a:solidFill>
                  <a:srgbClr val="000066"/>
                </a:solidFill>
                <a:effectLst/>
                <a:latin typeface="Courier New" panose="02070309020205020404" pitchFamily="49" charset="0"/>
              </a:rPr>
              <a:t> </a:t>
            </a:r>
            <a:r>
              <a:rPr lang="es-AR" sz="1050" b="0" i="0" dirty="0">
                <a:solidFill>
                  <a:srgbClr val="FF0000"/>
                </a:solidFill>
                <a:effectLst/>
                <a:latin typeface="Courier New" panose="02070309020205020404" pitchFamily="49" charset="0"/>
              </a:rPr>
              <a:t>"Invocado el constructor por copia de Caja"</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&lt;&lt;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endl</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Caja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7788"/>
                </a:solidFill>
                <a:effectLst/>
                <a:latin typeface="Courier New" panose="02070309020205020404" pitchFamily="49" charset="0"/>
              </a:rPr>
              <a:t>volumen</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void</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return</a:t>
            </a:r>
            <a:r>
              <a:rPr lang="es-AR" sz="1050" b="0" i="0" dirty="0">
                <a:solidFill>
                  <a:srgbClr val="000066"/>
                </a:solidFill>
                <a:effectLst/>
                <a:latin typeface="Courier New" panose="02070309020205020404" pitchFamily="49" charset="0"/>
              </a:rPr>
              <a:t> largo </a:t>
            </a:r>
            <a:r>
              <a:rPr lang="es-AR" sz="1050" b="0" i="0" dirty="0">
                <a:solidFill>
                  <a:srgbClr val="00004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ancho </a:t>
            </a:r>
            <a:r>
              <a:rPr lang="es-AR" sz="1050" b="0" i="0" dirty="0">
                <a:solidFill>
                  <a:srgbClr val="00004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alto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0066"/>
                </a:solidFill>
                <a:effectLst/>
                <a:latin typeface="Courier New" panose="02070309020205020404" pitchFamily="49" charset="0"/>
              </a:rPr>
              <a:t>Caja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~Caja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void</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DD"/>
                </a:solidFill>
                <a:effectLst/>
                <a:latin typeface="Courier New" panose="02070309020205020404" pitchFamily="49" charset="0"/>
              </a:rPr>
              <a:t>cout</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&lt;&lt;</a:t>
            </a:r>
            <a:r>
              <a:rPr lang="es-AR" sz="1050" b="0" i="0" dirty="0">
                <a:solidFill>
                  <a:srgbClr val="000066"/>
                </a:solidFill>
                <a:effectLst/>
                <a:latin typeface="Courier New" panose="02070309020205020404" pitchFamily="49" charset="0"/>
              </a:rPr>
              <a:t> </a:t>
            </a:r>
            <a:r>
              <a:rPr lang="es-AR" sz="1050" b="0" i="0" dirty="0">
                <a:solidFill>
                  <a:srgbClr val="FF0000"/>
                </a:solidFill>
                <a:effectLst/>
                <a:latin typeface="Courier New" panose="02070309020205020404" pitchFamily="49" charset="0"/>
              </a:rPr>
              <a:t>"Se invoca al destructor de Caja"</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&lt;&lt;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endl</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endParaRPr lang="es-AR" sz="1050" dirty="0"/>
          </a:p>
        </p:txBody>
      </p:sp>
    </p:spTree>
    <p:extLst>
      <p:ext uri="{BB962C8B-B14F-4D97-AF65-F5344CB8AC3E}">
        <p14:creationId xmlns:p14="http://schemas.microsoft.com/office/powerpoint/2010/main" val="1069000286"/>
      </p:ext>
    </p:extLst>
  </p:cSld>
  <p:clrMapOvr>
    <a:masterClrMapping/>
  </p:clrMapOvr>
  <p:transition spd="med">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012112" y="-31750"/>
            <a:ext cx="4131140" cy="515526"/>
          </a:xfrm>
        </p:spPr>
        <p:txBody>
          <a:bodyPr>
            <a:normAutofit fontScale="90000"/>
          </a:bodyPr>
          <a:lstStyle/>
          <a:p>
            <a:r>
              <a:rPr lang="es-ES" dirty="0"/>
              <a:t>Constructores…</a:t>
            </a:r>
            <a:endParaRPr lang="es-AR" dirty="0"/>
          </a:p>
        </p:txBody>
      </p:sp>
      <p:sp>
        <p:nvSpPr>
          <p:cNvPr id="8" name="Marcador de texto 7"/>
          <p:cNvSpPr>
            <a:spLocks noGrp="1"/>
          </p:cNvSpPr>
          <p:nvPr>
            <p:ph idx="1"/>
          </p:nvPr>
        </p:nvSpPr>
        <p:spPr>
          <a:xfrm>
            <a:off x="163512" y="577850"/>
            <a:ext cx="11370549" cy="6555641"/>
          </a:xfrm>
          <a:prstGeom prst="rect">
            <a:avLst/>
          </a:prstGeom>
          <a:solidFill>
            <a:schemeClr val="tx1"/>
          </a:solidFill>
        </p:spPr>
        <p:txBody>
          <a:bodyPr>
            <a:spAutoFit/>
          </a:bodyPr>
          <a:lstStyle/>
          <a:p>
            <a:r>
              <a:rPr lang="es-AR" sz="1050" b="0" i="0" dirty="0">
                <a:solidFill>
                  <a:srgbClr val="339900"/>
                </a:solidFill>
                <a:effectLst/>
                <a:latin typeface="Courier New" panose="02070309020205020404" pitchFamily="49" charset="0"/>
              </a:rPr>
              <a:t>#</a:t>
            </a:r>
            <a:r>
              <a:rPr lang="es-AR" sz="1050" b="0" i="0" dirty="0" err="1">
                <a:solidFill>
                  <a:srgbClr val="339900"/>
                </a:solidFill>
                <a:effectLst/>
                <a:latin typeface="Courier New" panose="02070309020205020404" pitchFamily="49" charset="0"/>
              </a:rPr>
              <a:t>pragma</a:t>
            </a:r>
            <a:r>
              <a:rPr lang="es-AR" sz="1050" b="0" i="0" dirty="0">
                <a:solidFill>
                  <a:srgbClr val="339900"/>
                </a:solidFill>
                <a:effectLst/>
                <a:latin typeface="Courier New" panose="02070309020205020404" pitchFamily="49" charset="0"/>
              </a:rPr>
              <a:t> once</a:t>
            </a:r>
            <a:br>
              <a:rPr lang="es-AR" sz="1050" b="0" i="0" dirty="0">
                <a:solidFill>
                  <a:srgbClr val="000066"/>
                </a:solidFill>
                <a:effectLst/>
                <a:latin typeface="Courier New" panose="02070309020205020404" pitchFamily="49" charset="0"/>
              </a:rPr>
            </a:br>
            <a:r>
              <a:rPr lang="es-AR" sz="1050" b="0" i="0" dirty="0">
                <a:solidFill>
                  <a:srgbClr val="339900"/>
                </a:solidFill>
                <a:effectLst/>
                <a:latin typeface="Courier New" panose="02070309020205020404" pitchFamily="49" charset="0"/>
              </a:rPr>
              <a:t>#</a:t>
            </a:r>
            <a:r>
              <a:rPr lang="es-AR" sz="1050" b="0" i="0" dirty="0" err="1">
                <a:solidFill>
                  <a:srgbClr val="339900"/>
                </a:solidFill>
                <a:effectLst/>
                <a:latin typeface="Courier New" panose="02070309020205020404" pitchFamily="49" charset="0"/>
              </a:rPr>
              <a:t>include</a:t>
            </a:r>
            <a:r>
              <a:rPr lang="es-AR" sz="1050" b="0" i="0" dirty="0">
                <a:solidFill>
                  <a:srgbClr val="339900"/>
                </a:solidFill>
                <a:effectLst/>
                <a:latin typeface="Courier New" panose="02070309020205020404" pitchFamily="49" charset="0"/>
              </a:rPr>
              <a:t> "</a:t>
            </a:r>
            <a:r>
              <a:rPr lang="es-AR" sz="1050" b="0" i="0" dirty="0" err="1">
                <a:solidFill>
                  <a:srgbClr val="339900"/>
                </a:solidFill>
                <a:effectLst/>
                <a:latin typeface="Courier New" panose="02070309020205020404" pitchFamily="49" charset="0"/>
              </a:rPr>
              <a:t>caja.h</a:t>
            </a:r>
            <a:r>
              <a:rPr lang="es-AR" sz="1050" b="0" i="0" dirty="0">
                <a:solidFill>
                  <a:srgbClr val="3399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class</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public</a:t>
            </a:r>
            <a:r>
              <a:rPr lang="es-AR" sz="1050" b="0" i="0" dirty="0">
                <a:solidFill>
                  <a:srgbClr val="000066"/>
                </a:solidFill>
                <a:effectLst/>
                <a:latin typeface="Courier New" panose="02070309020205020404" pitchFamily="49" charset="0"/>
              </a:rPr>
              <a:t> Caja </a:t>
            </a: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public</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66"/>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int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nro</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00DD"/>
                </a:solidFill>
                <a:effectLst/>
                <a:latin typeface="Courier New" panose="02070309020205020404" pitchFamily="49" charset="0"/>
              </a:rPr>
              <a:t>1</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66"/>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l, </a:t>
            </a: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an</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al, </a:t>
            </a:r>
            <a:r>
              <a:rPr lang="es-AR" sz="1050" b="0" i="0" dirty="0" err="1">
                <a:solidFill>
                  <a:srgbClr val="0000FF"/>
                </a:solidFill>
                <a:effectLst/>
                <a:latin typeface="Courier New" panose="02070309020205020404" pitchFamily="49" charset="0"/>
              </a:rPr>
              <a:t>int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nro</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00DD"/>
                </a:solidFill>
                <a:effectLst/>
                <a:latin typeface="Courier New" panose="02070309020205020404" pitchFamily="49" charset="0"/>
              </a:rPr>
              <a:t>1</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66"/>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const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0040"/>
                </a:solidFill>
                <a:effectLst/>
                <a:latin typeface="Courier New" panose="02070309020205020404" pitchFamily="49" charset="0"/>
              </a:rPr>
              <a:t>&amp;</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cb</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volumen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void</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0066"/>
                </a:solidFill>
                <a:effectLst/>
                <a:latin typeface="Courier New" panose="02070309020205020404" pitchFamily="49" charset="0"/>
              </a:rPr>
              <a:t>~</a:t>
            </a:r>
            <a:r>
              <a:rPr lang="es-AR" sz="1050" b="0" i="0" dirty="0" err="1">
                <a:solidFill>
                  <a:srgbClr val="000066"/>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void</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private</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int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nrobotellas</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339900"/>
                </a:solidFill>
                <a:effectLst/>
                <a:latin typeface="Courier New" panose="02070309020205020404" pitchFamily="49" charset="0"/>
              </a:rPr>
              <a:t>#</a:t>
            </a:r>
            <a:r>
              <a:rPr lang="es-AR" sz="1050" b="0" i="0" dirty="0" err="1">
                <a:solidFill>
                  <a:srgbClr val="339900"/>
                </a:solidFill>
                <a:effectLst/>
                <a:latin typeface="Courier New" panose="02070309020205020404" pitchFamily="49" charset="0"/>
              </a:rPr>
              <a:t>include</a:t>
            </a:r>
            <a:r>
              <a:rPr lang="es-AR" sz="1050" b="0" i="0" dirty="0">
                <a:solidFill>
                  <a:srgbClr val="339900"/>
                </a:solidFill>
                <a:effectLst/>
                <a:latin typeface="Courier New" panose="02070309020205020404" pitchFamily="49" charset="0"/>
              </a:rPr>
              <a:t> "</a:t>
            </a:r>
            <a:r>
              <a:rPr lang="es-AR" sz="1050" b="0" i="0" dirty="0" err="1">
                <a:solidFill>
                  <a:srgbClr val="339900"/>
                </a:solidFill>
                <a:effectLst/>
                <a:latin typeface="Courier New" panose="02070309020205020404" pitchFamily="49" charset="0"/>
              </a:rPr>
              <a:t>CajaBotellas.h</a:t>
            </a:r>
            <a:r>
              <a:rPr lang="es-AR" sz="1050" b="0" i="0" dirty="0">
                <a:solidFill>
                  <a:srgbClr val="3399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339900"/>
                </a:solidFill>
                <a:effectLst/>
                <a:latin typeface="Courier New" panose="02070309020205020404" pitchFamily="49" charset="0"/>
              </a:rPr>
              <a:t>#</a:t>
            </a:r>
            <a:r>
              <a:rPr lang="es-AR" sz="1050" b="0" i="0" dirty="0" err="1">
                <a:solidFill>
                  <a:srgbClr val="339900"/>
                </a:solidFill>
                <a:effectLst/>
                <a:latin typeface="Courier New" panose="02070309020205020404" pitchFamily="49" charset="0"/>
              </a:rPr>
              <a:t>include</a:t>
            </a:r>
            <a:r>
              <a:rPr lang="es-AR" sz="1050" b="0" i="0" dirty="0">
                <a:solidFill>
                  <a:srgbClr val="339900"/>
                </a:solidFill>
                <a:effectLst/>
                <a:latin typeface="Courier New" panose="02070309020205020404" pitchFamily="49" charset="0"/>
              </a:rPr>
              <a:t> &lt;</a:t>
            </a:r>
            <a:r>
              <a:rPr lang="es-AR" sz="1050" b="0" i="0" dirty="0" err="1">
                <a:solidFill>
                  <a:srgbClr val="339900"/>
                </a:solidFill>
                <a:effectLst/>
                <a:latin typeface="Courier New" panose="02070309020205020404" pitchFamily="49" charset="0"/>
              </a:rPr>
              <a:t>iostream</a:t>
            </a:r>
            <a:r>
              <a:rPr lang="es-AR" sz="1050" b="0" i="0" dirty="0">
                <a:solidFill>
                  <a:srgbClr val="339900"/>
                </a:solidFill>
                <a:effectLst/>
                <a:latin typeface="Courier New" panose="02070309020205020404" pitchFamily="49" charset="0"/>
              </a:rPr>
              <a:t>&gt;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using</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std</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DD"/>
                </a:solidFill>
                <a:effectLst/>
                <a:latin typeface="Courier New" panose="02070309020205020404" pitchFamily="49" charset="0"/>
              </a:rPr>
              <a:t>cout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using</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std</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7788"/>
                </a:solidFill>
                <a:effectLst/>
                <a:latin typeface="Courier New" panose="02070309020205020404" pitchFamily="49" charset="0"/>
              </a:rPr>
              <a:t>endl</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66"/>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7788"/>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int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nro</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DD"/>
                </a:solidFill>
                <a:effectLst/>
                <a:latin typeface="Courier New" panose="02070309020205020404" pitchFamily="49" charset="0"/>
              </a:rPr>
              <a:t>cout</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&lt;&lt;</a:t>
            </a:r>
            <a:r>
              <a:rPr lang="es-AR" sz="1050" b="0" i="0" dirty="0">
                <a:solidFill>
                  <a:srgbClr val="000066"/>
                </a:solidFill>
                <a:effectLst/>
                <a:latin typeface="Courier New" panose="02070309020205020404" pitchFamily="49" charset="0"/>
              </a:rPr>
              <a:t> </a:t>
            </a:r>
            <a:r>
              <a:rPr lang="es-AR" sz="1050" b="0" i="0" dirty="0">
                <a:solidFill>
                  <a:srgbClr val="FF0000"/>
                </a:solidFill>
                <a:effectLst/>
                <a:latin typeface="Courier New" panose="02070309020205020404" pitchFamily="49" charset="0"/>
              </a:rPr>
              <a:t>"Se invoca al constructor 1 de </a:t>
            </a:r>
            <a:r>
              <a:rPr lang="es-AR" sz="1050" b="0" i="0" dirty="0" err="1">
                <a:solidFill>
                  <a:srgbClr val="FF0000"/>
                </a:solidFill>
                <a:effectLst/>
                <a:latin typeface="Courier New" panose="02070309020205020404" pitchFamily="49" charset="0"/>
              </a:rPr>
              <a:t>CajaBotellas</a:t>
            </a:r>
            <a:r>
              <a:rPr lang="es-AR" sz="1050" b="0" i="0" dirty="0">
                <a:solidFill>
                  <a:srgbClr val="FF0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&lt;&lt;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endl</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66"/>
                </a:solidFill>
                <a:effectLst/>
                <a:latin typeface="Courier New" panose="02070309020205020404" pitchFamily="49" charset="0"/>
              </a:rPr>
              <a:t>nrobotellas</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nro</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66"/>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7788"/>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l, </a:t>
            </a: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an</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al, </a:t>
            </a:r>
            <a:r>
              <a:rPr lang="es-AR" sz="1050" b="0" i="0" dirty="0" err="1">
                <a:solidFill>
                  <a:srgbClr val="0000FF"/>
                </a:solidFill>
                <a:effectLst/>
                <a:latin typeface="Courier New" panose="02070309020205020404" pitchFamily="49" charset="0"/>
              </a:rPr>
              <a:t>int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nro</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Caja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l, </a:t>
            </a:r>
            <a:r>
              <a:rPr lang="es-AR" sz="1050" b="0" i="0" dirty="0" err="1">
                <a:solidFill>
                  <a:srgbClr val="000066"/>
                </a:solidFill>
                <a:effectLst/>
                <a:latin typeface="Courier New" panose="02070309020205020404" pitchFamily="49" charset="0"/>
              </a:rPr>
              <a:t>an</a:t>
            </a:r>
            <a:r>
              <a:rPr lang="es-AR" sz="1050" b="0" i="0" dirty="0">
                <a:solidFill>
                  <a:srgbClr val="000066"/>
                </a:solidFill>
                <a:effectLst/>
                <a:latin typeface="Courier New" panose="02070309020205020404" pitchFamily="49" charset="0"/>
              </a:rPr>
              <a:t>, al </a:t>
            </a: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DD"/>
                </a:solidFill>
                <a:effectLst/>
                <a:latin typeface="Courier New" panose="02070309020205020404" pitchFamily="49" charset="0"/>
              </a:rPr>
              <a:t>cout</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&lt;&lt;</a:t>
            </a:r>
            <a:r>
              <a:rPr lang="es-AR" sz="1050" b="0" i="0" dirty="0">
                <a:solidFill>
                  <a:srgbClr val="000066"/>
                </a:solidFill>
                <a:effectLst/>
                <a:latin typeface="Courier New" panose="02070309020205020404" pitchFamily="49" charset="0"/>
              </a:rPr>
              <a:t> </a:t>
            </a:r>
            <a:r>
              <a:rPr lang="es-AR" sz="1050" b="0" i="0" dirty="0">
                <a:solidFill>
                  <a:srgbClr val="FF0000"/>
                </a:solidFill>
                <a:effectLst/>
                <a:latin typeface="Courier New" panose="02070309020205020404" pitchFamily="49" charset="0"/>
              </a:rPr>
              <a:t>"Se invoca al constructor 2 de </a:t>
            </a:r>
            <a:r>
              <a:rPr lang="es-AR" sz="1050" b="0" i="0" dirty="0" err="1">
                <a:solidFill>
                  <a:srgbClr val="FF0000"/>
                </a:solidFill>
                <a:effectLst/>
                <a:latin typeface="Courier New" panose="02070309020205020404" pitchFamily="49" charset="0"/>
              </a:rPr>
              <a:t>CajaBotellas</a:t>
            </a:r>
            <a:r>
              <a:rPr lang="es-AR" sz="1050" b="0" i="0" dirty="0">
                <a:solidFill>
                  <a:srgbClr val="FF0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&lt;&lt;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endl</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66"/>
                </a:solidFill>
                <a:effectLst/>
                <a:latin typeface="Courier New" panose="02070309020205020404" pitchFamily="49" charset="0"/>
              </a:rPr>
              <a:t>nrobotellas</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nro</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66"/>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7788"/>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const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0040"/>
                </a:solidFill>
                <a:effectLst/>
                <a:latin typeface="Courier New" panose="02070309020205020404" pitchFamily="49" charset="0"/>
              </a:rPr>
              <a:t>&amp;</a:t>
            </a:r>
            <a:r>
              <a:rPr lang="es-AR" sz="1050" b="0" i="0" dirty="0" err="1">
                <a:solidFill>
                  <a:srgbClr val="000066"/>
                </a:solidFill>
                <a:effectLst/>
                <a:latin typeface="Courier New" panose="02070309020205020404" pitchFamily="49" charset="0"/>
              </a:rPr>
              <a:t>cb</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Caja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cb</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DD"/>
                </a:solidFill>
                <a:effectLst/>
                <a:latin typeface="Courier New" panose="02070309020205020404" pitchFamily="49" charset="0"/>
              </a:rPr>
              <a:t>cout</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&lt;&lt;</a:t>
            </a:r>
            <a:r>
              <a:rPr lang="es-AR" sz="1050" b="0" i="0" dirty="0">
                <a:solidFill>
                  <a:srgbClr val="000066"/>
                </a:solidFill>
                <a:effectLst/>
                <a:latin typeface="Courier New" panose="02070309020205020404" pitchFamily="49" charset="0"/>
              </a:rPr>
              <a:t> </a:t>
            </a:r>
            <a:r>
              <a:rPr lang="es-AR" sz="1050" b="0" i="0" dirty="0">
                <a:solidFill>
                  <a:srgbClr val="FF0000"/>
                </a:solidFill>
                <a:effectLst/>
                <a:latin typeface="Courier New" panose="02070309020205020404" pitchFamily="49" charset="0"/>
              </a:rPr>
              <a:t>"Invocado constructor por copia de </a:t>
            </a:r>
            <a:r>
              <a:rPr lang="es-AR" sz="1050" b="0" i="0" dirty="0" err="1">
                <a:solidFill>
                  <a:srgbClr val="FF0000"/>
                </a:solidFill>
                <a:effectLst/>
                <a:latin typeface="Courier New" panose="02070309020205020404" pitchFamily="49" charset="0"/>
              </a:rPr>
              <a:t>CajaBotellas</a:t>
            </a:r>
            <a:r>
              <a:rPr lang="es-AR" sz="1050" b="0" i="0" dirty="0">
                <a:solidFill>
                  <a:srgbClr val="FF0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&lt;&lt;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endl</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66"/>
                </a:solidFill>
                <a:effectLst/>
                <a:latin typeface="Courier New" panose="02070309020205020404" pitchFamily="49" charset="0"/>
              </a:rPr>
              <a:t>nrobotellas</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cb.</a:t>
            </a:r>
            <a:r>
              <a:rPr lang="es-AR" sz="1050" b="0" i="0" dirty="0" err="1">
                <a:solidFill>
                  <a:srgbClr val="007788"/>
                </a:solidFill>
                <a:effectLst/>
                <a:latin typeface="Courier New" panose="02070309020205020404" pitchFamily="49" charset="0"/>
              </a:rPr>
              <a:t>nrobotellas</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double</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7788"/>
                </a:solidFill>
                <a:effectLst/>
                <a:latin typeface="Courier New" panose="02070309020205020404" pitchFamily="49" charset="0"/>
              </a:rPr>
              <a:t>volumen</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void</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FF"/>
                </a:solidFill>
                <a:effectLst/>
                <a:latin typeface="Courier New" panose="02070309020205020404" pitchFamily="49" charset="0"/>
              </a:rPr>
              <a:t>return</a:t>
            </a:r>
            <a:r>
              <a:rPr lang="es-AR" sz="1050" b="0" i="0" dirty="0">
                <a:solidFill>
                  <a:srgbClr val="000066"/>
                </a:solidFill>
                <a:effectLst/>
                <a:latin typeface="Courier New" panose="02070309020205020404" pitchFamily="49" charset="0"/>
              </a:rPr>
              <a:t> </a:t>
            </a:r>
            <a:r>
              <a:rPr lang="es-AR" sz="1050" b="0" i="0" dirty="0">
                <a:solidFill>
                  <a:srgbClr val="800080"/>
                </a:solidFill>
                <a:effectLst/>
                <a:latin typeface="Courier New" panose="02070309020205020404" pitchFamily="49" charset="0"/>
              </a:rPr>
              <a:t>0.85</a:t>
            </a:r>
            <a:r>
              <a:rPr lang="es-AR" sz="1050" b="0" i="0" dirty="0">
                <a:solidFill>
                  <a:srgbClr val="000066"/>
                </a:solidFill>
                <a:effectLst/>
                <a:latin typeface="Courier New" panose="02070309020205020404" pitchFamily="49" charset="0"/>
              </a:rPr>
              <a:t> </a:t>
            </a:r>
            <a:r>
              <a:rPr lang="es-AR" sz="1050" b="0" i="0" dirty="0">
                <a:solidFill>
                  <a:srgbClr val="00004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Caja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7788"/>
                </a:solidFill>
                <a:effectLst/>
                <a:latin typeface="Courier New" panose="02070309020205020404" pitchFamily="49" charset="0"/>
              </a:rPr>
              <a:t>volumen</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666666"/>
                </a:solidFill>
                <a:effectLst/>
                <a:latin typeface="Courier New" panose="02070309020205020404" pitchFamily="49" charset="0"/>
              </a:rPr>
              <a:t>//ojo no olvidar :: para invocar volumen() de Caja</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66"/>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CajaBotellas</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err="1">
                <a:solidFill>
                  <a:srgbClr val="0000FF"/>
                </a:solidFill>
                <a:effectLst/>
                <a:latin typeface="Courier New" panose="02070309020205020404" pitchFamily="49" charset="0"/>
              </a:rPr>
              <a:t>void</a:t>
            </a:r>
            <a:r>
              <a:rPr lang="es-AR" sz="1050" b="0" i="0" dirty="0">
                <a:solidFill>
                  <a:srgbClr val="000066"/>
                </a:solidFill>
                <a:effectLst/>
                <a:latin typeface="Courier New" panose="02070309020205020404" pitchFamily="49" charset="0"/>
              </a:rPr>
              <a:t> </a:t>
            </a: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err="1">
                <a:solidFill>
                  <a:srgbClr val="0000DD"/>
                </a:solidFill>
                <a:effectLst/>
                <a:latin typeface="Courier New" panose="02070309020205020404" pitchFamily="49" charset="0"/>
              </a:rPr>
              <a:t>cout</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&lt;&lt;</a:t>
            </a:r>
            <a:r>
              <a:rPr lang="es-AR" sz="1050" b="0" i="0" dirty="0">
                <a:solidFill>
                  <a:srgbClr val="000066"/>
                </a:solidFill>
                <a:effectLst/>
                <a:latin typeface="Courier New" panose="02070309020205020404" pitchFamily="49" charset="0"/>
              </a:rPr>
              <a:t> </a:t>
            </a:r>
            <a:r>
              <a:rPr lang="es-AR" sz="1050" b="0" i="0" dirty="0">
                <a:solidFill>
                  <a:srgbClr val="FF0000"/>
                </a:solidFill>
                <a:effectLst/>
                <a:latin typeface="Courier New" panose="02070309020205020404" pitchFamily="49" charset="0"/>
              </a:rPr>
              <a:t>"Se invoca al destructor de </a:t>
            </a:r>
            <a:r>
              <a:rPr lang="es-AR" sz="1050" b="0" i="0" dirty="0" err="1">
                <a:solidFill>
                  <a:srgbClr val="FF0000"/>
                </a:solidFill>
                <a:effectLst/>
                <a:latin typeface="Courier New" panose="02070309020205020404" pitchFamily="49" charset="0"/>
              </a:rPr>
              <a:t>CajaBotellas</a:t>
            </a:r>
            <a:r>
              <a:rPr lang="es-AR" sz="1050" b="0" i="0" dirty="0">
                <a:solidFill>
                  <a:srgbClr val="FF0000"/>
                </a:solidFill>
                <a:effectLst/>
                <a:latin typeface="Courier New" panose="02070309020205020404" pitchFamily="49" charset="0"/>
              </a:rPr>
              <a:t>"</a:t>
            </a:r>
            <a:r>
              <a:rPr lang="es-AR" sz="1050" b="0" i="0" dirty="0">
                <a:solidFill>
                  <a:srgbClr val="000066"/>
                </a:solidFill>
                <a:effectLst/>
                <a:latin typeface="Courier New" panose="02070309020205020404" pitchFamily="49" charset="0"/>
              </a:rPr>
              <a:t> </a:t>
            </a:r>
            <a:r>
              <a:rPr lang="es-AR" sz="1050" b="0" i="0" dirty="0">
                <a:solidFill>
                  <a:srgbClr val="000080"/>
                </a:solidFill>
                <a:effectLst/>
                <a:latin typeface="Courier New" panose="02070309020205020404" pitchFamily="49" charset="0"/>
              </a:rPr>
              <a:t>&lt;&lt;</a:t>
            </a:r>
            <a:r>
              <a:rPr lang="es-AR" sz="1050" b="0" i="0" dirty="0">
                <a:solidFill>
                  <a:srgbClr val="000066"/>
                </a:solidFill>
                <a:effectLst/>
                <a:latin typeface="Courier New" panose="02070309020205020404" pitchFamily="49" charset="0"/>
              </a:rPr>
              <a:t> </a:t>
            </a:r>
            <a:r>
              <a:rPr lang="es-AR" sz="1050" b="0" i="0" dirty="0" err="1">
                <a:solidFill>
                  <a:srgbClr val="000066"/>
                </a:solidFill>
                <a:effectLst/>
                <a:latin typeface="Courier New" panose="02070309020205020404" pitchFamily="49" charset="0"/>
              </a:rPr>
              <a:t>endl</a:t>
            </a:r>
            <a:r>
              <a:rPr lang="es-AR" sz="1050" b="0" i="0" dirty="0">
                <a:solidFill>
                  <a:srgbClr val="000066"/>
                </a:solidFill>
                <a:effectLst/>
                <a:latin typeface="Courier New" panose="02070309020205020404" pitchFamily="49" charset="0"/>
              </a:rPr>
              <a:t> </a:t>
            </a:r>
            <a:r>
              <a:rPr lang="es-AR" sz="1050" b="0" i="0" dirty="0">
                <a:solidFill>
                  <a:srgbClr val="00808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r>
              <a:rPr lang="es-AR" sz="1050" b="0" i="0" dirty="0">
                <a:solidFill>
                  <a:srgbClr val="008000"/>
                </a:solidFill>
                <a:effectLst/>
                <a:latin typeface="Courier New" panose="02070309020205020404" pitchFamily="49" charset="0"/>
              </a:rPr>
              <a:t>}</a:t>
            </a:r>
            <a:br>
              <a:rPr lang="es-AR" sz="1050" b="0" i="0" dirty="0">
                <a:solidFill>
                  <a:srgbClr val="000066"/>
                </a:solidFill>
                <a:effectLst/>
                <a:latin typeface="Courier New" panose="02070309020205020404" pitchFamily="49" charset="0"/>
              </a:rPr>
            </a:br>
            <a:endParaRPr lang="es-AR" sz="105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31</a:t>
            </a:fld>
            <a:endParaRPr lang="es-AR" spc="10" dirty="0"/>
          </a:p>
        </p:txBody>
      </p:sp>
      <p:sp>
        <p:nvSpPr>
          <p:cNvPr id="7" name="Rectangle 1"/>
          <p:cNvSpPr>
            <a:spLocks noChangeArrowheads="1"/>
          </p:cNvSpPr>
          <p:nvPr/>
        </p:nvSpPr>
        <p:spPr bwMode="auto">
          <a:xfrm rot="10800000" flipV="1">
            <a:off x="7935912" y="1852920"/>
            <a:ext cx="5334000" cy="367793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0" i="0" u="none" strike="noStrike" cap="none" normalizeH="0" baseline="0" dirty="0">
                <a:ln>
                  <a:noFill/>
                </a:ln>
                <a:solidFill>
                  <a:srgbClr val="339900"/>
                </a:solidFill>
                <a:effectLst/>
                <a:latin typeface="Courier New" panose="02070309020205020404" pitchFamily="49" charset="0"/>
                <a:cs typeface="Courier New" panose="02070309020205020404" pitchFamily="49" charset="0"/>
              </a:rPr>
              <a:t>#</a:t>
            </a:r>
            <a:r>
              <a:rPr kumimoji="0" lang="es-AR" altLang="es-AR" sz="1100" b="0" i="0" u="none" strike="noStrike" cap="none" normalizeH="0" baseline="0" dirty="0" err="1">
                <a:ln>
                  <a:noFill/>
                </a:ln>
                <a:solidFill>
                  <a:srgbClr val="339900"/>
                </a:solidFill>
                <a:effectLst/>
                <a:latin typeface="Courier New" panose="02070309020205020404" pitchFamily="49" charset="0"/>
                <a:cs typeface="Courier New" panose="02070309020205020404" pitchFamily="49" charset="0"/>
              </a:rPr>
              <a:t>include</a:t>
            </a:r>
            <a:r>
              <a:rPr kumimoji="0" lang="es-AR" altLang="es-AR" sz="1100" b="0" i="0" u="none" strike="noStrike" cap="none" normalizeH="0" baseline="0" dirty="0">
                <a:ln>
                  <a:noFill/>
                </a:ln>
                <a:solidFill>
                  <a:srgbClr val="339900"/>
                </a:solidFill>
                <a:effectLst/>
                <a:latin typeface="Courier New" panose="02070309020205020404" pitchFamily="49" charset="0"/>
                <a:cs typeface="Courier New" panose="02070309020205020404" pitchFamily="49" charset="0"/>
              </a:rPr>
              <a:t> &lt;</a:t>
            </a:r>
            <a:r>
              <a:rPr kumimoji="0" lang="es-AR" altLang="es-AR" sz="1100" b="0" i="0" u="none" strike="noStrike" cap="none" normalizeH="0" baseline="0" dirty="0" err="1">
                <a:ln>
                  <a:noFill/>
                </a:ln>
                <a:solidFill>
                  <a:srgbClr val="339900"/>
                </a:solidFill>
                <a:effectLst/>
                <a:latin typeface="Courier New" panose="02070309020205020404" pitchFamily="49" charset="0"/>
                <a:cs typeface="Courier New" panose="02070309020205020404" pitchFamily="49" charset="0"/>
              </a:rPr>
              <a:t>iostream</a:t>
            </a:r>
            <a:r>
              <a:rPr kumimoji="0" lang="es-AR" altLang="es-AR" sz="1100" b="0" i="0" u="none" strike="noStrike" cap="none" normalizeH="0" baseline="0" dirty="0">
                <a:ln>
                  <a:noFill/>
                </a:ln>
                <a:solidFill>
                  <a:srgbClr val="339900"/>
                </a:solidFill>
                <a:effectLst/>
                <a:latin typeface="Courier New" panose="02070309020205020404" pitchFamily="49" charset="0"/>
                <a:cs typeface="Courier New" panose="02070309020205020404" pitchFamily="49" charset="0"/>
              </a:rPr>
              <a:t>&gt;</a:t>
            </a:r>
            <a:b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100" b="0" i="0" u="none" strike="noStrike" cap="none" normalizeH="0" baseline="0" dirty="0">
                <a:ln>
                  <a:noFill/>
                </a:ln>
                <a:solidFill>
                  <a:srgbClr val="339900"/>
                </a:solidFill>
                <a:effectLst/>
                <a:latin typeface="Courier New" panose="02070309020205020404" pitchFamily="49" charset="0"/>
                <a:cs typeface="Courier New" panose="02070309020205020404" pitchFamily="49" charset="0"/>
              </a:rPr>
              <a:t>#</a:t>
            </a:r>
            <a:r>
              <a:rPr kumimoji="0" lang="es-AR" altLang="es-AR" sz="1100" b="0" i="0" u="none" strike="noStrike" cap="none" normalizeH="0" baseline="0" dirty="0" err="1">
                <a:ln>
                  <a:noFill/>
                </a:ln>
                <a:solidFill>
                  <a:srgbClr val="339900"/>
                </a:solidFill>
                <a:effectLst/>
                <a:latin typeface="Courier New" panose="02070309020205020404" pitchFamily="49" charset="0"/>
                <a:cs typeface="Courier New" panose="02070309020205020404" pitchFamily="49" charset="0"/>
              </a:rPr>
              <a:t>include</a:t>
            </a:r>
            <a:r>
              <a:rPr kumimoji="0" lang="es-AR" altLang="es-AR" sz="1100" b="0" i="0" u="none" strike="noStrike" cap="none" normalizeH="0" baseline="0" dirty="0">
                <a:ln>
                  <a:noFill/>
                </a:ln>
                <a:solidFill>
                  <a:srgbClr val="339900"/>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err="1">
                <a:ln>
                  <a:noFill/>
                </a:ln>
                <a:solidFill>
                  <a:srgbClr val="339900"/>
                </a:solidFill>
                <a:effectLst/>
                <a:latin typeface="Courier New" panose="02070309020205020404" pitchFamily="49" charset="0"/>
                <a:cs typeface="Courier New" panose="02070309020205020404" pitchFamily="49" charset="0"/>
              </a:rPr>
              <a:t>CajaBotellas.h</a:t>
            </a:r>
            <a:r>
              <a:rPr kumimoji="0" lang="es-AR" altLang="es-AR" sz="1100" b="0" i="0" u="none" strike="noStrike" cap="none" normalizeH="0" baseline="0" dirty="0">
                <a:ln>
                  <a:noFill/>
                </a:ln>
                <a:solidFill>
                  <a:srgbClr val="339900"/>
                </a:solidFill>
                <a:effectLst/>
                <a:latin typeface="Courier New" panose="02070309020205020404" pitchFamily="49" charset="0"/>
                <a:cs typeface="Courier New" panose="02070309020205020404" pitchFamily="49" charset="0"/>
              </a:rPr>
              <a:t>"</a:t>
            </a:r>
            <a:b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1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using</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std</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err="1">
                <a:ln>
                  <a:noFill/>
                </a:ln>
                <a:solidFill>
                  <a:srgbClr val="0000DD"/>
                </a:solidFill>
                <a:effectLst/>
                <a:latin typeface="Courier New" panose="02070309020205020404" pitchFamily="49" charset="0"/>
                <a:cs typeface="Courier New" panose="02070309020205020404" pitchFamily="49" charset="0"/>
              </a:rPr>
              <a:t>cout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1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using</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std</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err="1">
                <a:ln>
                  <a:noFill/>
                </a:ln>
                <a:solidFill>
                  <a:srgbClr val="007788"/>
                </a:solidFill>
                <a:effectLst/>
                <a:latin typeface="Courier New" panose="02070309020205020404" pitchFamily="49" charset="0"/>
                <a:cs typeface="Courier New" panose="02070309020205020404" pitchFamily="49" charset="0"/>
              </a:rPr>
              <a:t>endl</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1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int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main</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1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Caja caja1 </a:t>
            </a:r>
            <a:r>
              <a:rPr kumimoji="0" lang="es-AR" altLang="es-AR" sz="11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4.0</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 </a:t>
            </a:r>
            <a:r>
              <a:rPr kumimoji="0" lang="es-AR" altLang="es-AR" sz="11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3.0</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 </a:t>
            </a:r>
            <a:r>
              <a:rPr kumimoji="0" lang="es-AR" altLang="es-AR" sz="11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2.0</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1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CajaBotellas</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cajab1 </a:t>
            </a:r>
            <a:r>
              <a:rPr kumimoji="0" lang="es-AR" altLang="es-AR" sz="11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1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CajaBotellas</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cajab2 </a:t>
            </a:r>
            <a:r>
              <a:rPr kumimoji="0" lang="es-AR" altLang="es-AR" sz="11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6</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1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CajaBotellas</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cajab3 </a:t>
            </a:r>
            <a:r>
              <a:rPr kumimoji="0" lang="es-AR" altLang="es-AR" sz="11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1.0</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 </a:t>
            </a:r>
            <a:r>
              <a:rPr kumimoji="0" lang="es-AR" altLang="es-AR" sz="11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2.0</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 </a:t>
            </a:r>
            <a:r>
              <a:rPr kumimoji="0" lang="es-AR" altLang="es-AR" sz="11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3.0</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1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CajaBotellas</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cajab4 </a:t>
            </a:r>
            <a:r>
              <a:rPr kumimoji="0" lang="es-AR" altLang="es-AR" sz="11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cajab3 </a:t>
            </a:r>
            <a:r>
              <a:rPr kumimoji="0" lang="es-AR" altLang="es-AR" sz="11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//usa constructor por copia</a:t>
            </a:r>
            <a:b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Informática Aplicada Programación Orientada a Objetos en C</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0040"/>
                </a:solidFill>
                <a:effectLst/>
                <a:latin typeface="Courier New" panose="02070309020205020404" pitchFamily="49" charset="0"/>
                <a:cs typeface="Courier New" panose="02070309020205020404" pitchFamily="49" charset="0"/>
              </a:rPr>
              <a:t>++</a:t>
            </a:r>
            <a:b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Pág. </a:t>
            </a:r>
            <a:r>
              <a:rPr kumimoji="0" lang="es-AR" altLang="es-AR" sz="1100" b="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19</a:t>
            </a:r>
            <a:b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100" b="0" i="0" u="none" strike="noStrike" cap="none" normalizeH="0" baseline="0" dirty="0" err="1">
                <a:ln>
                  <a:noFill/>
                </a:ln>
                <a:solidFill>
                  <a:srgbClr val="0000DD"/>
                </a:solidFill>
                <a:effectLst/>
                <a:latin typeface="Courier New" panose="02070309020205020404" pitchFamily="49" charset="0"/>
                <a:cs typeface="Courier New" panose="02070309020205020404" pitchFamily="49" charset="0"/>
              </a:rPr>
              <a:t>cout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&lt;&lt;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"Volumen de caja1: "</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&lt;&lt;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caja1. </a:t>
            </a:r>
            <a:r>
              <a:rPr kumimoji="0" lang="es-AR" altLang="es-AR" sz="1100" b="0" i="0" u="none" strike="noStrike" cap="none" normalizeH="0" baseline="0" dirty="0">
                <a:ln>
                  <a:noFill/>
                </a:ln>
                <a:solidFill>
                  <a:srgbClr val="007788"/>
                </a:solidFill>
                <a:effectLst/>
                <a:latin typeface="Courier New" panose="02070309020205020404" pitchFamily="49" charset="0"/>
                <a:cs typeface="Courier New" panose="02070309020205020404" pitchFamily="49" charset="0"/>
              </a:rPr>
              <a:t>volumen</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&lt;&lt;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endl</a:t>
            </a:r>
            <a:b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1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&lt;&lt;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"Volumen de cajab1: "</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&lt;&lt;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cajab1. </a:t>
            </a:r>
            <a:r>
              <a:rPr kumimoji="0" lang="es-AR" altLang="es-AR" sz="1100" b="0" i="0" u="none" strike="noStrike" cap="none" normalizeH="0" baseline="0" dirty="0">
                <a:ln>
                  <a:noFill/>
                </a:ln>
                <a:solidFill>
                  <a:srgbClr val="007788"/>
                </a:solidFill>
                <a:effectLst/>
                <a:latin typeface="Courier New" panose="02070309020205020404" pitchFamily="49" charset="0"/>
                <a:cs typeface="Courier New" panose="02070309020205020404" pitchFamily="49" charset="0"/>
              </a:rPr>
              <a:t>volumen</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&lt;&lt;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endl</a:t>
            </a:r>
            <a:b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1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&lt;&lt;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"Volumen de cajab2: "</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&lt;&lt;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cajab2. </a:t>
            </a:r>
            <a:r>
              <a:rPr kumimoji="0" lang="es-AR" altLang="es-AR" sz="1100" b="0" i="0" u="none" strike="noStrike" cap="none" normalizeH="0" baseline="0" dirty="0">
                <a:ln>
                  <a:noFill/>
                </a:ln>
                <a:solidFill>
                  <a:srgbClr val="007788"/>
                </a:solidFill>
                <a:effectLst/>
                <a:latin typeface="Courier New" panose="02070309020205020404" pitchFamily="49" charset="0"/>
                <a:cs typeface="Courier New" panose="02070309020205020404" pitchFamily="49" charset="0"/>
              </a:rPr>
              <a:t>volumen</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&lt;&lt;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endl</a:t>
            </a:r>
            <a:b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1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&lt;&lt;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"Volumen de cajab3: "</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&lt;&lt;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cajab3. </a:t>
            </a:r>
            <a:r>
              <a:rPr kumimoji="0" lang="es-AR" altLang="es-AR" sz="1100" b="0" i="0" u="none" strike="noStrike" cap="none" normalizeH="0" baseline="0" dirty="0">
                <a:ln>
                  <a:noFill/>
                </a:ln>
                <a:solidFill>
                  <a:srgbClr val="007788"/>
                </a:solidFill>
                <a:effectLst/>
                <a:latin typeface="Courier New" panose="02070309020205020404" pitchFamily="49" charset="0"/>
                <a:cs typeface="Courier New" panose="02070309020205020404" pitchFamily="49" charset="0"/>
              </a:rPr>
              <a:t>volumen</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&lt;&lt;</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endl</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1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return</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1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1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1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2400" b="0" i="0" u="none" strike="noStrike" cap="none" normalizeH="0" baseline="0" dirty="0">
                <a:ln>
                  <a:noFill/>
                </a:ln>
                <a:solidFill>
                  <a:schemeClr val="tx1"/>
                </a:solidFill>
                <a:effectLst/>
              </a:rPr>
              <a:t> </a:t>
            </a:r>
            <a:endParaRPr kumimoji="0" lang="es-AR" altLang="es-AR"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930940"/>
      </p:ext>
    </p:extLst>
  </p:cSld>
  <p:clrMapOvr>
    <a:masterClrMapping/>
  </p:clrMapOvr>
  <p:transition spd="med">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21. Jerarquía de clases  Herencia</a:t>
            </a:r>
            <a:endParaRPr lang="es-AR" dirty="0"/>
          </a:p>
        </p:txBody>
      </p:sp>
      <p:sp>
        <p:nvSpPr>
          <p:cNvPr id="3" name="Marcador de texto 2"/>
          <p:cNvSpPr>
            <a:spLocks noGrp="1"/>
          </p:cNvSpPr>
          <p:nvPr>
            <p:ph idx="1"/>
          </p:nvPr>
        </p:nvSpPr>
        <p:spPr>
          <a:xfrm>
            <a:off x="646688" y="1309196"/>
            <a:ext cx="11370549" cy="553998"/>
          </a:xfrm>
        </p:spPr>
        <p:txBody>
          <a:bodyPr>
            <a:noAutofit/>
          </a:bodyPr>
          <a:lstStyle/>
          <a:p>
            <a:r>
              <a:rPr lang="es-ES" sz="1800" dirty="0">
                <a:latin typeface="Segoe UI" panose="020B0502040204020203" pitchFamily="34" charset="0"/>
                <a:cs typeface="Segoe UI" panose="020B0502040204020203" pitchFamily="34" charset="0"/>
              </a:rPr>
              <a:t>La jerarquía de clases conectadas mediante relaciones de herencia forma estructuras de apariencia arborescente. </a:t>
            </a:r>
          </a:p>
          <a:p>
            <a:r>
              <a:rPr lang="es-ES" sz="1800" dirty="0">
                <a:latin typeface="Segoe UI" panose="020B0502040204020203" pitchFamily="34" charset="0"/>
                <a:cs typeface="Segoe UI" panose="020B0502040204020203" pitchFamily="34" charset="0"/>
              </a:rPr>
              <a:t>Una clase puede heredar datos y funciones miembros de una o más clases base, aquí sólo consideraremos la herencia simple (heredar de una única clase base) y no la múltiple. </a:t>
            </a:r>
            <a:endParaRPr lang="es-AR" sz="1800" dirty="0">
              <a:latin typeface="Segoe UI" panose="020B0502040204020203" pitchFamily="34" charset="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32</a:t>
            </a:fld>
            <a:endParaRPr lang="es-AR" spc="10" dirty="0"/>
          </a:p>
        </p:txBody>
      </p:sp>
      <p:pic>
        <p:nvPicPr>
          <p:cNvPr id="7" name="Imagen 6"/>
          <p:cNvPicPr>
            <a:picLocks noChangeAspect="1"/>
          </p:cNvPicPr>
          <p:nvPr/>
        </p:nvPicPr>
        <p:blipFill>
          <a:blip r:embed="rId2"/>
          <a:stretch>
            <a:fillRect/>
          </a:stretch>
        </p:blipFill>
        <p:spPr>
          <a:xfrm>
            <a:off x="2137003" y="2518304"/>
            <a:ext cx="8764943" cy="3512194"/>
          </a:xfrm>
          <a:prstGeom prst="rect">
            <a:avLst/>
          </a:prstGeom>
        </p:spPr>
      </p:pic>
    </p:spTree>
    <p:extLst>
      <p:ext uri="{BB962C8B-B14F-4D97-AF65-F5344CB8AC3E}">
        <p14:creationId xmlns:p14="http://schemas.microsoft.com/office/powerpoint/2010/main" val="548013134"/>
      </p:ext>
    </p:extLst>
  </p:cSld>
  <p:clrMapOvr>
    <a:masterClrMapping/>
  </p:clrMapOvr>
  <p:transition spd="med">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8312" y="196850"/>
            <a:ext cx="4840655" cy="515526"/>
          </a:xfrm>
        </p:spPr>
        <p:txBody>
          <a:bodyPr>
            <a:normAutofit fontScale="90000"/>
          </a:bodyPr>
          <a:lstStyle/>
          <a:p>
            <a:r>
              <a:rPr lang="es-AR" b="1" dirty="0"/>
              <a:t>22. Funciones virtuales </a:t>
            </a:r>
            <a:endParaRPr lang="es-AR" dirty="0"/>
          </a:p>
        </p:txBody>
      </p:sp>
      <p:sp>
        <p:nvSpPr>
          <p:cNvPr id="3" name="Marcador de texto 2"/>
          <p:cNvSpPr>
            <a:spLocks noGrp="1"/>
          </p:cNvSpPr>
          <p:nvPr>
            <p:ph idx="1"/>
          </p:nvPr>
        </p:nvSpPr>
        <p:spPr>
          <a:xfrm>
            <a:off x="239712" y="1187450"/>
            <a:ext cx="6096000" cy="5472008"/>
          </a:xfrm>
        </p:spPr>
        <p:txBody>
          <a:bodyPr>
            <a:noAutofit/>
          </a:bodyPr>
          <a:lstStyle/>
          <a:p>
            <a:r>
              <a:rPr lang="es-ES" sz="1600" i="0" dirty="0">
                <a:latin typeface="Segoe UI" panose="020B0502040204020203" pitchFamily="34" charset="0"/>
                <a:cs typeface="Segoe UI" panose="020B0502040204020203" pitchFamily="34" charset="0"/>
              </a:rPr>
              <a:t>Se añade a la clase Caja una función miembro </a:t>
            </a:r>
            <a:r>
              <a:rPr lang="es-ES" sz="1600" i="0" dirty="0" err="1">
                <a:latin typeface="Segoe UI" panose="020B0502040204020203" pitchFamily="34" charset="0"/>
                <a:cs typeface="Segoe UI" panose="020B0502040204020203" pitchFamily="34" charset="0"/>
              </a:rPr>
              <a:t>mostrarVolumen</a:t>
            </a:r>
            <a:r>
              <a:rPr lang="es-ES" sz="1600" i="0" dirty="0">
                <a:latin typeface="Segoe UI" panose="020B0502040204020203" pitchFamily="34" charset="0"/>
                <a:cs typeface="Segoe UI" panose="020B0502040204020203" pitchFamily="34" charset="0"/>
              </a:rPr>
              <a:t>( ) que se encarga de invocar a la función volumen( ) y mostrar en pantalla el valor calculado por dicha función. Esta función, por pertenecer a la interfaz pública de esta clase base es heredada por las clases derivadas de la misma. En la </a:t>
            </a:r>
            <a:r>
              <a:rPr lang="es-ES" sz="1600" i="0" dirty="0" err="1">
                <a:latin typeface="Segoe UI" panose="020B0502040204020203" pitchFamily="34" charset="0"/>
                <a:cs typeface="Segoe UI" panose="020B0502040204020203" pitchFamily="34" charset="0"/>
              </a:rPr>
              <a:t>funcion</a:t>
            </a:r>
            <a:r>
              <a:rPr lang="es-ES" sz="1600" i="0" dirty="0">
                <a:latin typeface="Segoe UI" panose="020B0502040204020203" pitchFamily="34" charset="0"/>
                <a:cs typeface="Segoe UI" panose="020B0502040204020203" pitchFamily="34" charset="0"/>
              </a:rPr>
              <a:t> </a:t>
            </a:r>
            <a:r>
              <a:rPr lang="es-ES" sz="1600" i="0" dirty="0" err="1">
                <a:latin typeface="Segoe UI" panose="020B0502040204020203" pitchFamily="34" charset="0"/>
                <a:cs typeface="Segoe UI" panose="020B0502040204020203" pitchFamily="34" charset="0"/>
              </a:rPr>
              <a:t>main</a:t>
            </a:r>
            <a:r>
              <a:rPr lang="es-ES" sz="1600" i="0" dirty="0">
                <a:latin typeface="Segoe UI" panose="020B0502040204020203" pitchFamily="34" charset="0"/>
                <a:cs typeface="Segoe UI" panose="020B0502040204020203" pitchFamily="34" charset="0"/>
              </a:rPr>
              <a:t>( ) de una clase de prueba, se invoca dicha función para mostrar los datos de una Caja y de una </a:t>
            </a:r>
            <a:r>
              <a:rPr lang="es-ES" sz="1600" i="0" dirty="0" err="1">
                <a:latin typeface="Segoe UI" panose="020B0502040204020203" pitchFamily="34" charset="0"/>
                <a:cs typeface="Segoe UI" panose="020B0502040204020203" pitchFamily="34" charset="0"/>
              </a:rPr>
              <a:t>CajaBotellas</a:t>
            </a:r>
            <a:r>
              <a:rPr lang="es-ES" sz="1600" i="0" dirty="0">
                <a:latin typeface="Segoe UI" panose="020B0502040204020203" pitchFamily="34" charset="0"/>
                <a:cs typeface="Segoe UI" panose="020B0502040204020203" pitchFamily="34" charset="0"/>
              </a:rPr>
              <a:t>, de las mismas dimensiones (en caso de </a:t>
            </a:r>
            <a:r>
              <a:rPr lang="es-ES" sz="1600" i="0" dirty="0" err="1">
                <a:latin typeface="Segoe UI" panose="020B0502040204020203" pitchFamily="34" charset="0"/>
                <a:cs typeface="Segoe UI" panose="020B0502040204020203" pitchFamily="34" charset="0"/>
              </a:rPr>
              <a:t>CajaBotellas</a:t>
            </a:r>
            <a:r>
              <a:rPr lang="es-ES" sz="1600" i="0" dirty="0">
                <a:latin typeface="Segoe UI" panose="020B0502040204020203" pitchFamily="34" charset="0"/>
                <a:cs typeface="Segoe UI" panose="020B0502040204020203" pitchFamily="34" charset="0"/>
              </a:rPr>
              <a:t> el volumen debería ser menor: 85% de la Caja de mismas dimensiones). Se observa que al ser invocada produce los mismos resultados. </a:t>
            </a:r>
          </a:p>
          <a:p>
            <a:r>
              <a:rPr lang="es-ES" sz="1600" i="0" dirty="0">
                <a:latin typeface="Segoe UI" panose="020B0502040204020203" pitchFamily="34" charset="0"/>
                <a:cs typeface="Segoe UI" panose="020B0502040204020203" pitchFamily="34" charset="0"/>
              </a:rPr>
              <a:t>La razón es que, </a:t>
            </a:r>
            <a:r>
              <a:rPr lang="es-ES" sz="1600" i="0" dirty="0" err="1">
                <a:latin typeface="Segoe UI" panose="020B0502040204020203" pitchFamily="34" charset="0"/>
                <a:cs typeface="Segoe UI" panose="020B0502040204020203" pitchFamily="34" charset="0"/>
              </a:rPr>
              <a:t>mostrarVolumen</a:t>
            </a:r>
            <a:r>
              <a:rPr lang="es-ES" sz="1600" i="0" dirty="0">
                <a:latin typeface="Segoe UI" panose="020B0502040204020203" pitchFamily="34" charset="0"/>
                <a:cs typeface="Segoe UI" panose="020B0502040204020203" pitchFamily="34" charset="0"/>
              </a:rPr>
              <a:t>() es una función miembro de la clase base y, en tiempo de compilación, se resuelve la invocación a volumen( ) que se realiza en el cuerpo de dicha función (enlace estático o temprano por </a:t>
            </a:r>
            <a:r>
              <a:rPr lang="es-ES" sz="1600" i="0" dirty="0" err="1">
                <a:latin typeface="Segoe UI" panose="020B0502040204020203" pitchFamily="34" charset="0"/>
                <a:cs typeface="Segoe UI" panose="020B0502040204020203" pitchFamily="34" charset="0"/>
              </a:rPr>
              <a:t>early</a:t>
            </a:r>
            <a:r>
              <a:rPr lang="es-ES" sz="1600" i="0" dirty="0">
                <a:latin typeface="Segoe UI" panose="020B0502040204020203" pitchFamily="34" charset="0"/>
                <a:cs typeface="Segoe UI" panose="020B0502040204020203" pitchFamily="34" charset="0"/>
              </a:rPr>
              <a:t> </a:t>
            </a:r>
            <a:r>
              <a:rPr lang="es-ES" sz="1600" i="0" dirty="0" err="1">
                <a:latin typeface="Segoe UI" panose="020B0502040204020203" pitchFamily="34" charset="0"/>
                <a:cs typeface="Segoe UI" panose="020B0502040204020203" pitchFamily="34" charset="0"/>
              </a:rPr>
              <a:t>binding</a:t>
            </a:r>
            <a:r>
              <a:rPr lang="es-ES" sz="1600" i="0" dirty="0">
                <a:latin typeface="Segoe UI" panose="020B0502040204020203" pitchFamily="34" charset="0"/>
                <a:cs typeface="Segoe UI" panose="020B0502040204020203" pitchFamily="34" charset="0"/>
              </a:rPr>
              <a:t>) y siempre se invoca a la versión de la clase base. </a:t>
            </a:r>
          </a:p>
          <a:p>
            <a:r>
              <a:rPr lang="es-ES" sz="1600" i="0" dirty="0">
                <a:latin typeface="Segoe UI" panose="020B0502040204020203" pitchFamily="34" charset="0"/>
                <a:cs typeface="Segoe UI" panose="020B0502040204020203" pitchFamily="34" charset="0"/>
              </a:rPr>
              <a:t>Para obtener el comportamiento esperado, la invocación a la función volumen( ) correcta (de la clase base o de alguna clase derivada), determinada por el tipo de objeto asociado, debería resolverse en tiempo de ejecución, es decir, debería usarse un enlace dinámico (o tardío por late </a:t>
            </a:r>
            <a:r>
              <a:rPr lang="es-ES" sz="1600" i="0" dirty="0" err="1">
                <a:latin typeface="Segoe UI" panose="020B0502040204020203" pitchFamily="34" charset="0"/>
                <a:cs typeface="Segoe UI" panose="020B0502040204020203" pitchFamily="34" charset="0"/>
              </a:rPr>
              <a:t>binding</a:t>
            </a:r>
            <a:r>
              <a:rPr lang="es-ES" sz="1600" i="0" dirty="0">
                <a:latin typeface="Segoe UI" panose="020B0502040204020203" pitchFamily="34" charset="0"/>
                <a:cs typeface="Segoe UI" panose="020B0502040204020203" pitchFamily="34" charset="0"/>
              </a:rPr>
              <a:t>) y no, arbitrariamente fijado por el compilador antes de ejecutar la aplicación donde figura este código. </a:t>
            </a:r>
            <a:endParaRPr lang="es-AR" sz="1600" i="0" dirty="0">
              <a:latin typeface="Segoe UI" panose="020B0502040204020203" pitchFamily="34" charset="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dirty="0"/>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33</a:t>
            </a:fld>
            <a:endParaRPr lang="es-AR" spc="10" dirty="0"/>
          </a:p>
        </p:txBody>
      </p:sp>
      <p:sp>
        <p:nvSpPr>
          <p:cNvPr id="7" name="Rectángulo 6"/>
          <p:cNvSpPr/>
          <p:nvPr/>
        </p:nvSpPr>
        <p:spPr>
          <a:xfrm>
            <a:off x="6554787" y="1106071"/>
            <a:ext cx="6715125" cy="5262979"/>
          </a:xfrm>
          <a:prstGeom prst="rect">
            <a:avLst/>
          </a:prstGeom>
          <a:solidFill>
            <a:schemeClr val="tx1"/>
          </a:solidFill>
        </p:spPr>
        <p:txBody>
          <a:bodyPr>
            <a:spAutoFit/>
          </a:bodyPr>
          <a:lstStyle/>
          <a:p>
            <a:r>
              <a:rPr lang="es-AR" sz="1400" b="0" i="0" dirty="0" err="1">
                <a:solidFill>
                  <a:srgbClr val="0000FF"/>
                </a:solidFill>
                <a:effectLst/>
                <a:latin typeface="Courier New" panose="02070309020205020404" pitchFamily="49" charset="0"/>
              </a:rPr>
              <a:t>void</a:t>
            </a:r>
            <a:r>
              <a:rPr lang="es-AR" sz="1400" b="0" i="0" dirty="0">
                <a:solidFill>
                  <a:srgbClr val="000066"/>
                </a:solidFill>
                <a:effectLst/>
                <a:latin typeface="Courier New" panose="02070309020205020404" pitchFamily="49" charset="0"/>
              </a:rPr>
              <a:t> Caja </a:t>
            </a:r>
            <a:r>
              <a:rPr lang="es-AR" sz="1400" b="0" i="0" dirty="0">
                <a:solidFill>
                  <a:srgbClr val="008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7788"/>
                </a:solidFill>
                <a:effectLst/>
                <a:latin typeface="Courier New" panose="02070309020205020404" pitchFamily="49" charset="0"/>
              </a:rPr>
              <a:t>mostrarVolumen</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00FF"/>
                </a:solidFill>
                <a:effectLst/>
                <a:latin typeface="Courier New" panose="02070309020205020404" pitchFamily="49" charset="0"/>
              </a:rPr>
              <a:t>void</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00FF"/>
                </a:solidFill>
                <a:effectLst/>
                <a:latin typeface="Courier New" panose="02070309020205020404" pitchFamily="49" charset="0"/>
              </a:rPr>
              <a:t>const</a:t>
            </a:r>
            <a:br>
              <a:rPr lang="es-AR" sz="1400" b="0" i="0" dirty="0">
                <a:solidFill>
                  <a:srgbClr val="000066"/>
                </a:solidFill>
                <a:effectLst/>
                <a:latin typeface="Courier New" panose="02070309020205020404" pitchFamily="49" charset="0"/>
              </a:rPr>
            </a:br>
            <a:r>
              <a:rPr lang="es-AR" sz="1400" b="0" i="0" dirty="0">
                <a:solidFill>
                  <a:srgbClr val="00800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DD"/>
                </a:solidFill>
                <a:effectLst/>
                <a:latin typeface="Courier New" panose="02070309020205020404" pitchFamily="49" charset="0"/>
              </a:rPr>
              <a:t>cout</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&lt;&lt;</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endl</a:t>
            </a:r>
            <a:br>
              <a:rPr lang="es-AR" sz="1400" b="0" i="0" dirty="0">
                <a:solidFill>
                  <a:srgbClr val="000066"/>
                </a:solidFill>
                <a:effectLst/>
                <a:latin typeface="Courier New" panose="02070309020205020404" pitchFamily="49" charset="0"/>
              </a:rPr>
            </a:br>
            <a:r>
              <a:rPr lang="es-AR" sz="1400" b="0" i="0" dirty="0">
                <a:solidFill>
                  <a:srgbClr val="000080"/>
                </a:solidFill>
                <a:effectLst/>
                <a:latin typeface="Courier New" panose="02070309020205020404" pitchFamily="49" charset="0"/>
              </a:rPr>
              <a:t>&lt;&lt;</a:t>
            </a:r>
            <a:r>
              <a:rPr lang="es-AR" sz="1400" b="0" i="0" dirty="0">
                <a:solidFill>
                  <a:srgbClr val="000066"/>
                </a:solidFill>
                <a:effectLst/>
                <a:latin typeface="Courier New" panose="02070309020205020404" pitchFamily="49" charset="0"/>
              </a:rPr>
              <a:t> </a:t>
            </a:r>
            <a:r>
              <a:rPr lang="es-AR" sz="1400" b="0" i="0" dirty="0">
                <a:solidFill>
                  <a:srgbClr val="FF0000"/>
                </a:solidFill>
                <a:effectLst/>
                <a:latin typeface="Courier New" panose="02070309020205020404" pitchFamily="49" charset="0"/>
              </a:rPr>
              <a:t>"El volumen de la caja es: "</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&lt;&lt;</a:t>
            </a:r>
            <a:r>
              <a:rPr lang="es-AR" sz="1400" b="0" i="0" dirty="0">
                <a:solidFill>
                  <a:srgbClr val="000066"/>
                </a:solidFill>
                <a:effectLst/>
                <a:latin typeface="Courier New" panose="02070309020205020404" pitchFamily="49" charset="0"/>
              </a:rPr>
              <a:t> volumen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800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339900"/>
                </a:solidFill>
                <a:effectLst/>
                <a:latin typeface="Courier New" panose="02070309020205020404" pitchFamily="49" charset="0"/>
              </a:rPr>
              <a:t>#</a:t>
            </a:r>
            <a:r>
              <a:rPr lang="es-AR" sz="1400" b="0" i="0" dirty="0" err="1">
                <a:solidFill>
                  <a:srgbClr val="339900"/>
                </a:solidFill>
                <a:effectLst/>
                <a:latin typeface="Courier New" panose="02070309020205020404" pitchFamily="49" charset="0"/>
              </a:rPr>
              <a:t>include</a:t>
            </a:r>
            <a:r>
              <a:rPr lang="es-AR" sz="1400" b="0" i="0" dirty="0">
                <a:solidFill>
                  <a:srgbClr val="339900"/>
                </a:solidFill>
                <a:effectLst/>
                <a:latin typeface="Courier New" panose="02070309020205020404" pitchFamily="49" charset="0"/>
              </a:rPr>
              <a:t> &lt;</a:t>
            </a:r>
            <a:r>
              <a:rPr lang="es-AR" sz="1400" b="0" i="0" dirty="0" err="1">
                <a:solidFill>
                  <a:srgbClr val="339900"/>
                </a:solidFill>
                <a:effectLst/>
                <a:latin typeface="Courier New" panose="02070309020205020404" pitchFamily="49" charset="0"/>
              </a:rPr>
              <a:t>iostream</a:t>
            </a:r>
            <a:r>
              <a:rPr lang="es-AR" sz="1400" b="0" i="0" dirty="0">
                <a:solidFill>
                  <a:srgbClr val="339900"/>
                </a:solidFill>
                <a:effectLst/>
                <a:latin typeface="Courier New" panose="02070309020205020404" pitchFamily="49" charset="0"/>
              </a:rPr>
              <a:t>&gt;</a:t>
            </a:r>
            <a:br>
              <a:rPr lang="es-AR" sz="1400" b="0" i="0" dirty="0">
                <a:solidFill>
                  <a:srgbClr val="000066"/>
                </a:solidFill>
                <a:effectLst/>
                <a:latin typeface="Courier New" panose="02070309020205020404" pitchFamily="49" charset="0"/>
              </a:rPr>
            </a:br>
            <a:r>
              <a:rPr lang="es-AR" sz="1400" b="0" i="0" dirty="0">
                <a:solidFill>
                  <a:srgbClr val="339900"/>
                </a:solidFill>
                <a:effectLst/>
                <a:latin typeface="Courier New" panose="02070309020205020404" pitchFamily="49" charset="0"/>
              </a:rPr>
              <a:t>#</a:t>
            </a:r>
            <a:r>
              <a:rPr lang="es-AR" sz="1400" b="0" i="0" dirty="0" err="1">
                <a:solidFill>
                  <a:srgbClr val="339900"/>
                </a:solidFill>
                <a:effectLst/>
                <a:latin typeface="Courier New" panose="02070309020205020404" pitchFamily="49" charset="0"/>
              </a:rPr>
              <a:t>include</a:t>
            </a:r>
            <a:r>
              <a:rPr lang="es-AR" sz="1400" b="0" i="0" dirty="0">
                <a:solidFill>
                  <a:srgbClr val="339900"/>
                </a:solidFill>
                <a:effectLst/>
                <a:latin typeface="Courier New" panose="02070309020205020404" pitchFamily="49" charset="0"/>
              </a:rPr>
              <a:t> "</a:t>
            </a:r>
            <a:r>
              <a:rPr lang="es-AR" sz="1400" b="0" i="0" dirty="0" err="1">
                <a:solidFill>
                  <a:srgbClr val="339900"/>
                </a:solidFill>
                <a:effectLst/>
                <a:latin typeface="Courier New" panose="02070309020205020404" pitchFamily="49" charset="0"/>
              </a:rPr>
              <a:t>CajaBotellas.h</a:t>
            </a:r>
            <a:r>
              <a:rPr lang="es-AR" sz="1400" b="0" i="0" dirty="0">
                <a:solidFill>
                  <a:srgbClr val="33990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using</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std</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00DD"/>
                </a:solidFill>
                <a:effectLst/>
                <a:latin typeface="Courier New" panose="02070309020205020404" pitchFamily="49" charset="0"/>
              </a:rPr>
              <a:t>cout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using</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std</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7788"/>
                </a:solidFill>
                <a:effectLst/>
                <a:latin typeface="Courier New" panose="02070309020205020404" pitchFamily="49" charset="0"/>
              </a:rPr>
              <a:t>endl</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int</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main</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800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0066"/>
                </a:solidFill>
                <a:effectLst/>
                <a:latin typeface="Courier New" panose="02070309020205020404" pitchFamily="49" charset="0"/>
              </a:rPr>
              <a:t>Caja caja1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800080"/>
                </a:solidFill>
                <a:effectLst/>
                <a:latin typeface="Courier New" panose="02070309020205020404" pitchFamily="49" charset="0"/>
              </a:rPr>
              <a:t>4.0</a:t>
            </a:r>
            <a:r>
              <a:rPr lang="es-AR" sz="1400" b="0" i="0" dirty="0">
                <a:solidFill>
                  <a:srgbClr val="000066"/>
                </a:solidFill>
                <a:effectLst/>
                <a:latin typeface="Courier New" panose="02070309020205020404" pitchFamily="49" charset="0"/>
              </a:rPr>
              <a:t> , </a:t>
            </a:r>
            <a:r>
              <a:rPr lang="es-AR" sz="1400" b="0" i="0" dirty="0">
                <a:solidFill>
                  <a:srgbClr val="800080"/>
                </a:solidFill>
                <a:effectLst/>
                <a:latin typeface="Courier New" panose="02070309020205020404" pitchFamily="49" charset="0"/>
              </a:rPr>
              <a:t>3.0</a:t>
            </a:r>
            <a:r>
              <a:rPr lang="es-AR" sz="1400" b="0" i="0" dirty="0">
                <a:solidFill>
                  <a:srgbClr val="000066"/>
                </a:solidFill>
                <a:effectLst/>
                <a:latin typeface="Courier New" panose="02070309020205020404" pitchFamily="49" charset="0"/>
              </a:rPr>
              <a:t> , </a:t>
            </a:r>
            <a:r>
              <a:rPr lang="es-AR" sz="1400" b="0" i="0" dirty="0">
                <a:solidFill>
                  <a:srgbClr val="800080"/>
                </a:solidFill>
                <a:effectLst/>
                <a:latin typeface="Courier New" panose="02070309020205020404" pitchFamily="49" charset="0"/>
              </a:rPr>
              <a:t>2.0</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66"/>
                </a:solidFill>
                <a:effectLst/>
                <a:latin typeface="Courier New" panose="02070309020205020404" pitchFamily="49" charset="0"/>
              </a:rPr>
              <a:t>CajaBotellas</a:t>
            </a:r>
            <a:r>
              <a:rPr lang="es-AR" sz="1400" b="0" i="0" dirty="0">
                <a:solidFill>
                  <a:srgbClr val="000066"/>
                </a:solidFill>
                <a:effectLst/>
                <a:latin typeface="Courier New" panose="02070309020205020404" pitchFamily="49" charset="0"/>
              </a:rPr>
              <a:t> cajab1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800080"/>
                </a:solidFill>
                <a:effectLst/>
                <a:latin typeface="Courier New" panose="02070309020205020404" pitchFamily="49" charset="0"/>
              </a:rPr>
              <a:t>4.0</a:t>
            </a:r>
            <a:r>
              <a:rPr lang="es-AR" sz="1400" b="0" i="0" dirty="0">
                <a:solidFill>
                  <a:srgbClr val="000066"/>
                </a:solidFill>
                <a:effectLst/>
                <a:latin typeface="Courier New" panose="02070309020205020404" pitchFamily="49" charset="0"/>
              </a:rPr>
              <a:t> , </a:t>
            </a:r>
            <a:r>
              <a:rPr lang="es-AR" sz="1400" b="0" i="0" dirty="0">
                <a:solidFill>
                  <a:srgbClr val="800080"/>
                </a:solidFill>
                <a:effectLst/>
                <a:latin typeface="Courier New" panose="02070309020205020404" pitchFamily="49" charset="0"/>
              </a:rPr>
              <a:t>3.0</a:t>
            </a:r>
            <a:r>
              <a:rPr lang="es-AR" sz="1400" b="0" i="0" dirty="0">
                <a:solidFill>
                  <a:srgbClr val="000066"/>
                </a:solidFill>
                <a:effectLst/>
                <a:latin typeface="Courier New" panose="02070309020205020404" pitchFamily="49" charset="0"/>
              </a:rPr>
              <a:t> , </a:t>
            </a:r>
            <a:r>
              <a:rPr lang="es-AR" sz="1400" b="0" i="0" dirty="0">
                <a:solidFill>
                  <a:srgbClr val="800080"/>
                </a:solidFill>
                <a:effectLst/>
                <a:latin typeface="Courier New" panose="02070309020205020404" pitchFamily="49" charset="0"/>
              </a:rPr>
              <a:t>2.0</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0066"/>
                </a:solidFill>
                <a:effectLst/>
                <a:latin typeface="Courier New" panose="02070309020205020404" pitchFamily="49" charset="0"/>
              </a:rPr>
              <a:t>Caja </a:t>
            </a:r>
            <a:r>
              <a:rPr lang="es-AR" sz="1400" b="0" i="0" dirty="0">
                <a:solidFill>
                  <a:srgbClr val="00004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cajap</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00DD"/>
                </a:solidFill>
                <a:effectLst/>
                <a:latin typeface="Courier New" panose="02070309020205020404" pitchFamily="49" charset="0"/>
              </a:rPr>
              <a:t>0</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666666"/>
                </a:solidFill>
                <a:effectLst/>
                <a:latin typeface="Courier New" panose="02070309020205020404" pitchFamily="49" charset="0"/>
              </a:rPr>
              <a:t>//puntero nulo a la clase base Caja</a:t>
            </a:r>
            <a:br>
              <a:rPr lang="es-AR" sz="1400" b="0" i="0" dirty="0">
                <a:solidFill>
                  <a:srgbClr val="000066"/>
                </a:solidFill>
                <a:effectLst/>
                <a:latin typeface="Courier New" panose="02070309020205020404" pitchFamily="49" charset="0"/>
              </a:rPr>
            </a:br>
            <a:r>
              <a:rPr lang="es-AR" sz="1400" b="0" i="0" dirty="0">
                <a:solidFill>
                  <a:srgbClr val="000066"/>
                </a:solidFill>
                <a:effectLst/>
                <a:latin typeface="Courier New" panose="02070309020205020404" pitchFamily="49" charset="0"/>
              </a:rPr>
              <a:t>caja1. </a:t>
            </a:r>
            <a:r>
              <a:rPr lang="es-AR" sz="1400" b="0" i="0" dirty="0" err="1">
                <a:solidFill>
                  <a:srgbClr val="007788"/>
                </a:solidFill>
                <a:effectLst/>
                <a:latin typeface="Courier New" panose="02070309020205020404" pitchFamily="49" charset="0"/>
              </a:rPr>
              <a:t>mostrarVolumen</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0066"/>
                </a:solidFill>
                <a:effectLst/>
                <a:latin typeface="Courier New" panose="02070309020205020404" pitchFamily="49" charset="0"/>
              </a:rPr>
              <a:t>cajab1. </a:t>
            </a:r>
            <a:r>
              <a:rPr lang="es-AR" sz="1400" b="0" i="0" dirty="0" err="1">
                <a:solidFill>
                  <a:srgbClr val="007788"/>
                </a:solidFill>
                <a:effectLst/>
                <a:latin typeface="Courier New" panose="02070309020205020404" pitchFamily="49" charset="0"/>
              </a:rPr>
              <a:t>mostrarVolumen</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666666"/>
                </a:solidFill>
                <a:effectLst/>
                <a:latin typeface="Courier New" panose="02070309020205020404" pitchFamily="49" charset="0"/>
              </a:rPr>
              <a:t>//sino es virtual se llama volumen de la clase Caja</a:t>
            </a:r>
            <a:br>
              <a:rPr lang="es-AR" sz="1400" b="0" i="0" dirty="0">
                <a:solidFill>
                  <a:srgbClr val="000066"/>
                </a:solidFill>
                <a:effectLst/>
                <a:latin typeface="Courier New" panose="02070309020205020404" pitchFamily="49" charset="0"/>
              </a:rPr>
            </a:br>
            <a:r>
              <a:rPr lang="es-AR" sz="1400" b="0" i="0" dirty="0" err="1">
                <a:solidFill>
                  <a:srgbClr val="000066"/>
                </a:solidFill>
                <a:effectLst/>
                <a:latin typeface="Courier New" panose="02070309020205020404" pitchFamily="49" charset="0"/>
              </a:rPr>
              <a:t>cajap</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0040"/>
                </a:solidFill>
                <a:effectLst/>
                <a:latin typeface="Courier New" panose="02070309020205020404" pitchFamily="49" charset="0"/>
              </a:rPr>
              <a:t>&amp;</a:t>
            </a:r>
            <a:r>
              <a:rPr lang="es-AR" sz="1400" b="0" i="0" dirty="0">
                <a:solidFill>
                  <a:srgbClr val="000066"/>
                </a:solidFill>
                <a:effectLst/>
                <a:latin typeface="Courier New" panose="02070309020205020404" pitchFamily="49" charset="0"/>
              </a:rPr>
              <a:t> caja1 </a:t>
            </a:r>
            <a:r>
              <a:rPr lang="es-AR" sz="1400" b="0" i="0" dirty="0">
                <a:solidFill>
                  <a:srgbClr val="008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666666"/>
                </a:solidFill>
                <a:effectLst/>
                <a:latin typeface="Courier New" panose="02070309020205020404" pitchFamily="49" charset="0"/>
              </a:rPr>
              <a:t>//puntero a objeto de la clase base</a:t>
            </a:r>
            <a:br>
              <a:rPr lang="es-AR" sz="1400" b="0" i="0" dirty="0">
                <a:solidFill>
                  <a:srgbClr val="000066"/>
                </a:solidFill>
                <a:effectLst/>
                <a:latin typeface="Courier New" panose="02070309020205020404" pitchFamily="49" charset="0"/>
              </a:rPr>
            </a:br>
            <a:r>
              <a:rPr lang="es-AR" sz="1400" b="0" i="0" dirty="0" err="1">
                <a:solidFill>
                  <a:srgbClr val="000066"/>
                </a:solidFill>
                <a:effectLst/>
                <a:latin typeface="Courier New" panose="02070309020205020404" pitchFamily="49" charset="0"/>
              </a:rPr>
              <a:t>cajap</a:t>
            </a:r>
            <a:r>
              <a:rPr lang="es-AR" sz="1400" b="0" i="0" dirty="0">
                <a:solidFill>
                  <a:srgbClr val="000066"/>
                </a:solidFill>
                <a:effectLst/>
                <a:latin typeface="Courier New" panose="02070309020205020404" pitchFamily="49" charset="0"/>
              </a:rPr>
              <a:t> </a:t>
            </a:r>
            <a:r>
              <a:rPr lang="es-AR" sz="1400" b="0" i="0" dirty="0">
                <a:solidFill>
                  <a:srgbClr val="00004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&gt;</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mostrarVolumen</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66"/>
                </a:solidFill>
                <a:effectLst/>
                <a:latin typeface="Courier New" panose="02070309020205020404" pitchFamily="49" charset="0"/>
              </a:rPr>
              <a:t>cajap</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0040"/>
                </a:solidFill>
                <a:effectLst/>
                <a:latin typeface="Courier New" panose="02070309020205020404" pitchFamily="49" charset="0"/>
              </a:rPr>
              <a:t>&amp;</a:t>
            </a:r>
            <a:r>
              <a:rPr lang="es-AR" sz="1400" b="0" i="0" dirty="0">
                <a:solidFill>
                  <a:srgbClr val="000066"/>
                </a:solidFill>
                <a:effectLst/>
                <a:latin typeface="Courier New" panose="02070309020205020404" pitchFamily="49" charset="0"/>
              </a:rPr>
              <a:t> cajab1 </a:t>
            </a:r>
            <a:r>
              <a:rPr lang="es-AR" sz="1400" b="0" i="0" dirty="0">
                <a:solidFill>
                  <a:srgbClr val="008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666666"/>
                </a:solidFill>
                <a:effectLst/>
                <a:latin typeface="Courier New" panose="02070309020205020404" pitchFamily="49" charset="0"/>
              </a:rPr>
              <a:t>//puntero a objeto de la clase derivada</a:t>
            </a:r>
            <a:br>
              <a:rPr lang="es-AR" sz="1400" b="0" i="0" dirty="0">
                <a:solidFill>
                  <a:srgbClr val="000066"/>
                </a:solidFill>
                <a:effectLst/>
                <a:latin typeface="Courier New" panose="02070309020205020404" pitchFamily="49" charset="0"/>
              </a:rPr>
            </a:br>
            <a:r>
              <a:rPr lang="es-AR" sz="1400" b="0" i="0" dirty="0" err="1">
                <a:solidFill>
                  <a:srgbClr val="000066"/>
                </a:solidFill>
                <a:effectLst/>
                <a:latin typeface="Courier New" panose="02070309020205020404" pitchFamily="49" charset="0"/>
              </a:rPr>
              <a:t>cajap</a:t>
            </a:r>
            <a:r>
              <a:rPr lang="es-AR" sz="1400" b="0" i="0" dirty="0">
                <a:solidFill>
                  <a:srgbClr val="000066"/>
                </a:solidFill>
                <a:effectLst/>
                <a:latin typeface="Courier New" panose="02070309020205020404" pitchFamily="49" charset="0"/>
              </a:rPr>
              <a:t> </a:t>
            </a:r>
            <a:r>
              <a:rPr lang="es-AR" sz="1400" b="0" i="0" dirty="0">
                <a:solidFill>
                  <a:srgbClr val="00004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&gt;</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mostrarVolumen</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DD"/>
                </a:solidFill>
                <a:effectLst/>
                <a:latin typeface="Courier New" panose="02070309020205020404" pitchFamily="49" charset="0"/>
              </a:rPr>
              <a:t>cout</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&lt;&lt;</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endl</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return</a:t>
            </a:r>
            <a:r>
              <a:rPr lang="es-AR" sz="1400" b="0" i="0" dirty="0">
                <a:solidFill>
                  <a:srgbClr val="000066"/>
                </a:solidFill>
                <a:effectLst/>
                <a:latin typeface="Courier New" panose="02070309020205020404" pitchFamily="49" charset="0"/>
              </a:rPr>
              <a:t> </a:t>
            </a:r>
            <a:r>
              <a:rPr lang="es-AR" sz="1400" b="0" i="0" dirty="0">
                <a:solidFill>
                  <a:srgbClr val="0000DD"/>
                </a:solidFill>
                <a:effectLst/>
                <a:latin typeface="Courier New" panose="02070309020205020404" pitchFamily="49" charset="0"/>
              </a:rPr>
              <a:t>0</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8000"/>
                </a:solidFill>
                <a:effectLst/>
                <a:latin typeface="Courier New" panose="02070309020205020404" pitchFamily="49" charset="0"/>
              </a:rPr>
              <a:t>}</a:t>
            </a:r>
            <a:endParaRPr lang="es-AR" sz="1400" dirty="0"/>
          </a:p>
        </p:txBody>
      </p:sp>
      <p:sp>
        <p:nvSpPr>
          <p:cNvPr id="8" name="Rectángulo 7"/>
          <p:cNvSpPr/>
          <p:nvPr/>
        </p:nvSpPr>
        <p:spPr>
          <a:xfrm>
            <a:off x="3411663" y="6659458"/>
            <a:ext cx="8983662" cy="369332"/>
          </a:xfrm>
          <a:prstGeom prst="rect">
            <a:avLst/>
          </a:prstGeom>
        </p:spPr>
        <p:txBody>
          <a:bodyPr wrap="square">
            <a:spAutoFit/>
          </a:bodyPr>
          <a:lstStyle/>
          <a:p>
            <a:r>
              <a:rPr lang="es-ES" dirty="0">
                <a:latin typeface="Segoe UI" panose="020B0502040204020203" pitchFamily="34" charset="0"/>
                <a:cs typeface="Segoe UI" panose="020B0502040204020203" pitchFamily="34" charset="0"/>
              </a:rPr>
              <a:t>C++ provee la forma de resolver este tema: las </a:t>
            </a:r>
            <a:r>
              <a:rPr lang="es-ES" b="1" dirty="0">
                <a:latin typeface="Segoe UI" panose="020B0502040204020203" pitchFamily="34" charset="0"/>
                <a:cs typeface="Segoe UI" panose="020B0502040204020203" pitchFamily="34" charset="0"/>
              </a:rPr>
              <a:t>funciones virtuales</a:t>
            </a:r>
            <a:r>
              <a:rPr lang="es-ES" dirty="0">
                <a:latin typeface="Segoe UI" panose="020B0502040204020203" pitchFamily="34" charset="0"/>
                <a:cs typeface="Segoe UI" panose="020B0502040204020203" pitchFamily="34" charset="0"/>
              </a:rPr>
              <a:t>. </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48131423"/>
      </p:ext>
    </p:extLst>
  </p:cSld>
  <p:clrMapOvr>
    <a:masterClrMapping/>
  </p:clrMapOvr>
  <p:transition spd="med">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8312" y="214724"/>
            <a:ext cx="7937208" cy="515526"/>
          </a:xfrm>
        </p:spPr>
        <p:txBody>
          <a:bodyPr>
            <a:normAutofit fontScale="90000"/>
          </a:bodyPr>
          <a:lstStyle/>
          <a:p>
            <a:r>
              <a:rPr lang="es-AR" b="1" dirty="0"/>
              <a:t>Funciones virtuales </a:t>
            </a:r>
            <a:endParaRPr lang="es-AR" dirty="0"/>
          </a:p>
        </p:txBody>
      </p:sp>
      <p:sp>
        <p:nvSpPr>
          <p:cNvPr id="3" name="Marcador de texto 2"/>
          <p:cNvSpPr>
            <a:spLocks noGrp="1"/>
          </p:cNvSpPr>
          <p:nvPr>
            <p:ph idx="1"/>
          </p:nvPr>
        </p:nvSpPr>
        <p:spPr>
          <a:xfrm>
            <a:off x="137389" y="1149549"/>
            <a:ext cx="7173912" cy="555755"/>
          </a:xfrm>
        </p:spPr>
        <p:txBody>
          <a:bodyPr>
            <a:noAutofit/>
          </a:bodyPr>
          <a:lstStyle/>
          <a:p>
            <a:r>
              <a:rPr lang="es-ES" sz="1600" dirty="0">
                <a:latin typeface="Segoe UI" panose="020B0502040204020203" pitchFamily="34" charset="0"/>
                <a:cs typeface="Segoe UI" panose="020B0502040204020203" pitchFamily="34" charset="0"/>
              </a:rPr>
              <a:t>Una función virtual es una función en una clase base que se declara usando la palabra reservada virtual. Si existe, en alguna clase derivada otra definición para dicha función declarada como virtual en la clase base, le indica al compilador que no debe usar enlace estático para la misma, se determinará en tiempo de ejecución qué versión se invoca. A menudo a las funciones virtuales se les llama métodos. </a:t>
            </a:r>
          </a:p>
          <a:p>
            <a:r>
              <a:rPr lang="es-ES" sz="1600" dirty="0">
                <a:latin typeface="Segoe UI" panose="020B0502040204020203" pitchFamily="34" charset="0"/>
                <a:cs typeface="Segoe UI" panose="020B0502040204020203" pitchFamily="34" charset="0"/>
              </a:rPr>
              <a:t>Si se agrega la palabra virtual a la definición de la función volumen( ) la aplicación funciona correctamente. No es esencial agregar la palabra virtual a la versión de la función volumen( ) que está en la clase derivada </a:t>
            </a:r>
            <a:r>
              <a:rPr lang="es-ES" sz="1600" dirty="0" err="1">
                <a:latin typeface="Segoe UI" panose="020B0502040204020203" pitchFamily="34" charset="0"/>
                <a:cs typeface="Segoe UI" panose="020B0502040204020203" pitchFamily="34" charset="0"/>
              </a:rPr>
              <a:t>CajaBotellas</a:t>
            </a:r>
            <a:r>
              <a:rPr lang="es-ES" sz="1600" dirty="0">
                <a:latin typeface="Segoe UI" panose="020B0502040204020203" pitchFamily="34" charset="0"/>
                <a:cs typeface="Segoe UI" panose="020B0502040204020203" pitchFamily="34" charset="0"/>
              </a:rPr>
              <a:t>; sólo es obligatorio hacerlo en la clase en la que se declara por primera vez Simplemente se recomienda hacerlo para facilitar la lectura de la definición de las clases derivadas e informar cuáles funciones son virtuales y por tanto serán seleccionadas dinámicamente en tiempo de ejecución. </a:t>
            </a:r>
            <a:endParaRPr lang="es-AR" sz="1600" dirty="0">
              <a:latin typeface="Segoe UI" panose="020B0502040204020203" pitchFamily="34" charset="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34</a:t>
            </a:fld>
            <a:endParaRPr lang="es-AR" spc="10" dirty="0"/>
          </a:p>
        </p:txBody>
      </p:sp>
      <p:sp>
        <p:nvSpPr>
          <p:cNvPr id="7" name="Rectángulo 6"/>
          <p:cNvSpPr/>
          <p:nvPr/>
        </p:nvSpPr>
        <p:spPr>
          <a:xfrm>
            <a:off x="137389" y="4573528"/>
            <a:ext cx="7036523" cy="2862322"/>
          </a:xfrm>
          <a:prstGeom prst="rect">
            <a:avLst/>
          </a:prstGeom>
          <a:solidFill>
            <a:schemeClr val="tx1"/>
          </a:solidFill>
        </p:spPr>
        <p:txBody>
          <a:bodyPr wrap="square">
            <a:spAutoFit/>
          </a:bodyPr>
          <a:lstStyle/>
          <a:p>
            <a:r>
              <a:rPr lang="es-AR" sz="1200" b="0" i="0" dirty="0">
                <a:solidFill>
                  <a:srgbClr val="339900"/>
                </a:solidFill>
                <a:effectLst/>
                <a:latin typeface="Courier New" panose="02070309020205020404" pitchFamily="49" charset="0"/>
              </a:rPr>
              <a:t>#</a:t>
            </a:r>
            <a:r>
              <a:rPr lang="es-AR" sz="1200" b="0" i="0" dirty="0" err="1">
                <a:solidFill>
                  <a:srgbClr val="339900"/>
                </a:solidFill>
                <a:effectLst/>
                <a:latin typeface="Courier New" panose="02070309020205020404" pitchFamily="49" charset="0"/>
              </a:rPr>
              <a:t>pragma</a:t>
            </a:r>
            <a:r>
              <a:rPr lang="es-AR" sz="1200" b="0" i="0" dirty="0">
                <a:solidFill>
                  <a:srgbClr val="339900"/>
                </a:solidFill>
                <a:effectLst/>
                <a:latin typeface="Courier New" panose="02070309020205020404" pitchFamily="49" charset="0"/>
              </a:rPr>
              <a:t> once</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class</a:t>
            </a:r>
            <a:r>
              <a:rPr lang="es-AR" sz="1200" b="0" i="0" dirty="0">
                <a:solidFill>
                  <a:srgbClr val="000066"/>
                </a:solidFill>
                <a:effectLst/>
                <a:latin typeface="Courier New" panose="02070309020205020404" pitchFamily="49" charset="0"/>
              </a:rPr>
              <a:t> Caja</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public</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0066"/>
                </a:solidFill>
                <a:effectLst/>
                <a:latin typeface="Courier New" panose="02070309020205020404" pitchFamily="49" charset="0"/>
              </a:rPr>
              <a:t>Caja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l </a:t>
            </a:r>
            <a:r>
              <a:rPr lang="es-AR" sz="1200" b="0" i="0" dirty="0">
                <a:solidFill>
                  <a:srgbClr val="000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800080"/>
                </a:solidFill>
                <a:effectLst/>
                <a:latin typeface="Courier New" panose="02070309020205020404" pitchFamily="49" charset="0"/>
              </a:rPr>
              <a:t>1.0</a:t>
            </a:r>
            <a:r>
              <a:rPr lang="es-AR" sz="1200" b="0" i="0" dirty="0">
                <a:solidFill>
                  <a:srgbClr val="000066"/>
                </a:solidFill>
                <a:effectLst/>
                <a:latin typeface="Courier New" panose="02070309020205020404" pitchFamily="49" charset="0"/>
              </a:rPr>
              <a:t> , </a:t>
            </a: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an</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800080"/>
                </a:solidFill>
                <a:effectLst/>
                <a:latin typeface="Courier New" panose="02070309020205020404" pitchFamily="49" charset="0"/>
              </a:rPr>
              <a:t>1.0</a:t>
            </a:r>
            <a:r>
              <a:rPr lang="es-AR" sz="1200" b="0" i="0" dirty="0">
                <a:solidFill>
                  <a:srgbClr val="000066"/>
                </a:solidFill>
                <a:effectLst/>
                <a:latin typeface="Courier New" panose="02070309020205020404" pitchFamily="49" charset="0"/>
              </a:rPr>
              <a:t> , </a:t>
            </a: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al </a:t>
            </a:r>
            <a:r>
              <a:rPr lang="es-AR" sz="1200" b="0" i="0" dirty="0">
                <a:solidFill>
                  <a:srgbClr val="000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800080"/>
                </a:solidFill>
                <a:effectLst/>
                <a:latin typeface="Courier New" panose="02070309020205020404" pitchFamily="49" charset="0"/>
              </a:rPr>
              <a:t>1.0</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0066"/>
                </a:solidFill>
                <a:effectLst/>
                <a:latin typeface="Courier New" panose="02070309020205020404" pitchFamily="49" charset="0"/>
              </a:rPr>
              <a:t>Caja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const</a:t>
            </a:r>
            <a:r>
              <a:rPr lang="es-AR" sz="1200" b="0" i="0" dirty="0">
                <a:solidFill>
                  <a:srgbClr val="000066"/>
                </a:solidFill>
                <a:effectLst/>
                <a:latin typeface="Courier New" panose="02070309020205020404" pitchFamily="49" charset="0"/>
              </a:rPr>
              <a:t> Caja </a:t>
            </a:r>
            <a:r>
              <a:rPr lang="es-AR" sz="1200" b="0" i="0" dirty="0">
                <a:solidFill>
                  <a:srgbClr val="000040"/>
                </a:solidFill>
                <a:effectLst/>
                <a:latin typeface="Courier New" panose="02070309020205020404" pitchFamily="49" charset="0"/>
              </a:rPr>
              <a:t>&amp;</a:t>
            </a:r>
            <a:r>
              <a:rPr lang="es-AR" sz="1200" b="0" i="0" dirty="0">
                <a:solidFill>
                  <a:srgbClr val="000066"/>
                </a:solidFill>
                <a:effectLst/>
                <a:latin typeface="Courier New" panose="02070309020205020404" pitchFamily="49" charset="0"/>
              </a:rPr>
              <a:t> c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00FF"/>
                </a:solidFill>
                <a:effectLst/>
                <a:latin typeface="Courier New" panose="02070309020205020404" pitchFamily="49" charset="0"/>
              </a:rPr>
              <a:t>virtual</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volumen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void</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const</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666666"/>
                </a:solidFill>
                <a:effectLst/>
                <a:latin typeface="Courier New" panose="02070309020205020404" pitchFamily="49" charset="0"/>
              </a:rPr>
              <a:t>//se usa virtual en la declaración de la clase</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void</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mostrarVolumen</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void</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const</a:t>
            </a:r>
            <a:br>
              <a:rPr lang="es-AR" sz="1200" b="0" i="0" dirty="0">
                <a:solidFill>
                  <a:srgbClr val="000066"/>
                </a:solidFill>
                <a:effectLst/>
                <a:latin typeface="Courier New" panose="02070309020205020404" pitchFamily="49" charset="0"/>
              </a:rPr>
            </a:br>
            <a:r>
              <a:rPr lang="es-AR" sz="1200" b="0" i="0" dirty="0">
                <a:solidFill>
                  <a:srgbClr val="000066"/>
                </a:solidFill>
                <a:effectLst/>
                <a:latin typeface="Courier New" panose="02070309020205020404" pitchFamily="49" charset="0"/>
              </a:rPr>
              <a:t>~Caja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void</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protected</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largo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ancho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alto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endParaRPr lang="es-AR" sz="1200" dirty="0"/>
          </a:p>
        </p:txBody>
      </p:sp>
      <p:sp>
        <p:nvSpPr>
          <p:cNvPr id="8" name="Rectángulo 7"/>
          <p:cNvSpPr/>
          <p:nvPr/>
        </p:nvSpPr>
        <p:spPr>
          <a:xfrm>
            <a:off x="7326312" y="668073"/>
            <a:ext cx="5975795" cy="6001643"/>
          </a:xfrm>
          <a:prstGeom prst="rect">
            <a:avLst/>
          </a:prstGeom>
          <a:solidFill>
            <a:schemeClr val="tx1"/>
          </a:solidFill>
        </p:spPr>
        <p:txBody>
          <a:bodyPr wrap="square">
            <a:spAutoFit/>
          </a:bodyPr>
          <a:lstStyle/>
          <a:p>
            <a:pPr fontAlgn="base"/>
            <a:r>
              <a:rPr lang="es-AR" sz="1200" b="0" i="0" dirty="0">
                <a:solidFill>
                  <a:srgbClr val="339900"/>
                </a:solidFill>
                <a:effectLst/>
                <a:latin typeface="Courier New" panose="02070309020205020404" pitchFamily="49" charset="0"/>
              </a:rPr>
              <a:t>#</a:t>
            </a:r>
            <a:r>
              <a:rPr lang="es-AR" sz="1200" b="0" i="0" dirty="0" err="1">
                <a:solidFill>
                  <a:srgbClr val="339900"/>
                </a:solidFill>
                <a:effectLst/>
                <a:latin typeface="Courier New" panose="02070309020205020404" pitchFamily="49" charset="0"/>
              </a:rPr>
              <a:t>include</a:t>
            </a:r>
            <a:r>
              <a:rPr lang="es-AR" sz="1200" b="0" i="0" dirty="0">
                <a:solidFill>
                  <a:srgbClr val="339900"/>
                </a:solidFill>
                <a:effectLst/>
                <a:latin typeface="Courier New" panose="02070309020205020404" pitchFamily="49" charset="0"/>
              </a:rPr>
              <a:t> &lt;</a:t>
            </a:r>
            <a:r>
              <a:rPr lang="es-AR" sz="1200" b="0" i="0" dirty="0" err="1">
                <a:solidFill>
                  <a:srgbClr val="339900"/>
                </a:solidFill>
                <a:effectLst/>
                <a:latin typeface="Courier New" panose="02070309020205020404" pitchFamily="49" charset="0"/>
              </a:rPr>
              <a:t>iostream</a:t>
            </a:r>
            <a:r>
              <a:rPr lang="es-AR" sz="1200" b="0" i="0" dirty="0">
                <a:solidFill>
                  <a:srgbClr val="339900"/>
                </a:solidFill>
                <a:effectLst/>
                <a:latin typeface="Courier New" panose="02070309020205020404" pitchFamily="49" charset="0"/>
              </a:rPr>
              <a:t>&gt;</a:t>
            </a:r>
            <a:br>
              <a:rPr lang="es-AR" sz="1200" b="0" i="0" dirty="0">
                <a:solidFill>
                  <a:srgbClr val="000066"/>
                </a:solidFill>
                <a:effectLst/>
                <a:latin typeface="Courier New" panose="02070309020205020404" pitchFamily="49" charset="0"/>
              </a:rPr>
            </a:br>
            <a:r>
              <a:rPr lang="es-AR" sz="1200" b="0" i="0" dirty="0">
                <a:solidFill>
                  <a:srgbClr val="339900"/>
                </a:solidFill>
                <a:effectLst/>
                <a:latin typeface="Courier New" panose="02070309020205020404" pitchFamily="49" charset="0"/>
              </a:rPr>
              <a:t>#</a:t>
            </a:r>
            <a:r>
              <a:rPr lang="es-AR" sz="1200" b="0" i="0" dirty="0" err="1">
                <a:solidFill>
                  <a:srgbClr val="339900"/>
                </a:solidFill>
                <a:effectLst/>
                <a:latin typeface="Courier New" panose="02070309020205020404" pitchFamily="49" charset="0"/>
              </a:rPr>
              <a:t>include</a:t>
            </a:r>
            <a:r>
              <a:rPr lang="es-AR" sz="1200" b="0" i="0" dirty="0">
                <a:solidFill>
                  <a:srgbClr val="339900"/>
                </a:solidFill>
                <a:effectLst/>
                <a:latin typeface="Courier New" panose="02070309020205020404" pitchFamily="49" charset="0"/>
              </a:rPr>
              <a:t> "</a:t>
            </a:r>
            <a:r>
              <a:rPr lang="es-AR" sz="1200" b="0" i="0" dirty="0" err="1">
                <a:solidFill>
                  <a:srgbClr val="339900"/>
                </a:solidFill>
                <a:effectLst/>
                <a:latin typeface="Courier New" panose="02070309020205020404" pitchFamily="49" charset="0"/>
              </a:rPr>
              <a:t>caja.h</a:t>
            </a:r>
            <a:r>
              <a:rPr lang="es-AR" sz="1200" b="0" i="0" dirty="0">
                <a:solidFill>
                  <a:srgbClr val="3399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using</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std</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DD"/>
                </a:solidFill>
                <a:effectLst/>
                <a:latin typeface="Courier New" panose="02070309020205020404" pitchFamily="49" charset="0"/>
              </a:rPr>
              <a:t>cout</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using</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std</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7788"/>
                </a:solidFill>
                <a:effectLst/>
                <a:latin typeface="Courier New" panose="02070309020205020404" pitchFamily="49" charset="0"/>
              </a:rPr>
              <a:t>endl</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0066"/>
                </a:solidFill>
                <a:effectLst/>
                <a:latin typeface="Courier New" panose="02070309020205020404" pitchFamily="49" charset="0"/>
              </a:rPr>
              <a:t>Caja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7788"/>
                </a:solidFill>
                <a:effectLst/>
                <a:latin typeface="Courier New" panose="02070309020205020404" pitchFamily="49" charset="0"/>
              </a:rPr>
              <a:t>Caja</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l, </a:t>
            </a: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an</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al </a:t>
            </a: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0066"/>
                </a:solidFill>
                <a:effectLst/>
                <a:latin typeface="Courier New" panose="02070309020205020404" pitchFamily="49" charset="0"/>
              </a:rPr>
              <a:t>largo </a:t>
            </a:r>
            <a:r>
              <a:rPr lang="es-AR" sz="1200" b="0" i="0" dirty="0">
                <a:solidFill>
                  <a:srgbClr val="000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l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0066"/>
                </a:solidFill>
                <a:effectLst/>
                <a:latin typeface="Courier New" panose="02070309020205020404" pitchFamily="49" charset="0"/>
              </a:rPr>
              <a:t>ancho </a:t>
            </a:r>
            <a:r>
              <a:rPr lang="es-AR" sz="1200" b="0" i="0" dirty="0">
                <a:solidFill>
                  <a:srgbClr val="000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an</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0066"/>
                </a:solidFill>
                <a:effectLst/>
                <a:latin typeface="Courier New" panose="02070309020205020404" pitchFamily="49" charset="0"/>
              </a:rPr>
              <a:t>alto </a:t>
            </a:r>
            <a:r>
              <a:rPr lang="es-AR" sz="1200" b="0" i="0" dirty="0">
                <a:solidFill>
                  <a:srgbClr val="000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al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DD"/>
                </a:solidFill>
                <a:effectLst/>
                <a:latin typeface="Courier New" panose="02070309020205020404" pitchFamily="49" charset="0"/>
              </a:rPr>
              <a:t>cout</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&lt;&lt;</a:t>
            </a:r>
            <a:r>
              <a:rPr lang="es-AR" sz="1200" b="0" i="0" dirty="0">
                <a:solidFill>
                  <a:srgbClr val="000066"/>
                </a:solidFill>
                <a:effectLst/>
                <a:latin typeface="Courier New" panose="02070309020205020404" pitchFamily="49" charset="0"/>
              </a:rPr>
              <a:t> </a:t>
            </a:r>
            <a:r>
              <a:rPr lang="es-AR" sz="1200" b="0" i="0" dirty="0">
                <a:solidFill>
                  <a:srgbClr val="FF0000"/>
                </a:solidFill>
                <a:effectLst/>
                <a:latin typeface="Courier New" panose="02070309020205020404" pitchFamily="49" charset="0"/>
              </a:rPr>
              <a:t>"Se invoca al constructor de Caja"</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&lt;&lt;</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endl</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0066"/>
                </a:solidFill>
                <a:effectLst/>
                <a:latin typeface="Courier New" panose="02070309020205020404" pitchFamily="49" charset="0"/>
              </a:rPr>
              <a:t>Caja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7788"/>
                </a:solidFill>
                <a:effectLst/>
                <a:latin typeface="Courier New" panose="02070309020205020404" pitchFamily="49" charset="0"/>
              </a:rPr>
              <a:t>Caja</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const</a:t>
            </a:r>
            <a:r>
              <a:rPr lang="es-AR" sz="1200" b="0" i="0" dirty="0">
                <a:solidFill>
                  <a:srgbClr val="000066"/>
                </a:solidFill>
                <a:effectLst/>
                <a:latin typeface="Courier New" panose="02070309020205020404" pitchFamily="49" charset="0"/>
              </a:rPr>
              <a:t> Caja </a:t>
            </a:r>
            <a:r>
              <a:rPr lang="es-AR" sz="1200" b="0" i="0" dirty="0">
                <a:solidFill>
                  <a:srgbClr val="000040"/>
                </a:solidFill>
                <a:effectLst/>
                <a:latin typeface="Courier New" panose="02070309020205020404" pitchFamily="49" charset="0"/>
              </a:rPr>
              <a:t>&amp;</a:t>
            </a:r>
            <a:r>
              <a:rPr lang="es-AR" sz="1200" b="0" i="0" dirty="0">
                <a:solidFill>
                  <a:srgbClr val="000066"/>
                </a:solidFill>
                <a:effectLst/>
                <a:latin typeface="Courier New" panose="02070309020205020404" pitchFamily="49" charset="0"/>
              </a:rPr>
              <a:t> c </a:t>
            </a: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0066"/>
                </a:solidFill>
                <a:effectLst/>
                <a:latin typeface="Courier New" panose="02070309020205020404" pitchFamily="49" charset="0"/>
              </a:rPr>
              <a:t>largo </a:t>
            </a:r>
            <a:r>
              <a:rPr lang="es-AR" sz="1200" b="0" i="0" dirty="0">
                <a:solidFill>
                  <a:srgbClr val="000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c. </a:t>
            </a:r>
            <a:r>
              <a:rPr lang="es-AR" sz="1200" b="0" i="0" dirty="0">
                <a:solidFill>
                  <a:srgbClr val="007788"/>
                </a:solidFill>
                <a:effectLst/>
                <a:latin typeface="Courier New" panose="02070309020205020404" pitchFamily="49" charset="0"/>
              </a:rPr>
              <a:t>largo</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0066"/>
                </a:solidFill>
                <a:effectLst/>
                <a:latin typeface="Courier New" panose="02070309020205020404" pitchFamily="49" charset="0"/>
              </a:rPr>
              <a:t>ancho </a:t>
            </a:r>
            <a:r>
              <a:rPr lang="es-AR" sz="1200" b="0" i="0" dirty="0">
                <a:solidFill>
                  <a:srgbClr val="000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c. </a:t>
            </a:r>
            <a:r>
              <a:rPr lang="es-AR" sz="1200" b="0" i="0" dirty="0">
                <a:solidFill>
                  <a:srgbClr val="007788"/>
                </a:solidFill>
                <a:effectLst/>
                <a:latin typeface="Courier New" panose="02070309020205020404" pitchFamily="49" charset="0"/>
              </a:rPr>
              <a:t>ancho</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0066"/>
                </a:solidFill>
                <a:effectLst/>
                <a:latin typeface="Courier New" panose="02070309020205020404" pitchFamily="49" charset="0"/>
              </a:rPr>
              <a:t>alto </a:t>
            </a:r>
            <a:r>
              <a:rPr lang="es-AR" sz="1200" b="0" i="0" dirty="0">
                <a:solidFill>
                  <a:srgbClr val="000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c. </a:t>
            </a:r>
            <a:r>
              <a:rPr lang="es-AR" sz="1200" b="0" i="0" dirty="0">
                <a:solidFill>
                  <a:srgbClr val="007788"/>
                </a:solidFill>
                <a:effectLst/>
                <a:latin typeface="Courier New" panose="02070309020205020404" pitchFamily="49" charset="0"/>
              </a:rPr>
              <a:t>alto</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DD"/>
                </a:solidFill>
                <a:effectLst/>
                <a:latin typeface="Courier New" panose="02070309020205020404" pitchFamily="49" charset="0"/>
              </a:rPr>
              <a:t>cout</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&lt;&lt;</a:t>
            </a:r>
            <a:r>
              <a:rPr lang="es-AR" sz="1200" b="0" i="0" dirty="0">
                <a:solidFill>
                  <a:srgbClr val="000066"/>
                </a:solidFill>
                <a:effectLst/>
                <a:latin typeface="Courier New" panose="02070309020205020404" pitchFamily="49" charset="0"/>
              </a:rPr>
              <a:t> </a:t>
            </a:r>
            <a:r>
              <a:rPr lang="es-AR" sz="1200" b="0" i="0" dirty="0">
                <a:solidFill>
                  <a:srgbClr val="FF0000"/>
                </a:solidFill>
                <a:effectLst/>
                <a:latin typeface="Courier New" panose="02070309020205020404" pitchFamily="49" charset="0"/>
              </a:rPr>
              <a:t>"Invocado el constructor por copia de Caja"</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&lt;&lt;</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endl</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Caja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7788"/>
                </a:solidFill>
                <a:effectLst/>
                <a:latin typeface="Courier New" panose="02070309020205020404" pitchFamily="49" charset="0"/>
              </a:rPr>
              <a:t>volumen</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void</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const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return</a:t>
            </a:r>
            <a:r>
              <a:rPr lang="es-AR" sz="1200" b="0" i="0" dirty="0">
                <a:solidFill>
                  <a:srgbClr val="000066"/>
                </a:solidFill>
                <a:effectLst/>
                <a:latin typeface="Courier New" panose="02070309020205020404" pitchFamily="49" charset="0"/>
              </a:rPr>
              <a:t> largo </a:t>
            </a:r>
            <a:r>
              <a:rPr lang="es-AR" sz="1200" b="0" i="0" dirty="0">
                <a:solidFill>
                  <a:srgbClr val="00004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ancho </a:t>
            </a:r>
            <a:r>
              <a:rPr lang="es-AR" sz="1200" b="0" i="0" dirty="0">
                <a:solidFill>
                  <a:srgbClr val="00004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alto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void</a:t>
            </a:r>
            <a:r>
              <a:rPr lang="es-AR" sz="1200" b="0" i="0" dirty="0">
                <a:solidFill>
                  <a:srgbClr val="000066"/>
                </a:solidFill>
                <a:effectLst/>
                <a:latin typeface="Courier New" panose="02070309020205020404" pitchFamily="49" charset="0"/>
              </a:rPr>
              <a:t> Caja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7788"/>
                </a:solidFill>
                <a:effectLst/>
                <a:latin typeface="Courier New" panose="02070309020205020404" pitchFamily="49" charset="0"/>
              </a:rPr>
              <a:t>mostrarVolumen</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void</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const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DD"/>
                </a:solidFill>
                <a:effectLst/>
                <a:latin typeface="Courier New" panose="02070309020205020404" pitchFamily="49" charset="0"/>
              </a:rPr>
              <a:t>cout</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&lt;&lt;</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endl</a:t>
            </a:r>
            <a:br>
              <a:rPr lang="es-AR" sz="1200" b="0" i="0" dirty="0">
                <a:solidFill>
                  <a:srgbClr val="000066"/>
                </a:solidFill>
                <a:effectLst/>
                <a:latin typeface="Courier New" panose="02070309020205020404" pitchFamily="49" charset="0"/>
              </a:rPr>
            </a:br>
            <a:r>
              <a:rPr lang="es-AR" sz="1200" b="0" i="0" dirty="0">
                <a:solidFill>
                  <a:srgbClr val="000080"/>
                </a:solidFill>
                <a:effectLst/>
                <a:latin typeface="Courier New" panose="02070309020205020404" pitchFamily="49" charset="0"/>
              </a:rPr>
              <a:t>&lt;&lt;</a:t>
            </a:r>
            <a:r>
              <a:rPr lang="es-AR" sz="1200" b="0" i="0" dirty="0">
                <a:solidFill>
                  <a:srgbClr val="000066"/>
                </a:solidFill>
                <a:effectLst/>
                <a:latin typeface="Courier New" panose="02070309020205020404" pitchFamily="49" charset="0"/>
              </a:rPr>
              <a:t> </a:t>
            </a:r>
            <a:r>
              <a:rPr lang="es-AR" sz="1200" b="0" i="0" dirty="0">
                <a:solidFill>
                  <a:srgbClr val="FF0000"/>
                </a:solidFill>
                <a:effectLst/>
                <a:latin typeface="Courier New" panose="02070309020205020404" pitchFamily="49" charset="0"/>
              </a:rPr>
              <a:t>"El volumen de la caja es: "</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&lt;&lt;</a:t>
            </a:r>
            <a:r>
              <a:rPr lang="es-AR" sz="1200" b="0" i="0" dirty="0">
                <a:solidFill>
                  <a:srgbClr val="000066"/>
                </a:solidFill>
                <a:effectLst/>
                <a:latin typeface="Courier New" panose="02070309020205020404" pitchFamily="49" charset="0"/>
              </a:rPr>
              <a:t> volumen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0066"/>
                </a:solidFill>
                <a:effectLst/>
                <a:latin typeface="Courier New" panose="02070309020205020404" pitchFamily="49" charset="0"/>
              </a:rPr>
              <a:t>Caja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~Caja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void</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DD"/>
                </a:solidFill>
                <a:effectLst/>
                <a:latin typeface="Courier New" panose="02070309020205020404" pitchFamily="49" charset="0"/>
              </a:rPr>
              <a:t>cout</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&lt;&lt;</a:t>
            </a:r>
            <a:r>
              <a:rPr lang="es-AR" sz="1200" b="0" i="0" dirty="0">
                <a:solidFill>
                  <a:srgbClr val="000066"/>
                </a:solidFill>
                <a:effectLst/>
                <a:latin typeface="Courier New" panose="02070309020205020404" pitchFamily="49" charset="0"/>
              </a:rPr>
              <a:t> </a:t>
            </a:r>
            <a:r>
              <a:rPr lang="es-AR" sz="1200" b="0" i="0" dirty="0">
                <a:solidFill>
                  <a:srgbClr val="FF0000"/>
                </a:solidFill>
                <a:effectLst/>
                <a:latin typeface="Courier New" panose="02070309020205020404" pitchFamily="49" charset="0"/>
              </a:rPr>
              <a:t>"Se invoca al destructor de Caja"</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&lt;&lt;</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endl</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endParaRPr lang="es-AR" sz="1200" dirty="0"/>
          </a:p>
        </p:txBody>
      </p:sp>
    </p:spTree>
    <p:extLst>
      <p:ext uri="{BB962C8B-B14F-4D97-AF65-F5344CB8AC3E}">
        <p14:creationId xmlns:p14="http://schemas.microsoft.com/office/powerpoint/2010/main" val="4106185556"/>
      </p:ext>
    </p:extLst>
  </p:cSld>
  <p:clrMapOvr>
    <a:masterClrMapping/>
  </p:clrMapOvr>
  <p:transition spd="med">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p:cNvSpPr>
            <a:spLocks noGrp="1"/>
          </p:cNvSpPr>
          <p:nvPr>
            <p:ph type="title"/>
          </p:nvPr>
        </p:nvSpPr>
        <p:spPr/>
        <p:txBody>
          <a:bodyPr/>
          <a:lstStyle/>
          <a:p>
            <a:r>
              <a:rPr lang="es-AR" b="1" dirty="0"/>
              <a:t>Funciones virtuales </a:t>
            </a:r>
            <a:endParaRPr lang="es-AR"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35</a:t>
            </a:fld>
            <a:endParaRPr lang="es-AR" spc="10" dirty="0"/>
          </a:p>
        </p:txBody>
      </p:sp>
      <p:sp>
        <p:nvSpPr>
          <p:cNvPr id="7" name="Rectángulo 6"/>
          <p:cNvSpPr/>
          <p:nvPr/>
        </p:nvSpPr>
        <p:spPr>
          <a:xfrm>
            <a:off x="163512" y="3931662"/>
            <a:ext cx="6715125" cy="3046988"/>
          </a:xfrm>
          <a:prstGeom prst="rect">
            <a:avLst/>
          </a:prstGeom>
          <a:solidFill>
            <a:schemeClr val="tx1"/>
          </a:solidFill>
        </p:spPr>
        <p:txBody>
          <a:bodyPr>
            <a:spAutoFit/>
          </a:bodyPr>
          <a:lstStyle/>
          <a:p>
            <a:pPr fontAlgn="base"/>
            <a:r>
              <a:rPr lang="es-AR" sz="1200" dirty="0">
                <a:solidFill>
                  <a:srgbClr val="339900"/>
                </a:solidFill>
                <a:latin typeface="Courier New" panose="02070309020205020404" pitchFamily="49" charset="0"/>
              </a:rPr>
              <a:t>#</a:t>
            </a:r>
            <a:r>
              <a:rPr lang="es-AR" sz="1200" dirty="0" err="1">
                <a:solidFill>
                  <a:srgbClr val="339900"/>
                </a:solidFill>
                <a:latin typeface="Courier New" panose="02070309020205020404" pitchFamily="49" charset="0"/>
              </a:rPr>
              <a:t>pragma</a:t>
            </a:r>
            <a:r>
              <a:rPr lang="es-AR" sz="1200" dirty="0">
                <a:solidFill>
                  <a:srgbClr val="339900"/>
                </a:solidFill>
                <a:latin typeface="Courier New" panose="02070309020205020404" pitchFamily="49" charset="0"/>
              </a:rPr>
              <a:t> once</a:t>
            </a:r>
            <a:br>
              <a:rPr lang="es-AR" sz="1200" dirty="0">
                <a:solidFill>
                  <a:srgbClr val="000066"/>
                </a:solidFill>
                <a:latin typeface="Courier New" panose="02070309020205020404" pitchFamily="49" charset="0"/>
              </a:rPr>
            </a:br>
            <a:r>
              <a:rPr lang="es-AR" sz="1200" dirty="0">
                <a:solidFill>
                  <a:srgbClr val="339900"/>
                </a:solidFill>
                <a:latin typeface="Courier New" panose="02070309020205020404" pitchFamily="49" charset="0"/>
              </a:rPr>
              <a:t>#</a:t>
            </a:r>
            <a:r>
              <a:rPr lang="es-AR" sz="1200" dirty="0" err="1">
                <a:solidFill>
                  <a:srgbClr val="339900"/>
                </a:solidFill>
                <a:latin typeface="Courier New" panose="02070309020205020404" pitchFamily="49" charset="0"/>
              </a:rPr>
              <a:t>include</a:t>
            </a:r>
            <a:r>
              <a:rPr lang="es-AR" sz="1200" dirty="0">
                <a:solidFill>
                  <a:srgbClr val="339900"/>
                </a:solidFill>
                <a:latin typeface="Courier New" panose="02070309020205020404" pitchFamily="49" charset="0"/>
              </a:rPr>
              <a:t> "</a:t>
            </a:r>
            <a:r>
              <a:rPr lang="es-AR" sz="1200" dirty="0" err="1">
                <a:solidFill>
                  <a:srgbClr val="339900"/>
                </a:solidFill>
                <a:latin typeface="Courier New" panose="02070309020205020404" pitchFamily="49" charset="0"/>
              </a:rPr>
              <a:t>caja.h</a:t>
            </a:r>
            <a:r>
              <a:rPr lang="es-AR" sz="1200" dirty="0">
                <a:solidFill>
                  <a:srgbClr val="33990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err="1">
                <a:solidFill>
                  <a:srgbClr val="0000FF"/>
                </a:solidFill>
                <a:latin typeface="Courier New" panose="02070309020205020404" pitchFamily="49" charset="0"/>
              </a:rPr>
              <a:t>class</a:t>
            </a:r>
            <a:r>
              <a:rPr lang="es-AR" sz="1200" dirty="0">
                <a:solidFill>
                  <a:srgbClr val="000066"/>
                </a:solidFill>
                <a:latin typeface="Courier New" panose="02070309020205020404" pitchFamily="49" charset="0"/>
              </a:rPr>
              <a:t> </a:t>
            </a:r>
            <a:r>
              <a:rPr lang="es-AR" sz="1200" dirty="0" err="1">
                <a:solidFill>
                  <a:srgbClr val="000066"/>
                </a:solidFill>
                <a:latin typeface="Courier New" panose="02070309020205020404" pitchFamily="49" charset="0"/>
              </a:rPr>
              <a:t>CajaBotellas</a:t>
            </a:r>
            <a:r>
              <a:rPr lang="es-AR" sz="1200" dirty="0">
                <a:solidFill>
                  <a:srgbClr val="000066"/>
                </a:solidFill>
                <a:latin typeface="Courier New" panose="02070309020205020404" pitchFamily="49" charset="0"/>
              </a:rPr>
              <a:t> </a:t>
            </a:r>
            <a:r>
              <a:rPr lang="es-AR" sz="1200" dirty="0">
                <a:solidFill>
                  <a:srgbClr val="00808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err="1">
                <a:solidFill>
                  <a:srgbClr val="0000FF"/>
                </a:solidFill>
                <a:latin typeface="Courier New" panose="02070309020205020404" pitchFamily="49" charset="0"/>
              </a:rPr>
              <a:t>public</a:t>
            </a:r>
            <a:r>
              <a:rPr lang="es-AR" sz="1200" dirty="0">
                <a:solidFill>
                  <a:srgbClr val="000066"/>
                </a:solidFill>
                <a:latin typeface="Courier New" panose="02070309020205020404" pitchFamily="49" charset="0"/>
              </a:rPr>
              <a:t> Caja</a:t>
            </a:r>
            <a:br>
              <a:rPr lang="es-AR" sz="1200" dirty="0">
                <a:solidFill>
                  <a:srgbClr val="000066"/>
                </a:solidFill>
                <a:latin typeface="Courier New" panose="02070309020205020404" pitchFamily="49" charset="0"/>
              </a:rPr>
            </a:br>
            <a:r>
              <a:rPr lang="es-AR" sz="1200" dirty="0">
                <a:solidFill>
                  <a:srgbClr val="00800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err="1">
                <a:solidFill>
                  <a:srgbClr val="0000FF"/>
                </a:solidFill>
                <a:latin typeface="Courier New" panose="02070309020205020404" pitchFamily="49" charset="0"/>
              </a:rPr>
              <a:t>public</a:t>
            </a:r>
            <a:r>
              <a:rPr lang="es-AR" sz="1200" dirty="0">
                <a:solidFill>
                  <a:srgbClr val="000066"/>
                </a:solidFill>
                <a:latin typeface="Courier New" panose="02070309020205020404" pitchFamily="49" charset="0"/>
              </a:rPr>
              <a:t> </a:t>
            </a:r>
            <a:r>
              <a:rPr lang="es-AR" sz="1200" dirty="0">
                <a:solidFill>
                  <a:srgbClr val="00808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err="1">
                <a:solidFill>
                  <a:srgbClr val="000066"/>
                </a:solidFill>
                <a:latin typeface="Courier New" panose="02070309020205020404" pitchFamily="49" charset="0"/>
              </a:rPr>
              <a:t>CajaBotellas</a:t>
            </a:r>
            <a:r>
              <a:rPr lang="es-AR" sz="1200" dirty="0">
                <a:solidFill>
                  <a:srgbClr val="000066"/>
                </a:solidFill>
                <a:latin typeface="Courier New" panose="02070309020205020404" pitchFamily="49" charset="0"/>
              </a:rPr>
              <a:t> </a:t>
            </a:r>
            <a:r>
              <a:rPr lang="es-AR" sz="1200" dirty="0">
                <a:solidFill>
                  <a:srgbClr val="00800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err="1">
                <a:solidFill>
                  <a:srgbClr val="0000FF"/>
                </a:solidFill>
                <a:latin typeface="Courier New" panose="02070309020205020404" pitchFamily="49" charset="0"/>
              </a:rPr>
              <a:t>int</a:t>
            </a:r>
            <a:r>
              <a:rPr lang="es-AR" sz="1200" dirty="0">
                <a:solidFill>
                  <a:srgbClr val="000066"/>
                </a:solidFill>
                <a:latin typeface="Courier New" panose="02070309020205020404" pitchFamily="49" charset="0"/>
              </a:rPr>
              <a:t> </a:t>
            </a:r>
            <a:r>
              <a:rPr lang="es-AR" sz="1200" dirty="0" err="1">
                <a:solidFill>
                  <a:srgbClr val="000066"/>
                </a:solidFill>
                <a:latin typeface="Courier New" panose="02070309020205020404" pitchFamily="49" charset="0"/>
              </a:rPr>
              <a:t>nro</a:t>
            </a:r>
            <a:r>
              <a:rPr lang="es-AR" sz="1200" dirty="0">
                <a:solidFill>
                  <a:srgbClr val="000066"/>
                </a:solidFill>
                <a:latin typeface="Courier New" panose="02070309020205020404" pitchFamily="49" charset="0"/>
              </a:rPr>
              <a:t> </a:t>
            </a:r>
            <a:r>
              <a:rPr lang="es-AR" sz="1200" dirty="0">
                <a:solidFill>
                  <a:srgbClr val="00008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a:solidFill>
                  <a:srgbClr val="0000DD"/>
                </a:solidFill>
                <a:latin typeface="Courier New" panose="02070309020205020404" pitchFamily="49" charset="0"/>
              </a:rPr>
              <a:t>1</a:t>
            </a:r>
            <a:r>
              <a:rPr lang="es-AR" sz="1200" dirty="0">
                <a:solidFill>
                  <a:srgbClr val="000066"/>
                </a:solidFill>
                <a:latin typeface="Courier New" panose="02070309020205020404" pitchFamily="49" charset="0"/>
              </a:rPr>
              <a:t> </a:t>
            </a:r>
            <a:r>
              <a:rPr lang="es-AR" sz="1200" dirty="0">
                <a:solidFill>
                  <a:srgbClr val="00800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a:solidFill>
                  <a:srgbClr val="00808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err="1">
                <a:solidFill>
                  <a:srgbClr val="000066"/>
                </a:solidFill>
                <a:latin typeface="Courier New" panose="02070309020205020404" pitchFamily="49" charset="0"/>
              </a:rPr>
              <a:t>CajaBotellas</a:t>
            </a:r>
            <a:r>
              <a:rPr lang="es-AR" sz="1200" dirty="0">
                <a:solidFill>
                  <a:srgbClr val="000066"/>
                </a:solidFill>
                <a:latin typeface="Courier New" panose="02070309020205020404" pitchFamily="49" charset="0"/>
              </a:rPr>
              <a:t> </a:t>
            </a:r>
            <a:r>
              <a:rPr lang="es-AR" sz="1200" dirty="0">
                <a:solidFill>
                  <a:srgbClr val="00800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err="1">
                <a:solidFill>
                  <a:srgbClr val="0000FF"/>
                </a:solidFill>
                <a:latin typeface="Courier New" panose="02070309020205020404" pitchFamily="49" charset="0"/>
              </a:rPr>
              <a:t>double</a:t>
            </a:r>
            <a:r>
              <a:rPr lang="es-AR" sz="1200" dirty="0">
                <a:solidFill>
                  <a:srgbClr val="000066"/>
                </a:solidFill>
                <a:latin typeface="Courier New" panose="02070309020205020404" pitchFamily="49" charset="0"/>
              </a:rPr>
              <a:t> l, </a:t>
            </a:r>
            <a:r>
              <a:rPr lang="es-AR" sz="1200" dirty="0" err="1">
                <a:solidFill>
                  <a:srgbClr val="0000FF"/>
                </a:solidFill>
                <a:latin typeface="Courier New" panose="02070309020205020404" pitchFamily="49" charset="0"/>
              </a:rPr>
              <a:t>double</a:t>
            </a:r>
            <a:r>
              <a:rPr lang="es-AR" sz="1200" dirty="0">
                <a:solidFill>
                  <a:srgbClr val="000066"/>
                </a:solidFill>
                <a:latin typeface="Courier New" panose="02070309020205020404" pitchFamily="49" charset="0"/>
              </a:rPr>
              <a:t> </a:t>
            </a:r>
            <a:r>
              <a:rPr lang="es-AR" sz="1200" dirty="0" err="1">
                <a:solidFill>
                  <a:srgbClr val="000066"/>
                </a:solidFill>
                <a:latin typeface="Courier New" panose="02070309020205020404" pitchFamily="49" charset="0"/>
              </a:rPr>
              <a:t>an</a:t>
            </a:r>
            <a:r>
              <a:rPr lang="es-AR" sz="1200" dirty="0">
                <a:solidFill>
                  <a:srgbClr val="000066"/>
                </a:solidFill>
                <a:latin typeface="Courier New" panose="02070309020205020404" pitchFamily="49" charset="0"/>
              </a:rPr>
              <a:t>, </a:t>
            </a:r>
            <a:r>
              <a:rPr lang="es-AR" sz="1200" dirty="0" err="1">
                <a:solidFill>
                  <a:srgbClr val="0000FF"/>
                </a:solidFill>
                <a:latin typeface="Courier New" panose="02070309020205020404" pitchFamily="49" charset="0"/>
              </a:rPr>
              <a:t>double</a:t>
            </a:r>
            <a:r>
              <a:rPr lang="es-AR" sz="1200" dirty="0">
                <a:solidFill>
                  <a:srgbClr val="000066"/>
                </a:solidFill>
                <a:latin typeface="Courier New" panose="02070309020205020404" pitchFamily="49" charset="0"/>
              </a:rPr>
              <a:t> al, </a:t>
            </a:r>
            <a:r>
              <a:rPr lang="es-AR" sz="1200" dirty="0" err="1">
                <a:solidFill>
                  <a:srgbClr val="0000FF"/>
                </a:solidFill>
                <a:latin typeface="Courier New" panose="02070309020205020404" pitchFamily="49" charset="0"/>
              </a:rPr>
              <a:t>int</a:t>
            </a:r>
            <a:r>
              <a:rPr lang="es-AR" sz="1200" dirty="0">
                <a:solidFill>
                  <a:srgbClr val="000066"/>
                </a:solidFill>
                <a:latin typeface="Courier New" panose="02070309020205020404" pitchFamily="49" charset="0"/>
              </a:rPr>
              <a:t> </a:t>
            </a:r>
            <a:r>
              <a:rPr lang="es-AR" sz="1200" dirty="0" err="1">
                <a:solidFill>
                  <a:srgbClr val="000066"/>
                </a:solidFill>
                <a:latin typeface="Courier New" panose="02070309020205020404" pitchFamily="49" charset="0"/>
              </a:rPr>
              <a:t>nro</a:t>
            </a:r>
            <a:r>
              <a:rPr lang="es-AR" sz="1200" dirty="0">
                <a:solidFill>
                  <a:srgbClr val="000066"/>
                </a:solidFill>
                <a:latin typeface="Courier New" panose="02070309020205020404" pitchFamily="49" charset="0"/>
              </a:rPr>
              <a:t> </a:t>
            </a:r>
            <a:r>
              <a:rPr lang="es-AR" sz="1200" dirty="0">
                <a:solidFill>
                  <a:srgbClr val="00008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a:solidFill>
                  <a:srgbClr val="0000DD"/>
                </a:solidFill>
                <a:latin typeface="Courier New" panose="02070309020205020404" pitchFamily="49" charset="0"/>
              </a:rPr>
              <a:t>1</a:t>
            </a:r>
            <a:r>
              <a:rPr lang="es-AR" sz="1200" dirty="0">
                <a:solidFill>
                  <a:srgbClr val="000066"/>
                </a:solidFill>
                <a:latin typeface="Courier New" panose="02070309020205020404" pitchFamily="49" charset="0"/>
              </a:rPr>
              <a:t> </a:t>
            </a:r>
            <a:r>
              <a:rPr lang="es-AR" sz="1200" dirty="0">
                <a:solidFill>
                  <a:srgbClr val="00800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a:solidFill>
                  <a:srgbClr val="00808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err="1">
                <a:solidFill>
                  <a:srgbClr val="000066"/>
                </a:solidFill>
                <a:latin typeface="Courier New" panose="02070309020205020404" pitchFamily="49" charset="0"/>
              </a:rPr>
              <a:t>CajaBotellas</a:t>
            </a:r>
            <a:r>
              <a:rPr lang="es-AR" sz="1200" dirty="0">
                <a:solidFill>
                  <a:srgbClr val="000066"/>
                </a:solidFill>
                <a:latin typeface="Courier New" panose="02070309020205020404" pitchFamily="49" charset="0"/>
              </a:rPr>
              <a:t> </a:t>
            </a:r>
            <a:r>
              <a:rPr lang="es-AR" sz="1200" dirty="0">
                <a:solidFill>
                  <a:srgbClr val="00800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err="1">
                <a:solidFill>
                  <a:srgbClr val="0000FF"/>
                </a:solidFill>
                <a:latin typeface="Courier New" panose="02070309020205020404" pitchFamily="49" charset="0"/>
              </a:rPr>
              <a:t>const</a:t>
            </a:r>
            <a:r>
              <a:rPr lang="es-AR" sz="1200" dirty="0">
                <a:solidFill>
                  <a:srgbClr val="000066"/>
                </a:solidFill>
                <a:latin typeface="Courier New" panose="02070309020205020404" pitchFamily="49" charset="0"/>
              </a:rPr>
              <a:t> </a:t>
            </a:r>
            <a:r>
              <a:rPr lang="es-AR" sz="1200" dirty="0" err="1">
                <a:solidFill>
                  <a:srgbClr val="000066"/>
                </a:solidFill>
                <a:latin typeface="Courier New" panose="02070309020205020404" pitchFamily="49" charset="0"/>
              </a:rPr>
              <a:t>CajaBotellas</a:t>
            </a:r>
            <a:r>
              <a:rPr lang="es-AR" sz="1200" dirty="0">
                <a:solidFill>
                  <a:srgbClr val="000066"/>
                </a:solidFill>
                <a:latin typeface="Courier New" panose="02070309020205020404" pitchFamily="49" charset="0"/>
              </a:rPr>
              <a:t> </a:t>
            </a:r>
            <a:r>
              <a:rPr lang="es-AR" sz="1200" dirty="0">
                <a:solidFill>
                  <a:srgbClr val="000040"/>
                </a:solidFill>
                <a:latin typeface="Courier New" panose="02070309020205020404" pitchFamily="49" charset="0"/>
              </a:rPr>
              <a:t>&amp;</a:t>
            </a:r>
            <a:r>
              <a:rPr lang="es-AR" sz="1200" dirty="0">
                <a:solidFill>
                  <a:srgbClr val="000066"/>
                </a:solidFill>
                <a:latin typeface="Courier New" panose="02070309020205020404" pitchFamily="49" charset="0"/>
              </a:rPr>
              <a:t> </a:t>
            </a:r>
            <a:r>
              <a:rPr lang="es-AR" sz="1200" dirty="0" err="1">
                <a:solidFill>
                  <a:srgbClr val="000066"/>
                </a:solidFill>
                <a:latin typeface="Courier New" panose="02070309020205020404" pitchFamily="49" charset="0"/>
              </a:rPr>
              <a:t>cb</a:t>
            </a:r>
            <a:r>
              <a:rPr lang="es-AR" sz="1200" dirty="0">
                <a:solidFill>
                  <a:srgbClr val="000066"/>
                </a:solidFill>
                <a:latin typeface="Courier New" panose="02070309020205020404" pitchFamily="49" charset="0"/>
              </a:rPr>
              <a:t> </a:t>
            </a:r>
            <a:r>
              <a:rPr lang="es-AR" sz="1200" dirty="0">
                <a:solidFill>
                  <a:srgbClr val="00800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a:solidFill>
                  <a:srgbClr val="00808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a:solidFill>
                  <a:srgbClr val="0000FF"/>
                </a:solidFill>
                <a:latin typeface="Courier New" panose="02070309020205020404" pitchFamily="49" charset="0"/>
              </a:rPr>
              <a:t>virtual</a:t>
            </a:r>
            <a:r>
              <a:rPr lang="es-AR" sz="1200" dirty="0">
                <a:solidFill>
                  <a:srgbClr val="000066"/>
                </a:solidFill>
                <a:latin typeface="Courier New" panose="02070309020205020404" pitchFamily="49" charset="0"/>
              </a:rPr>
              <a:t> </a:t>
            </a:r>
            <a:r>
              <a:rPr lang="es-AR" sz="1200" dirty="0" err="1">
                <a:solidFill>
                  <a:srgbClr val="0000FF"/>
                </a:solidFill>
                <a:latin typeface="Courier New" panose="02070309020205020404" pitchFamily="49" charset="0"/>
              </a:rPr>
              <a:t>double</a:t>
            </a:r>
            <a:r>
              <a:rPr lang="es-AR" sz="1200" dirty="0">
                <a:solidFill>
                  <a:srgbClr val="000066"/>
                </a:solidFill>
                <a:latin typeface="Courier New" panose="02070309020205020404" pitchFamily="49" charset="0"/>
              </a:rPr>
              <a:t> volumen </a:t>
            </a:r>
            <a:r>
              <a:rPr lang="es-AR" sz="1200" dirty="0">
                <a:solidFill>
                  <a:srgbClr val="00800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err="1">
                <a:solidFill>
                  <a:srgbClr val="0000FF"/>
                </a:solidFill>
                <a:latin typeface="Courier New" panose="02070309020205020404" pitchFamily="49" charset="0"/>
              </a:rPr>
              <a:t>void</a:t>
            </a:r>
            <a:r>
              <a:rPr lang="es-AR" sz="1200" dirty="0">
                <a:solidFill>
                  <a:srgbClr val="000066"/>
                </a:solidFill>
                <a:latin typeface="Courier New" panose="02070309020205020404" pitchFamily="49" charset="0"/>
              </a:rPr>
              <a:t> </a:t>
            </a:r>
            <a:r>
              <a:rPr lang="es-AR" sz="1200" dirty="0">
                <a:solidFill>
                  <a:srgbClr val="00800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err="1">
                <a:solidFill>
                  <a:srgbClr val="0000FF"/>
                </a:solidFill>
                <a:latin typeface="Courier New" panose="02070309020205020404" pitchFamily="49" charset="0"/>
              </a:rPr>
              <a:t>const</a:t>
            </a:r>
            <a:r>
              <a:rPr lang="es-AR" sz="1200" dirty="0">
                <a:solidFill>
                  <a:srgbClr val="000066"/>
                </a:solidFill>
                <a:latin typeface="Courier New" panose="02070309020205020404" pitchFamily="49" charset="0"/>
              </a:rPr>
              <a:t> </a:t>
            </a:r>
            <a:r>
              <a:rPr lang="es-AR" sz="1200" dirty="0">
                <a:solidFill>
                  <a:srgbClr val="00808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a:solidFill>
                  <a:srgbClr val="000066"/>
                </a:solidFill>
                <a:latin typeface="Courier New" panose="02070309020205020404" pitchFamily="49" charset="0"/>
              </a:rPr>
              <a:t>~</a:t>
            </a:r>
            <a:r>
              <a:rPr lang="es-AR" sz="1200" dirty="0" err="1">
                <a:solidFill>
                  <a:srgbClr val="000066"/>
                </a:solidFill>
                <a:latin typeface="Courier New" panose="02070309020205020404" pitchFamily="49" charset="0"/>
              </a:rPr>
              <a:t>CajaBotellas</a:t>
            </a:r>
            <a:r>
              <a:rPr lang="es-AR" sz="1200" dirty="0">
                <a:solidFill>
                  <a:srgbClr val="000066"/>
                </a:solidFill>
                <a:latin typeface="Courier New" panose="02070309020205020404" pitchFamily="49" charset="0"/>
              </a:rPr>
              <a:t> </a:t>
            </a:r>
            <a:r>
              <a:rPr lang="es-AR" sz="1200" dirty="0">
                <a:solidFill>
                  <a:srgbClr val="00800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err="1">
                <a:solidFill>
                  <a:srgbClr val="0000FF"/>
                </a:solidFill>
                <a:latin typeface="Courier New" panose="02070309020205020404" pitchFamily="49" charset="0"/>
              </a:rPr>
              <a:t>void</a:t>
            </a:r>
            <a:r>
              <a:rPr lang="es-AR" sz="1200" dirty="0">
                <a:solidFill>
                  <a:srgbClr val="000066"/>
                </a:solidFill>
                <a:latin typeface="Courier New" panose="02070309020205020404" pitchFamily="49" charset="0"/>
              </a:rPr>
              <a:t> </a:t>
            </a:r>
            <a:r>
              <a:rPr lang="es-AR" sz="1200" dirty="0">
                <a:solidFill>
                  <a:srgbClr val="00800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a:solidFill>
                  <a:srgbClr val="00808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err="1">
                <a:solidFill>
                  <a:srgbClr val="0000FF"/>
                </a:solidFill>
                <a:latin typeface="Courier New" panose="02070309020205020404" pitchFamily="49" charset="0"/>
              </a:rPr>
              <a:t>private</a:t>
            </a:r>
            <a:r>
              <a:rPr lang="es-AR" sz="1200" dirty="0">
                <a:solidFill>
                  <a:srgbClr val="000066"/>
                </a:solidFill>
                <a:latin typeface="Courier New" panose="02070309020205020404" pitchFamily="49" charset="0"/>
              </a:rPr>
              <a:t> </a:t>
            </a:r>
            <a:r>
              <a:rPr lang="es-AR" sz="1200" dirty="0">
                <a:solidFill>
                  <a:srgbClr val="00808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err="1">
                <a:solidFill>
                  <a:srgbClr val="0000FF"/>
                </a:solidFill>
                <a:latin typeface="Courier New" panose="02070309020205020404" pitchFamily="49" charset="0"/>
              </a:rPr>
              <a:t>int</a:t>
            </a:r>
            <a:r>
              <a:rPr lang="es-AR" sz="1200" dirty="0">
                <a:solidFill>
                  <a:srgbClr val="000066"/>
                </a:solidFill>
                <a:latin typeface="Courier New" panose="02070309020205020404" pitchFamily="49" charset="0"/>
              </a:rPr>
              <a:t> </a:t>
            </a:r>
            <a:r>
              <a:rPr lang="es-AR" sz="1200" dirty="0" err="1">
                <a:solidFill>
                  <a:srgbClr val="000066"/>
                </a:solidFill>
                <a:latin typeface="Courier New" panose="02070309020205020404" pitchFamily="49" charset="0"/>
              </a:rPr>
              <a:t>nrobotellas</a:t>
            </a:r>
            <a:r>
              <a:rPr lang="es-AR" sz="1200" dirty="0">
                <a:solidFill>
                  <a:srgbClr val="000066"/>
                </a:solidFill>
                <a:latin typeface="Courier New" panose="02070309020205020404" pitchFamily="49" charset="0"/>
              </a:rPr>
              <a:t> </a:t>
            </a:r>
            <a:r>
              <a:rPr lang="es-AR" sz="1200" dirty="0">
                <a:solidFill>
                  <a:srgbClr val="00808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a:solidFill>
                  <a:srgbClr val="00800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a:solidFill>
                  <a:srgbClr val="008080"/>
                </a:solidFill>
                <a:latin typeface="Courier New" panose="02070309020205020404" pitchFamily="49" charset="0"/>
              </a:rPr>
              <a:t>;</a:t>
            </a:r>
            <a:endParaRPr lang="es-AR" sz="1200" dirty="0">
              <a:solidFill>
                <a:srgbClr val="000066"/>
              </a:solidFill>
              <a:latin typeface="Courier New" panose="02070309020205020404" pitchFamily="49" charset="0"/>
            </a:endParaRPr>
          </a:p>
          <a:p>
            <a:br>
              <a:rPr lang="es-AR" sz="1200" dirty="0"/>
            </a:br>
            <a:endParaRPr lang="es-AR" sz="1200" dirty="0"/>
          </a:p>
        </p:txBody>
      </p:sp>
      <p:sp>
        <p:nvSpPr>
          <p:cNvPr id="8" name="Rectángulo 7"/>
          <p:cNvSpPr/>
          <p:nvPr/>
        </p:nvSpPr>
        <p:spPr>
          <a:xfrm>
            <a:off x="6351427" y="1097738"/>
            <a:ext cx="6888794" cy="5262979"/>
          </a:xfrm>
          <a:prstGeom prst="rect">
            <a:avLst/>
          </a:prstGeom>
          <a:solidFill>
            <a:schemeClr val="tx1"/>
          </a:solidFill>
        </p:spPr>
        <p:txBody>
          <a:bodyPr wrap="square">
            <a:spAutoFit/>
          </a:bodyPr>
          <a:lstStyle/>
          <a:p>
            <a:r>
              <a:rPr lang="es-AR" sz="1200" b="0" i="0" dirty="0">
                <a:solidFill>
                  <a:srgbClr val="339900"/>
                </a:solidFill>
                <a:effectLst/>
                <a:latin typeface="Courier New" panose="02070309020205020404" pitchFamily="49" charset="0"/>
              </a:rPr>
              <a:t>#</a:t>
            </a:r>
            <a:r>
              <a:rPr lang="es-AR" sz="1200" b="0" i="0" dirty="0" err="1">
                <a:solidFill>
                  <a:srgbClr val="339900"/>
                </a:solidFill>
                <a:effectLst/>
                <a:latin typeface="Courier New" panose="02070309020205020404" pitchFamily="49" charset="0"/>
              </a:rPr>
              <a:t>include</a:t>
            </a:r>
            <a:r>
              <a:rPr lang="es-AR" sz="1200" b="0" i="0" dirty="0">
                <a:solidFill>
                  <a:srgbClr val="339900"/>
                </a:solidFill>
                <a:effectLst/>
                <a:latin typeface="Courier New" panose="02070309020205020404" pitchFamily="49" charset="0"/>
              </a:rPr>
              <a:t> "</a:t>
            </a:r>
            <a:r>
              <a:rPr lang="es-AR" sz="1200" b="0" i="0" dirty="0" err="1">
                <a:solidFill>
                  <a:srgbClr val="339900"/>
                </a:solidFill>
                <a:effectLst/>
                <a:latin typeface="Courier New" panose="02070309020205020404" pitchFamily="49" charset="0"/>
              </a:rPr>
              <a:t>CajaBotellas.h</a:t>
            </a:r>
            <a:r>
              <a:rPr lang="es-AR" sz="1200" b="0" i="0" dirty="0">
                <a:solidFill>
                  <a:srgbClr val="3399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339900"/>
                </a:solidFill>
                <a:effectLst/>
                <a:latin typeface="Courier New" panose="02070309020205020404" pitchFamily="49" charset="0"/>
              </a:rPr>
              <a:t>#</a:t>
            </a:r>
            <a:r>
              <a:rPr lang="es-AR" sz="1200" b="0" i="0" dirty="0" err="1">
                <a:solidFill>
                  <a:srgbClr val="339900"/>
                </a:solidFill>
                <a:effectLst/>
                <a:latin typeface="Courier New" panose="02070309020205020404" pitchFamily="49" charset="0"/>
              </a:rPr>
              <a:t>include</a:t>
            </a:r>
            <a:r>
              <a:rPr lang="es-AR" sz="1200" b="0" i="0" dirty="0">
                <a:solidFill>
                  <a:srgbClr val="339900"/>
                </a:solidFill>
                <a:effectLst/>
                <a:latin typeface="Courier New" panose="02070309020205020404" pitchFamily="49" charset="0"/>
              </a:rPr>
              <a:t> &lt;</a:t>
            </a:r>
            <a:r>
              <a:rPr lang="es-AR" sz="1200" b="0" i="0" dirty="0" err="1">
                <a:solidFill>
                  <a:srgbClr val="339900"/>
                </a:solidFill>
                <a:effectLst/>
                <a:latin typeface="Courier New" panose="02070309020205020404" pitchFamily="49" charset="0"/>
              </a:rPr>
              <a:t>iostream</a:t>
            </a:r>
            <a:r>
              <a:rPr lang="es-AR" sz="1200" b="0" i="0" dirty="0">
                <a:solidFill>
                  <a:srgbClr val="339900"/>
                </a:solidFill>
                <a:effectLst/>
                <a:latin typeface="Courier New" panose="02070309020205020404" pitchFamily="49" charset="0"/>
              </a:rPr>
              <a:t>&gt;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using</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std</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DD"/>
                </a:solidFill>
                <a:effectLst/>
                <a:latin typeface="Courier New" panose="02070309020205020404" pitchFamily="49" charset="0"/>
              </a:rPr>
              <a:t>cout</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using</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std</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7788"/>
                </a:solidFill>
                <a:effectLst/>
                <a:latin typeface="Courier New" panose="02070309020205020404" pitchFamily="49" charset="0"/>
              </a:rPr>
              <a:t>endl</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66"/>
                </a:solidFill>
                <a:effectLst/>
                <a:latin typeface="Courier New" panose="02070309020205020404" pitchFamily="49" charset="0"/>
              </a:rPr>
              <a:t>CajaBotellas</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7788"/>
                </a:solidFill>
                <a:effectLst/>
                <a:latin typeface="Courier New" panose="02070309020205020404" pitchFamily="49" charset="0"/>
              </a:rPr>
              <a:t>CajaBotellas</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int</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nro</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DD"/>
                </a:solidFill>
                <a:effectLst/>
                <a:latin typeface="Courier New" panose="02070309020205020404" pitchFamily="49" charset="0"/>
              </a:rPr>
              <a:t>cout</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&lt;&lt;</a:t>
            </a:r>
            <a:r>
              <a:rPr lang="es-AR" sz="1200" b="0" i="0" dirty="0">
                <a:solidFill>
                  <a:srgbClr val="000066"/>
                </a:solidFill>
                <a:effectLst/>
                <a:latin typeface="Courier New" panose="02070309020205020404" pitchFamily="49" charset="0"/>
              </a:rPr>
              <a:t> </a:t>
            </a:r>
            <a:r>
              <a:rPr lang="es-AR" sz="1200" b="0" i="0" dirty="0">
                <a:solidFill>
                  <a:srgbClr val="FF0000"/>
                </a:solidFill>
                <a:effectLst/>
                <a:latin typeface="Courier New" panose="02070309020205020404" pitchFamily="49" charset="0"/>
              </a:rPr>
              <a:t>"Se invoca al constructor 1 de </a:t>
            </a:r>
            <a:r>
              <a:rPr lang="es-AR" sz="1200" b="0" i="0" dirty="0" err="1">
                <a:solidFill>
                  <a:srgbClr val="FF0000"/>
                </a:solidFill>
                <a:effectLst/>
                <a:latin typeface="Courier New" panose="02070309020205020404" pitchFamily="49" charset="0"/>
              </a:rPr>
              <a:t>CajaBotellas</a:t>
            </a:r>
            <a:r>
              <a:rPr lang="es-AR" sz="1200" b="0" i="0" dirty="0">
                <a:solidFill>
                  <a:srgbClr val="FF0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&lt;&lt;</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endl</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66"/>
                </a:solidFill>
                <a:effectLst/>
                <a:latin typeface="Courier New" panose="02070309020205020404" pitchFamily="49" charset="0"/>
              </a:rPr>
              <a:t>nrobotellas</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nro</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66"/>
                </a:solidFill>
                <a:effectLst/>
                <a:latin typeface="Courier New" panose="02070309020205020404" pitchFamily="49" charset="0"/>
              </a:rPr>
              <a:t>CajaBotellas</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7788"/>
                </a:solidFill>
                <a:effectLst/>
                <a:latin typeface="Courier New" panose="02070309020205020404" pitchFamily="49" charset="0"/>
              </a:rPr>
              <a:t>CajaBotellas</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l, </a:t>
            </a: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an</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al, </a:t>
            </a:r>
            <a:r>
              <a:rPr lang="es-AR" sz="1200" b="0" i="0" dirty="0" err="1">
                <a:solidFill>
                  <a:srgbClr val="0000FF"/>
                </a:solidFill>
                <a:effectLst/>
                <a:latin typeface="Courier New" panose="02070309020205020404" pitchFamily="49" charset="0"/>
              </a:rPr>
              <a:t>int</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nro</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Caja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l, </a:t>
            </a:r>
            <a:r>
              <a:rPr lang="es-AR" sz="1200" b="0" i="0" dirty="0" err="1">
                <a:solidFill>
                  <a:srgbClr val="000066"/>
                </a:solidFill>
                <a:effectLst/>
                <a:latin typeface="Courier New" panose="02070309020205020404" pitchFamily="49" charset="0"/>
              </a:rPr>
              <a:t>an</a:t>
            </a:r>
            <a:r>
              <a:rPr lang="es-AR" sz="1200" b="0" i="0" dirty="0">
                <a:solidFill>
                  <a:srgbClr val="000066"/>
                </a:solidFill>
                <a:effectLst/>
                <a:latin typeface="Courier New" panose="02070309020205020404" pitchFamily="49" charset="0"/>
              </a:rPr>
              <a:t>, al </a:t>
            </a: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DD"/>
                </a:solidFill>
                <a:effectLst/>
                <a:latin typeface="Courier New" panose="02070309020205020404" pitchFamily="49" charset="0"/>
              </a:rPr>
              <a:t>cout</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&lt;&lt;</a:t>
            </a:r>
            <a:r>
              <a:rPr lang="es-AR" sz="1200" b="0" i="0" dirty="0">
                <a:solidFill>
                  <a:srgbClr val="000066"/>
                </a:solidFill>
                <a:effectLst/>
                <a:latin typeface="Courier New" panose="02070309020205020404" pitchFamily="49" charset="0"/>
              </a:rPr>
              <a:t> </a:t>
            </a:r>
            <a:r>
              <a:rPr lang="es-AR" sz="1200" b="0" i="0" dirty="0">
                <a:solidFill>
                  <a:srgbClr val="FF0000"/>
                </a:solidFill>
                <a:effectLst/>
                <a:latin typeface="Courier New" panose="02070309020205020404" pitchFamily="49" charset="0"/>
              </a:rPr>
              <a:t>"Se invoca al constructor 2 de </a:t>
            </a:r>
            <a:r>
              <a:rPr lang="es-AR" sz="1200" b="0" i="0" dirty="0" err="1">
                <a:solidFill>
                  <a:srgbClr val="FF0000"/>
                </a:solidFill>
                <a:effectLst/>
                <a:latin typeface="Courier New" panose="02070309020205020404" pitchFamily="49" charset="0"/>
              </a:rPr>
              <a:t>CajaBotellas</a:t>
            </a:r>
            <a:r>
              <a:rPr lang="es-AR" sz="1200" b="0" i="0" dirty="0">
                <a:solidFill>
                  <a:srgbClr val="FF0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&lt;&lt;</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endl</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66"/>
                </a:solidFill>
                <a:effectLst/>
                <a:latin typeface="Courier New" panose="02070309020205020404" pitchFamily="49" charset="0"/>
              </a:rPr>
              <a:t>nrobotellas</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nro</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66"/>
                </a:solidFill>
                <a:effectLst/>
                <a:latin typeface="Courier New" panose="02070309020205020404" pitchFamily="49" charset="0"/>
              </a:rPr>
              <a:t>CajaBotellas</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7788"/>
                </a:solidFill>
                <a:effectLst/>
                <a:latin typeface="Courier New" panose="02070309020205020404" pitchFamily="49" charset="0"/>
              </a:rPr>
              <a:t>CajaBotellas</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const</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CajaBotellas</a:t>
            </a:r>
            <a:r>
              <a:rPr lang="es-AR" sz="1200" b="0" i="0" dirty="0">
                <a:solidFill>
                  <a:srgbClr val="000066"/>
                </a:solidFill>
                <a:effectLst/>
                <a:latin typeface="Courier New" panose="02070309020205020404" pitchFamily="49" charset="0"/>
              </a:rPr>
              <a:t> </a:t>
            </a:r>
            <a:r>
              <a:rPr lang="es-AR" sz="1200" b="0" i="0" dirty="0">
                <a:solidFill>
                  <a:srgbClr val="000040"/>
                </a:solidFill>
                <a:effectLst/>
                <a:latin typeface="Courier New" panose="02070309020205020404" pitchFamily="49" charset="0"/>
              </a:rPr>
              <a:t>&amp;</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cb</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Caja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cb</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DD"/>
                </a:solidFill>
                <a:effectLst/>
                <a:latin typeface="Courier New" panose="02070309020205020404" pitchFamily="49" charset="0"/>
              </a:rPr>
              <a:t>cout</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&lt;&lt;</a:t>
            </a:r>
            <a:r>
              <a:rPr lang="es-AR" sz="1200" b="0" i="0" dirty="0">
                <a:solidFill>
                  <a:srgbClr val="000066"/>
                </a:solidFill>
                <a:effectLst/>
                <a:latin typeface="Courier New" panose="02070309020205020404" pitchFamily="49" charset="0"/>
              </a:rPr>
              <a:t> </a:t>
            </a:r>
            <a:r>
              <a:rPr lang="es-AR" sz="1200" b="0" i="0" dirty="0">
                <a:solidFill>
                  <a:srgbClr val="FF0000"/>
                </a:solidFill>
                <a:effectLst/>
                <a:latin typeface="Courier New" panose="02070309020205020404" pitchFamily="49" charset="0"/>
              </a:rPr>
              <a:t>"Invocado constructor por copia de </a:t>
            </a:r>
            <a:r>
              <a:rPr lang="es-AR" sz="1200" b="0" i="0" dirty="0" err="1">
                <a:solidFill>
                  <a:srgbClr val="FF0000"/>
                </a:solidFill>
                <a:effectLst/>
                <a:latin typeface="Courier New" panose="02070309020205020404" pitchFamily="49" charset="0"/>
              </a:rPr>
              <a:t>CajaBotellas</a:t>
            </a:r>
            <a:r>
              <a:rPr lang="es-AR" sz="1200" b="0" i="0" dirty="0">
                <a:solidFill>
                  <a:srgbClr val="FF0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&lt;&lt;</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endl</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66"/>
                </a:solidFill>
                <a:effectLst/>
                <a:latin typeface="Courier New" panose="02070309020205020404" pitchFamily="49" charset="0"/>
              </a:rPr>
              <a:t>nrobotellas</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cb</a:t>
            </a:r>
            <a:r>
              <a:rPr lang="es-AR" sz="1200" b="0" i="0" dirty="0">
                <a:solidFill>
                  <a:srgbClr val="000066"/>
                </a:solidFill>
                <a:effectLst/>
                <a:latin typeface="Courier New" panose="02070309020205020404" pitchFamily="49" charset="0"/>
              </a:rPr>
              <a:t>. </a:t>
            </a:r>
            <a:r>
              <a:rPr lang="es-AR" sz="1200" b="0" i="0" dirty="0" err="1">
                <a:solidFill>
                  <a:srgbClr val="007788"/>
                </a:solidFill>
                <a:effectLst/>
                <a:latin typeface="Courier New" panose="02070309020205020404" pitchFamily="49" charset="0"/>
              </a:rPr>
              <a:t>nrobotellas</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CajaBotellas</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7788"/>
                </a:solidFill>
                <a:effectLst/>
                <a:latin typeface="Courier New" panose="02070309020205020404" pitchFamily="49" charset="0"/>
              </a:rPr>
              <a:t>volumen</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void</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const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return</a:t>
            </a:r>
            <a:r>
              <a:rPr lang="es-AR" sz="1200" b="0" i="0" dirty="0">
                <a:solidFill>
                  <a:srgbClr val="000066"/>
                </a:solidFill>
                <a:effectLst/>
                <a:latin typeface="Courier New" panose="02070309020205020404" pitchFamily="49" charset="0"/>
              </a:rPr>
              <a:t> </a:t>
            </a:r>
            <a:r>
              <a:rPr lang="es-AR" sz="1200" b="0" i="0" dirty="0">
                <a:solidFill>
                  <a:srgbClr val="800080"/>
                </a:solidFill>
                <a:effectLst/>
                <a:latin typeface="Courier New" panose="02070309020205020404" pitchFamily="49" charset="0"/>
              </a:rPr>
              <a:t>0.85</a:t>
            </a:r>
            <a:r>
              <a:rPr lang="es-AR" sz="1200" b="0" i="0" dirty="0">
                <a:solidFill>
                  <a:srgbClr val="000066"/>
                </a:solidFill>
                <a:effectLst/>
                <a:latin typeface="Courier New" panose="02070309020205020404" pitchFamily="49" charset="0"/>
              </a:rPr>
              <a:t> </a:t>
            </a:r>
            <a:r>
              <a:rPr lang="es-AR" sz="1200" b="0" i="0" dirty="0">
                <a:solidFill>
                  <a:srgbClr val="00004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largo </a:t>
            </a:r>
            <a:r>
              <a:rPr lang="es-AR" sz="1200" b="0" i="0" dirty="0">
                <a:solidFill>
                  <a:srgbClr val="00004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ancho </a:t>
            </a:r>
            <a:r>
              <a:rPr lang="es-AR" sz="1200" b="0" i="0" dirty="0">
                <a:solidFill>
                  <a:srgbClr val="00004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alto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66"/>
                </a:solidFill>
                <a:effectLst/>
                <a:latin typeface="Courier New" panose="02070309020205020404" pitchFamily="49" charset="0"/>
              </a:rPr>
              <a:t>CajaBotellas</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CajaBotellas</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void</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DD"/>
                </a:solidFill>
                <a:effectLst/>
                <a:latin typeface="Courier New" panose="02070309020205020404" pitchFamily="49" charset="0"/>
              </a:rPr>
              <a:t>cout</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&lt;&lt;</a:t>
            </a:r>
            <a:r>
              <a:rPr lang="es-AR" sz="1200" b="0" i="0" dirty="0">
                <a:solidFill>
                  <a:srgbClr val="000066"/>
                </a:solidFill>
                <a:effectLst/>
                <a:latin typeface="Courier New" panose="02070309020205020404" pitchFamily="49" charset="0"/>
              </a:rPr>
              <a:t> </a:t>
            </a:r>
            <a:r>
              <a:rPr lang="es-AR" sz="1200" b="0" i="0" dirty="0">
                <a:solidFill>
                  <a:srgbClr val="FF0000"/>
                </a:solidFill>
                <a:effectLst/>
                <a:latin typeface="Courier New" panose="02070309020205020404" pitchFamily="49" charset="0"/>
              </a:rPr>
              <a:t>"Se invoca al destructor de </a:t>
            </a:r>
            <a:r>
              <a:rPr lang="es-AR" sz="1200" b="0" i="0" dirty="0" err="1">
                <a:solidFill>
                  <a:srgbClr val="FF0000"/>
                </a:solidFill>
                <a:effectLst/>
                <a:latin typeface="Courier New" panose="02070309020205020404" pitchFamily="49" charset="0"/>
              </a:rPr>
              <a:t>CajaBotellas</a:t>
            </a:r>
            <a:r>
              <a:rPr lang="es-AR" sz="1200" b="0" i="0" dirty="0">
                <a:solidFill>
                  <a:srgbClr val="FF0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&lt;&lt;</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endl</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endParaRPr lang="es-AR" sz="1200" dirty="0"/>
          </a:p>
        </p:txBody>
      </p:sp>
      <p:sp>
        <p:nvSpPr>
          <p:cNvPr id="10" name="Rectángulo 9"/>
          <p:cNvSpPr/>
          <p:nvPr/>
        </p:nvSpPr>
        <p:spPr>
          <a:xfrm>
            <a:off x="403797" y="1163637"/>
            <a:ext cx="5779516" cy="2462213"/>
          </a:xfrm>
          <a:prstGeom prst="rect">
            <a:avLst/>
          </a:prstGeom>
        </p:spPr>
        <p:txBody>
          <a:bodyPr wrap="square">
            <a:spAutoFit/>
          </a:bodyPr>
          <a:lstStyle/>
          <a:p>
            <a:r>
              <a:rPr lang="es-ES" sz="1400" dirty="0">
                <a:latin typeface="Segoe UI" panose="020B0502040204020203" pitchFamily="34" charset="0"/>
                <a:cs typeface="Segoe UI" panose="020B0502040204020203" pitchFamily="34" charset="0"/>
              </a:rPr>
              <a:t>Para que una función se comporte como virtual en una clase derivada, debe tener el mismo nombre, lista de parámetros y tipo de retorno que la versión de la clase base. Si la función en la clase base es </a:t>
            </a:r>
            <a:r>
              <a:rPr lang="es-ES" sz="1400" dirty="0" err="1">
                <a:latin typeface="Segoe UI" panose="020B0502040204020203" pitchFamily="34" charset="0"/>
                <a:cs typeface="Segoe UI" panose="020B0502040204020203" pitchFamily="34" charset="0"/>
              </a:rPr>
              <a:t>const</a:t>
            </a:r>
            <a:r>
              <a:rPr lang="es-ES" sz="1400" dirty="0">
                <a:latin typeface="Segoe UI" panose="020B0502040204020203" pitchFamily="34" charset="0"/>
                <a:cs typeface="Segoe UI" panose="020B0502040204020203" pitchFamily="34" charset="0"/>
              </a:rPr>
              <a:t>, en la clase derivada también lo deberá ser. Si estos requisitos no se cumplen, el mecanismo de función virtual no funcionará y se usará enlace estático en tiempo de compilación. </a:t>
            </a:r>
          </a:p>
          <a:p>
            <a:r>
              <a:rPr lang="es-ES" sz="1400" dirty="0">
                <a:latin typeface="Segoe UI" panose="020B0502040204020203" pitchFamily="34" charset="0"/>
                <a:cs typeface="Segoe UI" panose="020B0502040204020203" pitchFamily="34" charset="0"/>
              </a:rPr>
              <a:t>Se puede usar una función virtual en una clase aunque no se derive ninguna otra clase de ella. Tampoco es necesario que una clase derivada proporcione una versión de una función definida como virtual en su clase base, sólo debe proporcionarse una versión adecuada si es necesaria sino, se usa la versión de la clase base. </a:t>
            </a:r>
            <a:endParaRPr lang="es-AR"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99265352"/>
      </p:ext>
    </p:extLst>
  </p:cSld>
  <p:clrMapOvr>
    <a:masterClrMapping/>
  </p:clrMapOvr>
  <p:transition spd="med">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p:txBody>
          <a:bodyPr/>
          <a:lstStyle/>
          <a:p>
            <a:r>
              <a:rPr lang="es-AR" b="1" dirty="0"/>
              <a:t>Funciones virtuales </a:t>
            </a:r>
            <a:endParaRPr lang="es-AR" dirty="0"/>
          </a:p>
        </p:txBody>
      </p:sp>
      <p:sp>
        <p:nvSpPr>
          <p:cNvPr id="3" name="Marcador de texto 2"/>
          <p:cNvSpPr>
            <a:spLocks noGrp="1"/>
          </p:cNvSpPr>
          <p:nvPr>
            <p:ph idx="1"/>
          </p:nvPr>
        </p:nvSpPr>
        <p:spPr>
          <a:xfrm>
            <a:off x="696912" y="1182509"/>
            <a:ext cx="12115800" cy="3662541"/>
          </a:xfrm>
        </p:spPr>
        <p:txBody>
          <a:bodyPr>
            <a:noAutofit/>
          </a:bodyPr>
          <a:lstStyle/>
          <a:p>
            <a:r>
              <a:rPr lang="es-ES" sz="1800" dirty="0">
                <a:latin typeface="Segoe UI" panose="020B0502040204020203" pitchFamily="34" charset="0"/>
                <a:cs typeface="Segoe UI" panose="020B0502040204020203" pitchFamily="34" charset="0"/>
              </a:rPr>
              <a:t>Las funciones virtuales constituyen un mecanismo extraordinariamente poderoso; cuando se usan de manera adecuada proporcionan un buen grado de estabilidad a un programa en evolución. El término polimorfismo es una de las características más importantes de la programación orientada a objetos. Mediante el polimorfismo, un nombre (tal como la declaración de una variable) puede denotar objetos de muchas clases diferentes, relacionadas por una clase base común; cualquier objeto denotado por este nombre es, por tanto, capaz de responder a algún conjunto común de operaciones de distintas formas [3]. Existe polimorfismo cuando interactúan la herencia y el enlace dinámico. </a:t>
            </a:r>
          </a:p>
          <a:p>
            <a:r>
              <a:rPr lang="es-ES" sz="1800" dirty="0">
                <a:latin typeface="Segoe UI" panose="020B0502040204020203" pitchFamily="34" charset="0"/>
                <a:cs typeface="Segoe UI" panose="020B0502040204020203" pitchFamily="34" charset="0"/>
              </a:rPr>
              <a:t>Para obtener polimorfismo en C++ debe usarse funciones virtuales, invocadas a través de punteros o referencias. Cuando se manipulan los objetos directamente (en lugar de hacerlo de esta forma indirecta) su tipo exacto es conocido en tiempo de compilación y no es necesario polimorfismo en tiempo de ejecución. </a:t>
            </a:r>
          </a:p>
          <a:p>
            <a:r>
              <a:rPr lang="es-ES" sz="1800" dirty="0">
                <a:latin typeface="Segoe UI" panose="020B0502040204020203" pitchFamily="34" charset="0"/>
                <a:cs typeface="Segoe UI" panose="020B0502040204020203" pitchFamily="34" charset="0"/>
              </a:rPr>
              <a:t>La invocación a funciones que están redefinidas en clases derivadas, pero usando el operador de resolución de ámbito (::) asegura que no se usa el mecanismo de las funciones virtuales, siempre se invoca a la versión de la clase base. </a:t>
            </a:r>
          </a:p>
          <a:p>
            <a:r>
              <a:rPr lang="es-ES" sz="1800" dirty="0">
                <a:latin typeface="Segoe UI" panose="020B0502040204020203" pitchFamily="34" charset="0"/>
                <a:cs typeface="Segoe UI" panose="020B0502040204020203" pitchFamily="34" charset="0"/>
              </a:rPr>
              <a:t>Cada clase que utiliza funciones virtuales tiene un vector de punteros, uno por cada función virtual, llamado </a:t>
            </a:r>
            <a:r>
              <a:rPr lang="es-ES" sz="1800" i="1" dirty="0">
                <a:latin typeface="Segoe UI" panose="020B0502040204020203" pitchFamily="34" charset="0"/>
                <a:cs typeface="Segoe UI" panose="020B0502040204020203" pitchFamily="34" charset="0"/>
              </a:rPr>
              <a:t>v-</a:t>
            </a:r>
            <a:r>
              <a:rPr lang="es-ES" sz="1800" i="1" dirty="0" err="1">
                <a:latin typeface="Segoe UI" panose="020B0502040204020203" pitchFamily="34" charset="0"/>
                <a:cs typeface="Segoe UI" panose="020B0502040204020203" pitchFamily="34" charset="0"/>
              </a:rPr>
              <a:t>table</a:t>
            </a:r>
            <a:r>
              <a:rPr lang="es-ES" sz="1800" dirty="0">
                <a:latin typeface="Segoe UI" panose="020B0502040204020203" pitchFamily="34" charset="0"/>
                <a:cs typeface="Segoe UI" panose="020B0502040204020203" pitchFamily="34" charset="0"/>
              </a:rPr>
              <a:t>. En el caso que una clase derivada no tenga versión propia de una función definida como virtual, el puntero apuntará a la versión de la clase más próxima en la jerarquía de clases, que tenga una definición propia de dicha función virtual. Es decir se busca primero, al invocar una función virtual, en la propia clase, luego en la clase anterior en la jerarquía y así, subiendo hasta encontrar una clase que tenga la definición de la función buscada. Cada objeto que se crea, de alguna clase que tenga funciones virtuales, contiene un puntero oculto a la </a:t>
            </a:r>
            <a:r>
              <a:rPr lang="es-ES" sz="1800" i="1" dirty="0">
                <a:latin typeface="Segoe UI" panose="020B0502040204020203" pitchFamily="34" charset="0"/>
                <a:cs typeface="Segoe UI" panose="020B0502040204020203" pitchFamily="34" charset="0"/>
              </a:rPr>
              <a:t>v-</a:t>
            </a:r>
            <a:r>
              <a:rPr lang="es-ES" sz="1800" i="1" dirty="0" err="1">
                <a:latin typeface="Segoe UI" panose="020B0502040204020203" pitchFamily="34" charset="0"/>
                <a:cs typeface="Segoe UI" panose="020B0502040204020203" pitchFamily="34" charset="0"/>
              </a:rPr>
              <a:t>table</a:t>
            </a:r>
            <a:r>
              <a:rPr lang="es-ES" sz="1800" i="1" dirty="0">
                <a:latin typeface="Segoe UI" panose="020B0502040204020203" pitchFamily="34" charset="0"/>
                <a:cs typeface="Segoe UI" panose="020B0502040204020203" pitchFamily="34" charset="0"/>
              </a:rPr>
              <a:t> </a:t>
            </a:r>
            <a:r>
              <a:rPr lang="es-ES" sz="1800" dirty="0">
                <a:latin typeface="Segoe UI" panose="020B0502040204020203" pitchFamily="34" charset="0"/>
                <a:cs typeface="Segoe UI" panose="020B0502040204020203" pitchFamily="34" charset="0"/>
              </a:rPr>
              <a:t>de su clase. </a:t>
            </a:r>
          </a:p>
          <a:p>
            <a:r>
              <a:rPr lang="es-ES" sz="1800" dirty="0">
                <a:latin typeface="Segoe UI" panose="020B0502040204020203" pitchFamily="34" charset="0"/>
                <a:cs typeface="Segoe UI" panose="020B0502040204020203" pitchFamily="34" charset="0"/>
              </a:rPr>
              <a:t>Las funciones virtuales no pueden declararse </a:t>
            </a:r>
            <a:r>
              <a:rPr lang="es-ES" sz="1800" dirty="0" err="1">
                <a:latin typeface="Segoe UI" panose="020B0502040204020203" pitchFamily="34" charset="0"/>
                <a:cs typeface="Segoe UI" panose="020B0502040204020203" pitchFamily="34" charset="0"/>
              </a:rPr>
              <a:t>static</a:t>
            </a:r>
            <a:r>
              <a:rPr lang="es-ES" sz="1800" dirty="0">
                <a:latin typeface="Segoe UI" panose="020B0502040204020203" pitchFamily="34" charset="0"/>
                <a:cs typeface="Segoe UI" panose="020B0502040204020203" pitchFamily="34" charset="0"/>
              </a:rPr>
              <a:t> puesto que, carecen del puntero </a:t>
            </a:r>
            <a:r>
              <a:rPr lang="es-ES" sz="1800" dirty="0" err="1">
                <a:latin typeface="Segoe UI" panose="020B0502040204020203" pitchFamily="34" charset="0"/>
                <a:cs typeface="Segoe UI" panose="020B0502040204020203" pitchFamily="34" charset="0"/>
              </a:rPr>
              <a:t>this</a:t>
            </a:r>
            <a:r>
              <a:rPr lang="es-ES" sz="1800" dirty="0">
                <a:latin typeface="Segoe UI" panose="020B0502040204020203" pitchFamily="34" charset="0"/>
                <a:cs typeface="Segoe UI" panose="020B0502040204020203" pitchFamily="34" charset="0"/>
              </a:rPr>
              <a:t> y, las funciones virtuales lo necesitan para la mecánica de su funcionamiento. </a:t>
            </a:r>
            <a:endParaRPr lang="es-AR" sz="1800" dirty="0">
              <a:latin typeface="Segoe UI" panose="020B0502040204020203" pitchFamily="34" charset="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36</a:t>
            </a:fld>
            <a:endParaRPr lang="es-AR" spc="10" dirty="0"/>
          </a:p>
        </p:txBody>
      </p:sp>
    </p:spTree>
    <p:extLst>
      <p:ext uri="{BB962C8B-B14F-4D97-AF65-F5344CB8AC3E}">
        <p14:creationId xmlns:p14="http://schemas.microsoft.com/office/powerpoint/2010/main" val="3578435828"/>
      </p:ext>
    </p:extLst>
  </p:cSld>
  <p:clrMapOvr>
    <a:masterClrMapping/>
  </p:clrMapOvr>
  <p:transition spd="med">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132" y="89917"/>
            <a:ext cx="9879380" cy="640810"/>
          </a:xfrm>
        </p:spPr>
        <p:txBody>
          <a:bodyPr>
            <a:normAutofit fontScale="90000"/>
          </a:bodyPr>
          <a:lstStyle/>
          <a:p>
            <a:r>
              <a:rPr lang="es-ES" b="1" dirty="0"/>
              <a:t>23. Punteros a objetos y funciones virtuales </a:t>
            </a:r>
            <a:endParaRPr lang="es-AR" dirty="0"/>
          </a:p>
        </p:txBody>
      </p:sp>
      <p:sp>
        <p:nvSpPr>
          <p:cNvPr id="3" name="Marcador de texto 2"/>
          <p:cNvSpPr>
            <a:spLocks noGrp="1"/>
          </p:cNvSpPr>
          <p:nvPr>
            <p:ph idx="1"/>
          </p:nvPr>
        </p:nvSpPr>
        <p:spPr>
          <a:xfrm>
            <a:off x="544512" y="1111250"/>
            <a:ext cx="12453765" cy="984885"/>
          </a:xfrm>
        </p:spPr>
        <p:txBody>
          <a:bodyPr>
            <a:noAutofit/>
          </a:bodyPr>
          <a:lstStyle/>
          <a:p>
            <a:r>
              <a:rPr lang="es-ES" sz="1800" i="0" dirty="0">
                <a:effectLst/>
                <a:latin typeface="Segoe UI" panose="020B0502040204020203" pitchFamily="34" charset="0"/>
                <a:cs typeface="Segoe UI" panose="020B0502040204020203" pitchFamily="34" charset="0"/>
              </a:rPr>
              <a:t>A un puntero a un objeto de una clase base puede también asignársele un objeto de la clase derivada. Por tanto puede usarse, punteros a objetos de la clase base conjuntamente con funciones virtuales, para obtener distintos comportamientos dependiendo del tipo real de objeto al que se apunta. </a:t>
            </a:r>
          </a:p>
          <a:p>
            <a:r>
              <a:rPr lang="es-ES" sz="1800" i="0" dirty="0">
                <a:effectLst/>
                <a:latin typeface="Segoe UI" panose="020B0502040204020203" pitchFamily="34" charset="0"/>
                <a:cs typeface="Segoe UI" panose="020B0502040204020203" pitchFamily="34" charset="0"/>
              </a:rPr>
              <a:t>En el ejemplo de las cajas ahora el método </a:t>
            </a:r>
            <a:r>
              <a:rPr lang="es-ES" sz="1800" i="0" dirty="0" err="1">
                <a:effectLst/>
                <a:latin typeface="Segoe UI" panose="020B0502040204020203" pitchFamily="34" charset="0"/>
                <a:cs typeface="Segoe UI" panose="020B0502040204020203" pitchFamily="34" charset="0"/>
              </a:rPr>
              <a:t>mostrarvolumen</a:t>
            </a:r>
            <a:r>
              <a:rPr lang="es-ES" sz="1800" i="0" dirty="0">
                <a:effectLst/>
                <a:latin typeface="Segoe UI" panose="020B0502040204020203" pitchFamily="34" charset="0"/>
                <a:cs typeface="Segoe UI" panose="020B0502040204020203" pitchFamily="34" charset="0"/>
              </a:rPr>
              <a:t>() se invoca mediante punteros a objetos de la clase base Caja: </a:t>
            </a:r>
            <a:endParaRPr lang="es-AR" sz="1800" i="0" dirty="0">
              <a:effectLst/>
              <a:latin typeface="Segoe UI" panose="020B0502040204020203" pitchFamily="34" charset="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37</a:t>
            </a:fld>
            <a:endParaRPr lang="es-AR" spc="10" dirty="0"/>
          </a:p>
        </p:txBody>
      </p:sp>
      <p:sp>
        <p:nvSpPr>
          <p:cNvPr id="7" name="Rectángulo 6"/>
          <p:cNvSpPr/>
          <p:nvPr/>
        </p:nvSpPr>
        <p:spPr>
          <a:xfrm>
            <a:off x="671671" y="2640489"/>
            <a:ext cx="6715125" cy="4185761"/>
          </a:xfrm>
          <a:prstGeom prst="rect">
            <a:avLst/>
          </a:prstGeom>
          <a:solidFill>
            <a:schemeClr val="tx1"/>
          </a:solidFill>
        </p:spPr>
        <p:txBody>
          <a:bodyPr>
            <a:spAutoFit/>
          </a:bodyPr>
          <a:lstStyle/>
          <a:p>
            <a:r>
              <a:rPr lang="es-AR" sz="1400" b="0" i="0" dirty="0">
                <a:solidFill>
                  <a:srgbClr val="339900"/>
                </a:solidFill>
                <a:effectLst/>
                <a:latin typeface="Courier New" panose="02070309020205020404" pitchFamily="49" charset="0"/>
              </a:rPr>
              <a:t>#</a:t>
            </a:r>
            <a:r>
              <a:rPr lang="es-AR" sz="1400" b="0" i="0" dirty="0" err="1">
                <a:solidFill>
                  <a:srgbClr val="339900"/>
                </a:solidFill>
                <a:effectLst/>
                <a:latin typeface="Courier New" panose="02070309020205020404" pitchFamily="49" charset="0"/>
              </a:rPr>
              <a:t>include</a:t>
            </a:r>
            <a:r>
              <a:rPr lang="es-AR" sz="1400" b="0" i="0" dirty="0">
                <a:solidFill>
                  <a:srgbClr val="339900"/>
                </a:solidFill>
                <a:effectLst/>
                <a:latin typeface="Courier New" panose="02070309020205020404" pitchFamily="49" charset="0"/>
              </a:rPr>
              <a:t> &lt;</a:t>
            </a:r>
            <a:r>
              <a:rPr lang="es-AR" sz="1400" b="0" i="0" dirty="0" err="1">
                <a:solidFill>
                  <a:srgbClr val="339900"/>
                </a:solidFill>
                <a:effectLst/>
                <a:latin typeface="Courier New" panose="02070309020205020404" pitchFamily="49" charset="0"/>
              </a:rPr>
              <a:t>iostream</a:t>
            </a:r>
            <a:r>
              <a:rPr lang="es-AR" sz="1400" b="0" i="0" dirty="0">
                <a:solidFill>
                  <a:srgbClr val="339900"/>
                </a:solidFill>
                <a:effectLst/>
                <a:latin typeface="Courier New" panose="02070309020205020404" pitchFamily="49" charset="0"/>
              </a:rPr>
              <a:t>&gt;</a:t>
            </a:r>
            <a:br>
              <a:rPr lang="es-AR" sz="1400" b="0" i="0" dirty="0">
                <a:solidFill>
                  <a:srgbClr val="000066"/>
                </a:solidFill>
                <a:effectLst/>
                <a:latin typeface="Courier New" panose="02070309020205020404" pitchFamily="49" charset="0"/>
              </a:rPr>
            </a:br>
            <a:r>
              <a:rPr lang="es-AR" sz="1400" b="0" i="0" dirty="0">
                <a:solidFill>
                  <a:srgbClr val="339900"/>
                </a:solidFill>
                <a:effectLst/>
                <a:latin typeface="Courier New" panose="02070309020205020404" pitchFamily="49" charset="0"/>
              </a:rPr>
              <a:t>#</a:t>
            </a:r>
            <a:r>
              <a:rPr lang="es-AR" sz="1400" b="0" i="0" dirty="0" err="1">
                <a:solidFill>
                  <a:srgbClr val="339900"/>
                </a:solidFill>
                <a:effectLst/>
                <a:latin typeface="Courier New" panose="02070309020205020404" pitchFamily="49" charset="0"/>
              </a:rPr>
              <a:t>include</a:t>
            </a:r>
            <a:r>
              <a:rPr lang="es-AR" sz="1400" b="0" i="0" dirty="0">
                <a:solidFill>
                  <a:srgbClr val="339900"/>
                </a:solidFill>
                <a:effectLst/>
                <a:latin typeface="Courier New" panose="02070309020205020404" pitchFamily="49" charset="0"/>
              </a:rPr>
              <a:t> "</a:t>
            </a:r>
            <a:r>
              <a:rPr lang="es-AR" sz="1400" b="0" i="0" dirty="0" err="1">
                <a:solidFill>
                  <a:srgbClr val="339900"/>
                </a:solidFill>
                <a:effectLst/>
                <a:latin typeface="Courier New" panose="02070309020205020404" pitchFamily="49" charset="0"/>
              </a:rPr>
              <a:t>CajaBotellas.h</a:t>
            </a:r>
            <a:r>
              <a:rPr lang="es-AR" sz="1400" b="0" i="0" dirty="0">
                <a:solidFill>
                  <a:srgbClr val="33990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using</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std</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00DD"/>
                </a:solidFill>
                <a:effectLst/>
                <a:latin typeface="Courier New" panose="02070309020205020404" pitchFamily="49" charset="0"/>
              </a:rPr>
              <a:t>cout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using</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std</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7788"/>
                </a:solidFill>
                <a:effectLst/>
                <a:latin typeface="Courier New" panose="02070309020205020404" pitchFamily="49" charset="0"/>
              </a:rPr>
              <a:t>endl</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int</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main</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800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0066"/>
                </a:solidFill>
                <a:effectLst/>
                <a:latin typeface="Courier New" panose="02070309020205020404" pitchFamily="49" charset="0"/>
              </a:rPr>
              <a:t>Caja caja1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800080"/>
                </a:solidFill>
                <a:effectLst/>
                <a:latin typeface="Courier New" panose="02070309020205020404" pitchFamily="49" charset="0"/>
              </a:rPr>
              <a:t>4.0</a:t>
            </a:r>
            <a:r>
              <a:rPr lang="es-AR" sz="1400" b="0" i="0" dirty="0">
                <a:solidFill>
                  <a:srgbClr val="000066"/>
                </a:solidFill>
                <a:effectLst/>
                <a:latin typeface="Courier New" panose="02070309020205020404" pitchFamily="49" charset="0"/>
              </a:rPr>
              <a:t> , </a:t>
            </a:r>
            <a:r>
              <a:rPr lang="es-AR" sz="1400" b="0" i="0" dirty="0">
                <a:solidFill>
                  <a:srgbClr val="800080"/>
                </a:solidFill>
                <a:effectLst/>
                <a:latin typeface="Courier New" panose="02070309020205020404" pitchFamily="49" charset="0"/>
              </a:rPr>
              <a:t>3.0</a:t>
            </a:r>
            <a:r>
              <a:rPr lang="es-AR" sz="1400" b="0" i="0" dirty="0">
                <a:solidFill>
                  <a:srgbClr val="000066"/>
                </a:solidFill>
                <a:effectLst/>
                <a:latin typeface="Courier New" panose="02070309020205020404" pitchFamily="49" charset="0"/>
              </a:rPr>
              <a:t> , </a:t>
            </a:r>
            <a:r>
              <a:rPr lang="es-AR" sz="1400" b="0" i="0" dirty="0">
                <a:solidFill>
                  <a:srgbClr val="800080"/>
                </a:solidFill>
                <a:effectLst/>
                <a:latin typeface="Courier New" panose="02070309020205020404" pitchFamily="49" charset="0"/>
              </a:rPr>
              <a:t>2.0</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66"/>
                </a:solidFill>
                <a:effectLst/>
                <a:latin typeface="Courier New" panose="02070309020205020404" pitchFamily="49" charset="0"/>
              </a:rPr>
              <a:t>CajaBotellas</a:t>
            </a:r>
            <a:r>
              <a:rPr lang="es-AR" sz="1400" b="0" i="0" dirty="0">
                <a:solidFill>
                  <a:srgbClr val="000066"/>
                </a:solidFill>
                <a:effectLst/>
                <a:latin typeface="Courier New" panose="02070309020205020404" pitchFamily="49" charset="0"/>
              </a:rPr>
              <a:t> cajab1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800080"/>
                </a:solidFill>
                <a:effectLst/>
                <a:latin typeface="Courier New" panose="02070309020205020404" pitchFamily="49" charset="0"/>
              </a:rPr>
              <a:t>4.0</a:t>
            </a:r>
            <a:r>
              <a:rPr lang="es-AR" sz="1400" b="0" i="0" dirty="0">
                <a:solidFill>
                  <a:srgbClr val="000066"/>
                </a:solidFill>
                <a:effectLst/>
                <a:latin typeface="Courier New" panose="02070309020205020404" pitchFamily="49" charset="0"/>
              </a:rPr>
              <a:t> , </a:t>
            </a:r>
            <a:r>
              <a:rPr lang="es-AR" sz="1400" b="0" i="0" dirty="0">
                <a:solidFill>
                  <a:srgbClr val="800080"/>
                </a:solidFill>
                <a:effectLst/>
                <a:latin typeface="Courier New" panose="02070309020205020404" pitchFamily="49" charset="0"/>
              </a:rPr>
              <a:t>3.0</a:t>
            </a:r>
            <a:r>
              <a:rPr lang="es-AR" sz="1400" b="0" i="0" dirty="0">
                <a:solidFill>
                  <a:srgbClr val="000066"/>
                </a:solidFill>
                <a:effectLst/>
                <a:latin typeface="Courier New" panose="02070309020205020404" pitchFamily="49" charset="0"/>
              </a:rPr>
              <a:t> , </a:t>
            </a:r>
            <a:r>
              <a:rPr lang="es-AR" sz="1400" b="0" i="0" dirty="0">
                <a:solidFill>
                  <a:srgbClr val="800080"/>
                </a:solidFill>
                <a:effectLst/>
                <a:latin typeface="Courier New" panose="02070309020205020404" pitchFamily="49" charset="0"/>
              </a:rPr>
              <a:t>2.0</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0066"/>
                </a:solidFill>
                <a:effectLst/>
                <a:latin typeface="Courier New" panose="02070309020205020404" pitchFamily="49" charset="0"/>
              </a:rPr>
              <a:t>Caja </a:t>
            </a:r>
            <a:r>
              <a:rPr lang="es-AR" sz="1400" b="0" i="0" dirty="0">
                <a:solidFill>
                  <a:srgbClr val="00004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cajap</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00DD"/>
                </a:solidFill>
                <a:effectLst/>
                <a:latin typeface="Courier New" panose="02070309020205020404" pitchFamily="49" charset="0"/>
              </a:rPr>
              <a:t>0</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666666"/>
                </a:solidFill>
                <a:effectLst/>
                <a:latin typeface="Courier New" panose="02070309020205020404" pitchFamily="49" charset="0"/>
              </a:rPr>
              <a:t>//puntero nulo a la clase base Caja</a:t>
            </a:r>
            <a:br>
              <a:rPr lang="es-AR" sz="1400" b="0" i="0" dirty="0">
                <a:solidFill>
                  <a:srgbClr val="000066"/>
                </a:solidFill>
                <a:effectLst/>
                <a:latin typeface="Courier New" panose="02070309020205020404" pitchFamily="49" charset="0"/>
              </a:rPr>
            </a:br>
            <a:r>
              <a:rPr lang="es-AR" sz="1400" b="0" i="0" dirty="0">
                <a:solidFill>
                  <a:srgbClr val="000066"/>
                </a:solidFill>
                <a:effectLst/>
                <a:latin typeface="Courier New" panose="02070309020205020404" pitchFamily="49" charset="0"/>
              </a:rPr>
              <a:t>caja1. </a:t>
            </a:r>
            <a:r>
              <a:rPr lang="es-AR" sz="1400" b="0" i="0" dirty="0" err="1">
                <a:solidFill>
                  <a:srgbClr val="007788"/>
                </a:solidFill>
                <a:effectLst/>
                <a:latin typeface="Courier New" panose="02070309020205020404" pitchFamily="49" charset="0"/>
              </a:rPr>
              <a:t>mostrarVolumen</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0066"/>
                </a:solidFill>
                <a:effectLst/>
                <a:latin typeface="Courier New" panose="02070309020205020404" pitchFamily="49" charset="0"/>
              </a:rPr>
              <a:t>cajab1. </a:t>
            </a:r>
            <a:r>
              <a:rPr lang="es-AR" sz="1400" b="0" i="0" dirty="0" err="1">
                <a:solidFill>
                  <a:srgbClr val="007788"/>
                </a:solidFill>
                <a:effectLst/>
                <a:latin typeface="Courier New" panose="02070309020205020404" pitchFamily="49" charset="0"/>
              </a:rPr>
              <a:t>mostrarVolumen</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666666"/>
                </a:solidFill>
                <a:effectLst/>
                <a:latin typeface="Courier New" panose="02070309020205020404" pitchFamily="49" charset="0"/>
              </a:rPr>
              <a:t>//sino es virtual se llama volumen de la clase Caja</a:t>
            </a:r>
            <a:br>
              <a:rPr lang="es-AR" sz="1400" b="0" i="0" dirty="0">
                <a:solidFill>
                  <a:srgbClr val="000066"/>
                </a:solidFill>
                <a:effectLst/>
                <a:latin typeface="Courier New" panose="02070309020205020404" pitchFamily="49" charset="0"/>
              </a:rPr>
            </a:br>
            <a:r>
              <a:rPr lang="es-AR" sz="1400" b="0" i="0" dirty="0" err="1">
                <a:solidFill>
                  <a:srgbClr val="000066"/>
                </a:solidFill>
                <a:effectLst/>
                <a:latin typeface="Courier New" panose="02070309020205020404" pitchFamily="49" charset="0"/>
              </a:rPr>
              <a:t>cajap</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0040"/>
                </a:solidFill>
                <a:effectLst/>
                <a:latin typeface="Courier New" panose="02070309020205020404" pitchFamily="49" charset="0"/>
              </a:rPr>
              <a:t>&amp;</a:t>
            </a:r>
            <a:r>
              <a:rPr lang="es-AR" sz="1400" b="0" i="0" dirty="0">
                <a:solidFill>
                  <a:srgbClr val="000066"/>
                </a:solidFill>
                <a:effectLst/>
                <a:latin typeface="Courier New" panose="02070309020205020404" pitchFamily="49" charset="0"/>
              </a:rPr>
              <a:t> caja1 </a:t>
            </a:r>
            <a:r>
              <a:rPr lang="es-AR" sz="1400" b="0" i="0" dirty="0">
                <a:solidFill>
                  <a:srgbClr val="008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666666"/>
                </a:solidFill>
                <a:effectLst/>
                <a:latin typeface="Courier New" panose="02070309020205020404" pitchFamily="49" charset="0"/>
              </a:rPr>
              <a:t>//puntero a objeto de la clase base</a:t>
            </a:r>
            <a:br>
              <a:rPr lang="es-AR" sz="1400" b="0" i="0" dirty="0">
                <a:solidFill>
                  <a:srgbClr val="000066"/>
                </a:solidFill>
                <a:effectLst/>
                <a:latin typeface="Courier New" panose="02070309020205020404" pitchFamily="49" charset="0"/>
              </a:rPr>
            </a:br>
            <a:r>
              <a:rPr lang="es-AR" sz="1400" b="0" i="0" dirty="0" err="1">
                <a:solidFill>
                  <a:srgbClr val="000066"/>
                </a:solidFill>
                <a:effectLst/>
                <a:latin typeface="Courier New" panose="02070309020205020404" pitchFamily="49" charset="0"/>
              </a:rPr>
              <a:t>cajap</a:t>
            </a:r>
            <a:r>
              <a:rPr lang="es-AR" sz="1400" b="0" i="0" dirty="0">
                <a:solidFill>
                  <a:srgbClr val="000066"/>
                </a:solidFill>
                <a:effectLst/>
                <a:latin typeface="Courier New" panose="02070309020205020404" pitchFamily="49" charset="0"/>
              </a:rPr>
              <a:t> </a:t>
            </a:r>
            <a:r>
              <a:rPr lang="es-AR" sz="1400" b="0" i="0" dirty="0">
                <a:solidFill>
                  <a:srgbClr val="00004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&gt;</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mostrarVolumen</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66"/>
                </a:solidFill>
                <a:effectLst/>
                <a:latin typeface="Courier New" panose="02070309020205020404" pitchFamily="49" charset="0"/>
              </a:rPr>
              <a:t>cajap</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0040"/>
                </a:solidFill>
                <a:effectLst/>
                <a:latin typeface="Courier New" panose="02070309020205020404" pitchFamily="49" charset="0"/>
              </a:rPr>
              <a:t>&amp;</a:t>
            </a:r>
            <a:r>
              <a:rPr lang="es-AR" sz="1400" b="0" i="0" dirty="0">
                <a:solidFill>
                  <a:srgbClr val="000066"/>
                </a:solidFill>
                <a:effectLst/>
                <a:latin typeface="Courier New" panose="02070309020205020404" pitchFamily="49" charset="0"/>
              </a:rPr>
              <a:t> cajab1 </a:t>
            </a:r>
            <a:r>
              <a:rPr lang="es-AR" sz="1400" b="0" i="0" dirty="0">
                <a:solidFill>
                  <a:srgbClr val="008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666666"/>
                </a:solidFill>
                <a:effectLst/>
                <a:latin typeface="Courier New" panose="02070309020205020404" pitchFamily="49" charset="0"/>
              </a:rPr>
              <a:t>//puntero a objeto de la clase derivada</a:t>
            </a:r>
            <a:br>
              <a:rPr lang="es-AR" sz="1400" b="0" i="0" dirty="0">
                <a:solidFill>
                  <a:srgbClr val="000066"/>
                </a:solidFill>
                <a:effectLst/>
                <a:latin typeface="Courier New" panose="02070309020205020404" pitchFamily="49" charset="0"/>
              </a:rPr>
            </a:br>
            <a:r>
              <a:rPr lang="es-AR" sz="1400" b="0" i="0" dirty="0" err="1">
                <a:solidFill>
                  <a:srgbClr val="000066"/>
                </a:solidFill>
                <a:effectLst/>
                <a:latin typeface="Courier New" panose="02070309020205020404" pitchFamily="49" charset="0"/>
              </a:rPr>
              <a:t>cajap</a:t>
            </a:r>
            <a:r>
              <a:rPr lang="es-AR" sz="1400" b="0" i="0" dirty="0">
                <a:solidFill>
                  <a:srgbClr val="000066"/>
                </a:solidFill>
                <a:effectLst/>
                <a:latin typeface="Courier New" panose="02070309020205020404" pitchFamily="49" charset="0"/>
              </a:rPr>
              <a:t> </a:t>
            </a:r>
            <a:r>
              <a:rPr lang="es-AR" sz="1400" b="0" i="0" dirty="0">
                <a:solidFill>
                  <a:srgbClr val="00004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&gt;</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mostrarVolumen</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DD"/>
                </a:solidFill>
                <a:effectLst/>
                <a:latin typeface="Courier New" panose="02070309020205020404" pitchFamily="49" charset="0"/>
              </a:rPr>
              <a:t>cout</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&lt;&lt;</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endl</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return</a:t>
            </a:r>
            <a:r>
              <a:rPr lang="es-AR" sz="1400" b="0" i="0" dirty="0">
                <a:solidFill>
                  <a:srgbClr val="000066"/>
                </a:solidFill>
                <a:effectLst/>
                <a:latin typeface="Courier New" panose="02070309020205020404" pitchFamily="49" charset="0"/>
              </a:rPr>
              <a:t> </a:t>
            </a:r>
            <a:r>
              <a:rPr lang="es-AR" sz="1400" b="0" i="0" dirty="0">
                <a:solidFill>
                  <a:srgbClr val="0000DD"/>
                </a:solidFill>
                <a:effectLst/>
                <a:latin typeface="Courier New" panose="02070309020205020404" pitchFamily="49" charset="0"/>
              </a:rPr>
              <a:t>0</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8000"/>
                </a:solidFill>
                <a:effectLst/>
                <a:latin typeface="Courier New" panose="02070309020205020404" pitchFamily="49" charset="0"/>
              </a:rPr>
              <a:t>}</a:t>
            </a:r>
            <a:endParaRPr lang="es-AR" sz="1400" dirty="0"/>
          </a:p>
        </p:txBody>
      </p:sp>
      <p:sp>
        <p:nvSpPr>
          <p:cNvPr id="8" name="Rectángulo 7"/>
          <p:cNvSpPr/>
          <p:nvPr/>
        </p:nvSpPr>
        <p:spPr>
          <a:xfrm>
            <a:off x="8164512" y="4150320"/>
            <a:ext cx="3352800" cy="923330"/>
          </a:xfrm>
          <a:prstGeom prst="rect">
            <a:avLst/>
          </a:prstGeom>
        </p:spPr>
        <p:txBody>
          <a:bodyPr wrap="square">
            <a:spAutoFit/>
          </a:bodyPr>
          <a:lstStyle/>
          <a:p>
            <a:r>
              <a:rPr lang="es-ES" dirty="0">
                <a:latin typeface="Times New Roman" panose="02020603050405020304" pitchFamily="18" charset="0"/>
              </a:rPr>
              <a:t>Ahora el mecanismo de funciones virtuales garantiza que se invoque la versión correcta de volumen( ). </a:t>
            </a:r>
            <a:endParaRPr lang="es-AR" dirty="0"/>
          </a:p>
        </p:txBody>
      </p:sp>
    </p:spTree>
    <p:extLst>
      <p:ext uri="{BB962C8B-B14F-4D97-AF65-F5344CB8AC3E}">
        <p14:creationId xmlns:p14="http://schemas.microsoft.com/office/powerpoint/2010/main" val="892836338"/>
      </p:ext>
    </p:extLst>
  </p:cSld>
  <p:clrMapOvr>
    <a:masterClrMapping/>
  </p:clrMapOvr>
  <p:transition spd="med">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4512" y="140339"/>
            <a:ext cx="10869980" cy="513711"/>
          </a:xfrm>
        </p:spPr>
        <p:txBody>
          <a:bodyPr>
            <a:normAutofit fontScale="90000"/>
          </a:bodyPr>
          <a:lstStyle/>
          <a:p>
            <a:r>
              <a:rPr lang="es-ES" b="1" dirty="0"/>
              <a:t>24. Referencias a objetos y funciones virtuales </a:t>
            </a:r>
            <a:endParaRPr lang="es-AR" dirty="0"/>
          </a:p>
        </p:txBody>
      </p:sp>
      <p:sp>
        <p:nvSpPr>
          <p:cNvPr id="3" name="Marcador de texto 2"/>
          <p:cNvSpPr>
            <a:spLocks noGrp="1"/>
          </p:cNvSpPr>
          <p:nvPr>
            <p:ph idx="1"/>
          </p:nvPr>
        </p:nvSpPr>
        <p:spPr>
          <a:xfrm>
            <a:off x="315912" y="1544876"/>
            <a:ext cx="3962400" cy="861774"/>
          </a:xfrm>
        </p:spPr>
        <p:txBody>
          <a:bodyPr>
            <a:noAutofit/>
          </a:bodyPr>
          <a:lstStyle/>
          <a:p>
            <a:r>
              <a:rPr lang="es-ES" sz="1800" i="0" dirty="0">
                <a:effectLst/>
                <a:latin typeface="Segoe UI" panose="020B0502040204020203" pitchFamily="34" charset="0"/>
                <a:cs typeface="Segoe UI" panose="020B0502040204020203" pitchFamily="34" charset="0"/>
              </a:rPr>
              <a:t>Análogamente a los punteros, las referencias a objetos de la clase base pueden utilizarse para referirse a objetos de clases derivadas. Este hecho combinado con el uso de funciones virtuales hará que, en tiempo de ejecución, se invoque la versión correcta de dicha función virtual. </a:t>
            </a:r>
          </a:p>
          <a:p>
            <a:r>
              <a:rPr lang="es-ES" sz="1800" i="0" dirty="0">
                <a:effectLst/>
                <a:latin typeface="Segoe UI" panose="020B0502040204020203" pitchFamily="34" charset="0"/>
                <a:cs typeface="Segoe UI" panose="020B0502040204020203" pitchFamily="34" charset="0"/>
              </a:rPr>
              <a:t>Con respecto al ejemplo de las cajas, se añade en el archivo de prueba de las clases creadas, aparte de </a:t>
            </a:r>
            <a:r>
              <a:rPr lang="es-ES" sz="1800" i="0" dirty="0" err="1">
                <a:effectLst/>
                <a:latin typeface="Segoe UI" panose="020B0502040204020203" pitchFamily="34" charset="0"/>
                <a:cs typeface="Segoe UI" panose="020B0502040204020203" pitchFamily="34" charset="0"/>
              </a:rPr>
              <a:t>main</a:t>
            </a:r>
            <a:r>
              <a:rPr lang="es-ES" sz="1800" i="0" dirty="0">
                <a:effectLst/>
                <a:latin typeface="Segoe UI" panose="020B0502040204020203" pitchFamily="34" charset="0"/>
                <a:cs typeface="Segoe UI" panose="020B0502040204020203" pitchFamily="34" charset="0"/>
              </a:rPr>
              <a:t>( ) otra función Output( ) que toma como argumento una referencia a objetos de la clase base Caja, dicha función utiliza esta referencia para invocar a la función virtual volumen( ) </a:t>
            </a:r>
            <a:endParaRPr lang="es-AR" sz="1800" i="0" dirty="0">
              <a:effectLst/>
              <a:latin typeface="Segoe UI" panose="020B0502040204020203" pitchFamily="34" charset="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38</a:t>
            </a:fld>
            <a:endParaRPr lang="es-AR" spc="10" dirty="0"/>
          </a:p>
        </p:txBody>
      </p:sp>
      <p:sp>
        <p:nvSpPr>
          <p:cNvPr id="7" name="Rectangle 1"/>
          <p:cNvSpPr>
            <a:spLocks noChangeArrowheads="1"/>
          </p:cNvSpPr>
          <p:nvPr/>
        </p:nvSpPr>
        <p:spPr bwMode="auto">
          <a:xfrm>
            <a:off x="4624597" y="1490047"/>
            <a:ext cx="8645315" cy="4955203"/>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3399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err="1">
                <a:ln>
                  <a:noFill/>
                </a:ln>
                <a:solidFill>
                  <a:srgbClr val="339900"/>
                </a:solidFill>
                <a:effectLst/>
                <a:latin typeface="Courier New" panose="02070309020205020404" pitchFamily="49" charset="0"/>
                <a:cs typeface="Courier New" panose="02070309020205020404" pitchFamily="49" charset="0"/>
              </a:rPr>
              <a:t>include</a:t>
            </a:r>
            <a:r>
              <a:rPr kumimoji="0" lang="es-AR" altLang="es-AR" sz="1200" b="0" i="0" u="none" strike="noStrike" cap="none" normalizeH="0" baseline="0" dirty="0">
                <a:ln>
                  <a:noFill/>
                </a:ln>
                <a:solidFill>
                  <a:srgbClr val="339900"/>
                </a:solidFill>
                <a:effectLst/>
                <a:latin typeface="Courier New" panose="02070309020205020404" pitchFamily="49" charset="0"/>
                <a:cs typeface="Courier New" panose="02070309020205020404" pitchFamily="49" charset="0"/>
              </a:rPr>
              <a:t> &lt;</a:t>
            </a:r>
            <a:r>
              <a:rPr kumimoji="0" lang="es-AR" altLang="es-AR" sz="1200" b="0" i="0" u="none" strike="noStrike" cap="none" normalizeH="0" baseline="0" dirty="0" err="1">
                <a:ln>
                  <a:noFill/>
                </a:ln>
                <a:solidFill>
                  <a:srgbClr val="339900"/>
                </a:solidFill>
                <a:effectLst/>
                <a:latin typeface="Courier New" panose="02070309020205020404" pitchFamily="49" charset="0"/>
                <a:cs typeface="Courier New" panose="02070309020205020404" pitchFamily="49" charset="0"/>
              </a:rPr>
              <a:t>iostream</a:t>
            </a:r>
            <a:r>
              <a:rPr kumimoji="0" lang="es-AR" altLang="es-AR" sz="1200" b="0" i="0" u="none" strike="noStrike" cap="none" normalizeH="0" baseline="0" dirty="0">
                <a:ln>
                  <a:noFill/>
                </a:ln>
                <a:solidFill>
                  <a:srgbClr val="339900"/>
                </a:solidFill>
                <a:effectLst/>
                <a:latin typeface="Courier New" panose="02070309020205020404" pitchFamily="49" charset="0"/>
                <a:cs typeface="Courier New" panose="02070309020205020404" pitchFamily="49" charset="0"/>
              </a:rPr>
              <a:t>&gt;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3399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err="1">
                <a:ln>
                  <a:noFill/>
                </a:ln>
                <a:solidFill>
                  <a:srgbClr val="339900"/>
                </a:solidFill>
                <a:effectLst/>
                <a:latin typeface="Courier New" panose="02070309020205020404" pitchFamily="49" charset="0"/>
                <a:cs typeface="Courier New" panose="02070309020205020404" pitchFamily="49" charset="0"/>
              </a:rPr>
              <a:t>include</a:t>
            </a:r>
            <a:r>
              <a:rPr kumimoji="0" lang="es-AR" altLang="es-AR" sz="1200" b="0" i="0" u="none" strike="noStrike" cap="none" normalizeH="0" baseline="0" dirty="0">
                <a:ln>
                  <a:noFill/>
                </a:ln>
                <a:solidFill>
                  <a:srgbClr val="339900"/>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339900"/>
                </a:solidFill>
                <a:effectLst/>
                <a:latin typeface="Courier New" panose="02070309020205020404" pitchFamily="49" charset="0"/>
                <a:cs typeface="Courier New" panose="02070309020205020404" pitchFamily="49" charset="0"/>
              </a:rPr>
              <a:t>CajaBotellas.h</a:t>
            </a:r>
            <a:r>
              <a:rPr kumimoji="0" lang="es-AR" altLang="es-AR" sz="1200" b="0" i="0" u="none" strike="noStrike" cap="none" normalizeH="0" baseline="0" dirty="0">
                <a:ln>
                  <a:noFill/>
                </a:ln>
                <a:solidFill>
                  <a:srgbClr val="33990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using</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std</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00DD"/>
                </a:solidFill>
                <a:effectLst/>
                <a:latin typeface="Courier New" panose="02070309020205020404" pitchFamily="49" charset="0"/>
                <a:cs typeface="Courier New" panose="02070309020205020404" pitchFamily="49" charset="0"/>
              </a:rPr>
              <a:t>cout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using</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std</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7788"/>
                </a:solidFill>
                <a:effectLst/>
                <a:latin typeface="Courier New" panose="02070309020205020404" pitchFamily="49" charset="0"/>
                <a:cs typeface="Courier New" panose="02070309020205020404" pitchFamily="49" charset="0"/>
              </a:rPr>
              <a:t>endl</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void</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Output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const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Caja </a:t>
            </a:r>
            <a:r>
              <a:rPr kumimoji="0" lang="es-AR" altLang="es-AR" sz="1200" b="0" i="0" u="none" strike="noStrike" cap="none" normalizeH="0" baseline="0" dirty="0">
                <a:ln>
                  <a:noFill/>
                </a:ln>
                <a:solidFill>
                  <a:srgbClr val="000040"/>
                </a:solidFill>
                <a:effectLst/>
                <a:latin typeface="Courier New" panose="02070309020205020404" pitchFamily="49" charset="0"/>
                <a:cs typeface="Courier New" panose="02070309020205020404" pitchFamily="49" charset="0"/>
              </a:rPr>
              <a:t>&amp;</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c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//prototipo de función para ver referencia +</a:t>
            </a:r>
            <a:r>
              <a:rPr kumimoji="0" lang="es-AR" altLang="es-AR" sz="1200" b="0" i="0" u="none" strike="noStrike" cap="none" normalizeH="0" baseline="0" dirty="0" err="1">
                <a:ln>
                  <a:noFill/>
                </a:ln>
                <a:solidFill>
                  <a:srgbClr val="666666"/>
                </a:solidFill>
                <a:effectLst/>
                <a:latin typeface="Courier New" panose="02070309020205020404" pitchFamily="49" charset="0"/>
                <a:cs typeface="Courier New" panose="02070309020205020404" pitchFamily="49" charset="0"/>
              </a:rPr>
              <a:t>func.virtuales</a:t>
            </a:r>
            <a:endPar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int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main</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Caja caja1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4.0</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 </a:t>
            </a:r>
            <a:r>
              <a:rPr kumimoji="0" lang="es-AR" altLang="es-AR" sz="12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3.0</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 </a:t>
            </a:r>
            <a:r>
              <a:rPr kumimoji="0" lang="es-AR" altLang="es-AR" sz="12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2.0</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CajaBotellas</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cajab1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4.0</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 </a:t>
            </a:r>
            <a:r>
              <a:rPr kumimoji="0" lang="es-AR" altLang="es-AR" sz="12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3.0</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 </a:t>
            </a:r>
            <a:r>
              <a:rPr kumimoji="0" lang="es-AR" altLang="es-AR" sz="12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2.0</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Caja </a:t>
            </a:r>
            <a:r>
              <a:rPr kumimoji="0" lang="es-AR" altLang="es-AR" sz="1200" b="0" i="0" u="none" strike="noStrike" cap="none" normalizeH="0" baseline="0" dirty="0">
                <a:ln>
                  <a:noFill/>
                </a:ln>
                <a:solidFill>
                  <a:srgbClr val="00004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cajap</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//puntero nulo a la clase base Caja</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caja1. </a:t>
            </a:r>
            <a:r>
              <a:rPr kumimoji="0" lang="es-AR" altLang="es-AR" sz="1200" b="0" i="0" u="none" strike="noStrike" cap="none" normalizeH="0" baseline="0" dirty="0" err="1">
                <a:ln>
                  <a:noFill/>
                </a:ln>
                <a:solidFill>
                  <a:srgbClr val="007788"/>
                </a:solidFill>
                <a:effectLst/>
                <a:latin typeface="Courier New" panose="02070309020205020404" pitchFamily="49" charset="0"/>
                <a:cs typeface="Courier New" panose="02070309020205020404" pitchFamily="49" charset="0"/>
              </a:rPr>
              <a:t>mostrarVolumen</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cajab1. </a:t>
            </a:r>
            <a:r>
              <a:rPr kumimoji="0" lang="es-AR" altLang="es-AR" sz="1200" b="0" i="0" u="none" strike="noStrike" cap="none" normalizeH="0" baseline="0" dirty="0" err="1">
                <a:ln>
                  <a:noFill/>
                </a:ln>
                <a:solidFill>
                  <a:srgbClr val="007788"/>
                </a:solidFill>
                <a:effectLst/>
                <a:latin typeface="Courier New" panose="02070309020205020404" pitchFamily="49" charset="0"/>
                <a:cs typeface="Courier New" panose="02070309020205020404" pitchFamily="49" charset="0"/>
              </a:rPr>
              <a:t>mostrarVolumen</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//sino es virtual se llama volumen de la clase Caja</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cajap</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0040"/>
                </a:solidFill>
                <a:effectLst/>
                <a:latin typeface="Courier New" panose="02070309020205020404" pitchFamily="49" charset="0"/>
                <a:cs typeface="Courier New" panose="02070309020205020404" pitchFamily="49" charset="0"/>
              </a:rPr>
              <a:t>&amp;</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caja1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//puntero a objeto de la clase base</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cajap</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004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&gt;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mostrarVolumen</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cajap</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0040"/>
                </a:solidFill>
                <a:effectLst/>
                <a:latin typeface="Courier New" panose="02070309020205020404" pitchFamily="49" charset="0"/>
                <a:cs typeface="Courier New" panose="02070309020205020404" pitchFamily="49" charset="0"/>
              </a:rPr>
              <a:t>&amp;</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cajab1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//puntero a objeto de la clase derivada</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cajap</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004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&gt;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mostrarVolumen</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Output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caja1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Output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cajab1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err="1">
                <a:ln>
                  <a:noFill/>
                </a:ln>
                <a:solidFill>
                  <a:srgbClr val="0000DD"/>
                </a:solidFill>
                <a:effectLst/>
                <a:latin typeface="Courier New" panose="02070309020205020404" pitchFamily="49" charset="0"/>
                <a:cs typeface="Courier New" panose="02070309020205020404" pitchFamily="49" charset="0"/>
              </a:rPr>
              <a:t>cout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&lt;&lt;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endl</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return</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void</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Output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const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Caja </a:t>
            </a:r>
            <a:r>
              <a:rPr kumimoji="0" lang="es-AR" altLang="es-AR" sz="1200" b="0" i="0" u="none" strike="noStrike" cap="none" normalizeH="0" baseline="0" dirty="0">
                <a:ln>
                  <a:noFill/>
                </a:ln>
                <a:solidFill>
                  <a:srgbClr val="000040"/>
                </a:solidFill>
                <a:effectLst/>
                <a:latin typeface="Courier New" panose="02070309020205020404" pitchFamily="49" charset="0"/>
                <a:cs typeface="Courier New" panose="02070309020205020404" pitchFamily="49" charset="0"/>
              </a:rPr>
              <a:t>&amp;</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c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c. </a:t>
            </a:r>
            <a:r>
              <a:rPr kumimoji="0" lang="es-AR" altLang="es-AR" sz="1200" b="0" i="0" u="none" strike="noStrike" cap="none" normalizeH="0" baseline="0" dirty="0" err="1">
                <a:ln>
                  <a:noFill/>
                </a:ln>
                <a:solidFill>
                  <a:srgbClr val="007788"/>
                </a:solidFill>
                <a:effectLst/>
                <a:latin typeface="Courier New" panose="02070309020205020404" pitchFamily="49" charset="0"/>
                <a:cs typeface="Courier New" panose="02070309020205020404" pitchFamily="49" charset="0"/>
              </a:rPr>
              <a:t>mostrarVolumen</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2800" b="0" i="0" u="none" strike="noStrike" cap="none" normalizeH="0" baseline="0" dirty="0">
                <a:ln>
                  <a:noFill/>
                </a:ln>
                <a:solidFill>
                  <a:schemeClr val="tx1"/>
                </a:solidFill>
                <a:effectLst/>
              </a:rPr>
              <a:t> </a:t>
            </a:r>
            <a:endParaRPr kumimoji="0" lang="es-AR" altLang="es-AR"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8295290"/>
      </p:ext>
    </p:extLst>
  </p:cSld>
  <p:clrMapOvr>
    <a:masterClrMapping/>
  </p:clrMapOvr>
  <p:transition spd="med">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4512" y="89917"/>
            <a:ext cx="10107980" cy="672736"/>
          </a:xfrm>
        </p:spPr>
        <p:txBody>
          <a:bodyPr>
            <a:normAutofit/>
          </a:bodyPr>
          <a:lstStyle/>
          <a:p>
            <a:r>
              <a:rPr lang="es-ES" b="1" dirty="0"/>
              <a:t>25. Funciones virtuales puras y clases abstractas </a:t>
            </a:r>
            <a:endParaRPr lang="es-AR" dirty="0"/>
          </a:p>
        </p:txBody>
      </p:sp>
      <p:sp>
        <p:nvSpPr>
          <p:cNvPr id="3" name="Marcador de texto 2"/>
          <p:cNvSpPr>
            <a:spLocks noGrp="1"/>
          </p:cNvSpPr>
          <p:nvPr>
            <p:ph idx="1"/>
          </p:nvPr>
        </p:nvSpPr>
        <p:spPr>
          <a:xfrm>
            <a:off x="1031438" y="1540767"/>
            <a:ext cx="11370549" cy="4708981"/>
          </a:xfrm>
        </p:spPr>
        <p:txBody>
          <a:bodyPr>
            <a:noAutofit/>
          </a:bodyPr>
          <a:lstStyle/>
          <a:p>
            <a:r>
              <a:rPr lang="es-ES" sz="1800" dirty="0">
                <a:latin typeface="Segoe UI" panose="020B0502040204020203" pitchFamily="34" charset="0"/>
                <a:cs typeface="Segoe UI" panose="020B0502040204020203" pitchFamily="34" charset="0"/>
              </a:rPr>
              <a:t>Muchas clases tales como </a:t>
            </a:r>
            <a:r>
              <a:rPr lang="es-ES" sz="1800" dirty="0" err="1">
                <a:latin typeface="Segoe UI" panose="020B0502040204020203" pitchFamily="34" charset="0"/>
                <a:cs typeface="Segoe UI" panose="020B0502040204020203" pitchFamily="34" charset="0"/>
              </a:rPr>
              <a:t>FormaGeometricaPlana</a:t>
            </a:r>
            <a:r>
              <a:rPr lang="es-ES" sz="1800" dirty="0">
                <a:latin typeface="Segoe UI" panose="020B0502040204020203" pitchFamily="34" charset="0"/>
                <a:cs typeface="Segoe UI" panose="020B0502040204020203" pitchFamily="34" charset="0"/>
              </a:rPr>
              <a:t> representan conceptos abstractos para los cuales no pueden existir objetos, sólo tienen sentido para derivar de ellas formas geométricas planas concretas, tales como círculos. Determinadas operaciones, como calcular área, sólo tienen sentido para formas geométricas concretas. Para este tipo de funciones la solución es usar funciones virtuales puras. Una función virtual pura se logra mediante el inicializador =0. </a:t>
            </a:r>
          </a:p>
          <a:p>
            <a:r>
              <a:rPr lang="es-ES" sz="1800" dirty="0">
                <a:latin typeface="Segoe UI" panose="020B0502040204020203" pitchFamily="34" charset="0"/>
                <a:cs typeface="Segoe UI" panose="020B0502040204020203" pitchFamily="34" charset="0"/>
              </a:rPr>
              <a:t>Una clase con, al menos una función virtual pura, se denomina clase abstracta, no pudiéndose crear objetos de la misma; sólo puede utilizarse como interfaz y clase base para otras derivadas de ellas. No puede utilizarse una clase abstracta como tipo a pasar como parámetro o como tipo devuelto por una función. Sí, está permitido definir punteros o referencias que, posteriormente serán inicializados con objetos de clases derivadas concretas. </a:t>
            </a:r>
          </a:p>
          <a:p>
            <a:r>
              <a:rPr lang="es-ES" sz="1800" dirty="0">
                <a:latin typeface="Segoe UI" panose="020B0502040204020203" pitchFamily="34" charset="0"/>
                <a:cs typeface="Segoe UI" panose="020B0502040204020203" pitchFamily="34" charset="0"/>
              </a:rPr>
              <a:t>Una función virtual pura que no esté redefinida en una clase derivada, permanece como función virtual pura por lo que, dicha clase derivada se convierte también en clase abstracta. Un uso importante de las clases abstractas es proporcionar una interfaz sin exponer ningún detalle de implementación. </a:t>
            </a:r>
          </a:p>
          <a:p>
            <a:r>
              <a:rPr lang="es-ES" sz="1800" dirty="0">
                <a:latin typeface="Segoe UI" panose="020B0502040204020203" pitchFamily="34" charset="0"/>
                <a:cs typeface="Segoe UI" panose="020B0502040204020203" pitchFamily="34" charset="0"/>
              </a:rPr>
              <a:t>Al ejemplo de las cajas se le añade una clase base abstracta Contenedor puesto que contiene el método virtual puro volumen( ). Ahora la clase Caja, un tipo particular de contenedor, se deriva de dicha clase base abstracta; en Caja el método volumen( ) está perfectamente definido puesto que se crearán objetos de dicha clase. Se define también una clase Lata, que es otro tipo de Contenedor y, también se define el volumen( ) de acuerdo a la fórmula: </a:t>
            </a:r>
            <a:r>
              <a:rPr lang="es-ES" sz="1800" i="1" dirty="0">
                <a:latin typeface="Segoe UI" panose="020B0502040204020203" pitchFamily="34" charset="0"/>
                <a:cs typeface="Segoe UI" panose="020B0502040204020203" pitchFamily="34" charset="0"/>
              </a:rPr>
              <a:t>h</a:t>
            </a:r>
            <a:r>
              <a:rPr lang="es-ES" sz="1800" dirty="0">
                <a:latin typeface="Segoe UI" panose="020B0502040204020203" pitchFamily="34" charset="0"/>
                <a:cs typeface="Segoe UI" panose="020B0502040204020203" pitchFamily="34" charset="0"/>
              </a:rPr>
              <a:t></a:t>
            </a:r>
            <a:r>
              <a:rPr lang="es-ES" sz="1800" i="1" dirty="0">
                <a:latin typeface="Segoe UI" panose="020B0502040204020203" pitchFamily="34" charset="0"/>
                <a:cs typeface="Segoe UI" panose="020B0502040204020203" pitchFamily="34" charset="0"/>
              </a:rPr>
              <a:t>r2 </a:t>
            </a:r>
            <a:endParaRPr lang="es-AR" sz="1800" dirty="0">
              <a:latin typeface="Segoe UI" panose="020B0502040204020203" pitchFamily="34" charset="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39</a:t>
            </a:fld>
            <a:endParaRPr lang="es-AR" spc="10" dirty="0"/>
          </a:p>
        </p:txBody>
      </p:sp>
    </p:spTree>
    <p:extLst>
      <p:ext uri="{BB962C8B-B14F-4D97-AF65-F5344CB8AC3E}">
        <p14:creationId xmlns:p14="http://schemas.microsoft.com/office/powerpoint/2010/main" val="1581499178"/>
      </p:ext>
    </p:extLst>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 C++ Desde la Perspectiva de </a:t>
            </a:r>
            <a:r>
              <a:rPr lang="es-ES" dirty="0" err="1"/>
              <a:t>Bjarne</a:t>
            </a:r>
            <a:r>
              <a:rPr lang="es-ES" dirty="0"/>
              <a:t> </a:t>
            </a:r>
            <a:r>
              <a:rPr lang="es-AR" b="0" dirty="0" err="1">
                <a:effectLst/>
              </a:rPr>
              <a:t>Stroustrup</a:t>
            </a:r>
            <a:endParaRPr lang="es-AR" dirty="0"/>
          </a:p>
        </p:txBody>
      </p:sp>
      <p:sp>
        <p:nvSpPr>
          <p:cNvPr id="3" name="Marcador de contenido 2"/>
          <p:cNvSpPr>
            <a:spLocks noGrp="1"/>
          </p:cNvSpPr>
          <p:nvPr>
            <p:ph idx="1"/>
          </p:nvPr>
        </p:nvSpPr>
        <p:spPr>
          <a:xfrm>
            <a:off x="343217" y="1111251"/>
            <a:ext cx="8507095" cy="5700094"/>
          </a:xfrm>
        </p:spPr>
        <p:txBody>
          <a:bodyPr>
            <a:normAutofit/>
          </a:bodyPr>
          <a:lstStyle/>
          <a:p>
            <a:r>
              <a:rPr lang="es-ES" sz="2000" dirty="0"/>
              <a:t>Creación de C ++</a:t>
            </a:r>
          </a:p>
          <a:p>
            <a:r>
              <a:rPr lang="es-ES" sz="2000" dirty="0" err="1"/>
              <a:t>Bjarne</a:t>
            </a:r>
            <a:r>
              <a:rPr lang="es-ES" sz="2000" dirty="0"/>
              <a:t> se unió al Centro de Investigación en Ciencias de la Computación de AT&amp;T Bell </a:t>
            </a:r>
            <a:r>
              <a:rPr lang="es-ES" sz="2000" dirty="0" err="1"/>
              <a:t>Laboratories</a:t>
            </a:r>
            <a:r>
              <a:rPr lang="es-ES" sz="2000" dirty="0"/>
              <a:t> en 1979. Fuertemente influenciado por el modelo orientado a objetos del lenguaje SIMULA (¡creado por </a:t>
            </a:r>
            <a:r>
              <a:rPr lang="es-ES" sz="2000" dirty="0" err="1"/>
              <a:t>Dahl</a:t>
            </a:r>
            <a:r>
              <a:rPr lang="es-ES" sz="2000" dirty="0"/>
              <a:t> y </a:t>
            </a:r>
            <a:r>
              <a:rPr lang="es-ES" sz="2000" dirty="0" err="1"/>
              <a:t>Nygaard</a:t>
            </a:r>
            <a:r>
              <a:rPr lang="es-ES" sz="2000" dirty="0"/>
              <a:t>!), Comenzó a trabajar en el desarrollo de extensiones de clase para el lenguaje C para que los desarrolladores pudieran escribir software utilizando un nivel mucho más alto de abstracción y sofisticación, manteniendo la eficiencia de C.</a:t>
            </a:r>
          </a:p>
          <a:p>
            <a:endParaRPr lang="es-ES" sz="2000" dirty="0"/>
          </a:p>
          <a:p>
            <a:r>
              <a:rPr lang="es-ES" sz="2000" dirty="0" err="1"/>
              <a:t>Bjarne</a:t>
            </a:r>
            <a:r>
              <a:rPr lang="es-ES" sz="2000" dirty="0"/>
              <a:t> dijo: "Mi objetivo inicial para C ++ era un lenguaje en el que pudiera escribir programas que fueran tan elegantes como los programas de Simula, pero tan eficientes como los programas de C".  El primer manual de referencia del lenguaje C ++ se publicó internamente en 1984, y el C ++ El lenguaje se lanzó comercialmente en 1985. C ++ se extendió rápidamente y se convirtió en el lenguaje de programación orientado a objetos dominante en la década de 1990. El lenguaje sigue siendo uno de los lenguajes de programación más utilizados en la actualidad.</a:t>
            </a:r>
            <a:endParaRPr lang="es-AR" sz="2000" dirty="0"/>
          </a:p>
        </p:txBody>
      </p:sp>
      <p:sp>
        <p:nvSpPr>
          <p:cNvPr id="4" name="Marcador de fecha 3"/>
          <p:cNvSpPr>
            <a:spLocks noGrp="1"/>
          </p:cNvSpPr>
          <p:nvPr>
            <p:ph type="dt" sz="half" idx="10"/>
          </p:nvPr>
        </p:nvSpPr>
        <p:spPr/>
        <p:txBody>
          <a:bodyPr/>
          <a:lstStyle/>
          <a:p>
            <a:fld id="{975F39D9-052D-4CFB-B8E0-EFFB57CC0D2F}" type="datetime12">
              <a:rPr lang="es-AR" smtClean="0"/>
              <a:t>7:41 a. m.</a:t>
            </a:fld>
            <a:endParaRPr lang="en-US"/>
          </a:p>
        </p:txBody>
      </p:sp>
      <p:sp>
        <p:nvSpPr>
          <p:cNvPr id="5" name="Marcador de pie de página 4"/>
          <p:cNvSpPr>
            <a:spLocks noGrp="1"/>
          </p:cNvSpPr>
          <p:nvPr>
            <p:ph type="ftr" sz="quarter" idx="11"/>
          </p:nvPr>
        </p:nvSpPr>
        <p:spPr/>
        <p:txBody>
          <a:bodyPr/>
          <a:lstStyle/>
          <a:p>
            <a:r>
              <a:rPr lang="es-ES"/>
              <a:t>AyED I - Unidad 10 Programación Orientada a Objetos</a:t>
            </a:r>
            <a:endParaRPr lang="es-ES" dirty="0"/>
          </a:p>
        </p:txBody>
      </p:sp>
      <p:pic>
        <p:nvPicPr>
          <p:cNvPr id="6" name="Picture 2" descr="The Rise of C++ - Bell La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8766" y="3625850"/>
            <a:ext cx="3582988" cy="2864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308178"/>
      </p:ext>
    </p:extLst>
  </p:cSld>
  <p:clrMapOvr>
    <a:masterClrMapping/>
  </p:clrMapOvr>
  <p:transition spd="med">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26. Un ejemplo completo</a:t>
            </a:r>
            <a:endParaRPr lang="es-AR"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40</a:t>
            </a:fld>
            <a:endParaRPr lang="es-AR" spc="10" dirty="0"/>
          </a:p>
        </p:txBody>
      </p:sp>
      <p:sp>
        <p:nvSpPr>
          <p:cNvPr id="7" name="Rectángulo 6"/>
          <p:cNvSpPr/>
          <p:nvPr/>
        </p:nvSpPr>
        <p:spPr>
          <a:xfrm>
            <a:off x="3108408" y="1117414"/>
            <a:ext cx="8942304" cy="2246769"/>
          </a:xfrm>
          <a:prstGeom prst="rect">
            <a:avLst/>
          </a:prstGeom>
          <a:solidFill>
            <a:schemeClr val="tx1"/>
          </a:solidFill>
        </p:spPr>
        <p:txBody>
          <a:bodyPr wrap="square">
            <a:spAutoFit/>
          </a:bodyPr>
          <a:lstStyle/>
          <a:p>
            <a:r>
              <a:rPr lang="es-ES" sz="1400" b="0" i="0" dirty="0">
                <a:solidFill>
                  <a:srgbClr val="339900"/>
                </a:solidFill>
                <a:effectLst/>
                <a:latin typeface="Courier New" panose="02070309020205020404" pitchFamily="49" charset="0"/>
              </a:rPr>
              <a:t>#</a:t>
            </a:r>
            <a:r>
              <a:rPr lang="es-ES" sz="1400" b="0" i="0" dirty="0" err="1">
                <a:solidFill>
                  <a:srgbClr val="339900"/>
                </a:solidFill>
                <a:effectLst/>
                <a:latin typeface="Courier New" panose="02070309020205020404" pitchFamily="49" charset="0"/>
              </a:rPr>
              <a:t>pragma</a:t>
            </a:r>
            <a:r>
              <a:rPr lang="es-ES" sz="1400" b="0" i="0" dirty="0">
                <a:solidFill>
                  <a:srgbClr val="339900"/>
                </a:solidFill>
                <a:effectLst/>
                <a:latin typeface="Courier New" panose="02070309020205020404" pitchFamily="49" charset="0"/>
              </a:rPr>
              <a:t> once</a:t>
            </a:r>
            <a:br>
              <a:rPr lang="es-ES" sz="1400" b="0" i="0" dirty="0">
                <a:solidFill>
                  <a:srgbClr val="000066"/>
                </a:solidFill>
                <a:effectLst/>
                <a:latin typeface="Courier New" panose="02070309020205020404" pitchFamily="49" charset="0"/>
              </a:rPr>
            </a:br>
            <a:r>
              <a:rPr lang="es-ES" sz="1400" b="0" i="0" dirty="0" err="1">
                <a:solidFill>
                  <a:srgbClr val="0000FF"/>
                </a:solidFill>
                <a:effectLst/>
                <a:latin typeface="Courier New" panose="02070309020205020404" pitchFamily="49" charset="0"/>
              </a:rPr>
              <a:t>class</a:t>
            </a:r>
            <a:r>
              <a:rPr lang="es-ES" sz="1400" b="0" i="0" dirty="0">
                <a:solidFill>
                  <a:srgbClr val="000066"/>
                </a:solidFill>
                <a:effectLst/>
                <a:latin typeface="Courier New" panose="02070309020205020404" pitchFamily="49" charset="0"/>
              </a:rPr>
              <a:t> Contenedor </a:t>
            </a:r>
            <a:r>
              <a:rPr lang="es-ES" sz="1400" b="0" i="0" dirty="0">
                <a:solidFill>
                  <a:srgbClr val="666666"/>
                </a:solidFill>
                <a:effectLst/>
                <a:latin typeface="Courier New" panose="02070309020205020404" pitchFamily="49" charset="0"/>
              </a:rPr>
              <a:t>//contenedor genérico, clase abstracta</a:t>
            </a:r>
            <a:br>
              <a:rPr lang="es-ES" sz="1400" b="0" i="0" dirty="0">
                <a:solidFill>
                  <a:srgbClr val="000066"/>
                </a:solidFill>
                <a:effectLst/>
                <a:latin typeface="Courier New" panose="02070309020205020404" pitchFamily="49" charset="0"/>
              </a:rPr>
            </a:br>
            <a:r>
              <a:rPr lang="es-ES" sz="1400" b="0" i="0" dirty="0">
                <a:solidFill>
                  <a:srgbClr val="008000"/>
                </a:solidFill>
                <a:effectLst/>
                <a:latin typeface="Courier New" panose="02070309020205020404" pitchFamily="49" charset="0"/>
              </a:rPr>
              <a:t>{</a:t>
            </a:r>
            <a:br>
              <a:rPr lang="es-ES" sz="1400" b="0" i="0" dirty="0">
                <a:solidFill>
                  <a:srgbClr val="000066"/>
                </a:solidFill>
                <a:effectLst/>
                <a:latin typeface="Courier New" panose="02070309020205020404" pitchFamily="49" charset="0"/>
              </a:rPr>
            </a:br>
            <a:r>
              <a:rPr lang="es-ES" sz="1400" b="0" i="0" dirty="0" err="1">
                <a:solidFill>
                  <a:srgbClr val="0000FF"/>
                </a:solidFill>
                <a:effectLst/>
                <a:latin typeface="Courier New" panose="02070309020205020404" pitchFamily="49" charset="0"/>
              </a:rPr>
              <a:t>public</a:t>
            </a:r>
            <a:r>
              <a:rPr lang="es-ES" sz="1400" b="0" i="0" dirty="0">
                <a:solidFill>
                  <a:srgbClr val="000066"/>
                </a:solidFill>
                <a:effectLst/>
                <a:latin typeface="Courier New" panose="02070309020205020404" pitchFamily="49" charset="0"/>
              </a:rPr>
              <a:t> </a:t>
            </a:r>
            <a:r>
              <a:rPr lang="es-ES" sz="1400" b="0" i="0" dirty="0">
                <a:solidFill>
                  <a:srgbClr val="008080"/>
                </a:solidFill>
                <a:effectLst/>
                <a:latin typeface="Courier New" panose="02070309020205020404" pitchFamily="49" charset="0"/>
              </a:rPr>
              <a:t>:</a:t>
            </a:r>
            <a:br>
              <a:rPr lang="es-ES" sz="1400" b="0" i="0" dirty="0">
                <a:solidFill>
                  <a:srgbClr val="000066"/>
                </a:solidFill>
                <a:effectLst/>
                <a:latin typeface="Courier New" panose="02070309020205020404" pitchFamily="49" charset="0"/>
              </a:rPr>
            </a:br>
            <a:r>
              <a:rPr lang="es-ES" sz="1400" b="0" i="0" dirty="0">
                <a:solidFill>
                  <a:srgbClr val="0000FF"/>
                </a:solidFill>
                <a:effectLst/>
                <a:latin typeface="Courier New" panose="02070309020205020404" pitchFamily="49" charset="0"/>
              </a:rPr>
              <a:t>virtual</a:t>
            </a:r>
            <a:r>
              <a:rPr lang="es-ES" sz="1400" b="0" i="0" dirty="0">
                <a:solidFill>
                  <a:srgbClr val="000066"/>
                </a:solidFill>
                <a:effectLst/>
                <a:latin typeface="Courier New" panose="02070309020205020404" pitchFamily="49" charset="0"/>
              </a:rPr>
              <a:t> </a:t>
            </a:r>
            <a:r>
              <a:rPr lang="es-ES" sz="1400" b="0" i="0" dirty="0" err="1">
                <a:solidFill>
                  <a:srgbClr val="0000FF"/>
                </a:solidFill>
                <a:effectLst/>
                <a:latin typeface="Courier New" panose="02070309020205020404" pitchFamily="49" charset="0"/>
              </a:rPr>
              <a:t>double</a:t>
            </a:r>
            <a:r>
              <a:rPr lang="es-ES" sz="1400" b="0" i="0" dirty="0">
                <a:solidFill>
                  <a:srgbClr val="000066"/>
                </a:solidFill>
                <a:effectLst/>
                <a:latin typeface="Courier New" panose="02070309020205020404" pitchFamily="49" charset="0"/>
              </a:rPr>
              <a:t> volumen </a:t>
            </a:r>
            <a:r>
              <a:rPr lang="es-ES" sz="1400" b="0" i="0" dirty="0">
                <a:solidFill>
                  <a:srgbClr val="008000"/>
                </a:solidFill>
                <a:effectLst/>
                <a:latin typeface="Courier New" panose="02070309020205020404" pitchFamily="49" charset="0"/>
              </a:rPr>
              <a:t>(</a:t>
            </a:r>
            <a:r>
              <a:rPr lang="es-ES" sz="1400" b="0" i="0" dirty="0">
                <a:solidFill>
                  <a:srgbClr val="000066"/>
                </a:solidFill>
                <a:effectLst/>
                <a:latin typeface="Courier New" panose="02070309020205020404" pitchFamily="49" charset="0"/>
              </a:rPr>
              <a:t> </a:t>
            </a:r>
            <a:r>
              <a:rPr lang="es-ES" sz="1400" b="0" i="0" dirty="0">
                <a:solidFill>
                  <a:srgbClr val="008000"/>
                </a:solidFill>
                <a:effectLst/>
                <a:latin typeface="Courier New" panose="02070309020205020404" pitchFamily="49" charset="0"/>
              </a:rPr>
              <a:t>)</a:t>
            </a:r>
            <a:r>
              <a:rPr lang="es-ES" sz="1400" b="0" i="0" dirty="0">
                <a:solidFill>
                  <a:srgbClr val="000066"/>
                </a:solidFill>
                <a:effectLst/>
                <a:latin typeface="Courier New" panose="02070309020205020404" pitchFamily="49" charset="0"/>
              </a:rPr>
              <a:t> </a:t>
            </a:r>
            <a:r>
              <a:rPr lang="es-ES" sz="1400" b="0" i="0" dirty="0" err="1">
                <a:solidFill>
                  <a:srgbClr val="0000FF"/>
                </a:solidFill>
                <a:effectLst/>
                <a:latin typeface="Courier New" panose="02070309020205020404" pitchFamily="49" charset="0"/>
              </a:rPr>
              <a:t>const</a:t>
            </a:r>
            <a:r>
              <a:rPr lang="es-ES" sz="1400" b="0" i="0" dirty="0">
                <a:solidFill>
                  <a:srgbClr val="000066"/>
                </a:solidFill>
                <a:effectLst/>
                <a:latin typeface="Courier New" panose="02070309020205020404" pitchFamily="49" charset="0"/>
              </a:rPr>
              <a:t> </a:t>
            </a:r>
            <a:r>
              <a:rPr lang="es-ES" sz="1400" b="0" i="0" dirty="0">
                <a:solidFill>
                  <a:srgbClr val="000080"/>
                </a:solidFill>
                <a:effectLst/>
                <a:latin typeface="Courier New" panose="02070309020205020404" pitchFamily="49" charset="0"/>
              </a:rPr>
              <a:t>=</a:t>
            </a:r>
            <a:r>
              <a:rPr lang="es-ES" sz="1400" b="0" i="0" dirty="0">
                <a:solidFill>
                  <a:srgbClr val="000066"/>
                </a:solidFill>
                <a:effectLst/>
                <a:latin typeface="Courier New" panose="02070309020205020404" pitchFamily="49" charset="0"/>
              </a:rPr>
              <a:t> </a:t>
            </a:r>
            <a:r>
              <a:rPr lang="es-ES" sz="1400" b="0" i="0" dirty="0">
                <a:solidFill>
                  <a:srgbClr val="0000DD"/>
                </a:solidFill>
                <a:effectLst/>
                <a:latin typeface="Courier New" panose="02070309020205020404" pitchFamily="49" charset="0"/>
              </a:rPr>
              <a:t>0</a:t>
            </a:r>
            <a:r>
              <a:rPr lang="es-ES" sz="1400" b="0" i="0" dirty="0">
                <a:solidFill>
                  <a:srgbClr val="000066"/>
                </a:solidFill>
                <a:effectLst/>
                <a:latin typeface="Courier New" panose="02070309020205020404" pitchFamily="49" charset="0"/>
              </a:rPr>
              <a:t> </a:t>
            </a:r>
            <a:r>
              <a:rPr lang="es-ES" sz="1400" b="0" i="0" dirty="0">
                <a:solidFill>
                  <a:srgbClr val="008080"/>
                </a:solidFill>
                <a:effectLst/>
                <a:latin typeface="Courier New" panose="02070309020205020404" pitchFamily="49" charset="0"/>
              </a:rPr>
              <a:t>;</a:t>
            </a:r>
            <a:r>
              <a:rPr lang="es-ES" sz="1400" b="0" i="0" dirty="0">
                <a:solidFill>
                  <a:srgbClr val="000066"/>
                </a:solidFill>
                <a:effectLst/>
                <a:latin typeface="Courier New" panose="02070309020205020404" pitchFamily="49" charset="0"/>
              </a:rPr>
              <a:t> </a:t>
            </a:r>
            <a:r>
              <a:rPr lang="es-ES" sz="1400" b="0" i="0" dirty="0">
                <a:solidFill>
                  <a:srgbClr val="666666"/>
                </a:solidFill>
                <a:effectLst/>
                <a:latin typeface="Courier New" panose="02070309020205020404" pitchFamily="49" charset="0"/>
              </a:rPr>
              <a:t>//virtual sólo en declaración</a:t>
            </a:r>
            <a:br>
              <a:rPr lang="es-ES" sz="1400" b="0" i="0" dirty="0">
                <a:solidFill>
                  <a:srgbClr val="000066"/>
                </a:solidFill>
                <a:effectLst/>
                <a:latin typeface="Courier New" panose="02070309020205020404" pitchFamily="49" charset="0"/>
              </a:rPr>
            </a:br>
            <a:r>
              <a:rPr lang="es-ES" sz="1400" b="0" i="0" dirty="0" err="1">
                <a:solidFill>
                  <a:srgbClr val="0000FF"/>
                </a:solidFill>
                <a:effectLst/>
                <a:latin typeface="Courier New" panose="02070309020205020404" pitchFamily="49" charset="0"/>
              </a:rPr>
              <a:t>void</a:t>
            </a:r>
            <a:r>
              <a:rPr lang="es-ES" sz="1400" b="0" i="0" dirty="0">
                <a:solidFill>
                  <a:srgbClr val="000066"/>
                </a:solidFill>
                <a:effectLst/>
                <a:latin typeface="Courier New" panose="02070309020205020404" pitchFamily="49" charset="0"/>
              </a:rPr>
              <a:t> </a:t>
            </a:r>
            <a:r>
              <a:rPr lang="es-ES" sz="1400" b="0" i="0" dirty="0" err="1">
                <a:solidFill>
                  <a:srgbClr val="000066"/>
                </a:solidFill>
                <a:effectLst/>
                <a:latin typeface="Courier New" panose="02070309020205020404" pitchFamily="49" charset="0"/>
              </a:rPr>
              <a:t>mostrarVolumen</a:t>
            </a:r>
            <a:r>
              <a:rPr lang="es-ES" sz="1400" b="0" i="0" dirty="0">
                <a:solidFill>
                  <a:srgbClr val="000066"/>
                </a:solidFill>
                <a:effectLst/>
                <a:latin typeface="Courier New" panose="02070309020205020404" pitchFamily="49" charset="0"/>
              </a:rPr>
              <a:t> </a:t>
            </a:r>
            <a:r>
              <a:rPr lang="es-ES" sz="1400" b="0" i="0" dirty="0">
                <a:solidFill>
                  <a:srgbClr val="008000"/>
                </a:solidFill>
                <a:effectLst/>
                <a:latin typeface="Courier New" panose="02070309020205020404" pitchFamily="49" charset="0"/>
              </a:rPr>
              <a:t>(</a:t>
            </a:r>
            <a:r>
              <a:rPr lang="es-ES" sz="1400" b="0" i="0" dirty="0">
                <a:solidFill>
                  <a:srgbClr val="000066"/>
                </a:solidFill>
                <a:effectLst/>
                <a:latin typeface="Courier New" panose="02070309020205020404" pitchFamily="49" charset="0"/>
              </a:rPr>
              <a:t> </a:t>
            </a:r>
            <a:r>
              <a:rPr lang="es-ES" sz="1400" b="0" i="0" dirty="0">
                <a:solidFill>
                  <a:srgbClr val="008000"/>
                </a:solidFill>
                <a:effectLst/>
                <a:latin typeface="Courier New" panose="02070309020205020404" pitchFamily="49" charset="0"/>
              </a:rPr>
              <a:t>)</a:t>
            </a:r>
            <a:r>
              <a:rPr lang="es-ES" sz="1400" b="0" i="0" dirty="0">
                <a:solidFill>
                  <a:srgbClr val="000066"/>
                </a:solidFill>
                <a:effectLst/>
                <a:latin typeface="Courier New" panose="02070309020205020404" pitchFamily="49" charset="0"/>
              </a:rPr>
              <a:t> </a:t>
            </a:r>
            <a:r>
              <a:rPr lang="es-ES" sz="1400" b="0" i="0" dirty="0" err="1">
                <a:solidFill>
                  <a:srgbClr val="0000FF"/>
                </a:solidFill>
                <a:effectLst/>
                <a:latin typeface="Courier New" panose="02070309020205020404" pitchFamily="49" charset="0"/>
              </a:rPr>
              <a:t>const</a:t>
            </a:r>
            <a:r>
              <a:rPr lang="es-ES" sz="1400" b="0" i="0" dirty="0">
                <a:solidFill>
                  <a:srgbClr val="000066"/>
                </a:solidFill>
                <a:effectLst/>
                <a:latin typeface="Courier New" panose="02070309020205020404" pitchFamily="49" charset="0"/>
              </a:rPr>
              <a:t> </a:t>
            </a:r>
            <a:r>
              <a:rPr lang="es-ES" sz="1400" b="0" i="0" dirty="0">
                <a:solidFill>
                  <a:srgbClr val="008080"/>
                </a:solidFill>
                <a:effectLst/>
                <a:latin typeface="Courier New" panose="02070309020205020404" pitchFamily="49" charset="0"/>
              </a:rPr>
              <a:t>;</a:t>
            </a:r>
            <a:br>
              <a:rPr lang="es-ES" sz="1400" b="0" i="0" dirty="0">
                <a:solidFill>
                  <a:srgbClr val="000066"/>
                </a:solidFill>
                <a:effectLst/>
                <a:latin typeface="Courier New" panose="02070309020205020404" pitchFamily="49" charset="0"/>
              </a:rPr>
            </a:br>
            <a:r>
              <a:rPr lang="es-ES" sz="1400" b="0" i="0" dirty="0">
                <a:solidFill>
                  <a:srgbClr val="666666"/>
                </a:solidFill>
                <a:effectLst/>
                <a:latin typeface="Courier New" panose="02070309020205020404" pitchFamily="49" charset="0"/>
              </a:rPr>
              <a:t>//al usar punteros a la clase base no se invocan a los destructores correctos</a:t>
            </a:r>
            <a:br>
              <a:rPr lang="es-ES" sz="1400" b="0" i="0" dirty="0">
                <a:solidFill>
                  <a:srgbClr val="000066"/>
                </a:solidFill>
                <a:effectLst/>
                <a:latin typeface="Courier New" panose="02070309020205020404" pitchFamily="49" charset="0"/>
              </a:rPr>
            </a:br>
            <a:r>
              <a:rPr lang="es-ES" sz="1400" b="0" i="0" dirty="0">
                <a:solidFill>
                  <a:srgbClr val="0000FF"/>
                </a:solidFill>
                <a:effectLst/>
                <a:latin typeface="Courier New" panose="02070309020205020404" pitchFamily="49" charset="0"/>
              </a:rPr>
              <a:t>virtual</a:t>
            </a:r>
            <a:r>
              <a:rPr lang="es-ES" sz="1400" b="0" i="0" dirty="0">
                <a:solidFill>
                  <a:srgbClr val="000066"/>
                </a:solidFill>
                <a:effectLst/>
                <a:latin typeface="Courier New" panose="02070309020205020404" pitchFamily="49" charset="0"/>
              </a:rPr>
              <a:t> ~Contenedor </a:t>
            </a:r>
            <a:r>
              <a:rPr lang="es-ES" sz="1400" b="0" i="0" dirty="0">
                <a:solidFill>
                  <a:srgbClr val="008000"/>
                </a:solidFill>
                <a:effectLst/>
                <a:latin typeface="Courier New" panose="02070309020205020404" pitchFamily="49" charset="0"/>
              </a:rPr>
              <a:t>(</a:t>
            </a:r>
            <a:r>
              <a:rPr lang="es-ES" sz="1400" b="0" i="0" dirty="0">
                <a:solidFill>
                  <a:srgbClr val="000066"/>
                </a:solidFill>
                <a:effectLst/>
                <a:latin typeface="Courier New" panose="02070309020205020404" pitchFamily="49" charset="0"/>
              </a:rPr>
              <a:t> </a:t>
            </a:r>
            <a:r>
              <a:rPr lang="es-ES" sz="1400" b="0" i="0" dirty="0" err="1">
                <a:solidFill>
                  <a:srgbClr val="0000FF"/>
                </a:solidFill>
                <a:effectLst/>
                <a:latin typeface="Courier New" panose="02070309020205020404" pitchFamily="49" charset="0"/>
              </a:rPr>
              <a:t>void</a:t>
            </a:r>
            <a:r>
              <a:rPr lang="es-ES" sz="1400" b="0" i="0" dirty="0">
                <a:solidFill>
                  <a:srgbClr val="000066"/>
                </a:solidFill>
                <a:effectLst/>
                <a:latin typeface="Courier New" panose="02070309020205020404" pitchFamily="49" charset="0"/>
              </a:rPr>
              <a:t> </a:t>
            </a:r>
            <a:r>
              <a:rPr lang="es-ES" sz="1400" b="0" i="0" dirty="0">
                <a:solidFill>
                  <a:srgbClr val="008000"/>
                </a:solidFill>
                <a:effectLst/>
                <a:latin typeface="Courier New" panose="02070309020205020404" pitchFamily="49" charset="0"/>
              </a:rPr>
              <a:t>)</a:t>
            </a:r>
            <a:r>
              <a:rPr lang="es-ES" sz="1400" b="0" i="0" dirty="0">
                <a:solidFill>
                  <a:srgbClr val="000066"/>
                </a:solidFill>
                <a:effectLst/>
                <a:latin typeface="Courier New" panose="02070309020205020404" pitchFamily="49" charset="0"/>
              </a:rPr>
              <a:t> </a:t>
            </a:r>
            <a:r>
              <a:rPr lang="es-ES" sz="1400" b="0" i="0" dirty="0">
                <a:solidFill>
                  <a:srgbClr val="008080"/>
                </a:solidFill>
                <a:effectLst/>
                <a:latin typeface="Courier New" panose="02070309020205020404" pitchFamily="49" charset="0"/>
              </a:rPr>
              <a:t>;</a:t>
            </a:r>
            <a:r>
              <a:rPr lang="es-ES" sz="1400" b="0" i="0" dirty="0">
                <a:solidFill>
                  <a:srgbClr val="000066"/>
                </a:solidFill>
                <a:effectLst/>
                <a:latin typeface="Courier New" panose="02070309020205020404" pitchFamily="49" charset="0"/>
              </a:rPr>
              <a:t> </a:t>
            </a:r>
            <a:r>
              <a:rPr lang="es-ES" sz="1400" b="0" i="0" dirty="0">
                <a:solidFill>
                  <a:srgbClr val="666666"/>
                </a:solidFill>
                <a:effectLst/>
                <a:latin typeface="Courier New" panose="02070309020205020404" pitchFamily="49" charset="0"/>
              </a:rPr>
              <a:t>//para invocar el destructor correcto agrego virtual</a:t>
            </a:r>
            <a:br>
              <a:rPr lang="es-ES" sz="1400" b="0" i="0" dirty="0">
                <a:solidFill>
                  <a:srgbClr val="000066"/>
                </a:solidFill>
                <a:effectLst/>
                <a:latin typeface="Courier New" panose="02070309020205020404" pitchFamily="49" charset="0"/>
              </a:rPr>
            </a:br>
            <a:r>
              <a:rPr lang="es-ES" sz="1400" b="0" i="0" dirty="0">
                <a:solidFill>
                  <a:srgbClr val="008000"/>
                </a:solidFill>
                <a:effectLst/>
                <a:latin typeface="Courier New" panose="02070309020205020404" pitchFamily="49" charset="0"/>
              </a:rPr>
              <a:t>}</a:t>
            </a:r>
            <a:r>
              <a:rPr lang="es-ES" sz="1400" b="0" i="0" dirty="0">
                <a:solidFill>
                  <a:srgbClr val="000066"/>
                </a:solidFill>
                <a:effectLst/>
                <a:latin typeface="Courier New" panose="02070309020205020404" pitchFamily="49" charset="0"/>
              </a:rPr>
              <a:t> </a:t>
            </a:r>
            <a:r>
              <a:rPr lang="es-ES" sz="1400" b="0" i="0" dirty="0">
                <a:solidFill>
                  <a:srgbClr val="008080"/>
                </a:solidFill>
                <a:effectLst/>
                <a:latin typeface="Courier New" panose="02070309020205020404" pitchFamily="49" charset="0"/>
              </a:rPr>
              <a:t>;</a:t>
            </a:r>
            <a:endParaRPr lang="es-AR" sz="1400" dirty="0"/>
          </a:p>
        </p:txBody>
      </p:sp>
      <p:sp>
        <p:nvSpPr>
          <p:cNvPr id="8" name="Rectángulo 7"/>
          <p:cNvSpPr/>
          <p:nvPr/>
        </p:nvSpPr>
        <p:spPr>
          <a:xfrm>
            <a:off x="3089275" y="3964916"/>
            <a:ext cx="8961437" cy="2893100"/>
          </a:xfrm>
          <a:prstGeom prst="rect">
            <a:avLst/>
          </a:prstGeom>
          <a:solidFill>
            <a:schemeClr val="tx1"/>
          </a:solidFill>
        </p:spPr>
        <p:txBody>
          <a:bodyPr wrap="square">
            <a:spAutoFit/>
          </a:bodyPr>
          <a:lstStyle/>
          <a:p>
            <a:r>
              <a:rPr lang="es-AR" sz="1400" b="0" i="0" dirty="0">
                <a:solidFill>
                  <a:srgbClr val="339900"/>
                </a:solidFill>
                <a:effectLst/>
                <a:latin typeface="Courier New" panose="02070309020205020404" pitchFamily="49" charset="0"/>
              </a:rPr>
              <a:t>#</a:t>
            </a:r>
            <a:r>
              <a:rPr lang="es-AR" sz="1400" b="0" i="0" dirty="0" err="1">
                <a:solidFill>
                  <a:srgbClr val="339900"/>
                </a:solidFill>
                <a:effectLst/>
                <a:latin typeface="Courier New" panose="02070309020205020404" pitchFamily="49" charset="0"/>
              </a:rPr>
              <a:t>include</a:t>
            </a:r>
            <a:r>
              <a:rPr lang="es-AR" sz="1400" b="0" i="0" dirty="0">
                <a:solidFill>
                  <a:srgbClr val="339900"/>
                </a:solidFill>
                <a:effectLst/>
                <a:latin typeface="Courier New" panose="02070309020205020404" pitchFamily="49" charset="0"/>
              </a:rPr>
              <a:t> "</a:t>
            </a:r>
            <a:r>
              <a:rPr lang="es-AR" sz="1400" b="0" i="0" dirty="0" err="1">
                <a:solidFill>
                  <a:srgbClr val="339900"/>
                </a:solidFill>
                <a:effectLst/>
                <a:latin typeface="Courier New" panose="02070309020205020404" pitchFamily="49" charset="0"/>
              </a:rPr>
              <a:t>Contenedor.h</a:t>
            </a:r>
            <a:r>
              <a:rPr lang="es-AR" sz="1400" b="0" i="0" dirty="0">
                <a:solidFill>
                  <a:srgbClr val="33990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339900"/>
                </a:solidFill>
                <a:effectLst/>
                <a:latin typeface="Courier New" panose="02070309020205020404" pitchFamily="49" charset="0"/>
              </a:rPr>
              <a:t>#</a:t>
            </a:r>
            <a:r>
              <a:rPr lang="es-AR" sz="1400" b="0" i="0" dirty="0" err="1">
                <a:solidFill>
                  <a:srgbClr val="339900"/>
                </a:solidFill>
                <a:effectLst/>
                <a:latin typeface="Courier New" panose="02070309020205020404" pitchFamily="49" charset="0"/>
              </a:rPr>
              <a:t>include</a:t>
            </a:r>
            <a:r>
              <a:rPr lang="es-AR" sz="1400" b="0" i="0" dirty="0">
                <a:solidFill>
                  <a:srgbClr val="339900"/>
                </a:solidFill>
                <a:effectLst/>
                <a:latin typeface="Courier New" panose="02070309020205020404" pitchFamily="49" charset="0"/>
              </a:rPr>
              <a:t> &lt;</a:t>
            </a:r>
            <a:r>
              <a:rPr lang="es-AR" sz="1400" b="0" i="0" dirty="0" err="1">
                <a:solidFill>
                  <a:srgbClr val="339900"/>
                </a:solidFill>
                <a:effectLst/>
                <a:latin typeface="Courier New" panose="02070309020205020404" pitchFamily="49" charset="0"/>
              </a:rPr>
              <a:t>iostream</a:t>
            </a:r>
            <a:r>
              <a:rPr lang="es-AR" sz="1400" b="0" i="0" dirty="0">
                <a:solidFill>
                  <a:srgbClr val="339900"/>
                </a:solidFill>
                <a:effectLst/>
                <a:latin typeface="Courier New" panose="02070309020205020404" pitchFamily="49" charset="0"/>
              </a:rPr>
              <a:t>&gt;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using</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std</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00DD"/>
                </a:solidFill>
                <a:effectLst/>
                <a:latin typeface="Courier New" panose="02070309020205020404" pitchFamily="49" charset="0"/>
              </a:rPr>
              <a:t>cout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using</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std</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7788"/>
                </a:solidFill>
                <a:effectLst/>
                <a:latin typeface="Courier New" panose="02070309020205020404" pitchFamily="49" charset="0"/>
              </a:rPr>
              <a:t>endl</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void</a:t>
            </a:r>
            <a:r>
              <a:rPr lang="es-AR" sz="1400" b="0" i="0" dirty="0">
                <a:solidFill>
                  <a:srgbClr val="000066"/>
                </a:solidFill>
                <a:effectLst/>
                <a:latin typeface="Courier New" panose="02070309020205020404" pitchFamily="49" charset="0"/>
              </a:rPr>
              <a:t> Contenedor </a:t>
            </a:r>
            <a:r>
              <a:rPr lang="es-AR" sz="1400" b="0" i="0" dirty="0">
                <a:solidFill>
                  <a:srgbClr val="008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7788"/>
                </a:solidFill>
                <a:effectLst/>
                <a:latin typeface="Courier New" panose="02070309020205020404" pitchFamily="49" charset="0"/>
              </a:rPr>
              <a:t>mostrarVolumen</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00FF"/>
                </a:solidFill>
                <a:effectLst/>
                <a:latin typeface="Courier New" panose="02070309020205020404" pitchFamily="49" charset="0"/>
              </a:rPr>
              <a:t>const</a:t>
            </a:r>
            <a:br>
              <a:rPr lang="es-AR" sz="1400" b="0" i="0" dirty="0">
                <a:solidFill>
                  <a:srgbClr val="000066"/>
                </a:solidFill>
                <a:effectLst/>
                <a:latin typeface="Courier New" panose="02070309020205020404" pitchFamily="49" charset="0"/>
              </a:rPr>
            </a:br>
            <a:r>
              <a:rPr lang="es-AR" sz="1400" b="0" i="0" dirty="0">
                <a:solidFill>
                  <a:srgbClr val="00800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DD"/>
                </a:solidFill>
                <a:effectLst/>
                <a:latin typeface="Courier New" panose="02070309020205020404" pitchFamily="49" charset="0"/>
              </a:rPr>
              <a:t>cout</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&lt;&lt;</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endl</a:t>
            </a:r>
            <a:br>
              <a:rPr lang="es-AR" sz="1400" b="0" i="0" dirty="0">
                <a:solidFill>
                  <a:srgbClr val="000066"/>
                </a:solidFill>
                <a:effectLst/>
                <a:latin typeface="Courier New" panose="02070309020205020404" pitchFamily="49" charset="0"/>
              </a:rPr>
            </a:br>
            <a:r>
              <a:rPr lang="es-AR" sz="1400" b="0" i="0" dirty="0">
                <a:solidFill>
                  <a:srgbClr val="000080"/>
                </a:solidFill>
                <a:effectLst/>
                <a:latin typeface="Courier New" panose="02070309020205020404" pitchFamily="49" charset="0"/>
              </a:rPr>
              <a:t>&lt;&lt;</a:t>
            </a:r>
            <a:r>
              <a:rPr lang="es-AR" sz="1400" b="0" i="0" dirty="0">
                <a:solidFill>
                  <a:srgbClr val="000066"/>
                </a:solidFill>
                <a:effectLst/>
                <a:latin typeface="Courier New" panose="02070309020205020404" pitchFamily="49" charset="0"/>
              </a:rPr>
              <a:t> </a:t>
            </a:r>
            <a:r>
              <a:rPr lang="es-AR" sz="1400" b="0" i="0" dirty="0">
                <a:solidFill>
                  <a:srgbClr val="FF0000"/>
                </a:solidFill>
                <a:effectLst/>
                <a:latin typeface="Courier New" panose="02070309020205020404" pitchFamily="49" charset="0"/>
              </a:rPr>
              <a:t>"El volumen de la caja es: "</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&lt;&lt;</a:t>
            </a:r>
            <a:r>
              <a:rPr lang="es-AR" sz="1400" b="0" i="0" dirty="0">
                <a:solidFill>
                  <a:srgbClr val="000066"/>
                </a:solidFill>
                <a:effectLst/>
                <a:latin typeface="Courier New" panose="02070309020205020404" pitchFamily="49" charset="0"/>
              </a:rPr>
              <a:t> volumen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&lt;&lt;</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endl</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800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0066"/>
                </a:solidFill>
                <a:effectLst/>
                <a:latin typeface="Courier New" panose="02070309020205020404" pitchFamily="49" charset="0"/>
              </a:rPr>
              <a:t>Contenedor </a:t>
            </a:r>
            <a:r>
              <a:rPr lang="es-AR" sz="1400" b="0" i="0" dirty="0">
                <a:solidFill>
                  <a:srgbClr val="008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~Contenedor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00FF"/>
                </a:solidFill>
                <a:effectLst/>
                <a:latin typeface="Courier New" panose="02070309020205020404" pitchFamily="49" charset="0"/>
              </a:rPr>
              <a:t>void</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800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DD"/>
                </a:solidFill>
                <a:effectLst/>
                <a:latin typeface="Courier New" panose="02070309020205020404" pitchFamily="49" charset="0"/>
              </a:rPr>
              <a:t>cout</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&lt;&lt;</a:t>
            </a:r>
            <a:r>
              <a:rPr lang="es-AR" sz="1400" b="0" i="0" dirty="0">
                <a:solidFill>
                  <a:srgbClr val="000066"/>
                </a:solidFill>
                <a:effectLst/>
                <a:latin typeface="Courier New" panose="02070309020205020404" pitchFamily="49" charset="0"/>
              </a:rPr>
              <a:t> </a:t>
            </a:r>
            <a:r>
              <a:rPr lang="es-AR" sz="1400" b="0" i="0" dirty="0">
                <a:solidFill>
                  <a:srgbClr val="FF0000"/>
                </a:solidFill>
                <a:effectLst/>
                <a:latin typeface="Courier New" panose="02070309020205020404" pitchFamily="49" charset="0"/>
              </a:rPr>
              <a:t>"Invocado el destructor de Contenedor"</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&lt;&lt;</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endl</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8000"/>
                </a:solidFill>
                <a:effectLst/>
                <a:latin typeface="Courier New" panose="02070309020205020404" pitchFamily="49" charset="0"/>
              </a:rPr>
              <a:t>}</a:t>
            </a:r>
            <a:endParaRPr lang="es-AR" sz="1400" dirty="0"/>
          </a:p>
        </p:txBody>
      </p:sp>
    </p:spTree>
    <p:extLst>
      <p:ext uri="{BB962C8B-B14F-4D97-AF65-F5344CB8AC3E}">
        <p14:creationId xmlns:p14="http://schemas.microsoft.com/office/powerpoint/2010/main" val="3429663277"/>
      </p:ext>
    </p:extLst>
  </p:cSld>
  <p:clrMapOvr>
    <a:masterClrMapping/>
  </p:clrMapOvr>
  <p:transition spd="med">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41</a:t>
            </a:fld>
            <a:endParaRPr lang="es-AR" spc="10" dirty="0"/>
          </a:p>
        </p:txBody>
      </p:sp>
      <p:sp>
        <p:nvSpPr>
          <p:cNvPr id="7" name="Rectángulo 6"/>
          <p:cNvSpPr/>
          <p:nvPr/>
        </p:nvSpPr>
        <p:spPr>
          <a:xfrm>
            <a:off x="153987" y="1211279"/>
            <a:ext cx="6715125" cy="3323987"/>
          </a:xfrm>
          <a:prstGeom prst="rect">
            <a:avLst/>
          </a:prstGeom>
          <a:solidFill>
            <a:schemeClr val="tx1"/>
          </a:solidFill>
        </p:spPr>
        <p:txBody>
          <a:bodyPr>
            <a:spAutoFit/>
          </a:bodyPr>
          <a:lstStyle/>
          <a:p>
            <a:r>
              <a:rPr lang="es-AR" sz="1400" b="0" i="0" dirty="0">
                <a:solidFill>
                  <a:srgbClr val="339900"/>
                </a:solidFill>
                <a:effectLst/>
                <a:latin typeface="Courier New" panose="02070309020205020404" pitchFamily="49" charset="0"/>
              </a:rPr>
              <a:t>#</a:t>
            </a:r>
            <a:r>
              <a:rPr lang="es-AR" sz="1400" b="0" i="0" dirty="0" err="1">
                <a:solidFill>
                  <a:srgbClr val="339900"/>
                </a:solidFill>
                <a:effectLst/>
                <a:latin typeface="Courier New" panose="02070309020205020404" pitchFamily="49" charset="0"/>
              </a:rPr>
              <a:t>pragma</a:t>
            </a:r>
            <a:r>
              <a:rPr lang="es-AR" sz="1400" b="0" i="0" dirty="0">
                <a:solidFill>
                  <a:srgbClr val="339900"/>
                </a:solidFill>
                <a:effectLst/>
                <a:latin typeface="Courier New" panose="02070309020205020404" pitchFamily="49" charset="0"/>
              </a:rPr>
              <a:t> once</a:t>
            </a:r>
            <a:br>
              <a:rPr lang="es-AR" sz="1400" b="0" i="0" dirty="0">
                <a:solidFill>
                  <a:srgbClr val="000066"/>
                </a:solidFill>
                <a:effectLst/>
                <a:latin typeface="Courier New" panose="02070309020205020404" pitchFamily="49" charset="0"/>
              </a:rPr>
            </a:br>
            <a:r>
              <a:rPr lang="es-AR" sz="1400" b="0" i="0" dirty="0">
                <a:solidFill>
                  <a:srgbClr val="339900"/>
                </a:solidFill>
                <a:effectLst/>
                <a:latin typeface="Courier New" panose="02070309020205020404" pitchFamily="49" charset="0"/>
              </a:rPr>
              <a:t>#</a:t>
            </a:r>
            <a:r>
              <a:rPr lang="es-AR" sz="1400" b="0" i="0" dirty="0" err="1">
                <a:solidFill>
                  <a:srgbClr val="339900"/>
                </a:solidFill>
                <a:effectLst/>
                <a:latin typeface="Courier New" panose="02070309020205020404" pitchFamily="49" charset="0"/>
              </a:rPr>
              <a:t>include</a:t>
            </a:r>
            <a:r>
              <a:rPr lang="es-AR" sz="1400" b="0" i="0" dirty="0">
                <a:solidFill>
                  <a:srgbClr val="339900"/>
                </a:solidFill>
                <a:effectLst/>
                <a:latin typeface="Courier New" panose="02070309020205020404" pitchFamily="49" charset="0"/>
              </a:rPr>
              <a:t> "</a:t>
            </a:r>
            <a:r>
              <a:rPr lang="es-AR" sz="1400" b="0" i="0" dirty="0" err="1">
                <a:solidFill>
                  <a:srgbClr val="339900"/>
                </a:solidFill>
                <a:effectLst/>
                <a:latin typeface="Courier New" panose="02070309020205020404" pitchFamily="49" charset="0"/>
              </a:rPr>
              <a:t>Contenedor.h</a:t>
            </a:r>
            <a:r>
              <a:rPr lang="es-AR" sz="1400" b="0" i="0" dirty="0">
                <a:solidFill>
                  <a:srgbClr val="33990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class</a:t>
            </a:r>
            <a:r>
              <a:rPr lang="es-AR" sz="1400" b="0" i="0" dirty="0">
                <a:solidFill>
                  <a:srgbClr val="000066"/>
                </a:solidFill>
                <a:effectLst/>
                <a:latin typeface="Courier New" panose="02070309020205020404" pitchFamily="49" charset="0"/>
              </a:rPr>
              <a:t> Caja </a:t>
            </a:r>
            <a:r>
              <a:rPr lang="es-AR" sz="1400" b="0" i="0" dirty="0">
                <a:solidFill>
                  <a:srgbClr val="008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00FF"/>
                </a:solidFill>
                <a:effectLst/>
                <a:latin typeface="Courier New" panose="02070309020205020404" pitchFamily="49" charset="0"/>
              </a:rPr>
              <a:t>public</a:t>
            </a:r>
            <a:r>
              <a:rPr lang="es-AR" sz="1400" b="0" i="0" dirty="0">
                <a:solidFill>
                  <a:srgbClr val="000066"/>
                </a:solidFill>
                <a:effectLst/>
                <a:latin typeface="Courier New" panose="02070309020205020404" pitchFamily="49" charset="0"/>
              </a:rPr>
              <a:t> Contenedor</a:t>
            </a:r>
            <a:br>
              <a:rPr lang="es-AR" sz="1400" b="0" i="0" dirty="0">
                <a:solidFill>
                  <a:srgbClr val="000066"/>
                </a:solidFill>
                <a:effectLst/>
                <a:latin typeface="Courier New" panose="02070309020205020404" pitchFamily="49" charset="0"/>
              </a:rPr>
            </a:br>
            <a:r>
              <a:rPr lang="es-AR" sz="1400" b="0" i="0" dirty="0">
                <a:solidFill>
                  <a:srgbClr val="00800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public</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0066"/>
                </a:solidFill>
                <a:effectLst/>
                <a:latin typeface="Courier New" panose="02070309020205020404" pitchFamily="49" charset="0"/>
              </a:rPr>
              <a:t>Caja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00FF"/>
                </a:solidFill>
                <a:effectLst/>
                <a:latin typeface="Courier New" panose="02070309020205020404" pitchFamily="49" charset="0"/>
              </a:rPr>
              <a:t>double</a:t>
            </a:r>
            <a:r>
              <a:rPr lang="es-AR" sz="1400" b="0" i="0" dirty="0">
                <a:solidFill>
                  <a:srgbClr val="000066"/>
                </a:solidFill>
                <a:effectLst/>
                <a:latin typeface="Courier New" panose="02070309020205020404" pitchFamily="49" charset="0"/>
              </a:rPr>
              <a:t> l </a:t>
            </a:r>
            <a:r>
              <a:rPr lang="es-AR" sz="1400" b="0" i="0" dirty="0">
                <a:solidFill>
                  <a:srgbClr val="000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800080"/>
                </a:solidFill>
                <a:effectLst/>
                <a:latin typeface="Courier New" panose="02070309020205020404" pitchFamily="49" charset="0"/>
              </a:rPr>
              <a:t>1.0</a:t>
            </a:r>
            <a:r>
              <a:rPr lang="es-AR" sz="1400" b="0" i="0" dirty="0">
                <a:solidFill>
                  <a:srgbClr val="000066"/>
                </a:solidFill>
                <a:effectLst/>
                <a:latin typeface="Courier New" panose="02070309020205020404" pitchFamily="49" charset="0"/>
              </a:rPr>
              <a:t> , </a:t>
            </a:r>
            <a:r>
              <a:rPr lang="es-AR" sz="1400" b="0" i="0" dirty="0" err="1">
                <a:solidFill>
                  <a:srgbClr val="0000FF"/>
                </a:solidFill>
                <a:effectLst/>
                <a:latin typeface="Courier New" panose="02070309020205020404" pitchFamily="49" charset="0"/>
              </a:rPr>
              <a:t>double</a:t>
            </a:r>
            <a:r>
              <a:rPr lang="es-AR" sz="1400" b="0" i="0" dirty="0">
                <a:solidFill>
                  <a:srgbClr val="000066"/>
                </a:solidFill>
                <a:effectLst/>
                <a:latin typeface="Courier New" panose="02070309020205020404" pitchFamily="49" charset="0"/>
              </a:rPr>
              <a:t> </a:t>
            </a:r>
            <a:r>
              <a:rPr lang="es-AR" sz="1400" b="0" i="0" dirty="0" err="1">
                <a:solidFill>
                  <a:srgbClr val="000066"/>
                </a:solidFill>
                <a:effectLst/>
                <a:latin typeface="Courier New" panose="02070309020205020404" pitchFamily="49" charset="0"/>
              </a:rPr>
              <a:t>an</a:t>
            </a:r>
            <a:r>
              <a:rPr lang="es-AR" sz="1400" b="0" i="0" dirty="0">
                <a:solidFill>
                  <a:srgbClr val="000066"/>
                </a:solidFill>
                <a:effectLst/>
                <a:latin typeface="Courier New" panose="02070309020205020404" pitchFamily="49" charset="0"/>
              </a:rPr>
              <a:t> </a:t>
            </a:r>
            <a:r>
              <a:rPr lang="es-AR" sz="1400" b="0" i="0" dirty="0">
                <a:solidFill>
                  <a:srgbClr val="000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800080"/>
                </a:solidFill>
                <a:effectLst/>
                <a:latin typeface="Courier New" panose="02070309020205020404" pitchFamily="49" charset="0"/>
              </a:rPr>
              <a:t>1.0</a:t>
            </a:r>
            <a:r>
              <a:rPr lang="es-AR" sz="1400" b="0" i="0" dirty="0">
                <a:solidFill>
                  <a:srgbClr val="000066"/>
                </a:solidFill>
                <a:effectLst/>
                <a:latin typeface="Courier New" panose="02070309020205020404" pitchFamily="49" charset="0"/>
              </a:rPr>
              <a:t> , </a:t>
            </a:r>
            <a:r>
              <a:rPr lang="es-AR" sz="1400" b="0" i="0" dirty="0" err="1">
                <a:solidFill>
                  <a:srgbClr val="0000FF"/>
                </a:solidFill>
                <a:effectLst/>
                <a:latin typeface="Courier New" panose="02070309020205020404" pitchFamily="49" charset="0"/>
              </a:rPr>
              <a:t>double</a:t>
            </a:r>
            <a:r>
              <a:rPr lang="es-AR" sz="1400" b="0" i="0" dirty="0">
                <a:solidFill>
                  <a:srgbClr val="000066"/>
                </a:solidFill>
                <a:effectLst/>
                <a:latin typeface="Courier New" panose="02070309020205020404" pitchFamily="49" charset="0"/>
              </a:rPr>
              <a:t> al </a:t>
            </a:r>
            <a:r>
              <a:rPr lang="es-AR" sz="1400" b="0" i="0" dirty="0">
                <a:solidFill>
                  <a:srgbClr val="00008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800080"/>
                </a:solidFill>
                <a:effectLst/>
                <a:latin typeface="Courier New" panose="02070309020205020404" pitchFamily="49" charset="0"/>
              </a:rPr>
              <a:t>1.0</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0066"/>
                </a:solidFill>
                <a:effectLst/>
                <a:latin typeface="Courier New" panose="02070309020205020404" pitchFamily="49" charset="0"/>
              </a:rPr>
              <a:t>Caja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00FF"/>
                </a:solidFill>
                <a:effectLst/>
                <a:latin typeface="Courier New" panose="02070309020205020404" pitchFamily="49" charset="0"/>
              </a:rPr>
              <a:t>const</a:t>
            </a:r>
            <a:r>
              <a:rPr lang="es-AR" sz="1400" b="0" i="0" dirty="0">
                <a:solidFill>
                  <a:srgbClr val="000066"/>
                </a:solidFill>
                <a:effectLst/>
                <a:latin typeface="Courier New" panose="02070309020205020404" pitchFamily="49" charset="0"/>
              </a:rPr>
              <a:t> Caja </a:t>
            </a:r>
            <a:r>
              <a:rPr lang="es-AR" sz="1400" b="0" i="0" dirty="0">
                <a:solidFill>
                  <a:srgbClr val="000040"/>
                </a:solidFill>
                <a:effectLst/>
                <a:latin typeface="Courier New" panose="02070309020205020404" pitchFamily="49" charset="0"/>
              </a:rPr>
              <a:t>&amp;</a:t>
            </a:r>
            <a:r>
              <a:rPr lang="es-AR" sz="1400" b="0" i="0" dirty="0">
                <a:solidFill>
                  <a:srgbClr val="000066"/>
                </a:solidFill>
                <a:effectLst/>
                <a:latin typeface="Courier New" panose="02070309020205020404" pitchFamily="49" charset="0"/>
              </a:rPr>
              <a:t> c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00FF"/>
                </a:solidFill>
                <a:effectLst/>
                <a:latin typeface="Courier New" panose="02070309020205020404" pitchFamily="49" charset="0"/>
              </a:rPr>
              <a:t>virtual</a:t>
            </a:r>
            <a:r>
              <a:rPr lang="es-AR" sz="1400" b="0" i="0" dirty="0">
                <a:solidFill>
                  <a:srgbClr val="000066"/>
                </a:solidFill>
                <a:effectLst/>
                <a:latin typeface="Courier New" panose="02070309020205020404" pitchFamily="49" charset="0"/>
              </a:rPr>
              <a:t> </a:t>
            </a:r>
            <a:r>
              <a:rPr lang="es-AR" sz="1400" b="0" i="0" dirty="0" err="1">
                <a:solidFill>
                  <a:srgbClr val="0000FF"/>
                </a:solidFill>
                <a:effectLst/>
                <a:latin typeface="Courier New" panose="02070309020205020404" pitchFamily="49" charset="0"/>
              </a:rPr>
              <a:t>double</a:t>
            </a:r>
            <a:r>
              <a:rPr lang="es-AR" sz="1400" b="0" i="0" dirty="0">
                <a:solidFill>
                  <a:srgbClr val="000066"/>
                </a:solidFill>
                <a:effectLst/>
                <a:latin typeface="Courier New" panose="02070309020205020404" pitchFamily="49" charset="0"/>
              </a:rPr>
              <a:t> volumen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00FF"/>
                </a:solidFill>
                <a:effectLst/>
                <a:latin typeface="Courier New" panose="02070309020205020404" pitchFamily="49" charset="0"/>
              </a:rPr>
              <a:t>void</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00FF"/>
                </a:solidFill>
                <a:effectLst/>
                <a:latin typeface="Courier New" panose="02070309020205020404" pitchFamily="49" charset="0"/>
              </a:rPr>
              <a:t>const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0066"/>
                </a:solidFill>
                <a:effectLst/>
                <a:latin typeface="Courier New" panose="02070309020205020404" pitchFamily="49" charset="0"/>
              </a:rPr>
              <a:t>~Caja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err="1">
                <a:solidFill>
                  <a:srgbClr val="0000FF"/>
                </a:solidFill>
                <a:effectLst/>
                <a:latin typeface="Courier New" panose="02070309020205020404" pitchFamily="49" charset="0"/>
              </a:rPr>
              <a:t>void</a:t>
            </a:r>
            <a:r>
              <a:rPr lang="es-AR" sz="1400" b="0" i="0" dirty="0">
                <a:solidFill>
                  <a:srgbClr val="000066"/>
                </a:solidFill>
                <a:effectLst/>
                <a:latin typeface="Courier New" panose="02070309020205020404" pitchFamily="49" charset="0"/>
              </a:rPr>
              <a:t> </a:t>
            </a: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protected</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double</a:t>
            </a:r>
            <a:r>
              <a:rPr lang="es-AR" sz="1400" b="0" i="0" dirty="0">
                <a:solidFill>
                  <a:srgbClr val="000066"/>
                </a:solidFill>
                <a:effectLst/>
                <a:latin typeface="Courier New" panose="02070309020205020404" pitchFamily="49" charset="0"/>
              </a:rPr>
              <a:t> largo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double</a:t>
            </a:r>
            <a:r>
              <a:rPr lang="es-AR" sz="1400" b="0" i="0" dirty="0">
                <a:solidFill>
                  <a:srgbClr val="000066"/>
                </a:solidFill>
                <a:effectLst/>
                <a:latin typeface="Courier New" panose="02070309020205020404" pitchFamily="49" charset="0"/>
              </a:rPr>
              <a:t> ancho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err="1">
                <a:solidFill>
                  <a:srgbClr val="0000FF"/>
                </a:solidFill>
                <a:effectLst/>
                <a:latin typeface="Courier New" panose="02070309020205020404" pitchFamily="49" charset="0"/>
              </a:rPr>
              <a:t>double</a:t>
            </a:r>
            <a:r>
              <a:rPr lang="es-AR" sz="1400" b="0" i="0" dirty="0">
                <a:solidFill>
                  <a:srgbClr val="000066"/>
                </a:solidFill>
                <a:effectLst/>
                <a:latin typeface="Courier New" panose="02070309020205020404" pitchFamily="49" charset="0"/>
              </a:rPr>
              <a:t> alto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r>
              <a:rPr lang="es-AR" sz="1400" b="0" i="0" dirty="0">
                <a:solidFill>
                  <a:srgbClr val="008000"/>
                </a:solidFill>
                <a:effectLst/>
                <a:latin typeface="Courier New" panose="02070309020205020404" pitchFamily="49" charset="0"/>
              </a:rPr>
              <a:t>}</a:t>
            </a:r>
            <a:r>
              <a:rPr lang="es-AR" sz="1400" b="0" i="0" dirty="0">
                <a:solidFill>
                  <a:srgbClr val="000066"/>
                </a:solidFill>
                <a:effectLst/>
                <a:latin typeface="Courier New" panose="02070309020205020404" pitchFamily="49" charset="0"/>
              </a:rPr>
              <a:t> </a:t>
            </a:r>
            <a:r>
              <a:rPr lang="es-AR" sz="1400" b="0" i="0" dirty="0">
                <a:solidFill>
                  <a:srgbClr val="008080"/>
                </a:solidFill>
                <a:effectLst/>
                <a:latin typeface="Courier New" panose="02070309020205020404" pitchFamily="49" charset="0"/>
              </a:rPr>
              <a:t>;</a:t>
            </a:r>
            <a:br>
              <a:rPr lang="es-AR" sz="1400" b="0" i="0" dirty="0">
                <a:solidFill>
                  <a:srgbClr val="000066"/>
                </a:solidFill>
                <a:effectLst/>
                <a:latin typeface="Courier New" panose="02070309020205020404" pitchFamily="49" charset="0"/>
              </a:rPr>
            </a:br>
            <a:endParaRPr lang="es-AR" sz="1400" dirty="0"/>
          </a:p>
        </p:txBody>
      </p:sp>
      <p:sp>
        <p:nvSpPr>
          <p:cNvPr id="8" name="Rectángulo 7"/>
          <p:cNvSpPr/>
          <p:nvPr/>
        </p:nvSpPr>
        <p:spPr>
          <a:xfrm>
            <a:off x="6945312" y="1218966"/>
            <a:ext cx="6324600" cy="5078313"/>
          </a:xfrm>
          <a:prstGeom prst="rect">
            <a:avLst/>
          </a:prstGeom>
          <a:solidFill>
            <a:schemeClr val="tx1"/>
          </a:solidFill>
        </p:spPr>
        <p:txBody>
          <a:bodyPr wrap="square">
            <a:spAutoFit/>
          </a:bodyPr>
          <a:lstStyle/>
          <a:p>
            <a:r>
              <a:rPr lang="es-AR" sz="1200" dirty="0">
                <a:solidFill>
                  <a:srgbClr val="339900"/>
                </a:solidFill>
                <a:latin typeface="Courier New" panose="02070309020205020404" pitchFamily="49" charset="0"/>
              </a:rPr>
              <a:t>#</a:t>
            </a:r>
            <a:r>
              <a:rPr lang="es-AR" sz="1200" dirty="0" err="1">
                <a:solidFill>
                  <a:srgbClr val="339900"/>
                </a:solidFill>
                <a:latin typeface="Courier New" panose="02070309020205020404" pitchFamily="49" charset="0"/>
              </a:rPr>
              <a:t>include</a:t>
            </a:r>
            <a:r>
              <a:rPr lang="es-AR" sz="1200" dirty="0">
                <a:solidFill>
                  <a:srgbClr val="339900"/>
                </a:solidFill>
                <a:latin typeface="Courier New" panose="02070309020205020404" pitchFamily="49" charset="0"/>
              </a:rPr>
              <a:t> &lt;</a:t>
            </a:r>
            <a:r>
              <a:rPr lang="es-AR" sz="1200" dirty="0" err="1">
                <a:solidFill>
                  <a:srgbClr val="339900"/>
                </a:solidFill>
                <a:latin typeface="Courier New" panose="02070309020205020404" pitchFamily="49" charset="0"/>
              </a:rPr>
              <a:t>iostream</a:t>
            </a:r>
            <a:r>
              <a:rPr lang="es-AR" sz="1200" dirty="0">
                <a:solidFill>
                  <a:srgbClr val="339900"/>
                </a:solidFill>
                <a:latin typeface="Courier New" panose="02070309020205020404" pitchFamily="49" charset="0"/>
              </a:rPr>
              <a:t>&gt;</a:t>
            </a:r>
            <a:br>
              <a:rPr lang="es-AR" sz="1200" dirty="0">
                <a:solidFill>
                  <a:srgbClr val="000066"/>
                </a:solidFill>
                <a:latin typeface="Courier New" panose="02070309020205020404" pitchFamily="49" charset="0"/>
              </a:rPr>
            </a:br>
            <a:r>
              <a:rPr lang="es-AR" sz="1200" dirty="0">
                <a:solidFill>
                  <a:srgbClr val="339900"/>
                </a:solidFill>
                <a:latin typeface="Courier New" panose="02070309020205020404" pitchFamily="49" charset="0"/>
              </a:rPr>
              <a:t>#</a:t>
            </a:r>
            <a:r>
              <a:rPr lang="es-AR" sz="1200" dirty="0" err="1">
                <a:solidFill>
                  <a:srgbClr val="339900"/>
                </a:solidFill>
                <a:latin typeface="Courier New" panose="02070309020205020404" pitchFamily="49" charset="0"/>
              </a:rPr>
              <a:t>include</a:t>
            </a:r>
            <a:r>
              <a:rPr lang="es-AR" sz="1200" dirty="0">
                <a:solidFill>
                  <a:srgbClr val="339900"/>
                </a:solidFill>
                <a:latin typeface="Courier New" panose="02070309020205020404" pitchFamily="49" charset="0"/>
              </a:rPr>
              <a:t> "</a:t>
            </a:r>
            <a:r>
              <a:rPr lang="es-AR" sz="1200" dirty="0" err="1">
                <a:solidFill>
                  <a:srgbClr val="339900"/>
                </a:solidFill>
                <a:latin typeface="Courier New" panose="02070309020205020404" pitchFamily="49" charset="0"/>
              </a:rPr>
              <a:t>Caja.h</a:t>
            </a:r>
            <a:r>
              <a:rPr lang="es-AR" sz="1200" dirty="0">
                <a:solidFill>
                  <a:srgbClr val="33990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err="1">
                <a:solidFill>
                  <a:srgbClr val="0000FF"/>
                </a:solidFill>
                <a:latin typeface="Courier New" panose="02070309020205020404" pitchFamily="49" charset="0"/>
              </a:rPr>
              <a:t>using</a:t>
            </a:r>
            <a:r>
              <a:rPr lang="es-AR" sz="1200" dirty="0">
                <a:solidFill>
                  <a:srgbClr val="000066"/>
                </a:solidFill>
                <a:latin typeface="Courier New" panose="02070309020205020404" pitchFamily="49" charset="0"/>
              </a:rPr>
              <a:t> </a:t>
            </a:r>
            <a:r>
              <a:rPr lang="es-AR" sz="1200" dirty="0" err="1">
                <a:solidFill>
                  <a:srgbClr val="000066"/>
                </a:solidFill>
                <a:latin typeface="Courier New" panose="02070309020205020404" pitchFamily="49" charset="0"/>
              </a:rPr>
              <a:t>std</a:t>
            </a:r>
            <a:r>
              <a:rPr lang="es-AR" sz="1200" dirty="0">
                <a:solidFill>
                  <a:srgbClr val="000066"/>
                </a:solidFill>
                <a:latin typeface="Courier New" panose="02070309020205020404" pitchFamily="49" charset="0"/>
              </a:rPr>
              <a:t> </a:t>
            </a:r>
            <a:r>
              <a:rPr lang="es-AR" sz="1200" dirty="0">
                <a:solidFill>
                  <a:srgbClr val="00808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err="1">
                <a:solidFill>
                  <a:srgbClr val="0000DD"/>
                </a:solidFill>
                <a:latin typeface="Courier New" panose="02070309020205020404" pitchFamily="49" charset="0"/>
              </a:rPr>
              <a:t>cout</a:t>
            </a:r>
            <a:r>
              <a:rPr lang="es-AR" sz="1200" dirty="0">
                <a:solidFill>
                  <a:srgbClr val="000066"/>
                </a:solidFill>
                <a:latin typeface="Courier New" panose="02070309020205020404" pitchFamily="49" charset="0"/>
              </a:rPr>
              <a:t> </a:t>
            </a:r>
            <a:r>
              <a:rPr lang="es-AR" sz="1200" dirty="0">
                <a:solidFill>
                  <a:srgbClr val="00808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err="1">
                <a:solidFill>
                  <a:srgbClr val="0000FF"/>
                </a:solidFill>
                <a:latin typeface="Courier New" panose="02070309020205020404" pitchFamily="49" charset="0"/>
              </a:rPr>
              <a:t>using</a:t>
            </a:r>
            <a:r>
              <a:rPr lang="es-AR" sz="1200" dirty="0">
                <a:solidFill>
                  <a:srgbClr val="000066"/>
                </a:solidFill>
                <a:latin typeface="Courier New" panose="02070309020205020404" pitchFamily="49" charset="0"/>
              </a:rPr>
              <a:t> </a:t>
            </a:r>
            <a:r>
              <a:rPr lang="es-AR" sz="1200" dirty="0" err="1">
                <a:solidFill>
                  <a:srgbClr val="000066"/>
                </a:solidFill>
                <a:latin typeface="Courier New" panose="02070309020205020404" pitchFamily="49" charset="0"/>
              </a:rPr>
              <a:t>std</a:t>
            </a:r>
            <a:r>
              <a:rPr lang="es-AR" sz="1200" dirty="0">
                <a:solidFill>
                  <a:srgbClr val="000066"/>
                </a:solidFill>
                <a:latin typeface="Courier New" panose="02070309020205020404" pitchFamily="49" charset="0"/>
              </a:rPr>
              <a:t> </a:t>
            </a:r>
            <a:r>
              <a:rPr lang="es-AR" sz="1200" dirty="0">
                <a:solidFill>
                  <a:srgbClr val="00808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err="1">
                <a:solidFill>
                  <a:srgbClr val="007788"/>
                </a:solidFill>
                <a:latin typeface="Courier New" panose="02070309020205020404" pitchFamily="49" charset="0"/>
              </a:rPr>
              <a:t>endl</a:t>
            </a:r>
            <a:r>
              <a:rPr lang="es-AR" sz="1200" dirty="0">
                <a:solidFill>
                  <a:srgbClr val="000066"/>
                </a:solidFill>
                <a:latin typeface="Courier New" panose="02070309020205020404" pitchFamily="49" charset="0"/>
              </a:rPr>
              <a:t> </a:t>
            </a:r>
            <a:r>
              <a:rPr lang="es-AR" sz="1200" dirty="0">
                <a:solidFill>
                  <a:srgbClr val="00808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a:solidFill>
                  <a:srgbClr val="000066"/>
                </a:solidFill>
                <a:latin typeface="Courier New" panose="02070309020205020404" pitchFamily="49" charset="0"/>
              </a:rPr>
              <a:t>Caja </a:t>
            </a:r>
            <a:r>
              <a:rPr lang="es-AR" sz="1200" dirty="0">
                <a:solidFill>
                  <a:srgbClr val="00808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a:solidFill>
                  <a:srgbClr val="007788"/>
                </a:solidFill>
                <a:latin typeface="Courier New" panose="02070309020205020404" pitchFamily="49" charset="0"/>
              </a:rPr>
              <a:t>Caja</a:t>
            </a:r>
            <a:r>
              <a:rPr lang="es-AR" sz="1200" dirty="0">
                <a:solidFill>
                  <a:srgbClr val="000066"/>
                </a:solidFill>
                <a:latin typeface="Courier New" panose="02070309020205020404" pitchFamily="49" charset="0"/>
              </a:rPr>
              <a:t> </a:t>
            </a:r>
            <a:r>
              <a:rPr lang="es-AR" sz="1200" dirty="0">
                <a:solidFill>
                  <a:srgbClr val="00800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err="1">
                <a:solidFill>
                  <a:srgbClr val="0000FF"/>
                </a:solidFill>
                <a:latin typeface="Courier New" panose="02070309020205020404" pitchFamily="49" charset="0"/>
              </a:rPr>
              <a:t>double</a:t>
            </a:r>
            <a:r>
              <a:rPr lang="es-AR" sz="1200" dirty="0">
                <a:solidFill>
                  <a:srgbClr val="000066"/>
                </a:solidFill>
                <a:latin typeface="Courier New" panose="02070309020205020404" pitchFamily="49" charset="0"/>
              </a:rPr>
              <a:t> l, </a:t>
            </a:r>
            <a:r>
              <a:rPr lang="es-AR" sz="1200" dirty="0" err="1">
                <a:solidFill>
                  <a:srgbClr val="0000FF"/>
                </a:solidFill>
                <a:latin typeface="Courier New" panose="02070309020205020404" pitchFamily="49" charset="0"/>
              </a:rPr>
              <a:t>double</a:t>
            </a:r>
            <a:r>
              <a:rPr lang="es-AR" sz="1200" dirty="0">
                <a:solidFill>
                  <a:srgbClr val="000066"/>
                </a:solidFill>
                <a:latin typeface="Courier New" panose="02070309020205020404" pitchFamily="49" charset="0"/>
              </a:rPr>
              <a:t> </a:t>
            </a:r>
            <a:r>
              <a:rPr lang="es-AR" sz="1200" dirty="0" err="1">
                <a:solidFill>
                  <a:srgbClr val="000066"/>
                </a:solidFill>
                <a:latin typeface="Courier New" panose="02070309020205020404" pitchFamily="49" charset="0"/>
              </a:rPr>
              <a:t>an</a:t>
            </a:r>
            <a:r>
              <a:rPr lang="es-AR" sz="1200" dirty="0">
                <a:solidFill>
                  <a:srgbClr val="000066"/>
                </a:solidFill>
                <a:latin typeface="Courier New" panose="02070309020205020404" pitchFamily="49" charset="0"/>
              </a:rPr>
              <a:t>, </a:t>
            </a:r>
            <a:r>
              <a:rPr lang="es-AR" sz="1200" dirty="0" err="1">
                <a:solidFill>
                  <a:srgbClr val="0000FF"/>
                </a:solidFill>
                <a:latin typeface="Courier New" panose="02070309020205020404" pitchFamily="49" charset="0"/>
              </a:rPr>
              <a:t>double</a:t>
            </a:r>
            <a:r>
              <a:rPr lang="es-AR" sz="1200" dirty="0">
                <a:solidFill>
                  <a:srgbClr val="000066"/>
                </a:solidFill>
                <a:latin typeface="Courier New" panose="02070309020205020404" pitchFamily="49" charset="0"/>
              </a:rPr>
              <a:t> al </a:t>
            </a:r>
            <a:r>
              <a:rPr lang="es-AR" sz="1200" dirty="0">
                <a:solidFill>
                  <a:srgbClr val="00800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a:solidFill>
                  <a:srgbClr val="00800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a:solidFill>
                  <a:srgbClr val="000066"/>
                </a:solidFill>
                <a:latin typeface="Courier New" panose="02070309020205020404" pitchFamily="49" charset="0"/>
              </a:rPr>
              <a:t>largo </a:t>
            </a:r>
            <a:r>
              <a:rPr lang="es-AR" sz="1200" dirty="0">
                <a:solidFill>
                  <a:srgbClr val="000080"/>
                </a:solidFill>
                <a:latin typeface="Courier New" panose="02070309020205020404" pitchFamily="49" charset="0"/>
              </a:rPr>
              <a:t>=</a:t>
            </a:r>
            <a:r>
              <a:rPr lang="es-AR" sz="1200" dirty="0">
                <a:solidFill>
                  <a:srgbClr val="000066"/>
                </a:solidFill>
                <a:latin typeface="Courier New" panose="02070309020205020404" pitchFamily="49" charset="0"/>
              </a:rPr>
              <a:t> l </a:t>
            </a:r>
            <a:r>
              <a:rPr lang="es-AR" sz="1200" dirty="0">
                <a:solidFill>
                  <a:srgbClr val="00808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a:solidFill>
                  <a:srgbClr val="000066"/>
                </a:solidFill>
                <a:latin typeface="Courier New" panose="02070309020205020404" pitchFamily="49" charset="0"/>
              </a:rPr>
              <a:t>ancho </a:t>
            </a:r>
            <a:r>
              <a:rPr lang="es-AR" sz="1200" dirty="0">
                <a:solidFill>
                  <a:srgbClr val="00008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err="1">
                <a:solidFill>
                  <a:srgbClr val="000066"/>
                </a:solidFill>
                <a:latin typeface="Courier New" panose="02070309020205020404" pitchFamily="49" charset="0"/>
              </a:rPr>
              <a:t>an</a:t>
            </a:r>
            <a:r>
              <a:rPr lang="es-AR" sz="1200" dirty="0">
                <a:solidFill>
                  <a:srgbClr val="000066"/>
                </a:solidFill>
                <a:latin typeface="Courier New" panose="02070309020205020404" pitchFamily="49" charset="0"/>
              </a:rPr>
              <a:t> </a:t>
            </a:r>
            <a:r>
              <a:rPr lang="es-AR" sz="1200" dirty="0">
                <a:solidFill>
                  <a:srgbClr val="00808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a:solidFill>
                  <a:srgbClr val="000066"/>
                </a:solidFill>
                <a:latin typeface="Courier New" panose="02070309020205020404" pitchFamily="49" charset="0"/>
              </a:rPr>
              <a:t>alto </a:t>
            </a:r>
            <a:r>
              <a:rPr lang="es-AR" sz="1200" dirty="0">
                <a:solidFill>
                  <a:srgbClr val="000080"/>
                </a:solidFill>
                <a:latin typeface="Courier New" panose="02070309020205020404" pitchFamily="49" charset="0"/>
              </a:rPr>
              <a:t>=</a:t>
            </a:r>
            <a:r>
              <a:rPr lang="es-AR" sz="1200" dirty="0">
                <a:solidFill>
                  <a:srgbClr val="000066"/>
                </a:solidFill>
                <a:latin typeface="Courier New" panose="02070309020205020404" pitchFamily="49" charset="0"/>
              </a:rPr>
              <a:t> al </a:t>
            </a:r>
            <a:r>
              <a:rPr lang="es-AR" sz="1200" dirty="0">
                <a:solidFill>
                  <a:srgbClr val="00808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err="1">
                <a:solidFill>
                  <a:srgbClr val="0000DD"/>
                </a:solidFill>
                <a:latin typeface="Courier New" panose="02070309020205020404" pitchFamily="49" charset="0"/>
              </a:rPr>
              <a:t>cout</a:t>
            </a:r>
            <a:r>
              <a:rPr lang="es-AR" sz="1200" dirty="0">
                <a:solidFill>
                  <a:srgbClr val="000066"/>
                </a:solidFill>
                <a:latin typeface="Courier New" panose="02070309020205020404" pitchFamily="49" charset="0"/>
              </a:rPr>
              <a:t> </a:t>
            </a:r>
            <a:r>
              <a:rPr lang="es-AR" sz="1200" dirty="0">
                <a:solidFill>
                  <a:srgbClr val="000080"/>
                </a:solidFill>
                <a:latin typeface="Courier New" panose="02070309020205020404" pitchFamily="49" charset="0"/>
              </a:rPr>
              <a:t>&lt;&lt;</a:t>
            </a:r>
            <a:r>
              <a:rPr lang="es-AR" sz="1200" dirty="0">
                <a:solidFill>
                  <a:srgbClr val="000066"/>
                </a:solidFill>
                <a:latin typeface="Courier New" panose="02070309020205020404" pitchFamily="49" charset="0"/>
              </a:rPr>
              <a:t> </a:t>
            </a:r>
            <a:r>
              <a:rPr lang="es-AR" sz="1200" dirty="0">
                <a:solidFill>
                  <a:srgbClr val="FF0000"/>
                </a:solidFill>
                <a:latin typeface="Courier New" panose="02070309020205020404" pitchFamily="49" charset="0"/>
              </a:rPr>
              <a:t>"Se invoca al constructor de Caja"</a:t>
            </a:r>
            <a:r>
              <a:rPr lang="es-AR" sz="1200" dirty="0">
                <a:solidFill>
                  <a:srgbClr val="000066"/>
                </a:solidFill>
                <a:latin typeface="Courier New" panose="02070309020205020404" pitchFamily="49" charset="0"/>
              </a:rPr>
              <a:t> </a:t>
            </a:r>
            <a:r>
              <a:rPr lang="es-AR" sz="1200" dirty="0">
                <a:solidFill>
                  <a:srgbClr val="000080"/>
                </a:solidFill>
                <a:latin typeface="Courier New" panose="02070309020205020404" pitchFamily="49" charset="0"/>
              </a:rPr>
              <a:t>&lt;&lt;</a:t>
            </a:r>
            <a:r>
              <a:rPr lang="es-AR" sz="1200" dirty="0">
                <a:solidFill>
                  <a:srgbClr val="000066"/>
                </a:solidFill>
                <a:latin typeface="Courier New" panose="02070309020205020404" pitchFamily="49" charset="0"/>
              </a:rPr>
              <a:t> </a:t>
            </a:r>
            <a:r>
              <a:rPr lang="es-AR" sz="1200" dirty="0" err="1">
                <a:solidFill>
                  <a:srgbClr val="000066"/>
                </a:solidFill>
                <a:latin typeface="Courier New" panose="02070309020205020404" pitchFamily="49" charset="0"/>
              </a:rPr>
              <a:t>endl</a:t>
            </a:r>
            <a:r>
              <a:rPr lang="es-AR" sz="1200" dirty="0">
                <a:solidFill>
                  <a:srgbClr val="000066"/>
                </a:solidFill>
                <a:latin typeface="Courier New" panose="02070309020205020404" pitchFamily="49" charset="0"/>
              </a:rPr>
              <a:t> </a:t>
            </a:r>
            <a:r>
              <a:rPr lang="es-AR" sz="1200" dirty="0">
                <a:solidFill>
                  <a:srgbClr val="00808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a:solidFill>
                  <a:srgbClr val="00800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a:solidFill>
                  <a:srgbClr val="000066"/>
                </a:solidFill>
                <a:latin typeface="Courier New" panose="02070309020205020404" pitchFamily="49" charset="0"/>
              </a:rPr>
              <a:t>Caja </a:t>
            </a:r>
            <a:r>
              <a:rPr lang="es-AR" sz="1200" dirty="0">
                <a:solidFill>
                  <a:srgbClr val="00808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a:solidFill>
                  <a:srgbClr val="007788"/>
                </a:solidFill>
                <a:latin typeface="Courier New" panose="02070309020205020404" pitchFamily="49" charset="0"/>
              </a:rPr>
              <a:t>Caja</a:t>
            </a:r>
            <a:r>
              <a:rPr lang="es-AR" sz="1200" dirty="0">
                <a:solidFill>
                  <a:srgbClr val="000066"/>
                </a:solidFill>
                <a:latin typeface="Courier New" panose="02070309020205020404" pitchFamily="49" charset="0"/>
              </a:rPr>
              <a:t> </a:t>
            </a:r>
            <a:r>
              <a:rPr lang="es-AR" sz="1200" dirty="0">
                <a:solidFill>
                  <a:srgbClr val="00800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err="1">
                <a:solidFill>
                  <a:srgbClr val="0000FF"/>
                </a:solidFill>
                <a:latin typeface="Courier New" panose="02070309020205020404" pitchFamily="49" charset="0"/>
              </a:rPr>
              <a:t>const</a:t>
            </a:r>
            <a:r>
              <a:rPr lang="es-AR" sz="1200" dirty="0">
                <a:solidFill>
                  <a:srgbClr val="000066"/>
                </a:solidFill>
                <a:latin typeface="Courier New" panose="02070309020205020404" pitchFamily="49" charset="0"/>
              </a:rPr>
              <a:t> Caja </a:t>
            </a:r>
            <a:r>
              <a:rPr lang="es-AR" sz="1200" dirty="0">
                <a:solidFill>
                  <a:srgbClr val="000040"/>
                </a:solidFill>
                <a:latin typeface="Courier New" panose="02070309020205020404" pitchFamily="49" charset="0"/>
              </a:rPr>
              <a:t>&amp;</a:t>
            </a:r>
            <a:r>
              <a:rPr lang="es-AR" sz="1200" dirty="0">
                <a:solidFill>
                  <a:srgbClr val="000066"/>
                </a:solidFill>
                <a:latin typeface="Courier New" panose="02070309020205020404" pitchFamily="49" charset="0"/>
              </a:rPr>
              <a:t> c </a:t>
            </a:r>
            <a:r>
              <a:rPr lang="es-AR" sz="1200" dirty="0">
                <a:solidFill>
                  <a:srgbClr val="00800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a:solidFill>
                  <a:srgbClr val="00800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a:solidFill>
                  <a:srgbClr val="000066"/>
                </a:solidFill>
                <a:latin typeface="Courier New" panose="02070309020205020404" pitchFamily="49" charset="0"/>
              </a:rPr>
              <a:t>largo </a:t>
            </a:r>
            <a:r>
              <a:rPr lang="es-AR" sz="1200" dirty="0">
                <a:solidFill>
                  <a:srgbClr val="000080"/>
                </a:solidFill>
                <a:latin typeface="Courier New" panose="02070309020205020404" pitchFamily="49" charset="0"/>
              </a:rPr>
              <a:t>=</a:t>
            </a:r>
            <a:r>
              <a:rPr lang="es-AR" sz="1200" dirty="0">
                <a:solidFill>
                  <a:srgbClr val="000066"/>
                </a:solidFill>
                <a:latin typeface="Courier New" panose="02070309020205020404" pitchFamily="49" charset="0"/>
              </a:rPr>
              <a:t> c. </a:t>
            </a:r>
            <a:r>
              <a:rPr lang="es-AR" sz="1200" dirty="0">
                <a:solidFill>
                  <a:srgbClr val="007788"/>
                </a:solidFill>
                <a:latin typeface="Courier New" panose="02070309020205020404" pitchFamily="49" charset="0"/>
              </a:rPr>
              <a:t>largo</a:t>
            </a:r>
            <a:r>
              <a:rPr lang="es-AR" sz="1200" dirty="0">
                <a:solidFill>
                  <a:srgbClr val="000066"/>
                </a:solidFill>
                <a:latin typeface="Courier New" panose="02070309020205020404" pitchFamily="49" charset="0"/>
              </a:rPr>
              <a:t> </a:t>
            </a:r>
            <a:r>
              <a:rPr lang="es-AR" sz="1200" dirty="0">
                <a:solidFill>
                  <a:srgbClr val="00808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a:solidFill>
                  <a:srgbClr val="000066"/>
                </a:solidFill>
                <a:latin typeface="Courier New" panose="02070309020205020404" pitchFamily="49" charset="0"/>
              </a:rPr>
              <a:t>ancho </a:t>
            </a:r>
            <a:r>
              <a:rPr lang="es-AR" sz="1200" dirty="0">
                <a:solidFill>
                  <a:srgbClr val="000080"/>
                </a:solidFill>
                <a:latin typeface="Courier New" panose="02070309020205020404" pitchFamily="49" charset="0"/>
              </a:rPr>
              <a:t>=</a:t>
            </a:r>
            <a:r>
              <a:rPr lang="es-AR" sz="1200" dirty="0">
                <a:solidFill>
                  <a:srgbClr val="000066"/>
                </a:solidFill>
                <a:latin typeface="Courier New" panose="02070309020205020404" pitchFamily="49" charset="0"/>
              </a:rPr>
              <a:t> c. </a:t>
            </a:r>
            <a:r>
              <a:rPr lang="es-AR" sz="1200" dirty="0">
                <a:solidFill>
                  <a:srgbClr val="007788"/>
                </a:solidFill>
                <a:latin typeface="Courier New" panose="02070309020205020404" pitchFamily="49" charset="0"/>
              </a:rPr>
              <a:t>ancho</a:t>
            </a:r>
            <a:r>
              <a:rPr lang="es-AR" sz="1200" dirty="0">
                <a:solidFill>
                  <a:srgbClr val="000066"/>
                </a:solidFill>
                <a:latin typeface="Courier New" panose="02070309020205020404" pitchFamily="49" charset="0"/>
              </a:rPr>
              <a:t> </a:t>
            </a:r>
            <a:r>
              <a:rPr lang="es-AR" sz="1200" dirty="0">
                <a:solidFill>
                  <a:srgbClr val="00808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a:solidFill>
                  <a:srgbClr val="000066"/>
                </a:solidFill>
                <a:latin typeface="Courier New" panose="02070309020205020404" pitchFamily="49" charset="0"/>
              </a:rPr>
              <a:t>alto </a:t>
            </a:r>
            <a:r>
              <a:rPr lang="es-AR" sz="1200" dirty="0">
                <a:solidFill>
                  <a:srgbClr val="000080"/>
                </a:solidFill>
                <a:latin typeface="Courier New" panose="02070309020205020404" pitchFamily="49" charset="0"/>
              </a:rPr>
              <a:t>=</a:t>
            </a:r>
            <a:r>
              <a:rPr lang="es-AR" sz="1200" dirty="0">
                <a:solidFill>
                  <a:srgbClr val="000066"/>
                </a:solidFill>
                <a:latin typeface="Courier New" panose="02070309020205020404" pitchFamily="49" charset="0"/>
              </a:rPr>
              <a:t> c. </a:t>
            </a:r>
            <a:r>
              <a:rPr lang="es-AR" sz="1200" dirty="0">
                <a:solidFill>
                  <a:srgbClr val="007788"/>
                </a:solidFill>
                <a:latin typeface="Courier New" panose="02070309020205020404" pitchFamily="49" charset="0"/>
              </a:rPr>
              <a:t>alto</a:t>
            </a:r>
            <a:r>
              <a:rPr lang="es-AR" sz="1200" dirty="0">
                <a:solidFill>
                  <a:srgbClr val="000066"/>
                </a:solidFill>
                <a:latin typeface="Courier New" panose="02070309020205020404" pitchFamily="49" charset="0"/>
              </a:rPr>
              <a:t> </a:t>
            </a:r>
            <a:r>
              <a:rPr lang="es-AR" sz="1200" dirty="0">
                <a:solidFill>
                  <a:srgbClr val="00808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err="1">
                <a:solidFill>
                  <a:srgbClr val="0000DD"/>
                </a:solidFill>
                <a:latin typeface="Courier New" panose="02070309020205020404" pitchFamily="49" charset="0"/>
              </a:rPr>
              <a:t>cout</a:t>
            </a:r>
            <a:r>
              <a:rPr lang="es-AR" sz="1200" dirty="0">
                <a:solidFill>
                  <a:srgbClr val="000066"/>
                </a:solidFill>
                <a:latin typeface="Courier New" panose="02070309020205020404" pitchFamily="49" charset="0"/>
              </a:rPr>
              <a:t> </a:t>
            </a:r>
            <a:r>
              <a:rPr lang="es-AR" sz="1200" dirty="0">
                <a:solidFill>
                  <a:srgbClr val="000080"/>
                </a:solidFill>
                <a:latin typeface="Courier New" panose="02070309020205020404" pitchFamily="49" charset="0"/>
              </a:rPr>
              <a:t>&lt;&lt;</a:t>
            </a:r>
            <a:r>
              <a:rPr lang="es-AR" sz="1200" dirty="0">
                <a:solidFill>
                  <a:srgbClr val="000066"/>
                </a:solidFill>
                <a:latin typeface="Courier New" panose="02070309020205020404" pitchFamily="49" charset="0"/>
              </a:rPr>
              <a:t> </a:t>
            </a:r>
            <a:r>
              <a:rPr lang="es-AR" sz="1200" dirty="0">
                <a:solidFill>
                  <a:srgbClr val="FF0000"/>
                </a:solidFill>
                <a:latin typeface="Courier New" panose="02070309020205020404" pitchFamily="49" charset="0"/>
              </a:rPr>
              <a:t>"Invocado el constructor por copia de Caja"</a:t>
            </a:r>
            <a:r>
              <a:rPr lang="es-AR" sz="1200" dirty="0">
                <a:solidFill>
                  <a:srgbClr val="000066"/>
                </a:solidFill>
                <a:latin typeface="Courier New" panose="02070309020205020404" pitchFamily="49" charset="0"/>
              </a:rPr>
              <a:t> </a:t>
            </a:r>
            <a:r>
              <a:rPr lang="es-AR" sz="1200" dirty="0">
                <a:solidFill>
                  <a:srgbClr val="000080"/>
                </a:solidFill>
                <a:latin typeface="Courier New" panose="02070309020205020404" pitchFamily="49" charset="0"/>
              </a:rPr>
              <a:t>&lt;&lt;</a:t>
            </a:r>
            <a:r>
              <a:rPr lang="es-AR" sz="1200" dirty="0">
                <a:solidFill>
                  <a:srgbClr val="000066"/>
                </a:solidFill>
                <a:latin typeface="Courier New" panose="02070309020205020404" pitchFamily="49" charset="0"/>
              </a:rPr>
              <a:t> </a:t>
            </a:r>
            <a:r>
              <a:rPr lang="es-AR" sz="1200" dirty="0" err="1">
                <a:solidFill>
                  <a:srgbClr val="000066"/>
                </a:solidFill>
                <a:latin typeface="Courier New" panose="02070309020205020404" pitchFamily="49" charset="0"/>
              </a:rPr>
              <a:t>endl</a:t>
            </a:r>
            <a:r>
              <a:rPr lang="es-AR" sz="1200" dirty="0">
                <a:solidFill>
                  <a:srgbClr val="000066"/>
                </a:solidFill>
                <a:latin typeface="Courier New" panose="02070309020205020404" pitchFamily="49" charset="0"/>
              </a:rPr>
              <a:t> </a:t>
            </a:r>
            <a:r>
              <a:rPr lang="es-AR" sz="1200" dirty="0">
                <a:solidFill>
                  <a:srgbClr val="00808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a:solidFill>
                  <a:srgbClr val="00800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err="1">
                <a:solidFill>
                  <a:srgbClr val="0000FF"/>
                </a:solidFill>
                <a:latin typeface="Courier New" panose="02070309020205020404" pitchFamily="49" charset="0"/>
              </a:rPr>
              <a:t>double</a:t>
            </a:r>
            <a:r>
              <a:rPr lang="es-AR" sz="1200" dirty="0">
                <a:solidFill>
                  <a:srgbClr val="000066"/>
                </a:solidFill>
                <a:latin typeface="Courier New" panose="02070309020205020404" pitchFamily="49" charset="0"/>
              </a:rPr>
              <a:t> Caja </a:t>
            </a:r>
            <a:r>
              <a:rPr lang="es-AR" sz="1200" dirty="0">
                <a:solidFill>
                  <a:srgbClr val="00808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a:solidFill>
                  <a:srgbClr val="007788"/>
                </a:solidFill>
                <a:latin typeface="Courier New" panose="02070309020205020404" pitchFamily="49" charset="0"/>
              </a:rPr>
              <a:t>volumen</a:t>
            </a:r>
            <a:r>
              <a:rPr lang="es-AR" sz="1200" dirty="0">
                <a:solidFill>
                  <a:srgbClr val="000066"/>
                </a:solidFill>
                <a:latin typeface="Courier New" panose="02070309020205020404" pitchFamily="49" charset="0"/>
              </a:rPr>
              <a:t> </a:t>
            </a:r>
            <a:r>
              <a:rPr lang="es-AR" sz="1200" dirty="0">
                <a:solidFill>
                  <a:srgbClr val="00800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err="1">
                <a:solidFill>
                  <a:srgbClr val="0000FF"/>
                </a:solidFill>
                <a:latin typeface="Courier New" panose="02070309020205020404" pitchFamily="49" charset="0"/>
              </a:rPr>
              <a:t>void</a:t>
            </a:r>
            <a:r>
              <a:rPr lang="es-AR" sz="1200" dirty="0">
                <a:solidFill>
                  <a:srgbClr val="000066"/>
                </a:solidFill>
                <a:latin typeface="Courier New" panose="02070309020205020404" pitchFamily="49" charset="0"/>
              </a:rPr>
              <a:t> </a:t>
            </a:r>
            <a:r>
              <a:rPr lang="es-AR" sz="1200" dirty="0">
                <a:solidFill>
                  <a:srgbClr val="00800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err="1">
                <a:solidFill>
                  <a:srgbClr val="0000FF"/>
                </a:solidFill>
                <a:latin typeface="Courier New" panose="02070309020205020404" pitchFamily="49" charset="0"/>
              </a:rPr>
              <a:t>const</a:t>
            </a:r>
            <a:br>
              <a:rPr lang="es-AR" sz="1200" dirty="0">
                <a:solidFill>
                  <a:srgbClr val="000066"/>
                </a:solidFill>
                <a:latin typeface="Courier New" panose="02070309020205020404" pitchFamily="49" charset="0"/>
              </a:rPr>
            </a:br>
            <a:r>
              <a:rPr lang="es-AR" sz="1200" dirty="0">
                <a:solidFill>
                  <a:srgbClr val="00800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err="1">
                <a:solidFill>
                  <a:srgbClr val="0000FF"/>
                </a:solidFill>
                <a:latin typeface="Courier New" panose="02070309020205020404" pitchFamily="49" charset="0"/>
              </a:rPr>
              <a:t>return</a:t>
            </a:r>
            <a:r>
              <a:rPr lang="es-AR" sz="1200" dirty="0">
                <a:solidFill>
                  <a:srgbClr val="000066"/>
                </a:solidFill>
                <a:latin typeface="Courier New" panose="02070309020205020404" pitchFamily="49" charset="0"/>
              </a:rPr>
              <a:t> largo </a:t>
            </a:r>
            <a:r>
              <a:rPr lang="es-AR" sz="1200" dirty="0">
                <a:solidFill>
                  <a:srgbClr val="000040"/>
                </a:solidFill>
                <a:latin typeface="Courier New" panose="02070309020205020404" pitchFamily="49" charset="0"/>
              </a:rPr>
              <a:t>*</a:t>
            </a:r>
            <a:r>
              <a:rPr lang="es-AR" sz="1200" dirty="0">
                <a:solidFill>
                  <a:srgbClr val="000066"/>
                </a:solidFill>
                <a:latin typeface="Courier New" panose="02070309020205020404" pitchFamily="49" charset="0"/>
              </a:rPr>
              <a:t> ancho </a:t>
            </a:r>
            <a:r>
              <a:rPr lang="es-AR" sz="1200" dirty="0">
                <a:solidFill>
                  <a:srgbClr val="000040"/>
                </a:solidFill>
                <a:latin typeface="Courier New" panose="02070309020205020404" pitchFamily="49" charset="0"/>
              </a:rPr>
              <a:t>*</a:t>
            </a:r>
            <a:r>
              <a:rPr lang="es-AR" sz="1200" dirty="0">
                <a:solidFill>
                  <a:srgbClr val="000066"/>
                </a:solidFill>
                <a:latin typeface="Courier New" panose="02070309020205020404" pitchFamily="49" charset="0"/>
              </a:rPr>
              <a:t> alto </a:t>
            </a:r>
            <a:r>
              <a:rPr lang="es-AR" sz="1200" dirty="0">
                <a:solidFill>
                  <a:srgbClr val="00808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a:solidFill>
                  <a:srgbClr val="00800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a:solidFill>
                  <a:srgbClr val="000066"/>
                </a:solidFill>
                <a:latin typeface="Courier New" panose="02070309020205020404" pitchFamily="49" charset="0"/>
              </a:rPr>
              <a:t>Caja </a:t>
            </a:r>
            <a:r>
              <a:rPr lang="es-AR" sz="1200" dirty="0">
                <a:solidFill>
                  <a:srgbClr val="008080"/>
                </a:solidFill>
                <a:latin typeface="Courier New" panose="02070309020205020404" pitchFamily="49" charset="0"/>
              </a:rPr>
              <a:t>::</a:t>
            </a:r>
            <a:r>
              <a:rPr lang="es-AR" sz="1200" dirty="0">
                <a:solidFill>
                  <a:srgbClr val="000066"/>
                </a:solidFill>
                <a:latin typeface="Courier New" panose="02070309020205020404" pitchFamily="49" charset="0"/>
              </a:rPr>
              <a:t> ~Caja </a:t>
            </a:r>
            <a:r>
              <a:rPr lang="es-AR" sz="1200" dirty="0">
                <a:solidFill>
                  <a:srgbClr val="008000"/>
                </a:solidFill>
                <a:latin typeface="Courier New" panose="02070309020205020404" pitchFamily="49" charset="0"/>
              </a:rPr>
              <a:t>(</a:t>
            </a:r>
            <a:r>
              <a:rPr lang="es-AR" sz="1200" dirty="0">
                <a:solidFill>
                  <a:srgbClr val="000066"/>
                </a:solidFill>
                <a:latin typeface="Courier New" panose="02070309020205020404" pitchFamily="49" charset="0"/>
              </a:rPr>
              <a:t> </a:t>
            </a:r>
            <a:r>
              <a:rPr lang="es-AR" sz="1200" dirty="0" err="1">
                <a:solidFill>
                  <a:srgbClr val="0000FF"/>
                </a:solidFill>
                <a:latin typeface="Courier New" panose="02070309020205020404" pitchFamily="49" charset="0"/>
              </a:rPr>
              <a:t>void</a:t>
            </a:r>
            <a:r>
              <a:rPr lang="es-AR" sz="1200" dirty="0">
                <a:solidFill>
                  <a:srgbClr val="000066"/>
                </a:solidFill>
                <a:latin typeface="Courier New" panose="02070309020205020404" pitchFamily="49" charset="0"/>
              </a:rPr>
              <a:t> </a:t>
            </a:r>
            <a:r>
              <a:rPr lang="es-AR" sz="1200" dirty="0">
                <a:solidFill>
                  <a:srgbClr val="00800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a:solidFill>
                  <a:srgbClr val="00800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err="1">
                <a:solidFill>
                  <a:srgbClr val="0000DD"/>
                </a:solidFill>
                <a:latin typeface="Courier New" panose="02070309020205020404" pitchFamily="49" charset="0"/>
              </a:rPr>
              <a:t>cout</a:t>
            </a:r>
            <a:r>
              <a:rPr lang="es-AR" sz="1200" dirty="0">
                <a:solidFill>
                  <a:srgbClr val="000066"/>
                </a:solidFill>
                <a:latin typeface="Courier New" panose="02070309020205020404" pitchFamily="49" charset="0"/>
              </a:rPr>
              <a:t> </a:t>
            </a:r>
            <a:r>
              <a:rPr lang="es-AR" sz="1200" dirty="0">
                <a:solidFill>
                  <a:srgbClr val="000080"/>
                </a:solidFill>
                <a:latin typeface="Courier New" panose="02070309020205020404" pitchFamily="49" charset="0"/>
              </a:rPr>
              <a:t>&lt;&lt;</a:t>
            </a:r>
            <a:r>
              <a:rPr lang="es-AR" sz="1200" dirty="0">
                <a:solidFill>
                  <a:srgbClr val="000066"/>
                </a:solidFill>
                <a:latin typeface="Courier New" panose="02070309020205020404" pitchFamily="49" charset="0"/>
              </a:rPr>
              <a:t> </a:t>
            </a:r>
            <a:r>
              <a:rPr lang="es-AR" sz="1200" dirty="0">
                <a:solidFill>
                  <a:srgbClr val="FF0000"/>
                </a:solidFill>
                <a:latin typeface="Courier New" panose="02070309020205020404" pitchFamily="49" charset="0"/>
              </a:rPr>
              <a:t>"Se invoca al destructor de Caja"</a:t>
            </a:r>
            <a:r>
              <a:rPr lang="es-AR" sz="1200" dirty="0">
                <a:solidFill>
                  <a:srgbClr val="000066"/>
                </a:solidFill>
                <a:latin typeface="Courier New" panose="02070309020205020404" pitchFamily="49" charset="0"/>
              </a:rPr>
              <a:t> </a:t>
            </a:r>
            <a:r>
              <a:rPr lang="es-AR" sz="1200" dirty="0">
                <a:solidFill>
                  <a:srgbClr val="000080"/>
                </a:solidFill>
                <a:latin typeface="Courier New" panose="02070309020205020404" pitchFamily="49" charset="0"/>
              </a:rPr>
              <a:t>&lt;&lt;</a:t>
            </a:r>
            <a:r>
              <a:rPr lang="es-AR" sz="1200" dirty="0">
                <a:solidFill>
                  <a:srgbClr val="000066"/>
                </a:solidFill>
                <a:latin typeface="Courier New" panose="02070309020205020404" pitchFamily="49" charset="0"/>
              </a:rPr>
              <a:t> </a:t>
            </a:r>
            <a:r>
              <a:rPr lang="es-AR" sz="1200" dirty="0" err="1">
                <a:solidFill>
                  <a:srgbClr val="000066"/>
                </a:solidFill>
                <a:latin typeface="Courier New" panose="02070309020205020404" pitchFamily="49" charset="0"/>
              </a:rPr>
              <a:t>endl</a:t>
            </a:r>
            <a:r>
              <a:rPr lang="es-AR" sz="1200" dirty="0">
                <a:solidFill>
                  <a:srgbClr val="000066"/>
                </a:solidFill>
                <a:latin typeface="Courier New" panose="02070309020205020404" pitchFamily="49" charset="0"/>
              </a:rPr>
              <a:t> </a:t>
            </a:r>
            <a:r>
              <a:rPr lang="es-AR" sz="1200" dirty="0">
                <a:solidFill>
                  <a:srgbClr val="00808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a:solidFill>
                  <a:srgbClr val="008000"/>
                </a:solidFill>
                <a:latin typeface="Courier New" panose="02070309020205020404" pitchFamily="49" charset="0"/>
              </a:rPr>
              <a:t>}</a:t>
            </a:r>
            <a:br>
              <a:rPr lang="es-AR" sz="1200" dirty="0">
                <a:solidFill>
                  <a:srgbClr val="000066"/>
                </a:solidFill>
                <a:latin typeface="Courier New" panose="02070309020205020404" pitchFamily="49" charset="0"/>
              </a:rPr>
            </a:br>
            <a:r>
              <a:rPr lang="es-AR" sz="1200" dirty="0">
                <a:solidFill>
                  <a:srgbClr val="000066"/>
                </a:solidFill>
                <a:latin typeface="Courier New" panose="02070309020205020404" pitchFamily="49" charset="0"/>
              </a:rPr>
              <a:t> </a:t>
            </a:r>
            <a:endParaRPr lang="es-AR" sz="1200" dirty="0"/>
          </a:p>
        </p:txBody>
      </p:sp>
    </p:spTree>
    <p:extLst>
      <p:ext uri="{BB962C8B-B14F-4D97-AF65-F5344CB8AC3E}">
        <p14:creationId xmlns:p14="http://schemas.microsoft.com/office/powerpoint/2010/main" val="2221690937"/>
      </p:ext>
    </p:extLst>
  </p:cSld>
  <p:clrMapOvr>
    <a:masterClrMapping/>
  </p:clrMapOvr>
  <p:transition spd="med">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2112" y="130863"/>
            <a:ext cx="7937208" cy="515526"/>
          </a:xfrm>
        </p:spPr>
        <p:txBody>
          <a:bodyPr>
            <a:normAutofit fontScale="90000"/>
          </a:bodyPr>
          <a:lstStyle/>
          <a:p>
            <a:endParaRPr lang="es-A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42</a:t>
            </a:fld>
            <a:endParaRPr lang="es-AR" spc="10" dirty="0"/>
          </a:p>
        </p:txBody>
      </p:sp>
      <p:sp>
        <p:nvSpPr>
          <p:cNvPr id="7" name="Rectángulo 6"/>
          <p:cNvSpPr/>
          <p:nvPr/>
        </p:nvSpPr>
        <p:spPr>
          <a:xfrm>
            <a:off x="11112" y="1161906"/>
            <a:ext cx="6477000" cy="5632311"/>
          </a:xfrm>
          <a:prstGeom prst="rect">
            <a:avLst/>
          </a:prstGeom>
          <a:solidFill>
            <a:schemeClr val="tx1"/>
          </a:solidFill>
        </p:spPr>
        <p:txBody>
          <a:bodyPr wrap="square">
            <a:spAutoFit/>
          </a:bodyPr>
          <a:lstStyle/>
          <a:p>
            <a:r>
              <a:rPr lang="es-AR" sz="1200" b="0" i="0" dirty="0">
                <a:solidFill>
                  <a:srgbClr val="339900"/>
                </a:solidFill>
                <a:effectLst/>
                <a:latin typeface="Courier New" panose="02070309020205020404" pitchFamily="49" charset="0"/>
              </a:rPr>
              <a:t>#</a:t>
            </a:r>
            <a:r>
              <a:rPr lang="es-AR" sz="1200" b="0" i="0" dirty="0" err="1">
                <a:solidFill>
                  <a:srgbClr val="339900"/>
                </a:solidFill>
                <a:effectLst/>
                <a:latin typeface="Courier New" panose="02070309020205020404" pitchFamily="49" charset="0"/>
              </a:rPr>
              <a:t>pragma</a:t>
            </a:r>
            <a:r>
              <a:rPr lang="es-AR" sz="1200" b="0" i="0" dirty="0">
                <a:solidFill>
                  <a:srgbClr val="339900"/>
                </a:solidFill>
                <a:effectLst/>
                <a:latin typeface="Courier New" panose="02070309020205020404" pitchFamily="49" charset="0"/>
              </a:rPr>
              <a:t> once</a:t>
            </a:r>
            <a:br>
              <a:rPr lang="es-AR" sz="1200" b="0" i="0" dirty="0">
                <a:solidFill>
                  <a:srgbClr val="000066"/>
                </a:solidFill>
                <a:effectLst/>
                <a:latin typeface="Courier New" panose="02070309020205020404" pitchFamily="49" charset="0"/>
              </a:rPr>
            </a:br>
            <a:r>
              <a:rPr lang="es-AR" sz="1200" b="0" i="0" dirty="0">
                <a:solidFill>
                  <a:srgbClr val="339900"/>
                </a:solidFill>
                <a:effectLst/>
                <a:latin typeface="Courier New" panose="02070309020205020404" pitchFamily="49" charset="0"/>
              </a:rPr>
              <a:t>#</a:t>
            </a:r>
            <a:r>
              <a:rPr lang="es-AR" sz="1200" b="0" i="0" dirty="0" err="1">
                <a:solidFill>
                  <a:srgbClr val="339900"/>
                </a:solidFill>
                <a:effectLst/>
                <a:latin typeface="Courier New" panose="02070309020205020404" pitchFamily="49" charset="0"/>
              </a:rPr>
              <a:t>include</a:t>
            </a:r>
            <a:r>
              <a:rPr lang="es-AR" sz="1200" b="0" i="0" dirty="0">
                <a:solidFill>
                  <a:srgbClr val="339900"/>
                </a:solidFill>
                <a:effectLst/>
                <a:latin typeface="Courier New" panose="02070309020205020404" pitchFamily="49" charset="0"/>
              </a:rPr>
              <a:t> "</a:t>
            </a:r>
            <a:r>
              <a:rPr lang="es-AR" sz="1200" b="0" i="0" dirty="0" err="1">
                <a:solidFill>
                  <a:srgbClr val="339900"/>
                </a:solidFill>
                <a:effectLst/>
                <a:latin typeface="Courier New" panose="02070309020205020404" pitchFamily="49" charset="0"/>
              </a:rPr>
              <a:t>contenedor.h</a:t>
            </a:r>
            <a:r>
              <a:rPr lang="es-AR" sz="1200" b="0" i="0" dirty="0">
                <a:solidFill>
                  <a:srgbClr val="3399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class</a:t>
            </a:r>
            <a:r>
              <a:rPr lang="es-AR" sz="1200" b="0" i="0" dirty="0">
                <a:solidFill>
                  <a:srgbClr val="000066"/>
                </a:solidFill>
                <a:effectLst/>
                <a:latin typeface="Courier New" panose="02070309020205020404" pitchFamily="49" charset="0"/>
              </a:rPr>
              <a:t> Lata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public</a:t>
            </a:r>
            <a:r>
              <a:rPr lang="es-AR" sz="1200" b="0" i="0" dirty="0">
                <a:solidFill>
                  <a:srgbClr val="000066"/>
                </a:solidFill>
                <a:effectLst/>
                <a:latin typeface="Courier New" panose="02070309020205020404" pitchFamily="49" charset="0"/>
              </a:rPr>
              <a:t> Contenedor</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public</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0066"/>
                </a:solidFill>
                <a:effectLst/>
                <a:latin typeface="Courier New" panose="02070309020205020404" pitchFamily="49" charset="0"/>
              </a:rPr>
              <a:t>Lata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al </a:t>
            </a:r>
            <a:r>
              <a:rPr lang="es-AR" sz="1200" b="0" i="0" dirty="0">
                <a:solidFill>
                  <a:srgbClr val="000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800080"/>
                </a:solidFill>
                <a:effectLst/>
                <a:latin typeface="Courier New" panose="02070309020205020404" pitchFamily="49" charset="0"/>
              </a:rPr>
              <a:t>4.0</a:t>
            </a:r>
            <a:r>
              <a:rPr lang="es-AR" sz="1200" b="0" i="0" dirty="0">
                <a:solidFill>
                  <a:srgbClr val="000066"/>
                </a:solidFill>
                <a:effectLst/>
                <a:latin typeface="Courier New" panose="02070309020205020404" pitchFamily="49" charset="0"/>
              </a:rPr>
              <a:t> , </a:t>
            </a: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d </a:t>
            </a:r>
            <a:r>
              <a:rPr lang="es-AR" sz="1200" b="0" i="0" dirty="0">
                <a:solidFill>
                  <a:srgbClr val="000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800080"/>
                </a:solidFill>
                <a:effectLst/>
                <a:latin typeface="Courier New" panose="02070309020205020404" pitchFamily="49" charset="0"/>
              </a:rPr>
              <a:t>2.0</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00FF"/>
                </a:solidFill>
                <a:effectLst/>
                <a:latin typeface="Courier New" panose="02070309020205020404" pitchFamily="49" charset="0"/>
              </a:rPr>
              <a:t>virtual</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volumen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const</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0066"/>
                </a:solidFill>
                <a:effectLst/>
                <a:latin typeface="Courier New" panose="02070309020205020404" pitchFamily="49" charset="0"/>
              </a:rPr>
              <a:t>~Lata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void</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protected</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diametro</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alto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339900"/>
                </a:solidFill>
                <a:effectLst/>
                <a:latin typeface="Courier New" panose="02070309020205020404" pitchFamily="49" charset="0"/>
              </a:rPr>
              <a:t>#</a:t>
            </a:r>
            <a:r>
              <a:rPr lang="es-AR" sz="1200" b="0" i="0" dirty="0" err="1">
                <a:solidFill>
                  <a:srgbClr val="339900"/>
                </a:solidFill>
                <a:effectLst/>
                <a:latin typeface="Courier New" panose="02070309020205020404" pitchFamily="49" charset="0"/>
              </a:rPr>
              <a:t>include</a:t>
            </a:r>
            <a:r>
              <a:rPr lang="es-AR" sz="1200" b="0" i="0" dirty="0">
                <a:solidFill>
                  <a:srgbClr val="339900"/>
                </a:solidFill>
                <a:effectLst/>
                <a:latin typeface="Courier New" panose="02070309020205020404" pitchFamily="49" charset="0"/>
              </a:rPr>
              <a:t> "</a:t>
            </a:r>
            <a:r>
              <a:rPr lang="es-AR" sz="1200" b="0" i="0" dirty="0" err="1">
                <a:solidFill>
                  <a:srgbClr val="339900"/>
                </a:solidFill>
                <a:effectLst/>
                <a:latin typeface="Courier New" panose="02070309020205020404" pitchFamily="49" charset="0"/>
              </a:rPr>
              <a:t>Lata.h</a:t>
            </a:r>
            <a:r>
              <a:rPr lang="es-AR" sz="1200" b="0" i="0" dirty="0">
                <a:solidFill>
                  <a:srgbClr val="3399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339900"/>
                </a:solidFill>
                <a:effectLst/>
                <a:latin typeface="Courier New" panose="02070309020205020404" pitchFamily="49" charset="0"/>
              </a:rPr>
              <a:t>#</a:t>
            </a:r>
            <a:r>
              <a:rPr lang="es-AR" sz="1200" b="0" i="0" dirty="0" err="1">
                <a:solidFill>
                  <a:srgbClr val="339900"/>
                </a:solidFill>
                <a:effectLst/>
                <a:latin typeface="Courier New" panose="02070309020205020404" pitchFamily="49" charset="0"/>
              </a:rPr>
              <a:t>include</a:t>
            </a:r>
            <a:r>
              <a:rPr lang="es-AR" sz="1200" b="0" i="0" dirty="0">
                <a:solidFill>
                  <a:srgbClr val="339900"/>
                </a:solidFill>
                <a:effectLst/>
                <a:latin typeface="Courier New" panose="02070309020205020404" pitchFamily="49" charset="0"/>
              </a:rPr>
              <a:t> &lt;</a:t>
            </a:r>
            <a:r>
              <a:rPr lang="es-AR" sz="1200" b="0" i="0" dirty="0" err="1">
                <a:solidFill>
                  <a:srgbClr val="339900"/>
                </a:solidFill>
                <a:effectLst/>
                <a:latin typeface="Courier New" panose="02070309020205020404" pitchFamily="49" charset="0"/>
              </a:rPr>
              <a:t>iostream</a:t>
            </a:r>
            <a:r>
              <a:rPr lang="es-AR" sz="1200" b="0" i="0" dirty="0">
                <a:solidFill>
                  <a:srgbClr val="339900"/>
                </a:solidFill>
                <a:effectLst/>
                <a:latin typeface="Courier New" panose="02070309020205020404" pitchFamily="49" charset="0"/>
              </a:rPr>
              <a:t>&gt;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using</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std</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DD"/>
                </a:solidFill>
                <a:effectLst/>
                <a:latin typeface="Courier New" panose="02070309020205020404" pitchFamily="49" charset="0"/>
              </a:rPr>
              <a:t>cout</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using</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std</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7788"/>
                </a:solidFill>
                <a:effectLst/>
                <a:latin typeface="Courier New" panose="02070309020205020404" pitchFamily="49" charset="0"/>
              </a:rPr>
              <a:t>endl</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const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PI </a:t>
            </a:r>
            <a:r>
              <a:rPr lang="es-AR" sz="1200" b="0" i="0" dirty="0">
                <a:solidFill>
                  <a:srgbClr val="000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std</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00DD"/>
                </a:solidFill>
                <a:effectLst/>
                <a:latin typeface="Courier New" panose="02070309020205020404" pitchFamily="49" charset="0"/>
              </a:rPr>
              <a:t>atan</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800080"/>
                </a:solidFill>
                <a:effectLst/>
                <a:latin typeface="Courier New" panose="02070309020205020404" pitchFamily="49" charset="0"/>
              </a:rPr>
              <a:t>1.0</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004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00DD"/>
                </a:solidFill>
                <a:effectLst/>
                <a:latin typeface="Courier New" panose="02070309020205020404" pitchFamily="49" charset="0"/>
              </a:rPr>
              <a:t>4</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0066"/>
                </a:solidFill>
                <a:effectLst/>
                <a:latin typeface="Courier New" panose="02070309020205020404" pitchFamily="49" charset="0"/>
              </a:rPr>
              <a:t>Lata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7788"/>
                </a:solidFill>
                <a:effectLst/>
                <a:latin typeface="Courier New" panose="02070309020205020404" pitchFamily="49" charset="0"/>
              </a:rPr>
              <a:t>Lata</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al, </a:t>
            </a: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d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alto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al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 </a:t>
            </a:r>
            <a:r>
              <a:rPr lang="es-AR" sz="1200" b="0" i="0" dirty="0" err="1">
                <a:solidFill>
                  <a:srgbClr val="000066"/>
                </a:solidFill>
                <a:effectLst/>
                <a:latin typeface="Courier New" panose="02070309020205020404" pitchFamily="49" charset="0"/>
              </a:rPr>
              <a:t>diametro</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d </a:t>
            </a: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DD"/>
                </a:solidFill>
                <a:effectLst/>
                <a:latin typeface="Courier New" panose="02070309020205020404" pitchFamily="49" charset="0"/>
              </a:rPr>
              <a:t>cout</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&lt;&lt;</a:t>
            </a:r>
            <a:r>
              <a:rPr lang="es-AR" sz="1200" b="0" i="0" dirty="0">
                <a:solidFill>
                  <a:srgbClr val="000066"/>
                </a:solidFill>
                <a:effectLst/>
                <a:latin typeface="Courier New" panose="02070309020205020404" pitchFamily="49" charset="0"/>
              </a:rPr>
              <a:t> </a:t>
            </a:r>
            <a:r>
              <a:rPr lang="es-AR" sz="1200" b="0" i="0" dirty="0">
                <a:solidFill>
                  <a:srgbClr val="FF0000"/>
                </a:solidFill>
                <a:effectLst/>
                <a:latin typeface="Courier New" panose="02070309020205020404" pitchFamily="49" charset="0"/>
              </a:rPr>
              <a:t>"Invocado constructor de Lata"</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&lt;&lt;</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endl</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double</a:t>
            </a:r>
            <a:r>
              <a:rPr lang="es-AR" sz="1200" b="0" i="0" dirty="0">
                <a:solidFill>
                  <a:srgbClr val="000066"/>
                </a:solidFill>
                <a:effectLst/>
                <a:latin typeface="Courier New" panose="02070309020205020404" pitchFamily="49" charset="0"/>
              </a:rPr>
              <a:t> Lata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7788"/>
                </a:solidFill>
                <a:effectLst/>
                <a:latin typeface="Courier New" panose="02070309020205020404" pitchFamily="49" charset="0"/>
              </a:rPr>
              <a:t>volumen</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const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FF"/>
                </a:solidFill>
                <a:effectLst/>
                <a:latin typeface="Courier New" panose="02070309020205020404" pitchFamily="49" charset="0"/>
              </a:rPr>
              <a:t>return</a:t>
            </a:r>
            <a:r>
              <a:rPr lang="es-AR" sz="1200" b="0" i="0" dirty="0">
                <a:solidFill>
                  <a:srgbClr val="000066"/>
                </a:solidFill>
                <a:effectLst/>
                <a:latin typeface="Courier New" panose="02070309020205020404" pitchFamily="49" charset="0"/>
              </a:rPr>
              <a:t> PI </a:t>
            </a:r>
            <a:r>
              <a:rPr lang="es-AR" sz="1200" b="0" i="0" dirty="0">
                <a:solidFill>
                  <a:srgbClr val="00004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diametro</a:t>
            </a:r>
            <a:r>
              <a:rPr lang="es-AR" sz="1200" b="0" i="0" dirty="0">
                <a:solidFill>
                  <a:srgbClr val="000066"/>
                </a:solidFill>
                <a:effectLst/>
                <a:latin typeface="Courier New" panose="02070309020205020404" pitchFamily="49" charset="0"/>
              </a:rPr>
              <a:t> </a:t>
            </a:r>
            <a:r>
              <a:rPr lang="es-AR" sz="1200" b="0" i="0" dirty="0">
                <a:solidFill>
                  <a:srgbClr val="00004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diametro</a:t>
            </a:r>
            <a:r>
              <a:rPr lang="es-AR" sz="1200" b="0" i="0" dirty="0">
                <a:solidFill>
                  <a:srgbClr val="000066"/>
                </a:solidFill>
                <a:effectLst/>
                <a:latin typeface="Courier New" panose="02070309020205020404" pitchFamily="49" charset="0"/>
              </a:rPr>
              <a:t> </a:t>
            </a:r>
            <a:r>
              <a:rPr lang="es-AR" sz="1200" b="0" i="0" dirty="0">
                <a:solidFill>
                  <a:srgbClr val="00004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alto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0066"/>
                </a:solidFill>
                <a:effectLst/>
                <a:latin typeface="Courier New" panose="02070309020205020404" pitchFamily="49" charset="0"/>
              </a:rPr>
              <a:t>Lata </a:t>
            </a:r>
            <a:r>
              <a:rPr lang="es-AR" sz="1200" b="0" i="0" dirty="0">
                <a:solidFill>
                  <a:srgbClr val="00808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~Lata </a:t>
            </a:r>
            <a:r>
              <a:rPr lang="es-AR" sz="1200" b="0" i="0" dirty="0">
                <a:solidFill>
                  <a:srgbClr val="008000"/>
                </a:solidFill>
                <a:effectLst/>
                <a:latin typeface="Courier New" panose="02070309020205020404" pitchFamily="49" charset="0"/>
              </a:rPr>
              <a:t>(</a:t>
            </a:r>
            <a:r>
              <a:rPr lang="es-AR" sz="1200" b="0" i="0" dirty="0">
                <a:solidFill>
                  <a:srgbClr val="000066"/>
                </a:solidFill>
                <a:effectLst/>
                <a:latin typeface="Courier New" panose="02070309020205020404" pitchFamily="49" charset="0"/>
              </a:rPr>
              <a:t> </a:t>
            </a:r>
            <a:r>
              <a:rPr lang="es-AR" sz="1200" b="0" i="0" dirty="0" err="1">
                <a:solidFill>
                  <a:srgbClr val="0000FF"/>
                </a:solidFill>
                <a:effectLst/>
                <a:latin typeface="Courier New" panose="02070309020205020404" pitchFamily="49" charset="0"/>
              </a:rPr>
              <a:t>void</a:t>
            </a:r>
            <a:r>
              <a:rPr lang="es-AR" sz="1200" b="0" i="0" dirty="0">
                <a:solidFill>
                  <a:srgbClr val="000066"/>
                </a:solidFill>
                <a:effectLst/>
                <a:latin typeface="Courier New" panose="02070309020205020404" pitchFamily="49" charset="0"/>
              </a:rPr>
              <a:t> </a:t>
            </a: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err="1">
                <a:solidFill>
                  <a:srgbClr val="0000DD"/>
                </a:solidFill>
                <a:effectLst/>
                <a:latin typeface="Courier New" panose="02070309020205020404" pitchFamily="49" charset="0"/>
              </a:rPr>
              <a:t>cout</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&lt;&lt;</a:t>
            </a:r>
            <a:r>
              <a:rPr lang="es-AR" sz="1200" b="0" i="0" dirty="0">
                <a:solidFill>
                  <a:srgbClr val="000066"/>
                </a:solidFill>
                <a:effectLst/>
                <a:latin typeface="Courier New" panose="02070309020205020404" pitchFamily="49" charset="0"/>
              </a:rPr>
              <a:t> </a:t>
            </a:r>
            <a:r>
              <a:rPr lang="es-AR" sz="1200" b="0" i="0" dirty="0">
                <a:solidFill>
                  <a:srgbClr val="FF0000"/>
                </a:solidFill>
                <a:effectLst/>
                <a:latin typeface="Courier New" panose="02070309020205020404" pitchFamily="49" charset="0"/>
              </a:rPr>
              <a:t>"Invocado destructor de Lata"</a:t>
            </a:r>
            <a:r>
              <a:rPr lang="es-AR" sz="1200" b="0" i="0" dirty="0">
                <a:solidFill>
                  <a:srgbClr val="000066"/>
                </a:solidFill>
                <a:effectLst/>
                <a:latin typeface="Courier New" panose="02070309020205020404" pitchFamily="49" charset="0"/>
              </a:rPr>
              <a:t> </a:t>
            </a:r>
            <a:r>
              <a:rPr lang="es-AR" sz="1200" b="0" i="0" dirty="0">
                <a:solidFill>
                  <a:srgbClr val="000080"/>
                </a:solidFill>
                <a:effectLst/>
                <a:latin typeface="Courier New" panose="02070309020205020404" pitchFamily="49" charset="0"/>
              </a:rPr>
              <a:t>&lt;&lt;</a:t>
            </a:r>
            <a:r>
              <a:rPr lang="es-AR" sz="1200" b="0" i="0" dirty="0">
                <a:solidFill>
                  <a:srgbClr val="000066"/>
                </a:solidFill>
                <a:effectLst/>
                <a:latin typeface="Courier New" panose="02070309020205020404" pitchFamily="49" charset="0"/>
              </a:rPr>
              <a:t> </a:t>
            </a:r>
            <a:r>
              <a:rPr lang="es-AR" sz="1200" b="0" i="0" dirty="0" err="1">
                <a:solidFill>
                  <a:srgbClr val="000066"/>
                </a:solidFill>
                <a:effectLst/>
                <a:latin typeface="Courier New" panose="02070309020205020404" pitchFamily="49" charset="0"/>
              </a:rPr>
              <a:t>endl</a:t>
            </a:r>
            <a:r>
              <a:rPr lang="es-AR" sz="1200" b="0" i="0" dirty="0">
                <a:solidFill>
                  <a:srgbClr val="000066"/>
                </a:solidFill>
                <a:effectLst/>
                <a:latin typeface="Courier New" panose="02070309020205020404" pitchFamily="49" charset="0"/>
              </a:rPr>
              <a:t> </a:t>
            </a:r>
            <a:r>
              <a:rPr lang="es-AR" sz="1200" b="0" i="0" dirty="0">
                <a:solidFill>
                  <a:srgbClr val="008080"/>
                </a:solidFill>
                <a:effectLst/>
                <a:latin typeface="Courier New" panose="02070309020205020404" pitchFamily="49" charset="0"/>
              </a:rPr>
              <a:t>;</a:t>
            </a:r>
            <a:br>
              <a:rPr lang="es-AR" sz="1200" b="0" i="0" dirty="0">
                <a:solidFill>
                  <a:srgbClr val="000066"/>
                </a:solidFill>
                <a:effectLst/>
                <a:latin typeface="Courier New" panose="02070309020205020404" pitchFamily="49" charset="0"/>
              </a:rPr>
            </a:br>
            <a:r>
              <a:rPr lang="es-AR" sz="1200" b="0" i="0" dirty="0">
                <a:solidFill>
                  <a:srgbClr val="008000"/>
                </a:solidFill>
                <a:effectLst/>
                <a:latin typeface="Courier New" panose="02070309020205020404" pitchFamily="49" charset="0"/>
              </a:rPr>
              <a:t>}</a:t>
            </a:r>
            <a:endParaRPr lang="es-AR" sz="1200" dirty="0"/>
          </a:p>
        </p:txBody>
      </p:sp>
      <p:sp>
        <p:nvSpPr>
          <p:cNvPr id="8" name="Rectángulo 7"/>
          <p:cNvSpPr/>
          <p:nvPr/>
        </p:nvSpPr>
        <p:spPr>
          <a:xfrm>
            <a:off x="6411912" y="130872"/>
            <a:ext cx="7261225" cy="7371249"/>
          </a:xfrm>
          <a:prstGeom prst="rect">
            <a:avLst/>
          </a:prstGeom>
          <a:solidFill>
            <a:schemeClr val="tx1"/>
          </a:solidFill>
        </p:spPr>
        <p:txBody>
          <a:bodyPr wrap="square">
            <a:spAutoFit/>
          </a:bodyPr>
          <a:lstStyle/>
          <a:p>
            <a:r>
              <a:rPr lang="es-AR" sz="1100" b="0" i="0" dirty="0">
                <a:solidFill>
                  <a:srgbClr val="339900"/>
                </a:solidFill>
                <a:effectLst/>
                <a:latin typeface="Courier New" panose="02070309020205020404" pitchFamily="49" charset="0"/>
              </a:rPr>
              <a:t>#</a:t>
            </a:r>
            <a:r>
              <a:rPr lang="es-AR" sz="1100" b="0" i="0" dirty="0" err="1">
                <a:solidFill>
                  <a:srgbClr val="339900"/>
                </a:solidFill>
                <a:effectLst/>
                <a:latin typeface="Courier New" panose="02070309020205020404" pitchFamily="49" charset="0"/>
              </a:rPr>
              <a:t>pragma</a:t>
            </a:r>
            <a:r>
              <a:rPr lang="es-AR" sz="1100" b="0" i="0" dirty="0">
                <a:solidFill>
                  <a:srgbClr val="339900"/>
                </a:solidFill>
                <a:effectLst/>
                <a:latin typeface="Courier New" panose="02070309020205020404" pitchFamily="49" charset="0"/>
              </a:rPr>
              <a:t> once</a:t>
            </a:r>
            <a:br>
              <a:rPr lang="es-AR" sz="1100" b="0" i="0" dirty="0">
                <a:solidFill>
                  <a:srgbClr val="000066"/>
                </a:solidFill>
                <a:effectLst/>
                <a:latin typeface="Courier New" panose="02070309020205020404" pitchFamily="49" charset="0"/>
              </a:rPr>
            </a:br>
            <a:r>
              <a:rPr lang="es-AR" sz="1100" b="0" i="0" dirty="0">
                <a:solidFill>
                  <a:srgbClr val="339900"/>
                </a:solidFill>
                <a:effectLst/>
                <a:latin typeface="Courier New" panose="02070309020205020404" pitchFamily="49" charset="0"/>
              </a:rPr>
              <a:t>#</a:t>
            </a:r>
            <a:r>
              <a:rPr lang="es-AR" sz="1100" b="0" i="0" dirty="0" err="1">
                <a:solidFill>
                  <a:srgbClr val="339900"/>
                </a:solidFill>
                <a:effectLst/>
                <a:latin typeface="Courier New" panose="02070309020205020404" pitchFamily="49" charset="0"/>
              </a:rPr>
              <a:t>include</a:t>
            </a:r>
            <a:r>
              <a:rPr lang="es-AR" sz="1100" b="0" i="0" dirty="0">
                <a:solidFill>
                  <a:srgbClr val="339900"/>
                </a:solidFill>
                <a:effectLst/>
                <a:latin typeface="Courier New" panose="02070309020205020404" pitchFamily="49" charset="0"/>
              </a:rPr>
              <a:t> "</a:t>
            </a:r>
            <a:r>
              <a:rPr lang="es-AR" sz="1100" b="0" i="0" dirty="0" err="1">
                <a:solidFill>
                  <a:srgbClr val="339900"/>
                </a:solidFill>
                <a:effectLst/>
                <a:latin typeface="Courier New" panose="02070309020205020404" pitchFamily="49" charset="0"/>
              </a:rPr>
              <a:t>caja.h</a:t>
            </a:r>
            <a:r>
              <a:rPr lang="es-AR" sz="1100" b="0" i="0" dirty="0">
                <a:solidFill>
                  <a:srgbClr val="33990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err="1">
                <a:solidFill>
                  <a:srgbClr val="0000FF"/>
                </a:solidFill>
                <a:effectLst/>
                <a:latin typeface="Courier New" panose="02070309020205020404" pitchFamily="49" charset="0"/>
              </a:rPr>
              <a:t>class</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CajaBotellas</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err="1">
                <a:solidFill>
                  <a:srgbClr val="0000FF"/>
                </a:solidFill>
                <a:effectLst/>
                <a:latin typeface="Courier New" panose="02070309020205020404" pitchFamily="49" charset="0"/>
              </a:rPr>
              <a:t>public</a:t>
            </a:r>
            <a:r>
              <a:rPr lang="es-AR" sz="1100" b="0" i="0" dirty="0">
                <a:solidFill>
                  <a:srgbClr val="000066"/>
                </a:solidFill>
                <a:effectLst/>
                <a:latin typeface="Courier New" panose="02070309020205020404" pitchFamily="49" charset="0"/>
              </a:rPr>
              <a:t> Caja</a:t>
            </a:r>
            <a:br>
              <a:rPr lang="es-AR" sz="1100" b="0" i="0" dirty="0">
                <a:solidFill>
                  <a:srgbClr val="000066"/>
                </a:solidFill>
                <a:effectLst/>
                <a:latin typeface="Courier New" panose="02070309020205020404" pitchFamily="49" charset="0"/>
              </a:rPr>
            </a:br>
            <a:r>
              <a:rPr lang="es-AR" sz="1100" b="0" i="0" dirty="0">
                <a:solidFill>
                  <a:srgbClr val="00800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err="1">
                <a:solidFill>
                  <a:srgbClr val="0000FF"/>
                </a:solidFill>
                <a:effectLst/>
                <a:latin typeface="Courier New" panose="02070309020205020404" pitchFamily="49" charset="0"/>
              </a:rPr>
              <a:t>public</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err="1">
                <a:solidFill>
                  <a:srgbClr val="000066"/>
                </a:solidFill>
                <a:effectLst/>
                <a:latin typeface="Courier New" panose="02070309020205020404" pitchFamily="49" charset="0"/>
              </a:rPr>
              <a:t>CajaBotellas</a:t>
            </a:r>
            <a:r>
              <a:rPr lang="es-AR" sz="1100" b="0" i="0" dirty="0">
                <a:solidFill>
                  <a:srgbClr val="000066"/>
                </a:solidFill>
                <a:effectLst/>
                <a:latin typeface="Courier New" panose="02070309020205020404" pitchFamily="49" charset="0"/>
              </a:rPr>
              <a:t> </a:t>
            </a:r>
            <a:r>
              <a:rPr lang="es-AR" sz="1100" b="0" i="0" dirty="0">
                <a:solidFill>
                  <a:srgbClr val="008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err="1">
                <a:solidFill>
                  <a:srgbClr val="0000FF"/>
                </a:solidFill>
                <a:effectLst/>
                <a:latin typeface="Courier New" panose="02070309020205020404" pitchFamily="49" charset="0"/>
              </a:rPr>
              <a:t>int</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nro</a:t>
            </a:r>
            <a:r>
              <a:rPr lang="es-AR" sz="1100" b="0" i="0" dirty="0">
                <a:solidFill>
                  <a:srgbClr val="000066"/>
                </a:solidFill>
                <a:effectLst/>
                <a:latin typeface="Courier New" panose="02070309020205020404" pitchFamily="49" charset="0"/>
              </a:rPr>
              <a:t> </a:t>
            </a:r>
            <a:r>
              <a:rPr lang="es-AR" sz="1100" b="0" i="0" dirty="0">
                <a:solidFill>
                  <a:srgbClr val="00008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a:solidFill>
                  <a:srgbClr val="0000DD"/>
                </a:solidFill>
                <a:effectLst/>
                <a:latin typeface="Courier New" panose="02070309020205020404" pitchFamily="49" charset="0"/>
              </a:rPr>
              <a:t>1</a:t>
            </a:r>
            <a:r>
              <a:rPr lang="es-AR" sz="1100" b="0" i="0" dirty="0">
                <a:solidFill>
                  <a:srgbClr val="000066"/>
                </a:solidFill>
                <a:effectLst/>
                <a:latin typeface="Courier New" panose="02070309020205020404" pitchFamily="49" charset="0"/>
              </a:rPr>
              <a:t> </a:t>
            </a:r>
            <a:r>
              <a:rPr lang="es-AR" sz="1100" b="0" i="0" dirty="0">
                <a:solidFill>
                  <a:srgbClr val="008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err="1">
                <a:solidFill>
                  <a:srgbClr val="000066"/>
                </a:solidFill>
                <a:effectLst/>
                <a:latin typeface="Courier New" panose="02070309020205020404" pitchFamily="49" charset="0"/>
              </a:rPr>
              <a:t>CajaBotellas</a:t>
            </a:r>
            <a:r>
              <a:rPr lang="es-AR" sz="1100" b="0" i="0" dirty="0">
                <a:solidFill>
                  <a:srgbClr val="000066"/>
                </a:solidFill>
                <a:effectLst/>
                <a:latin typeface="Courier New" panose="02070309020205020404" pitchFamily="49" charset="0"/>
              </a:rPr>
              <a:t> </a:t>
            </a:r>
            <a:r>
              <a:rPr lang="es-AR" sz="1100" b="0" i="0" dirty="0">
                <a:solidFill>
                  <a:srgbClr val="008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err="1">
                <a:solidFill>
                  <a:srgbClr val="0000FF"/>
                </a:solidFill>
                <a:effectLst/>
                <a:latin typeface="Courier New" panose="02070309020205020404" pitchFamily="49" charset="0"/>
              </a:rPr>
              <a:t>double</a:t>
            </a:r>
            <a:r>
              <a:rPr lang="es-AR" sz="1100" b="0" i="0" dirty="0">
                <a:solidFill>
                  <a:srgbClr val="000066"/>
                </a:solidFill>
                <a:effectLst/>
                <a:latin typeface="Courier New" panose="02070309020205020404" pitchFamily="49" charset="0"/>
              </a:rPr>
              <a:t> l, </a:t>
            </a:r>
            <a:r>
              <a:rPr lang="es-AR" sz="1100" b="0" i="0" dirty="0" err="1">
                <a:solidFill>
                  <a:srgbClr val="0000FF"/>
                </a:solidFill>
                <a:effectLst/>
                <a:latin typeface="Courier New" panose="02070309020205020404" pitchFamily="49" charset="0"/>
              </a:rPr>
              <a:t>double</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an</a:t>
            </a:r>
            <a:r>
              <a:rPr lang="es-AR" sz="1100" b="0" i="0" dirty="0">
                <a:solidFill>
                  <a:srgbClr val="000066"/>
                </a:solidFill>
                <a:effectLst/>
                <a:latin typeface="Courier New" panose="02070309020205020404" pitchFamily="49" charset="0"/>
              </a:rPr>
              <a:t>, </a:t>
            </a:r>
            <a:r>
              <a:rPr lang="es-AR" sz="1100" b="0" i="0" dirty="0" err="1">
                <a:solidFill>
                  <a:srgbClr val="0000FF"/>
                </a:solidFill>
                <a:effectLst/>
                <a:latin typeface="Courier New" panose="02070309020205020404" pitchFamily="49" charset="0"/>
              </a:rPr>
              <a:t>double</a:t>
            </a:r>
            <a:r>
              <a:rPr lang="es-AR" sz="1100" b="0" i="0" dirty="0">
                <a:solidFill>
                  <a:srgbClr val="000066"/>
                </a:solidFill>
                <a:effectLst/>
                <a:latin typeface="Courier New" panose="02070309020205020404" pitchFamily="49" charset="0"/>
              </a:rPr>
              <a:t> al, </a:t>
            </a:r>
            <a:r>
              <a:rPr lang="es-AR" sz="1100" b="0" i="0" dirty="0" err="1">
                <a:solidFill>
                  <a:srgbClr val="0000FF"/>
                </a:solidFill>
                <a:effectLst/>
                <a:latin typeface="Courier New" panose="02070309020205020404" pitchFamily="49" charset="0"/>
              </a:rPr>
              <a:t>int</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nro</a:t>
            </a:r>
            <a:r>
              <a:rPr lang="es-AR" sz="1100" b="0" i="0" dirty="0">
                <a:solidFill>
                  <a:srgbClr val="000066"/>
                </a:solidFill>
                <a:effectLst/>
                <a:latin typeface="Courier New" panose="02070309020205020404" pitchFamily="49" charset="0"/>
              </a:rPr>
              <a:t> </a:t>
            </a:r>
            <a:r>
              <a:rPr lang="es-AR" sz="1100" b="0" i="0" dirty="0">
                <a:solidFill>
                  <a:srgbClr val="00008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a:solidFill>
                  <a:srgbClr val="0000DD"/>
                </a:solidFill>
                <a:effectLst/>
                <a:latin typeface="Courier New" panose="02070309020205020404" pitchFamily="49" charset="0"/>
              </a:rPr>
              <a:t>1</a:t>
            </a:r>
            <a:r>
              <a:rPr lang="es-AR" sz="1100" b="0" i="0" dirty="0">
                <a:solidFill>
                  <a:srgbClr val="000066"/>
                </a:solidFill>
                <a:effectLst/>
                <a:latin typeface="Courier New" panose="02070309020205020404" pitchFamily="49" charset="0"/>
              </a:rPr>
              <a:t> </a:t>
            </a:r>
            <a:r>
              <a:rPr lang="es-AR" sz="1100" b="0" i="0" dirty="0">
                <a:solidFill>
                  <a:srgbClr val="008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err="1">
                <a:solidFill>
                  <a:srgbClr val="000066"/>
                </a:solidFill>
                <a:effectLst/>
                <a:latin typeface="Courier New" panose="02070309020205020404" pitchFamily="49" charset="0"/>
              </a:rPr>
              <a:t>CajaBotellas</a:t>
            </a:r>
            <a:r>
              <a:rPr lang="es-AR" sz="1100" b="0" i="0" dirty="0">
                <a:solidFill>
                  <a:srgbClr val="000066"/>
                </a:solidFill>
                <a:effectLst/>
                <a:latin typeface="Courier New" panose="02070309020205020404" pitchFamily="49" charset="0"/>
              </a:rPr>
              <a:t> </a:t>
            </a:r>
            <a:r>
              <a:rPr lang="es-AR" sz="1100" b="0" i="0" dirty="0">
                <a:solidFill>
                  <a:srgbClr val="008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err="1">
                <a:solidFill>
                  <a:srgbClr val="0000FF"/>
                </a:solidFill>
                <a:effectLst/>
                <a:latin typeface="Courier New" panose="02070309020205020404" pitchFamily="49" charset="0"/>
              </a:rPr>
              <a:t>const</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CajaBotellas</a:t>
            </a:r>
            <a:r>
              <a:rPr lang="es-AR" sz="1100" b="0" i="0" dirty="0">
                <a:solidFill>
                  <a:srgbClr val="000066"/>
                </a:solidFill>
                <a:effectLst/>
                <a:latin typeface="Courier New" panose="02070309020205020404" pitchFamily="49" charset="0"/>
              </a:rPr>
              <a:t> </a:t>
            </a:r>
            <a:r>
              <a:rPr lang="es-AR" sz="1100" b="0" i="0" dirty="0">
                <a:solidFill>
                  <a:srgbClr val="000040"/>
                </a:solidFill>
                <a:effectLst/>
                <a:latin typeface="Courier New" panose="02070309020205020404" pitchFamily="49" charset="0"/>
              </a:rPr>
              <a:t>&amp;</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cb</a:t>
            </a:r>
            <a:r>
              <a:rPr lang="es-AR" sz="1100" b="0" i="0" dirty="0">
                <a:solidFill>
                  <a:srgbClr val="000066"/>
                </a:solidFill>
                <a:effectLst/>
                <a:latin typeface="Courier New" panose="02070309020205020404" pitchFamily="49" charset="0"/>
              </a:rPr>
              <a:t> </a:t>
            </a:r>
            <a:r>
              <a:rPr lang="es-AR" sz="1100" b="0" i="0" dirty="0">
                <a:solidFill>
                  <a:srgbClr val="008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a:solidFill>
                  <a:srgbClr val="0000FF"/>
                </a:solidFill>
                <a:effectLst/>
                <a:latin typeface="Courier New" panose="02070309020205020404" pitchFamily="49" charset="0"/>
              </a:rPr>
              <a:t>virtual</a:t>
            </a:r>
            <a:r>
              <a:rPr lang="es-AR" sz="1100" b="0" i="0" dirty="0">
                <a:solidFill>
                  <a:srgbClr val="000066"/>
                </a:solidFill>
                <a:effectLst/>
                <a:latin typeface="Courier New" panose="02070309020205020404" pitchFamily="49" charset="0"/>
              </a:rPr>
              <a:t> </a:t>
            </a:r>
            <a:r>
              <a:rPr lang="es-AR" sz="1100" b="0" i="0" dirty="0" err="1">
                <a:solidFill>
                  <a:srgbClr val="0000FF"/>
                </a:solidFill>
                <a:effectLst/>
                <a:latin typeface="Courier New" panose="02070309020205020404" pitchFamily="49" charset="0"/>
              </a:rPr>
              <a:t>double</a:t>
            </a:r>
            <a:r>
              <a:rPr lang="es-AR" sz="1100" b="0" i="0" dirty="0">
                <a:solidFill>
                  <a:srgbClr val="000066"/>
                </a:solidFill>
                <a:effectLst/>
                <a:latin typeface="Courier New" panose="02070309020205020404" pitchFamily="49" charset="0"/>
              </a:rPr>
              <a:t> volumen </a:t>
            </a:r>
            <a:r>
              <a:rPr lang="es-AR" sz="1100" b="0" i="0" dirty="0">
                <a:solidFill>
                  <a:srgbClr val="008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err="1">
                <a:solidFill>
                  <a:srgbClr val="0000FF"/>
                </a:solidFill>
                <a:effectLst/>
                <a:latin typeface="Courier New" panose="02070309020205020404" pitchFamily="49" charset="0"/>
              </a:rPr>
              <a:t>void</a:t>
            </a:r>
            <a:r>
              <a:rPr lang="es-AR" sz="1100" b="0" i="0" dirty="0">
                <a:solidFill>
                  <a:srgbClr val="000066"/>
                </a:solidFill>
                <a:effectLst/>
                <a:latin typeface="Courier New" panose="02070309020205020404" pitchFamily="49" charset="0"/>
              </a:rPr>
              <a:t> </a:t>
            </a:r>
            <a:r>
              <a:rPr lang="es-AR" sz="1100" b="0" i="0" dirty="0">
                <a:solidFill>
                  <a:srgbClr val="008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err="1">
                <a:solidFill>
                  <a:srgbClr val="0000FF"/>
                </a:solidFill>
                <a:effectLst/>
                <a:latin typeface="Courier New" panose="02070309020205020404" pitchFamily="49" charset="0"/>
              </a:rPr>
              <a:t>const</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a:solidFill>
                  <a:srgbClr val="666666"/>
                </a:solidFill>
                <a:effectLst/>
                <a:latin typeface="Courier New" panose="02070309020205020404" pitchFamily="49" charset="0"/>
              </a:rPr>
              <a:t>//agrego para usar </a:t>
            </a:r>
            <a:r>
              <a:rPr lang="es-AR" sz="1100" b="0" i="0" dirty="0" err="1">
                <a:solidFill>
                  <a:srgbClr val="666666"/>
                </a:solidFill>
                <a:effectLst/>
                <a:latin typeface="Courier New" panose="02070309020205020404" pitchFamily="49" charset="0"/>
              </a:rPr>
              <a:t>ref</a:t>
            </a:r>
            <a:r>
              <a:rPr lang="es-AR" sz="1100" b="0" i="0" dirty="0">
                <a:solidFill>
                  <a:srgbClr val="666666"/>
                </a:solidFill>
                <a:effectLst/>
                <a:latin typeface="Courier New" panose="02070309020205020404" pitchFamily="49" charset="0"/>
              </a:rPr>
              <a:t> constante en Output</a:t>
            </a:r>
            <a:br>
              <a:rPr lang="es-AR" sz="1100" b="0" i="0" dirty="0">
                <a:solidFill>
                  <a:srgbClr val="000066"/>
                </a:solidFill>
                <a:effectLst/>
                <a:latin typeface="Courier New" panose="02070309020205020404" pitchFamily="49" charset="0"/>
              </a:rPr>
            </a:br>
            <a:r>
              <a:rPr lang="es-AR" sz="1100" b="0" i="0" dirty="0">
                <a:solidFill>
                  <a:srgbClr val="000066"/>
                </a:solidFill>
                <a:effectLst/>
                <a:latin typeface="Courier New" panose="02070309020205020404" pitchFamily="49" charset="0"/>
              </a:rPr>
              <a:t>~</a:t>
            </a:r>
            <a:r>
              <a:rPr lang="es-AR" sz="1100" b="0" i="0" dirty="0" err="1">
                <a:solidFill>
                  <a:srgbClr val="000066"/>
                </a:solidFill>
                <a:effectLst/>
                <a:latin typeface="Courier New" panose="02070309020205020404" pitchFamily="49" charset="0"/>
              </a:rPr>
              <a:t>CajaBotellas</a:t>
            </a:r>
            <a:r>
              <a:rPr lang="es-AR" sz="1100" b="0" i="0" dirty="0">
                <a:solidFill>
                  <a:srgbClr val="000066"/>
                </a:solidFill>
                <a:effectLst/>
                <a:latin typeface="Courier New" panose="02070309020205020404" pitchFamily="49" charset="0"/>
              </a:rPr>
              <a:t> </a:t>
            </a:r>
            <a:r>
              <a:rPr lang="es-AR" sz="1100" b="0" i="0" dirty="0">
                <a:solidFill>
                  <a:srgbClr val="008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err="1">
                <a:solidFill>
                  <a:srgbClr val="0000FF"/>
                </a:solidFill>
                <a:effectLst/>
                <a:latin typeface="Courier New" panose="02070309020205020404" pitchFamily="49" charset="0"/>
              </a:rPr>
              <a:t>void</a:t>
            </a:r>
            <a:r>
              <a:rPr lang="es-AR" sz="1100" b="0" i="0" dirty="0">
                <a:solidFill>
                  <a:srgbClr val="000066"/>
                </a:solidFill>
                <a:effectLst/>
                <a:latin typeface="Courier New" panose="02070309020205020404" pitchFamily="49" charset="0"/>
              </a:rPr>
              <a:t> </a:t>
            </a:r>
            <a:r>
              <a:rPr lang="es-AR" sz="1100" b="0" i="0" dirty="0">
                <a:solidFill>
                  <a:srgbClr val="008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err="1">
                <a:solidFill>
                  <a:srgbClr val="0000FF"/>
                </a:solidFill>
                <a:effectLst/>
                <a:latin typeface="Courier New" panose="02070309020205020404" pitchFamily="49" charset="0"/>
              </a:rPr>
              <a:t>private</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err="1">
                <a:solidFill>
                  <a:srgbClr val="0000FF"/>
                </a:solidFill>
                <a:effectLst/>
                <a:latin typeface="Courier New" panose="02070309020205020404" pitchFamily="49" charset="0"/>
              </a:rPr>
              <a:t>int</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nrobotellas</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a:solidFill>
                  <a:srgbClr val="008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a:solidFill>
                  <a:srgbClr val="339900"/>
                </a:solidFill>
                <a:effectLst/>
                <a:latin typeface="Courier New" panose="02070309020205020404" pitchFamily="49" charset="0"/>
              </a:rPr>
              <a:t>#</a:t>
            </a:r>
            <a:r>
              <a:rPr lang="es-AR" sz="1100" b="0" i="0" dirty="0" err="1">
                <a:solidFill>
                  <a:srgbClr val="339900"/>
                </a:solidFill>
                <a:effectLst/>
                <a:latin typeface="Courier New" panose="02070309020205020404" pitchFamily="49" charset="0"/>
              </a:rPr>
              <a:t>include</a:t>
            </a:r>
            <a:r>
              <a:rPr lang="es-AR" sz="1100" b="0" i="0" dirty="0">
                <a:solidFill>
                  <a:srgbClr val="339900"/>
                </a:solidFill>
                <a:effectLst/>
                <a:latin typeface="Courier New" panose="02070309020205020404" pitchFamily="49" charset="0"/>
              </a:rPr>
              <a:t> "</a:t>
            </a:r>
            <a:r>
              <a:rPr lang="es-AR" sz="1100" b="0" i="0" dirty="0" err="1">
                <a:solidFill>
                  <a:srgbClr val="339900"/>
                </a:solidFill>
                <a:effectLst/>
                <a:latin typeface="Courier New" panose="02070309020205020404" pitchFamily="49" charset="0"/>
              </a:rPr>
              <a:t>CajaBotellas.h</a:t>
            </a:r>
            <a:r>
              <a:rPr lang="es-AR" sz="1100" b="0" i="0" dirty="0">
                <a:solidFill>
                  <a:srgbClr val="33990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a:solidFill>
                  <a:srgbClr val="339900"/>
                </a:solidFill>
                <a:effectLst/>
                <a:latin typeface="Courier New" panose="02070309020205020404" pitchFamily="49" charset="0"/>
              </a:rPr>
              <a:t>#</a:t>
            </a:r>
            <a:r>
              <a:rPr lang="es-AR" sz="1100" b="0" i="0" dirty="0" err="1">
                <a:solidFill>
                  <a:srgbClr val="339900"/>
                </a:solidFill>
                <a:effectLst/>
                <a:latin typeface="Courier New" panose="02070309020205020404" pitchFamily="49" charset="0"/>
              </a:rPr>
              <a:t>include</a:t>
            </a:r>
            <a:r>
              <a:rPr lang="es-AR" sz="1100" b="0" i="0" dirty="0">
                <a:solidFill>
                  <a:srgbClr val="339900"/>
                </a:solidFill>
                <a:effectLst/>
                <a:latin typeface="Courier New" panose="02070309020205020404" pitchFamily="49" charset="0"/>
              </a:rPr>
              <a:t> &lt;</a:t>
            </a:r>
            <a:r>
              <a:rPr lang="es-AR" sz="1100" b="0" i="0" dirty="0" err="1">
                <a:solidFill>
                  <a:srgbClr val="339900"/>
                </a:solidFill>
                <a:effectLst/>
                <a:latin typeface="Courier New" panose="02070309020205020404" pitchFamily="49" charset="0"/>
              </a:rPr>
              <a:t>iostream</a:t>
            </a:r>
            <a:r>
              <a:rPr lang="es-AR" sz="1100" b="0" i="0" dirty="0">
                <a:solidFill>
                  <a:srgbClr val="339900"/>
                </a:solidFill>
                <a:effectLst/>
                <a:latin typeface="Courier New" panose="02070309020205020404" pitchFamily="49" charset="0"/>
              </a:rPr>
              <a:t>&gt;</a:t>
            </a:r>
            <a:br>
              <a:rPr lang="es-AR" sz="1100" b="0" i="0" dirty="0">
                <a:solidFill>
                  <a:srgbClr val="000066"/>
                </a:solidFill>
                <a:effectLst/>
                <a:latin typeface="Courier New" panose="02070309020205020404" pitchFamily="49" charset="0"/>
              </a:rPr>
            </a:br>
            <a:r>
              <a:rPr lang="es-AR" sz="1100" b="0" i="0" dirty="0" err="1">
                <a:solidFill>
                  <a:srgbClr val="0000FF"/>
                </a:solidFill>
                <a:effectLst/>
                <a:latin typeface="Courier New" panose="02070309020205020404" pitchFamily="49" charset="0"/>
              </a:rPr>
              <a:t>using</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std</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err="1">
                <a:solidFill>
                  <a:srgbClr val="0000DD"/>
                </a:solidFill>
                <a:effectLst/>
                <a:latin typeface="Courier New" panose="02070309020205020404" pitchFamily="49" charset="0"/>
              </a:rPr>
              <a:t>cout</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err="1">
                <a:solidFill>
                  <a:srgbClr val="0000FF"/>
                </a:solidFill>
                <a:effectLst/>
                <a:latin typeface="Courier New" panose="02070309020205020404" pitchFamily="49" charset="0"/>
              </a:rPr>
              <a:t>using</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std</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err="1">
                <a:solidFill>
                  <a:srgbClr val="007788"/>
                </a:solidFill>
                <a:effectLst/>
                <a:latin typeface="Courier New" panose="02070309020205020404" pitchFamily="49" charset="0"/>
              </a:rPr>
              <a:t>endl</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err="1">
                <a:solidFill>
                  <a:srgbClr val="000066"/>
                </a:solidFill>
                <a:effectLst/>
                <a:latin typeface="Courier New" panose="02070309020205020404" pitchFamily="49" charset="0"/>
              </a:rPr>
              <a:t>CajaBotellas</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err="1">
                <a:solidFill>
                  <a:srgbClr val="007788"/>
                </a:solidFill>
                <a:effectLst/>
                <a:latin typeface="Courier New" panose="02070309020205020404" pitchFamily="49" charset="0"/>
              </a:rPr>
              <a:t>CajaBotellas</a:t>
            </a:r>
            <a:r>
              <a:rPr lang="es-AR" sz="1100" b="0" i="0" dirty="0">
                <a:solidFill>
                  <a:srgbClr val="000066"/>
                </a:solidFill>
                <a:effectLst/>
                <a:latin typeface="Courier New" panose="02070309020205020404" pitchFamily="49" charset="0"/>
              </a:rPr>
              <a:t> </a:t>
            </a:r>
            <a:r>
              <a:rPr lang="es-AR" sz="1100" b="0" i="0" dirty="0">
                <a:solidFill>
                  <a:srgbClr val="008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err="1">
                <a:solidFill>
                  <a:srgbClr val="0000FF"/>
                </a:solidFill>
                <a:effectLst/>
                <a:latin typeface="Courier New" panose="02070309020205020404" pitchFamily="49" charset="0"/>
              </a:rPr>
              <a:t>int</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nro</a:t>
            </a:r>
            <a:r>
              <a:rPr lang="es-AR" sz="1100" b="0" i="0" dirty="0">
                <a:solidFill>
                  <a:srgbClr val="000066"/>
                </a:solidFill>
                <a:effectLst/>
                <a:latin typeface="Courier New" panose="02070309020205020404" pitchFamily="49" charset="0"/>
              </a:rPr>
              <a:t> </a:t>
            </a:r>
            <a:r>
              <a:rPr lang="es-AR" sz="1100" b="0" i="0" dirty="0">
                <a:solidFill>
                  <a:srgbClr val="00800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a:solidFill>
                  <a:srgbClr val="00800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err="1">
                <a:solidFill>
                  <a:srgbClr val="0000DD"/>
                </a:solidFill>
                <a:effectLst/>
                <a:latin typeface="Courier New" panose="02070309020205020404" pitchFamily="49" charset="0"/>
              </a:rPr>
              <a:t>cout</a:t>
            </a:r>
            <a:r>
              <a:rPr lang="es-AR" sz="1100" b="0" i="0" dirty="0">
                <a:solidFill>
                  <a:srgbClr val="000066"/>
                </a:solidFill>
                <a:effectLst/>
                <a:latin typeface="Courier New" panose="02070309020205020404" pitchFamily="49" charset="0"/>
              </a:rPr>
              <a:t> </a:t>
            </a:r>
            <a:r>
              <a:rPr lang="es-AR" sz="1100" b="0" i="0" dirty="0">
                <a:solidFill>
                  <a:srgbClr val="000080"/>
                </a:solidFill>
                <a:effectLst/>
                <a:latin typeface="Courier New" panose="02070309020205020404" pitchFamily="49" charset="0"/>
              </a:rPr>
              <a:t>&lt;&lt;</a:t>
            </a:r>
            <a:r>
              <a:rPr lang="es-AR" sz="1100" b="0" i="0" dirty="0">
                <a:solidFill>
                  <a:srgbClr val="000066"/>
                </a:solidFill>
                <a:effectLst/>
                <a:latin typeface="Courier New" panose="02070309020205020404" pitchFamily="49" charset="0"/>
              </a:rPr>
              <a:t> </a:t>
            </a:r>
            <a:r>
              <a:rPr lang="es-AR" sz="1100" b="0" i="0" dirty="0">
                <a:solidFill>
                  <a:srgbClr val="FF0000"/>
                </a:solidFill>
                <a:effectLst/>
                <a:latin typeface="Courier New" panose="02070309020205020404" pitchFamily="49" charset="0"/>
              </a:rPr>
              <a:t>"Se invoca al constructor 1 de </a:t>
            </a:r>
            <a:r>
              <a:rPr lang="es-AR" sz="1100" b="0" i="0" dirty="0" err="1">
                <a:solidFill>
                  <a:srgbClr val="FF0000"/>
                </a:solidFill>
                <a:effectLst/>
                <a:latin typeface="Courier New" panose="02070309020205020404" pitchFamily="49" charset="0"/>
              </a:rPr>
              <a:t>CajaBotellas</a:t>
            </a:r>
            <a:r>
              <a:rPr lang="es-AR" sz="1100" b="0" i="0" dirty="0">
                <a:solidFill>
                  <a:srgbClr val="FF0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a:solidFill>
                  <a:srgbClr val="000080"/>
                </a:solidFill>
                <a:effectLst/>
                <a:latin typeface="Courier New" panose="02070309020205020404" pitchFamily="49" charset="0"/>
              </a:rPr>
              <a:t>&lt;&lt;</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endl</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err="1">
                <a:solidFill>
                  <a:srgbClr val="000066"/>
                </a:solidFill>
                <a:effectLst/>
                <a:latin typeface="Courier New" panose="02070309020205020404" pitchFamily="49" charset="0"/>
              </a:rPr>
              <a:t>nrobotellas</a:t>
            </a:r>
            <a:r>
              <a:rPr lang="es-AR" sz="1100" b="0" i="0" dirty="0">
                <a:solidFill>
                  <a:srgbClr val="000066"/>
                </a:solidFill>
                <a:effectLst/>
                <a:latin typeface="Courier New" panose="02070309020205020404" pitchFamily="49" charset="0"/>
              </a:rPr>
              <a:t> </a:t>
            </a:r>
            <a:r>
              <a:rPr lang="es-AR" sz="1100" b="0" i="0" dirty="0">
                <a:solidFill>
                  <a:srgbClr val="00008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nro</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a:solidFill>
                  <a:srgbClr val="00800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err="1">
                <a:solidFill>
                  <a:srgbClr val="000066"/>
                </a:solidFill>
                <a:effectLst/>
                <a:latin typeface="Courier New" panose="02070309020205020404" pitchFamily="49" charset="0"/>
              </a:rPr>
              <a:t>CajaBotellas</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err="1">
                <a:solidFill>
                  <a:srgbClr val="007788"/>
                </a:solidFill>
                <a:effectLst/>
                <a:latin typeface="Courier New" panose="02070309020205020404" pitchFamily="49" charset="0"/>
              </a:rPr>
              <a:t>CajaBotellas</a:t>
            </a:r>
            <a:r>
              <a:rPr lang="es-AR" sz="1100" b="0" i="0" dirty="0">
                <a:solidFill>
                  <a:srgbClr val="000066"/>
                </a:solidFill>
                <a:effectLst/>
                <a:latin typeface="Courier New" panose="02070309020205020404" pitchFamily="49" charset="0"/>
              </a:rPr>
              <a:t> </a:t>
            </a:r>
            <a:r>
              <a:rPr lang="es-AR" sz="1100" b="0" i="0" dirty="0">
                <a:solidFill>
                  <a:srgbClr val="008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err="1">
                <a:solidFill>
                  <a:srgbClr val="0000FF"/>
                </a:solidFill>
                <a:effectLst/>
                <a:latin typeface="Courier New" panose="02070309020205020404" pitchFamily="49" charset="0"/>
              </a:rPr>
              <a:t>double</a:t>
            </a:r>
            <a:r>
              <a:rPr lang="es-AR" sz="1100" b="0" i="0" dirty="0">
                <a:solidFill>
                  <a:srgbClr val="000066"/>
                </a:solidFill>
                <a:effectLst/>
                <a:latin typeface="Courier New" panose="02070309020205020404" pitchFamily="49" charset="0"/>
              </a:rPr>
              <a:t> l, </a:t>
            </a:r>
            <a:r>
              <a:rPr lang="es-AR" sz="1100" b="0" i="0" dirty="0" err="1">
                <a:solidFill>
                  <a:srgbClr val="0000FF"/>
                </a:solidFill>
                <a:effectLst/>
                <a:latin typeface="Courier New" panose="02070309020205020404" pitchFamily="49" charset="0"/>
              </a:rPr>
              <a:t>double</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an</a:t>
            </a:r>
            <a:r>
              <a:rPr lang="es-AR" sz="1100" b="0" i="0" dirty="0">
                <a:solidFill>
                  <a:srgbClr val="000066"/>
                </a:solidFill>
                <a:effectLst/>
                <a:latin typeface="Courier New" panose="02070309020205020404" pitchFamily="49" charset="0"/>
              </a:rPr>
              <a:t>, </a:t>
            </a:r>
            <a:r>
              <a:rPr lang="es-AR" sz="1100" b="0" i="0" dirty="0" err="1">
                <a:solidFill>
                  <a:srgbClr val="0000FF"/>
                </a:solidFill>
                <a:effectLst/>
                <a:latin typeface="Courier New" panose="02070309020205020404" pitchFamily="49" charset="0"/>
              </a:rPr>
              <a:t>double</a:t>
            </a:r>
            <a:r>
              <a:rPr lang="es-AR" sz="1100" b="0" i="0" dirty="0">
                <a:solidFill>
                  <a:srgbClr val="000066"/>
                </a:solidFill>
                <a:effectLst/>
                <a:latin typeface="Courier New" panose="02070309020205020404" pitchFamily="49" charset="0"/>
              </a:rPr>
              <a:t> al, </a:t>
            </a:r>
            <a:r>
              <a:rPr lang="es-AR" sz="1100" b="0" i="0" dirty="0" err="1">
                <a:solidFill>
                  <a:srgbClr val="0000FF"/>
                </a:solidFill>
                <a:effectLst/>
                <a:latin typeface="Courier New" panose="02070309020205020404" pitchFamily="49" charset="0"/>
              </a:rPr>
              <a:t>int</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nro</a:t>
            </a:r>
            <a:r>
              <a:rPr lang="es-AR" sz="1100" b="0" i="0" dirty="0">
                <a:solidFill>
                  <a:srgbClr val="000066"/>
                </a:solidFill>
                <a:effectLst/>
                <a:latin typeface="Courier New" panose="02070309020205020404" pitchFamily="49" charset="0"/>
              </a:rPr>
              <a:t> </a:t>
            </a:r>
            <a:r>
              <a:rPr lang="es-AR" sz="1100" b="0" i="0" dirty="0">
                <a:solidFill>
                  <a:srgbClr val="008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Caja </a:t>
            </a:r>
            <a:r>
              <a:rPr lang="es-AR" sz="1100" b="0" i="0" dirty="0">
                <a:solidFill>
                  <a:srgbClr val="008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l, </a:t>
            </a:r>
            <a:r>
              <a:rPr lang="es-AR" sz="1100" b="0" i="0" dirty="0" err="1">
                <a:solidFill>
                  <a:srgbClr val="000066"/>
                </a:solidFill>
                <a:effectLst/>
                <a:latin typeface="Courier New" panose="02070309020205020404" pitchFamily="49" charset="0"/>
              </a:rPr>
              <a:t>an</a:t>
            </a:r>
            <a:r>
              <a:rPr lang="es-AR" sz="1100" b="0" i="0" dirty="0">
                <a:solidFill>
                  <a:srgbClr val="000066"/>
                </a:solidFill>
                <a:effectLst/>
                <a:latin typeface="Courier New" panose="02070309020205020404" pitchFamily="49" charset="0"/>
              </a:rPr>
              <a:t>, al </a:t>
            </a:r>
            <a:r>
              <a:rPr lang="es-AR" sz="1100" b="0" i="0" dirty="0">
                <a:solidFill>
                  <a:srgbClr val="00800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a:solidFill>
                  <a:srgbClr val="00800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err="1">
                <a:solidFill>
                  <a:srgbClr val="0000DD"/>
                </a:solidFill>
                <a:effectLst/>
                <a:latin typeface="Courier New" panose="02070309020205020404" pitchFamily="49" charset="0"/>
              </a:rPr>
              <a:t>cout</a:t>
            </a:r>
            <a:r>
              <a:rPr lang="es-AR" sz="1100" b="0" i="0" dirty="0">
                <a:solidFill>
                  <a:srgbClr val="000066"/>
                </a:solidFill>
                <a:effectLst/>
                <a:latin typeface="Courier New" panose="02070309020205020404" pitchFamily="49" charset="0"/>
              </a:rPr>
              <a:t> </a:t>
            </a:r>
            <a:r>
              <a:rPr lang="es-AR" sz="1100" b="0" i="0" dirty="0">
                <a:solidFill>
                  <a:srgbClr val="000080"/>
                </a:solidFill>
                <a:effectLst/>
                <a:latin typeface="Courier New" panose="02070309020205020404" pitchFamily="49" charset="0"/>
              </a:rPr>
              <a:t>&lt;&lt;</a:t>
            </a:r>
            <a:r>
              <a:rPr lang="es-AR" sz="1100" b="0" i="0" dirty="0">
                <a:solidFill>
                  <a:srgbClr val="000066"/>
                </a:solidFill>
                <a:effectLst/>
                <a:latin typeface="Courier New" panose="02070309020205020404" pitchFamily="49" charset="0"/>
              </a:rPr>
              <a:t> </a:t>
            </a:r>
            <a:r>
              <a:rPr lang="es-AR" sz="1100" b="0" i="0" dirty="0">
                <a:solidFill>
                  <a:srgbClr val="FF0000"/>
                </a:solidFill>
                <a:effectLst/>
                <a:latin typeface="Courier New" panose="02070309020205020404" pitchFamily="49" charset="0"/>
              </a:rPr>
              <a:t>"Se invoca al constructor 2 de </a:t>
            </a:r>
            <a:r>
              <a:rPr lang="es-AR" sz="1100" b="0" i="0" dirty="0" err="1">
                <a:solidFill>
                  <a:srgbClr val="FF0000"/>
                </a:solidFill>
                <a:effectLst/>
                <a:latin typeface="Courier New" panose="02070309020205020404" pitchFamily="49" charset="0"/>
              </a:rPr>
              <a:t>CajaBotellas</a:t>
            </a:r>
            <a:r>
              <a:rPr lang="es-AR" sz="1100" b="0" i="0" dirty="0">
                <a:solidFill>
                  <a:srgbClr val="FF0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a:solidFill>
                  <a:srgbClr val="000080"/>
                </a:solidFill>
                <a:effectLst/>
                <a:latin typeface="Courier New" panose="02070309020205020404" pitchFamily="49" charset="0"/>
              </a:rPr>
              <a:t>&lt;&lt;</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endl</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err="1">
                <a:solidFill>
                  <a:srgbClr val="000066"/>
                </a:solidFill>
                <a:effectLst/>
                <a:latin typeface="Courier New" panose="02070309020205020404" pitchFamily="49" charset="0"/>
              </a:rPr>
              <a:t>nrobotellas</a:t>
            </a:r>
            <a:r>
              <a:rPr lang="es-AR" sz="1100" b="0" i="0" dirty="0">
                <a:solidFill>
                  <a:srgbClr val="000066"/>
                </a:solidFill>
                <a:effectLst/>
                <a:latin typeface="Courier New" panose="02070309020205020404" pitchFamily="49" charset="0"/>
              </a:rPr>
              <a:t> </a:t>
            </a:r>
            <a:r>
              <a:rPr lang="es-AR" sz="1100" b="0" i="0" dirty="0">
                <a:solidFill>
                  <a:srgbClr val="00008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nro</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a:solidFill>
                  <a:srgbClr val="00800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err="1">
                <a:solidFill>
                  <a:srgbClr val="000066"/>
                </a:solidFill>
                <a:effectLst/>
                <a:latin typeface="Courier New" panose="02070309020205020404" pitchFamily="49" charset="0"/>
              </a:rPr>
              <a:t>CajaBotellas</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err="1">
                <a:solidFill>
                  <a:srgbClr val="007788"/>
                </a:solidFill>
                <a:effectLst/>
                <a:latin typeface="Courier New" panose="02070309020205020404" pitchFamily="49" charset="0"/>
              </a:rPr>
              <a:t>CajaBotellas</a:t>
            </a:r>
            <a:r>
              <a:rPr lang="es-AR" sz="1100" b="0" i="0" dirty="0">
                <a:solidFill>
                  <a:srgbClr val="000066"/>
                </a:solidFill>
                <a:effectLst/>
                <a:latin typeface="Courier New" panose="02070309020205020404" pitchFamily="49" charset="0"/>
              </a:rPr>
              <a:t> </a:t>
            </a:r>
            <a:r>
              <a:rPr lang="es-AR" sz="1100" b="0" i="0" dirty="0">
                <a:solidFill>
                  <a:srgbClr val="008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err="1">
                <a:solidFill>
                  <a:srgbClr val="0000FF"/>
                </a:solidFill>
                <a:effectLst/>
                <a:latin typeface="Courier New" panose="02070309020205020404" pitchFamily="49" charset="0"/>
              </a:rPr>
              <a:t>const</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CajaBotellas</a:t>
            </a:r>
            <a:r>
              <a:rPr lang="es-AR" sz="1100" b="0" i="0" dirty="0">
                <a:solidFill>
                  <a:srgbClr val="000066"/>
                </a:solidFill>
                <a:effectLst/>
                <a:latin typeface="Courier New" panose="02070309020205020404" pitchFamily="49" charset="0"/>
              </a:rPr>
              <a:t> </a:t>
            </a:r>
            <a:r>
              <a:rPr lang="es-AR" sz="1100" b="0" i="0" dirty="0">
                <a:solidFill>
                  <a:srgbClr val="000040"/>
                </a:solidFill>
                <a:effectLst/>
                <a:latin typeface="Courier New" panose="02070309020205020404" pitchFamily="49" charset="0"/>
              </a:rPr>
              <a:t>&amp;</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cb</a:t>
            </a:r>
            <a:r>
              <a:rPr lang="es-AR" sz="1100" b="0" i="0" dirty="0">
                <a:solidFill>
                  <a:srgbClr val="000066"/>
                </a:solidFill>
                <a:effectLst/>
                <a:latin typeface="Courier New" panose="02070309020205020404" pitchFamily="49" charset="0"/>
              </a:rPr>
              <a:t> </a:t>
            </a:r>
            <a:r>
              <a:rPr lang="es-AR" sz="1100" b="0" i="0" dirty="0">
                <a:solidFill>
                  <a:srgbClr val="008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Caja </a:t>
            </a:r>
            <a:r>
              <a:rPr lang="es-AR" sz="1100" b="0" i="0" dirty="0">
                <a:solidFill>
                  <a:srgbClr val="008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cb</a:t>
            </a:r>
            <a:r>
              <a:rPr lang="es-AR" sz="1100" b="0" i="0" dirty="0">
                <a:solidFill>
                  <a:srgbClr val="000066"/>
                </a:solidFill>
                <a:effectLst/>
                <a:latin typeface="Courier New" panose="02070309020205020404" pitchFamily="49" charset="0"/>
              </a:rPr>
              <a:t> </a:t>
            </a:r>
            <a:r>
              <a:rPr lang="es-AR" sz="1100" b="0" i="0" dirty="0">
                <a:solidFill>
                  <a:srgbClr val="00800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a:solidFill>
                  <a:srgbClr val="00800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err="1">
                <a:solidFill>
                  <a:srgbClr val="0000DD"/>
                </a:solidFill>
                <a:effectLst/>
                <a:latin typeface="Courier New" panose="02070309020205020404" pitchFamily="49" charset="0"/>
              </a:rPr>
              <a:t>cout</a:t>
            </a:r>
            <a:r>
              <a:rPr lang="es-AR" sz="1100" b="0" i="0" dirty="0">
                <a:solidFill>
                  <a:srgbClr val="000066"/>
                </a:solidFill>
                <a:effectLst/>
                <a:latin typeface="Courier New" panose="02070309020205020404" pitchFamily="49" charset="0"/>
              </a:rPr>
              <a:t> </a:t>
            </a:r>
            <a:r>
              <a:rPr lang="es-AR" sz="1100" b="0" i="0" dirty="0">
                <a:solidFill>
                  <a:srgbClr val="000080"/>
                </a:solidFill>
                <a:effectLst/>
                <a:latin typeface="Courier New" panose="02070309020205020404" pitchFamily="49" charset="0"/>
              </a:rPr>
              <a:t>&lt;&lt;</a:t>
            </a:r>
            <a:r>
              <a:rPr lang="es-AR" sz="1100" b="0" i="0" dirty="0">
                <a:solidFill>
                  <a:srgbClr val="000066"/>
                </a:solidFill>
                <a:effectLst/>
                <a:latin typeface="Courier New" panose="02070309020205020404" pitchFamily="49" charset="0"/>
              </a:rPr>
              <a:t> </a:t>
            </a:r>
            <a:r>
              <a:rPr lang="es-AR" sz="1100" b="0" i="0" dirty="0">
                <a:solidFill>
                  <a:srgbClr val="FF0000"/>
                </a:solidFill>
                <a:effectLst/>
                <a:latin typeface="Courier New" panose="02070309020205020404" pitchFamily="49" charset="0"/>
              </a:rPr>
              <a:t>"Invocado constructor por copia de </a:t>
            </a:r>
            <a:r>
              <a:rPr lang="es-AR" sz="1100" b="0" i="0" dirty="0" err="1">
                <a:solidFill>
                  <a:srgbClr val="FF0000"/>
                </a:solidFill>
                <a:effectLst/>
                <a:latin typeface="Courier New" panose="02070309020205020404" pitchFamily="49" charset="0"/>
              </a:rPr>
              <a:t>CajaBotellas</a:t>
            </a:r>
            <a:r>
              <a:rPr lang="es-AR" sz="1100" b="0" i="0" dirty="0">
                <a:solidFill>
                  <a:srgbClr val="FF0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a:solidFill>
                  <a:srgbClr val="000080"/>
                </a:solidFill>
                <a:effectLst/>
                <a:latin typeface="Courier New" panose="02070309020205020404" pitchFamily="49" charset="0"/>
              </a:rPr>
              <a:t>&lt;&lt;</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endl</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err="1">
                <a:solidFill>
                  <a:srgbClr val="000066"/>
                </a:solidFill>
                <a:effectLst/>
                <a:latin typeface="Courier New" panose="02070309020205020404" pitchFamily="49" charset="0"/>
              </a:rPr>
              <a:t>nrobotellas</a:t>
            </a:r>
            <a:r>
              <a:rPr lang="es-AR" sz="1100" b="0" i="0" dirty="0">
                <a:solidFill>
                  <a:srgbClr val="000066"/>
                </a:solidFill>
                <a:effectLst/>
                <a:latin typeface="Courier New" panose="02070309020205020404" pitchFamily="49" charset="0"/>
              </a:rPr>
              <a:t> </a:t>
            </a:r>
            <a:r>
              <a:rPr lang="es-AR" sz="1100" b="0" i="0" dirty="0">
                <a:solidFill>
                  <a:srgbClr val="00008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cb</a:t>
            </a:r>
            <a:r>
              <a:rPr lang="es-AR" sz="1100" b="0" i="0" dirty="0">
                <a:solidFill>
                  <a:srgbClr val="000066"/>
                </a:solidFill>
                <a:effectLst/>
                <a:latin typeface="Courier New" panose="02070309020205020404" pitchFamily="49" charset="0"/>
              </a:rPr>
              <a:t>. </a:t>
            </a:r>
            <a:r>
              <a:rPr lang="es-AR" sz="1100" b="0" i="0" dirty="0" err="1">
                <a:solidFill>
                  <a:srgbClr val="007788"/>
                </a:solidFill>
                <a:effectLst/>
                <a:latin typeface="Courier New" panose="02070309020205020404" pitchFamily="49" charset="0"/>
              </a:rPr>
              <a:t>nrobotellas</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a:solidFill>
                  <a:srgbClr val="00800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err="1">
                <a:solidFill>
                  <a:srgbClr val="0000FF"/>
                </a:solidFill>
                <a:effectLst/>
                <a:latin typeface="Courier New" panose="02070309020205020404" pitchFamily="49" charset="0"/>
              </a:rPr>
              <a:t>double</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CajaBotellas</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a:solidFill>
                  <a:srgbClr val="007788"/>
                </a:solidFill>
                <a:effectLst/>
                <a:latin typeface="Courier New" panose="02070309020205020404" pitchFamily="49" charset="0"/>
              </a:rPr>
              <a:t>volumen</a:t>
            </a:r>
            <a:r>
              <a:rPr lang="es-AR" sz="1100" b="0" i="0" dirty="0">
                <a:solidFill>
                  <a:srgbClr val="000066"/>
                </a:solidFill>
                <a:effectLst/>
                <a:latin typeface="Courier New" panose="02070309020205020404" pitchFamily="49" charset="0"/>
              </a:rPr>
              <a:t> </a:t>
            </a:r>
            <a:r>
              <a:rPr lang="es-AR" sz="1100" b="0" i="0" dirty="0">
                <a:solidFill>
                  <a:srgbClr val="008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err="1">
                <a:solidFill>
                  <a:srgbClr val="0000FF"/>
                </a:solidFill>
                <a:effectLst/>
                <a:latin typeface="Courier New" panose="02070309020205020404" pitchFamily="49" charset="0"/>
              </a:rPr>
              <a:t>void</a:t>
            </a:r>
            <a:r>
              <a:rPr lang="es-AR" sz="1100" b="0" i="0" dirty="0">
                <a:solidFill>
                  <a:srgbClr val="000066"/>
                </a:solidFill>
                <a:effectLst/>
                <a:latin typeface="Courier New" panose="02070309020205020404" pitchFamily="49" charset="0"/>
              </a:rPr>
              <a:t> </a:t>
            </a:r>
            <a:r>
              <a:rPr lang="es-AR" sz="1100" b="0" i="0" dirty="0">
                <a:solidFill>
                  <a:srgbClr val="008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err="1">
                <a:solidFill>
                  <a:srgbClr val="0000FF"/>
                </a:solidFill>
                <a:effectLst/>
                <a:latin typeface="Courier New" panose="02070309020205020404" pitchFamily="49" charset="0"/>
              </a:rPr>
              <a:t>const</a:t>
            </a:r>
            <a:br>
              <a:rPr lang="es-AR" sz="1100" b="0" i="0" dirty="0">
                <a:solidFill>
                  <a:srgbClr val="000066"/>
                </a:solidFill>
                <a:effectLst/>
                <a:latin typeface="Courier New" panose="02070309020205020404" pitchFamily="49" charset="0"/>
              </a:rPr>
            </a:br>
            <a:r>
              <a:rPr lang="es-AR" sz="1100" b="0" i="0" dirty="0">
                <a:solidFill>
                  <a:srgbClr val="00800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err="1">
                <a:solidFill>
                  <a:srgbClr val="0000FF"/>
                </a:solidFill>
                <a:effectLst/>
                <a:latin typeface="Courier New" panose="02070309020205020404" pitchFamily="49" charset="0"/>
              </a:rPr>
              <a:t>return</a:t>
            </a:r>
            <a:r>
              <a:rPr lang="es-AR" sz="1100" b="0" i="0" dirty="0">
                <a:solidFill>
                  <a:srgbClr val="000066"/>
                </a:solidFill>
                <a:effectLst/>
                <a:latin typeface="Courier New" panose="02070309020205020404" pitchFamily="49" charset="0"/>
              </a:rPr>
              <a:t> </a:t>
            </a:r>
            <a:r>
              <a:rPr lang="es-AR" sz="1100" b="0" i="0" dirty="0">
                <a:solidFill>
                  <a:srgbClr val="800080"/>
                </a:solidFill>
                <a:effectLst/>
                <a:latin typeface="Courier New" panose="02070309020205020404" pitchFamily="49" charset="0"/>
              </a:rPr>
              <a:t>0.85</a:t>
            </a:r>
            <a:r>
              <a:rPr lang="es-AR" sz="1100" b="0" i="0" dirty="0">
                <a:solidFill>
                  <a:srgbClr val="000066"/>
                </a:solidFill>
                <a:effectLst/>
                <a:latin typeface="Courier New" panose="02070309020205020404" pitchFamily="49" charset="0"/>
              </a:rPr>
              <a:t> </a:t>
            </a:r>
            <a:r>
              <a:rPr lang="es-AR" sz="1100" b="0" i="0" dirty="0">
                <a:solidFill>
                  <a:srgbClr val="00004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largo </a:t>
            </a:r>
            <a:r>
              <a:rPr lang="es-AR" sz="1100" b="0" i="0" dirty="0">
                <a:solidFill>
                  <a:srgbClr val="00004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ancho </a:t>
            </a:r>
            <a:r>
              <a:rPr lang="es-AR" sz="1100" b="0" i="0" dirty="0">
                <a:solidFill>
                  <a:srgbClr val="00004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alto </a:t>
            </a:r>
            <a:r>
              <a:rPr lang="es-AR" sz="1100" b="0" i="0" dirty="0">
                <a:solidFill>
                  <a:srgbClr val="00808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a:solidFill>
                  <a:srgbClr val="00800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err="1">
                <a:solidFill>
                  <a:srgbClr val="000066"/>
                </a:solidFill>
                <a:effectLst/>
                <a:latin typeface="Courier New" panose="02070309020205020404" pitchFamily="49" charset="0"/>
              </a:rPr>
              <a:t>CajaBotellas</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CajaBotellas</a:t>
            </a:r>
            <a:r>
              <a:rPr lang="es-AR" sz="1100" b="0" i="0" dirty="0">
                <a:solidFill>
                  <a:srgbClr val="000066"/>
                </a:solidFill>
                <a:effectLst/>
                <a:latin typeface="Courier New" panose="02070309020205020404" pitchFamily="49" charset="0"/>
              </a:rPr>
              <a:t> </a:t>
            </a:r>
            <a:r>
              <a:rPr lang="es-AR" sz="1100" b="0" i="0" dirty="0">
                <a:solidFill>
                  <a:srgbClr val="008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err="1">
                <a:solidFill>
                  <a:srgbClr val="0000FF"/>
                </a:solidFill>
                <a:effectLst/>
                <a:latin typeface="Courier New" panose="02070309020205020404" pitchFamily="49" charset="0"/>
              </a:rPr>
              <a:t>void</a:t>
            </a:r>
            <a:r>
              <a:rPr lang="es-AR" sz="1100" b="0" i="0" dirty="0">
                <a:solidFill>
                  <a:srgbClr val="000066"/>
                </a:solidFill>
                <a:effectLst/>
                <a:latin typeface="Courier New" panose="02070309020205020404" pitchFamily="49" charset="0"/>
              </a:rPr>
              <a:t> </a:t>
            </a:r>
            <a:r>
              <a:rPr lang="es-AR" sz="1100" b="0" i="0" dirty="0">
                <a:solidFill>
                  <a:srgbClr val="00800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a:solidFill>
                  <a:srgbClr val="00800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err="1">
                <a:solidFill>
                  <a:srgbClr val="0000DD"/>
                </a:solidFill>
                <a:effectLst/>
                <a:latin typeface="Courier New" panose="02070309020205020404" pitchFamily="49" charset="0"/>
              </a:rPr>
              <a:t>cout</a:t>
            </a:r>
            <a:r>
              <a:rPr lang="es-AR" sz="1100" b="0" i="0" dirty="0">
                <a:solidFill>
                  <a:srgbClr val="000066"/>
                </a:solidFill>
                <a:effectLst/>
                <a:latin typeface="Courier New" panose="02070309020205020404" pitchFamily="49" charset="0"/>
              </a:rPr>
              <a:t> </a:t>
            </a:r>
            <a:r>
              <a:rPr lang="es-AR" sz="1100" b="0" i="0" dirty="0">
                <a:solidFill>
                  <a:srgbClr val="000080"/>
                </a:solidFill>
                <a:effectLst/>
                <a:latin typeface="Courier New" panose="02070309020205020404" pitchFamily="49" charset="0"/>
              </a:rPr>
              <a:t>&lt;&lt;</a:t>
            </a:r>
            <a:r>
              <a:rPr lang="es-AR" sz="1100" b="0" i="0" dirty="0">
                <a:solidFill>
                  <a:srgbClr val="000066"/>
                </a:solidFill>
                <a:effectLst/>
                <a:latin typeface="Courier New" panose="02070309020205020404" pitchFamily="49" charset="0"/>
              </a:rPr>
              <a:t> </a:t>
            </a:r>
            <a:r>
              <a:rPr lang="es-AR" sz="1100" b="0" i="0" dirty="0">
                <a:solidFill>
                  <a:srgbClr val="FF0000"/>
                </a:solidFill>
                <a:effectLst/>
                <a:latin typeface="Courier New" panose="02070309020205020404" pitchFamily="49" charset="0"/>
              </a:rPr>
              <a:t>"Se invoca al destructor de </a:t>
            </a:r>
            <a:r>
              <a:rPr lang="es-AR" sz="1100" b="0" i="0" dirty="0" err="1">
                <a:solidFill>
                  <a:srgbClr val="FF0000"/>
                </a:solidFill>
                <a:effectLst/>
                <a:latin typeface="Courier New" panose="02070309020205020404" pitchFamily="49" charset="0"/>
              </a:rPr>
              <a:t>CajaBotellas</a:t>
            </a:r>
            <a:r>
              <a:rPr lang="es-AR" sz="1100" b="0" i="0" dirty="0">
                <a:solidFill>
                  <a:srgbClr val="FF0000"/>
                </a:solidFill>
                <a:effectLst/>
                <a:latin typeface="Courier New" panose="02070309020205020404" pitchFamily="49" charset="0"/>
              </a:rPr>
              <a:t>"</a:t>
            </a:r>
            <a:r>
              <a:rPr lang="es-AR" sz="1100" b="0" i="0" dirty="0">
                <a:solidFill>
                  <a:srgbClr val="000066"/>
                </a:solidFill>
                <a:effectLst/>
                <a:latin typeface="Courier New" panose="02070309020205020404" pitchFamily="49" charset="0"/>
              </a:rPr>
              <a:t> </a:t>
            </a:r>
            <a:r>
              <a:rPr lang="es-AR" sz="1100" b="0" i="0" dirty="0">
                <a:solidFill>
                  <a:srgbClr val="000080"/>
                </a:solidFill>
                <a:effectLst/>
                <a:latin typeface="Courier New" panose="02070309020205020404" pitchFamily="49" charset="0"/>
              </a:rPr>
              <a:t>&lt;&lt;</a:t>
            </a:r>
            <a:r>
              <a:rPr lang="es-AR" sz="1100" b="0" i="0" dirty="0">
                <a:solidFill>
                  <a:srgbClr val="000066"/>
                </a:solidFill>
                <a:effectLst/>
                <a:latin typeface="Courier New" panose="02070309020205020404" pitchFamily="49" charset="0"/>
              </a:rPr>
              <a:t> </a:t>
            </a:r>
            <a:r>
              <a:rPr lang="es-AR" sz="1100" b="0" i="0" dirty="0" err="1">
                <a:solidFill>
                  <a:srgbClr val="000066"/>
                </a:solidFill>
                <a:effectLst/>
                <a:latin typeface="Courier New" panose="02070309020205020404" pitchFamily="49" charset="0"/>
              </a:rPr>
              <a:t>endl</a:t>
            </a:r>
            <a:r>
              <a:rPr lang="es-AR" sz="1100" b="0" i="0" dirty="0">
                <a:solidFill>
                  <a:srgbClr val="000066"/>
                </a:solidFill>
                <a:effectLst/>
                <a:latin typeface="Courier New" panose="02070309020205020404" pitchFamily="49" charset="0"/>
              </a:rPr>
              <a:t> </a:t>
            </a:r>
            <a:r>
              <a:rPr lang="es-AR" sz="1100" b="0" i="0" dirty="0">
                <a:solidFill>
                  <a:srgbClr val="008080"/>
                </a:solidFill>
                <a:effectLst/>
                <a:latin typeface="Courier New" panose="02070309020205020404" pitchFamily="49" charset="0"/>
              </a:rPr>
              <a:t>;</a:t>
            </a:r>
            <a:br>
              <a:rPr lang="es-AR" sz="1100" b="0" i="0" dirty="0">
                <a:solidFill>
                  <a:srgbClr val="000066"/>
                </a:solidFill>
                <a:effectLst/>
                <a:latin typeface="Courier New" panose="02070309020205020404" pitchFamily="49" charset="0"/>
              </a:rPr>
            </a:br>
            <a:r>
              <a:rPr lang="es-AR" sz="1100" b="0" i="0" dirty="0">
                <a:solidFill>
                  <a:srgbClr val="008000"/>
                </a:solidFill>
                <a:effectLst/>
                <a:latin typeface="Courier New" panose="02070309020205020404" pitchFamily="49" charset="0"/>
              </a:rPr>
              <a:t>}</a:t>
            </a:r>
            <a:endParaRPr lang="es-AR" sz="1100" dirty="0"/>
          </a:p>
        </p:txBody>
      </p:sp>
    </p:spTree>
    <p:extLst>
      <p:ext uri="{BB962C8B-B14F-4D97-AF65-F5344CB8AC3E}">
        <p14:creationId xmlns:p14="http://schemas.microsoft.com/office/powerpoint/2010/main" val="2216684171"/>
      </p:ext>
    </p:extLst>
  </p:cSld>
  <p:clrMapOvr>
    <a:masterClrMapping/>
  </p:clrMapOvr>
  <p:transition spd="med">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7" name="Rectangle 1"/>
          <p:cNvSpPr>
            <a:spLocks noGrp="1" noChangeArrowheads="1"/>
          </p:cNvSpPr>
          <p:nvPr>
            <p:ph idx="1"/>
          </p:nvPr>
        </p:nvSpPr>
        <p:spPr bwMode="auto">
          <a:xfrm>
            <a:off x="1333132" y="1036967"/>
            <a:ext cx="7622600" cy="58785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3399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err="1">
                <a:ln>
                  <a:noFill/>
                </a:ln>
                <a:solidFill>
                  <a:srgbClr val="339900"/>
                </a:solidFill>
                <a:effectLst/>
                <a:latin typeface="Courier New" panose="02070309020205020404" pitchFamily="49" charset="0"/>
                <a:cs typeface="Courier New" panose="02070309020205020404" pitchFamily="49" charset="0"/>
              </a:rPr>
              <a:t>include</a:t>
            </a:r>
            <a:r>
              <a:rPr kumimoji="0" lang="es-AR" altLang="es-AR" sz="1200" b="0" i="0" u="none" strike="noStrike" cap="none" normalizeH="0" baseline="0" dirty="0">
                <a:ln>
                  <a:noFill/>
                </a:ln>
                <a:solidFill>
                  <a:srgbClr val="339900"/>
                </a:solidFill>
                <a:effectLst/>
                <a:latin typeface="Courier New" panose="02070309020205020404" pitchFamily="49" charset="0"/>
                <a:cs typeface="Courier New" panose="02070309020205020404" pitchFamily="49" charset="0"/>
              </a:rPr>
              <a:t> &lt;</a:t>
            </a:r>
            <a:r>
              <a:rPr kumimoji="0" lang="es-AR" altLang="es-AR" sz="1200" b="0" i="0" u="none" strike="noStrike" cap="none" normalizeH="0" baseline="0" dirty="0" err="1">
                <a:ln>
                  <a:noFill/>
                </a:ln>
                <a:solidFill>
                  <a:srgbClr val="339900"/>
                </a:solidFill>
                <a:effectLst/>
                <a:latin typeface="Courier New" panose="02070309020205020404" pitchFamily="49" charset="0"/>
                <a:cs typeface="Courier New" panose="02070309020205020404" pitchFamily="49" charset="0"/>
              </a:rPr>
              <a:t>iostream</a:t>
            </a:r>
            <a:r>
              <a:rPr kumimoji="0" lang="es-AR" altLang="es-AR" sz="1200" b="0" i="0" u="none" strike="noStrike" cap="none" normalizeH="0" baseline="0" dirty="0">
                <a:ln>
                  <a:noFill/>
                </a:ln>
                <a:solidFill>
                  <a:srgbClr val="339900"/>
                </a:solidFill>
                <a:effectLst/>
                <a:latin typeface="Courier New" panose="02070309020205020404" pitchFamily="49" charset="0"/>
                <a:cs typeface="Courier New" panose="02070309020205020404" pitchFamily="49" charset="0"/>
              </a:rPr>
              <a:t>&gt;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3399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err="1">
                <a:ln>
                  <a:noFill/>
                </a:ln>
                <a:solidFill>
                  <a:srgbClr val="339900"/>
                </a:solidFill>
                <a:effectLst/>
                <a:latin typeface="Courier New" panose="02070309020205020404" pitchFamily="49" charset="0"/>
                <a:cs typeface="Courier New" panose="02070309020205020404" pitchFamily="49" charset="0"/>
              </a:rPr>
              <a:t>include</a:t>
            </a:r>
            <a:r>
              <a:rPr kumimoji="0" lang="es-AR" altLang="es-AR" sz="1200" b="0" i="0" u="none" strike="noStrike" cap="none" normalizeH="0" baseline="0" dirty="0">
                <a:ln>
                  <a:noFill/>
                </a:ln>
                <a:solidFill>
                  <a:srgbClr val="339900"/>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339900"/>
                </a:solidFill>
                <a:effectLst/>
                <a:latin typeface="Courier New" panose="02070309020205020404" pitchFamily="49" charset="0"/>
                <a:cs typeface="Courier New" panose="02070309020205020404" pitchFamily="49" charset="0"/>
              </a:rPr>
              <a:t>CajaBotellas.h</a:t>
            </a:r>
            <a:r>
              <a:rPr kumimoji="0" lang="es-AR" altLang="es-AR" sz="1200" b="0" i="0" u="none" strike="noStrike" cap="none" normalizeH="0" baseline="0" dirty="0">
                <a:ln>
                  <a:noFill/>
                </a:ln>
                <a:solidFill>
                  <a:srgbClr val="33990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3399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err="1">
                <a:ln>
                  <a:noFill/>
                </a:ln>
                <a:solidFill>
                  <a:srgbClr val="339900"/>
                </a:solidFill>
                <a:effectLst/>
                <a:latin typeface="Courier New" panose="02070309020205020404" pitchFamily="49" charset="0"/>
                <a:cs typeface="Courier New" panose="02070309020205020404" pitchFamily="49" charset="0"/>
              </a:rPr>
              <a:t>include</a:t>
            </a:r>
            <a:r>
              <a:rPr kumimoji="0" lang="es-AR" altLang="es-AR" sz="1200" b="0" i="0" u="none" strike="noStrike" cap="none" normalizeH="0" baseline="0" dirty="0">
                <a:ln>
                  <a:noFill/>
                </a:ln>
                <a:solidFill>
                  <a:srgbClr val="339900"/>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339900"/>
                </a:solidFill>
                <a:effectLst/>
                <a:latin typeface="Courier New" panose="02070309020205020404" pitchFamily="49" charset="0"/>
                <a:cs typeface="Courier New" panose="02070309020205020404" pitchFamily="49" charset="0"/>
              </a:rPr>
              <a:t>Lata.h</a:t>
            </a:r>
            <a:r>
              <a:rPr kumimoji="0" lang="es-AR" altLang="es-AR" sz="1200" b="0" i="0" u="none" strike="noStrike" cap="none" normalizeH="0" baseline="0" dirty="0">
                <a:ln>
                  <a:noFill/>
                </a:ln>
                <a:solidFill>
                  <a:srgbClr val="33990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using</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std</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00DD"/>
                </a:solidFill>
                <a:effectLst/>
                <a:latin typeface="Courier New" panose="02070309020205020404" pitchFamily="49" charset="0"/>
                <a:cs typeface="Courier New" panose="02070309020205020404" pitchFamily="49" charset="0"/>
              </a:rPr>
              <a:t>cout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using</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std</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7788"/>
                </a:solidFill>
                <a:effectLst/>
                <a:latin typeface="Courier New" panose="02070309020205020404" pitchFamily="49" charset="0"/>
                <a:cs typeface="Courier New" panose="02070309020205020404" pitchFamily="49" charset="0"/>
              </a:rPr>
              <a:t>endl</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int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main</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void</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//puntero a la clase base abstracta Contenedor que apunta a un objeto Caja nuevo</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Contenedor </a:t>
            </a:r>
            <a:r>
              <a:rPr kumimoji="0" lang="es-AR" altLang="es-AR" sz="1200" b="0" i="0" u="none" strike="noStrike" cap="none" normalizeH="0" baseline="0" dirty="0">
                <a:ln>
                  <a:noFill/>
                </a:ln>
                <a:solidFill>
                  <a:srgbClr val="00004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pc1 </a:t>
            </a:r>
            <a:r>
              <a:rPr kumimoji="0" lang="es-AR" altLang="es-AR" sz="12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new</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Caja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2.0</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 </a:t>
            </a:r>
            <a:r>
              <a:rPr kumimoji="0" lang="es-AR" altLang="es-AR" sz="12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3.0</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 </a:t>
            </a:r>
            <a:r>
              <a:rPr kumimoji="0" lang="es-AR" altLang="es-AR" sz="12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4.0</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//puntero a la clase base abstracta Contenedor que apunta a un objeto Lata nuevo</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Contenedor </a:t>
            </a:r>
            <a:r>
              <a:rPr kumimoji="0" lang="es-AR" altLang="es-AR" sz="1200" b="0" i="0" u="none" strike="noStrike" cap="none" normalizeH="0" baseline="0" dirty="0">
                <a:ln>
                  <a:noFill/>
                </a:ln>
                <a:solidFill>
                  <a:srgbClr val="00004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pl1 </a:t>
            </a:r>
            <a:r>
              <a:rPr kumimoji="0" lang="es-AR" altLang="es-AR" sz="12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new</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Lata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6.5</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 </a:t>
            </a:r>
            <a:r>
              <a:rPr kumimoji="0" lang="es-AR" altLang="es-AR" sz="12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3.0</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Lata l1</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6.5</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 </a:t>
            </a:r>
            <a:r>
              <a:rPr kumimoji="0" lang="es-AR" altLang="es-AR" sz="12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3.0</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//crea otra lata igual a la anterior</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CajaBotellas</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cb</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2.0</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 </a:t>
            </a:r>
            <a:r>
              <a:rPr kumimoji="0" lang="es-AR" altLang="es-AR" sz="12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3.0</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 </a:t>
            </a:r>
            <a:r>
              <a:rPr kumimoji="0" lang="es-AR" altLang="es-AR" sz="1200" b="0" i="0" u="none" strike="noStrike" cap="none" normalizeH="0" baseline="0" dirty="0">
                <a:ln>
                  <a:noFill/>
                </a:ln>
                <a:solidFill>
                  <a:srgbClr val="800080"/>
                </a:solidFill>
                <a:effectLst/>
                <a:latin typeface="Courier New" panose="02070309020205020404" pitchFamily="49" charset="0"/>
                <a:cs typeface="Courier New" panose="02070309020205020404" pitchFamily="49" charset="0"/>
              </a:rPr>
              <a:t>4.0</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//crea caja de botellas</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pc1 </a:t>
            </a:r>
            <a:r>
              <a:rPr kumimoji="0" lang="es-AR" altLang="es-AR" sz="1200" b="0" i="0" u="none" strike="noStrike" cap="none" normalizeH="0" baseline="0" dirty="0">
                <a:ln>
                  <a:noFill/>
                </a:ln>
                <a:solidFill>
                  <a:srgbClr val="00004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&gt;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mostrarVolumen</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pl1 </a:t>
            </a:r>
            <a:r>
              <a:rPr kumimoji="0" lang="es-AR" altLang="es-AR" sz="1200" b="0" i="0" u="none" strike="noStrike" cap="none" normalizeH="0" baseline="0" dirty="0">
                <a:ln>
                  <a:noFill/>
                </a:ln>
                <a:solidFill>
                  <a:srgbClr val="00004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&gt;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mostrarVolumen</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err="1">
                <a:ln>
                  <a:noFill/>
                </a:ln>
                <a:solidFill>
                  <a:srgbClr val="0000DD"/>
                </a:solidFill>
                <a:effectLst/>
                <a:latin typeface="Courier New" panose="02070309020205020404" pitchFamily="49" charset="0"/>
                <a:cs typeface="Courier New" panose="02070309020205020404" pitchFamily="49" charset="0"/>
              </a:rPr>
              <a:t>cout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&lt;&lt;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endl</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//limpia el espacio asignado dinámicamente</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err="1">
                <a:ln>
                  <a:noFill/>
                </a:ln>
                <a:solidFill>
                  <a:srgbClr val="0000DD"/>
                </a:solidFill>
                <a:effectLst/>
                <a:latin typeface="Courier New" panose="02070309020205020404" pitchFamily="49" charset="0"/>
                <a:cs typeface="Courier New" panose="02070309020205020404" pitchFamily="49" charset="0"/>
              </a:rPr>
              <a:t>delete</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pc1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err="1">
                <a:ln>
                  <a:noFill/>
                </a:ln>
                <a:solidFill>
                  <a:srgbClr val="0000DD"/>
                </a:solidFill>
                <a:effectLst/>
                <a:latin typeface="Courier New" panose="02070309020205020404" pitchFamily="49" charset="0"/>
                <a:cs typeface="Courier New" panose="02070309020205020404" pitchFamily="49" charset="0"/>
              </a:rPr>
              <a:t>delete</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pl1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//inicializa pc1 con la dirección de la lata l1</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pc1 </a:t>
            </a:r>
            <a:r>
              <a:rPr kumimoji="0" lang="es-AR" altLang="es-AR" sz="12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0040"/>
                </a:solidFill>
                <a:effectLst/>
                <a:latin typeface="Courier New" panose="02070309020205020404" pitchFamily="49" charset="0"/>
                <a:cs typeface="Courier New" panose="02070309020205020404" pitchFamily="49" charset="0"/>
              </a:rPr>
              <a:t>&amp;</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l1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pc1 </a:t>
            </a:r>
            <a:r>
              <a:rPr kumimoji="0" lang="es-AR" altLang="es-AR" sz="1200" b="0" i="0" u="none" strike="noStrike" cap="none" normalizeH="0" baseline="0" dirty="0">
                <a:ln>
                  <a:noFill/>
                </a:ln>
                <a:solidFill>
                  <a:srgbClr val="00004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&gt;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mostrarVolumen</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//ahora el puntero pc1 apunta a la dirección de </a:t>
            </a:r>
            <a:r>
              <a:rPr kumimoji="0" lang="es-AR" altLang="es-AR" sz="1200" b="0" i="0" u="none" strike="noStrike" cap="none" normalizeH="0" baseline="0" dirty="0" err="1">
                <a:ln>
                  <a:noFill/>
                </a:ln>
                <a:solidFill>
                  <a:srgbClr val="666666"/>
                </a:solidFill>
                <a:effectLst/>
                <a:latin typeface="Courier New" panose="02070309020205020404" pitchFamily="49" charset="0"/>
                <a:cs typeface="Courier New" panose="02070309020205020404" pitchFamily="49" charset="0"/>
              </a:rPr>
              <a:t>CajaBotellas</a:t>
            </a:r>
            <a:r>
              <a:rPr kumimoji="0" lang="es-AR" altLang="es-AR" sz="1200" b="0" i="0" u="none" strike="noStrike" cap="none" normalizeH="0" baseline="0" dirty="0">
                <a:ln>
                  <a:noFill/>
                </a:ln>
                <a:solidFill>
                  <a:srgbClr val="6666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666666"/>
                </a:solidFill>
                <a:effectLst/>
                <a:latin typeface="Courier New" panose="02070309020205020404" pitchFamily="49" charset="0"/>
                <a:cs typeface="Courier New" panose="02070309020205020404" pitchFamily="49" charset="0"/>
              </a:rPr>
              <a:t>cb</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pc1 </a:t>
            </a:r>
            <a:r>
              <a:rPr kumimoji="0" lang="es-AR" altLang="es-AR" sz="12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0040"/>
                </a:solidFill>
                <a:effectLst/>
                <a:latin typeface="Courier New" panose="02070309020205020404" pitchFamily="49" charset="0"/>
                <a:cs typeface="Courier New" panose="02070309020205020404" pitchFamily="49" charset="0"/>
              </a:rPr>
              <a:t>&amp;</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cb</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pc1 </a:t>
            </a:r>
            <a:r>
              <a:rPr kumimoji="0" lang="es-AR" altLang="es-AR" sz="1200" b="0" i="0" u="none" strike="noStrike" cap="none" normalizeH="0" baseline="0" dirty="0">
                <a:ln>
                  <a:noFill/>
                </a:ln>
                <a:solidFill>
                  <a:srgbClr val="00004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&gt;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err="1">
                <a:ln>
                  <a:noFill/>
                </a:ln>
                <a:solidFill>
                  <a:srgbClr val="000066"/>
                </a:solidFill>
                <a:effectLst/>
                <a:latin typeface="Courier New" panose="02070309020205020404" pitchFamily="49" charset="0"/>
                <a:cs typeface="Courier New" panose="02070309020205020404" pitchFamily="49" charset="0"/>
              </a:rPr>
              <a:t>mostrarVolumen</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return</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t> </a:t>
            </a:r>
            <a:r>
              <a:rPr kumimoji="0" lang="es-AR" altLang="es-AR" sz="12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es-AR" altLang="es-AR" sz="1200" b="0" i="0" u="none" strike="noStrike" cap="none" normalizeH="0" baseline="0" dirty="0">
                <a:ln>
                  <a:noFill/>
                </a:ln>
                <a:solidFill>
                  <a:srgbClr val="000066"/>
                </a:solidFill>
                <a:effectLst/>
                <a:latin typeface="Courier New" panose="02070309020205020404" pitchFamily="49" charset="0"/>
                <a:cs typeface="Courier New" panose="02070309020205020404" pitchFamily="49" charset="0"/>
              </a:rPr>
            </a:br>
            <a:r>
              <a:rPr kumimoji="0" lang="es-AR" altLang="es-AR" sz="12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s-AR" altLang="es-AR" sz="2800" b="0" i="0" u="none" strike="noStrike" cap="none" normalizeH="0" baseline="0" dirty="0">
                <a:ln>
                  <a:noFill/>
                </a:ln>
                <a:solidFill>
                  <a:schemeClr val="tx1"/>
                </a:solidFill>
                <a:effectLst/>
              </a:rPr>
              <a:t> </a:t>
            </a:r>
            <a:endParaRPr kumimoji="0" lang="es-AR" altLang="es-AR" sz="4000" b="0" i="0" u="none" strike="noStrike" cap="none" normalizeH="0" baseline="0" dirty="0">
              <a:ln>
                <a:noFill/>
              </a:ln>
              <a:solidFill>
                <a:schemeClr val="tx1"/>
              </a:solidFill>
              <a:effectLst/>
              <a:latin typeface="Arial" panose="020B0604020202020204"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43</a:t>
            </a:fld>
            <a:endParaRPr lang="es-AR" spc="10" dirty="0"/>
          </a:p>
        </p:txBody>
      </p:sp>
    </p:spTree>
    <p:extLst>
      <p:ext uri="{BB962C8B-B14F-4D97-AF65-F5344CB8AC3E}">
        <p14:creationId xmlns:p14="http://schemas.microsoft.com/office/powerpoint/2010/main" val="106786691"/>
      </p:ext>
    </p:extLst>
  </p:cSld>
  <p:clrMapOvr>
    <a:masterClrMapping/>
  </p:clrMapOvr>
  <p:transition spd="med">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Referencias…</a:t>
            </a:r>
            <a:endParaRPr lang="es-AR" dirty="0"/>
          </a:p>
        </p:txBody>
      </p:sp>
      <p:sp>
        <p:nvSpPr>
          <p:cNvPr id="3" name="Marcador de texto 2"/>
          <p:cNvSpPr>
            <a:spLocks noGrp="1"/>
          </p:cNvSpPr>
          <p:nvPr>
            <p:ph idx="1"/>
          </p:nvPr>
        </p:nvSpPr>
        <p:spPr>
          <a:xfrm>
            <a:off x="1031438" y="1540767"/>
            <a:ext cx="11370549" cy="1723549"/>
          </a:xfrm>
        </p:spPr>
        <p:txBody>
          <a:bodyPr>
            <a:noAutofit/>
          </a:bodyPr>
          <a:lstStyle/>
          <a:p>
            <a:r>
              <a:rPr lang="es-AR" sz="1800" b="1" i="0" dirty="0">
                <a:effectLst/>
                <a:latin typeface="Segoe UI" panose="020B0502040204020203" pitchFamily="34" charset="0"/>
                <a:cs typeface="Segoe UI" panose="020B0502040204020203" pitchFamily="34" charset="0"/>
              </a:rPr>
              <a:t>Referencias </a:t>
            </a:r>
            <a:endParaRPr lang="es-AR" sz="1800" i="0" dirty="0">
              <a:effectLst/>
              <a:latin typeface="Segoe UI" panose="020B0502040204020203" pitchFamily="34" charset="0"/>
              <a:cs typeface="Segoe UI" panose="020B0502040204020203" pitchFamily="34" charset="0"/>
            </a:endParaRPr>
          </a:p>
          <a:p>
            <a:r>
              <a:rPr lang="es-ES" sz="1800" i="0" dirty="0">
                <a:effectLst/>
                <a:latin typeface="Segoe UI" panose="020B0502040204020203" pitchFamily="34" charset="0"/>
                <a:cs typeface="Segoe UI" panose="020B0502040204020203" pitchFamily="34" charset="0"/>
              </a:rPr>
              <a:t>[1] </a:t>
            </a:r>
            <a:r>
              <a:rPr lang="es-ES" sz="1800" i="0" dirty="0" err="1">
                <a:effectLst/>
                <a:latin typeface="Segoe UI" panose="020B0502040204020203" pitchFamily="34" charset="0"/>
                <a:cs typeface="Segoe UI" panose="020B0502040204020203" pitchFamily="34" charset="0"/>
              </a:rPr>
              <a:t>Stroustrup</a:t>
            </a:r>
            <a:r>
              <a:rPr lang="es-ES" sz="1800" i="0" dirty="0">
                <a:effectLst/>
                <a:latin typeface="Segoe UI" panose="020B0502040204020203" pitchFamily="34" charset="0"/>
                <a:cs typeface="Segoe UI" panose="020B0502040204020203" pitchFamily="34" charset="0"/>
              </a:rPr>
              <a:t>, </a:t>
            </a:r>
            <a:r>
              <a:rPr lang="es-ES" sz="1800" i="0" dirty="0" err="1">
                <a:effectLst/>
                <a:latin typeface="Segoe UI" panose="020B0502040204020203" pitchFamily="34" charset="0"/>
                <a:cs typeface="Segoe UI" panose="020B0502040204020203" pitchFamily="34" charset="0"/>
              </a:rPr>
              <a:t>Bjarne</a:t>
            </a:r>
            <a:r>
              <a:rPr lang="es-ES" sz="1800" i="0" dirty="0">
                <a:effectLst/>
                <a:latin typeface="Segoe UI" panose="020B0502040204020203" pitchFamily="34" charset="0"/>
                <a:cs typeface="Segoe UI" panose="020B0502040204020203" pitchFamily="34" charset="0"/>
              </a:rPr>
              <a:t>, El lenguaje de programación C++, 3.a edición. Addison-Wesley, (1998). </a:t>
            </a:r>
          </a:p>
          <a:p>
            <a:r>
              <a:rPr lang="es-ES" sz="1800" i="0" dirty="0">
                <a:effectLst/>
                <a:latin typeface="Segoe UI" panose="020B0502040204020203" pitchFamily="34" charset="0"/>
                <a:cs typeface="Segoe UI" panose="020B0502040204020203" pitchFamily="34" charset="0"/>
              </a:rPr>
              <a:t>[2] Escuela Superior de Ingenieros Industriales de San Sebastián, UNIVERSIDAD DE NAVARRA, Aprenda C++ como si estuviera en primero. Disponible en: http://mat21.etsii.upm.es/ayudainf/aprendainf/Cpp/manualcpp.pdf. </a:t>
            </a:r>
          </a:p>
          <a:p>
            <a:r>
              <a:rPr lang="es-ES" sz="1800" i="0" dirty="0">
                <a:effectLst/>
                <a:latin typeface="Segoe UI" panose="020B0502040204020203" pitchFamily="34" charset="0"/>
                <a:cs typeface="Segoe UI" panose="020B0502040204020203" pitchFamily="34" charset="0"/>
              </a:rPr>
              <a:t>[3] </a:t>
            </a:r>
            <a:r>
              <a:rPr lang="es-ES" sz="1800" i="0" dirty="0" err="1">
                <a:effectLst/>
                <a:latin typeface="Segoe UI" panose="020B0502040204020203" pitchFamily="34" charset="0"/>
                <a:cs typeface="Segoe UI" panose="020B0502040204020203" pitchFamily="34" charset="0"/>
              </a:rPr>
              <a:t>Booch</a:t>
            </a:r>
            <a:r>
              <a:rPr lang="es-ES" sz="1800" i="0" dirty="0">
                <a:effectLst/>
                <a:latin typeface="Segoe UI" panose="020B0502040204020203" pitchFamily="34" charset="0"/>
                <a:cs typeface="Segoe UI" panose="020B0502040204020203" pitchFamily="34" charset="0"/>
              </a:rPr>
              <a:t>, G., Análisis y Diseño Orientado a Objetos con Aplicaciones, Addison Wesley (1999). </a:t>
            </a:r>
          </a:p>
          <a:p>
            <a:r>
              <a:rPr lang="en-US" sz="1800" i="0" dirty="0">
                <a:effectLst/>
                <a:latin typeface="Segoe UI" panose="020B0502040204020203" pitchFamily="34" charset="0"/>
                <a:cs typeface="Segoe UI" panose="020B0502040204020203" pitchFamily="34" charset="0"/>
              </a:rPr>
              <a:t>[4] Horton, Ivor, Ivor Horton’s Beginning Visual C++ 2008, Wiley Publishing / WROX Programmer to Programmer, (2008). </a:t>
            </a:r>
          </a:p>
          <a:p>
            <a:r>
              <a:rPr lang="es-ES" sz="1800" i="0" dirty="0">
                <a:effectLst/>
                <a:latin typeface="Segoe UI" panose="020B0502040204020203" pitchFamily="34" charset="0"/>
                <a:cs typeface="Segoe UI" panose="020B0502040204020203" pitchFamily="34" charset="0"/>
              </a:rPr>
              <a:t>[5] H.M. </a:t>
            </a:r>
            <a:r>
              <a:rPr lang="es-ES" sz="1800" i="0" dirty="0" err="1">
                <a:effectLst/>
                <a:latin typeface="Segoe UI" panose="020B0502040204020203" pitchFamily="34" charset="0"/>
                <a:cs typeface="Segoe UI" panose="020B0502040204020203" pitchFamily="34" charset="0"/>
              </a:rPr>
              <a:t>Deitel</a:t>
            </a:r>
            <a:r>
              <a:rPr lang="es-ES" sz="1800" i="0" dirty="0">
                <a:effectLst/>
                <a:latin typeface="Segoe UI" panose="020B0502040204020203" pitchFamily="34" charset="0"/>
                <a:cs typeface="Segoe UI" panose="020B0502040204020203" pitchFamily="34" charset="0"/>
              </a:rPr>
              <a:t>, P.J. </a:t>
            </a:r>
            <a:r>
              <a:rPr lang="es-ES" sz="1800" i="0" dirty="0" err="1">
                <a:effectLst/>
                <a:latin typeface="Segoe UI" panose="020B0502040204020203" pitchFamily="34" charset="0"/>
                <a:cs typeface="Segoe UI" panose="020B0502040204020203" pitchFamily="34" charset="0"/>
              </a:rPr>
              <a:t>Deitel</a:t>
            </a:r>
            <a:r>
              <a:rPr lang="es-ES" sz="1800" i="0" dirty="0">
                <a:effectLst/>
                <a:latin typeface="Segoe UI" panose="020B0502040204020203" pitchFamily="34" charset="0"/>
                <a:cs typeface="Segoe UI" panose="020B0502040204020203" pitchFamily="34" charset="0"/>
              </a:rPr>
              <a:t>, Como programar en C/C++ (2ª </a:t>
            </a:r>
            <a:r>
              <a:rPr lang="es-ES" sz="1800" i="0" dirty="0" err="1">
                <a:effectLst/>
                <a:latin typeface="Segoe UI" panose="020B0502040204020203" pitchFamily="34" charset="0"/>
                <a:cs typeface="Segoe UI" panose="020B0502040204020203" pitchFamily="34" charset="0"/>
              </a:rPr>
              <a:t>ed</a:t>
            </a:r>
            <a:r>
              <a:rPr lang="es-ES" sz="1800" i="0" dirty="0">
                <a:effectLst/>
                <a:latin typeface="Segoe UI" panose="020B0502040204020203" pitchFamily="34" charset="0"/>
                <a:cs typeface="Segoe UI" panose="020B0502040204020203" pitchFamily="34" charset="0"/>
              </a:rPr>
              <a:t>), Prentice-Hall, (1995). </a:t>
            </a:r>
            <a:endParaRPr lang="es-AR" sz="1800" i="0" dirty="0">
              <a:effectLst/>
              <a:latin typeface="Segoe UI" panose="020B0502040204020203" pitchFamily="34" charset="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44</a:t>
            </a:fld>
            <a:endParaRPr lang="es-AR" spc="10" dirty="0"/>
          </a:p>
        </p:txBody>
      </p:sp>
    </p:spTree>
    <p:extLst>
      <p:ext uri="{BB962C8B-B14F-4D97-AF65-F5344CB8AC3E}">
        <p14:creationId xmlns:p14="http://schemas.microsoft.com/office/powerpoint/2010/main" val="868431874"/>
      </p:ext>
    </p:extLst>
  </p:cSld>
  <p:clrMapOvr>
    <a:masterClrMapping/>
  </p:clrMapOvr>
  <p:transition spd="med">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Muchas Gracias.</a:t>
            </a:r>
            <a:endParaRPr lang="es-AR" dirty="0"/>
          </a:p>
        </p:txBody>
      </p:sp>
      <p:sp>
        <p:nvSpPr>
          <p:cNvPr id="3" name="Marcador de contenido 2"/>
          <p:cNvSpPr>
            <a:spLocks noGrp="1"/>
          </p:cNvSpPr>
          <p:nvPr>
            <p:ph idx="1"/>
          </p:nvPr>
        </p:nvSpPr>
        <p:spPr/>
        <p:txBody>
          <a:bodyPr/>
          <a:lstStyle/>
          <a:p>
            <a:endParaRPr lang="es-AR"/>
          </a:p>
        </p:txBody>
      </p:sp>
      <p:sp>
        <p:nvSpPr>
          <p:cNvPr id="4" name="Marcador de fecha 3"/>
          <p:cNvSpPr>
            <a:spLocks noGrp="1"/>
          </p:cNvSpPr>
          <p:nvPr>
            <p:ph type="dt" sz="half" idx="10"/>
          </p:nvPr>
        </p:nvSpPr>
        <p:spPr/>
        <p:txBody>
          <a:bodyPr/>
          <a:lstStyle/>
          <a:p>
            <a:fld id="{975F39D9-052D-4CFB-B8E0-EFFB57CC0D2F}" type="datetime12">
              <a:rPr lang="es-AR" smtClean="0"/>
              <a:t>7:41 a. m.</a:t>
            </a:fld>
            <a:endParaRPr lang="en-US"/>
          </a:p>
        </p:txBody>
      </p:sp>
      <p:sp>
        <p:nvSpPr>
          <p:cNvPr id="5" name="Marcador de pie de página 4"/>
          <p:cNvSpPr>
            <a:spLocks noGrp="1"/>
          </p:cNvSpPr>
          <p:nvPr>
            <p:ph type="ftr" sz="quarter" idx="11"/>
          </p:nvPr>
        </p:nvSpPr>
        <p:spPr/>
        <p:txBody>
          <a:bodyPr/>
          <a:lstStyle/>
          <a:p>
            <a:r>
              <a:rPr lang="es-ES"/>
              <a:t>AyED I - Unidad 10 Programación Orientada a Objetos</a:t>
            </a:r>
            <a:endParaRPr lang="es-ES" dirty="0"/>
          </a:p>
        </p:txBody>
      </p:sp>
    </p:spTree>
    <p:extLst>
      <p:ext uri="{BB962C8B-B14F-4D97-AF65-F5344CB8AC3E}">
        <p14:creationId xmlns:p14="http://schemas.microsoft.com/office/powerpoint/2010/main" val="3014234343"/>
      </p:ext>
    </p:extLst>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2. Introducción Objetos C++</a:t>
            </a:r>
            <a:endParaRPr lang="es-AR" dirty="0"/>
          </a:p>
        </p:txBody>
      </p:sp>
      <p:sp>
        <p:nvSpPr>
          <p:cNvPr id="3" name="Marcador de texto 2"/>
          <p:cNvSpPr>
            <a:spLocks noGrp="1"/>
          </p:cNvSpPr>
          <p:nvPr>
            <p:ph idx="1"/>
          </p:nvPr>
        </p:nvSpPr>
        <p:spPr>
          <a:xfrm>
            <a:off x="620712" y="960874"/>
            <a:ext cx="12445841" cy="6093976"/>
          </a:xfrm>
        </p:spPr>
        <p:txBody>
          <a:bodyPr>
            <a:normAutofit/>
          </a:bodyPr>
          <a:lstStyle/>
          <a:p>
            <a:r>
              <a:rPr lang="es-ES" sz="1800" dirty="0"/>
              <a:t>Las variables de los tipos fundamentales de datos no son suficientes para modelar adecuadamente objetos del mundo real. Por ejemplo, no se puede modelar una caja mediante un </a:t>
            </a:r>
            <a:r>
              <a:rPr lang="es-ES" sz="1800" dirty="0" err="1"/>
              <a:t>int</a:t>
            </a:r>
            <a:r>
              <a:rPr lang="es-ES" sz="1800" dirty="0"/>
              <a:t>, pero si se definen las variables largo, ancho y alto para representar las dimensiones de una caja, se las puede juntar en una estructura de datos llamada Caja. A continuación es posible definir variables de este nuevo tipo de la misma manera que con variables de tipos básicos. Se pueden crear, manipular y destruir tantos objetos de tipo Caja como se quiera . De esta manera puede verse cómo C++ incorpora la noción de </a:t>
            </a:r>
            <a:r>
              <a:rPr lang="es-ES" sz="1800" b="1" dirty="0"/>
              <a:t>clase </a:t>
            </a:r>
            <a:r>
              <a:rPr lang="es-ES" sz="1800" dirty="0"/>
              <a:t>del paradigma de Orientación a Objetos. La palabra </a:t>
            </a:r>
            <a:r>
              <a:rPr lang="es-ES" sz="1800" dirty="0" err="1"/>
              <a:t>class</a:t>
            </a:r>
            <a:r>
              <a:rPr lang="es-ES" sz="1800" dirty="0"/>
              <a:t> es la palabra clave para implementar este concepto. </a:t>
            </a:r>
          </a:p>
          <a:p>
            <a:r>
              <a:rPr lang="es-ES" sz="1800" dirty="0"/>
              <a:t>Veamos cómo se puede definir una clase que representa cajas: </a:t>
            </a:r>
          </a:p>
          <a:p>
            <a:endParaRPr lang="es-ES" sz="1800" dirty="0"/>
          </a:p>
          <a:p>
            <a:endParaRPr lang="es-ES" sz="1800" dirty="0"/>
          </a:p>
          <a:p>
            <a:endParaRPr lang="es-ES" sz="1800" dirty="0"/>
          </a:p>
          <a:p>
            <a:endParaRPr lang="es-ES" sz="1800" dirty="0"/>
          </a:p>
          <a:p>
            <a:endParaRPr lang="es-ES" sz="1800" dirty="0"/>
          </a:p>
          <a:p>
            <a:r>
              <a:rPr lang="es-ES" sz="1800" dirty="0"/>
              <a:t>Las variables que se definen como parte de la clase se llaman </a:t>
            </a:r>
            <a:r>
              <a:rPr lang="es-ES" sz="1800" b="1" dirty="0"/>
              <a:t>datos miembro </a:t>
            </a:r>
            <a:r>
              <a:rPr lang="es-ES" sz="1800" dirty="0"/>
              <a:t>de la clase. </a:t>
            </a:r>
          </a:p>
          <a:p>
            <a:r>
              <a:rPr lang="es-ES" sz="1800" dirty="0"/>
              <a:t>Se puede hacer una declaración de una variable de esta clase, digamos </a:t>
            </a:r>
            <a:r>
              <a:rPr lang="es-ES" sz="1800" dirty="0" err="1"/>
              <a:t>cajaGrande</a:t>
            </a:r>
            <a:r>
              <a:rPr lang="es-ES" sz="1800" dirty="0"/>
              <a:t>, que representa una instancia de tipo Caja como la siguiente: </a:t>
            </a:r>
          </a:p>
          <a:p>
            <a:br>
              <a:rPr lang="es-ES" sz="1800" dirty="0"/>
            </a:br>
            <a:endParaRPr lang="es-ES" sz="1800" dirty="0"/>
          </a:p>
          <a:p>
            <a:r>
              <a:rPr lang="es-ES" sz="1800" dirty="0"/>
              <a:t>Una vez que se ha definido la clase Caja, las declaraciones de variables de este tipo son estándares. Estas variables son instancias de la clase y se las llama </a:t>
            </a:r>
            <a:r>
              <a:rPr lang="es-ES" sz="1800" b="1" dirty="0"/>
              <a:t>objetos</a:t>
            </a:r>
            <a:r>
              <a:rPr lang="es-ES" sz="1800" dirty="0"/>
              <a:t>.</a:t>
            </a:r>
          </a:p>
          <a:p>
            <a:endParaRPr lang="es-AR" sz="1800" dirty="0"/>
          </a:p>
          <a:p>
            <a:endParaRPr lang="es-AR" sz="18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5</a:t>
            </a:fld>
            <a:endParaRPr lang="es-AR" spc="10" dirty="0"/>
          </a:p>
        </p:txBody>
      </p:sp>
      <p:sp>
        <p:nvSpPr>
          <p:cNvPr id="8" name="Rectángulo 7"/>
          <p:cNvSpPr/>
          <p:nvPr/>
        </p:nvSpPr>
        <p:spPr>
          <a:xfrm>
            <a:off x="3486069" y="3092450"/>
            <a:ext cx="6715125" cy="1477328"/>
          </a:xfrm>
          <a:prstGeom prst="rect">
            <a:avLst/>
          </a:prstGeom>
          <a:solidFill>
            <a:schemeClr val="tx1"/>
          </a:solidFill>
        </p:spPr>
        <p:txBody>
          <a:bodyPr>
            <a:spAutoFit/>
          </a:bodyPr>
          <a:lstStyle/>
          <a:p>
            <a:r>
              <a:rPr lang="en-US" b="0" i="0" dirty="0">
                <a:solidFill>
                  <a:srgbClr val="0000FF"/>
                </a:solidFill>
                <a:effectLst/>
                <a:latin typeface="Courier New" panose="02070309020205020404" pitchFamily="49" charset="0"/>
              </a:rPr>
              <a:t>class</a:t>
            </a:r>
            <a:r>
              <a:rPr lang="en-US" b="0" i="0" dirty="0">
                <a:solidFill>
                  <a:srgbClr val="000066"/>
                </a:solidFill>
                <a:effectLst/>
                <a:latin typeface="Courier New" panose="02070309020205020404" pitchFamily="49" charset="0"/>
              </a:rPr>
              <a:t> </a:t>
            </a:r>
            <a:r>
              <a:rPr lang="en-US" b="0" i="0" dirty="0" err="1">
                <a:solidFill>
                  <a:srgbClr val="000066"/>
                </a:solidFill>
                <a:effectLst/>
                <a:latin typeface="Courier New" panose="02070309020205020404" pitchFamily="49" charset="0"/>
              </a:rPr>
              <a:t>Caja</a:t>
            </a:r>
            <a:r>
              <a:rPr lang="en-US" b="0" i="0" dirty="0">
                <a:solidFill>
                  <a:srgbClr val="000066"/>
                </a:solidFill>
                <a:effectLst/>
                <a:latin typeface="Courier New" panose="02070309020205020404" pitchFamily="49" charset="0"/>
              </a:rPr>
              <a:t> </a:t>
            </a:r>
            <a:r>
              <a:rPr lang="en-US" b="0" i="0" dirty="0">
                <a:solidFill>
                  <a:srgbClr val="008000"/>
                </a:solidFill>
                <a:effectLst/>
                <a:latin typeface="Courier New" panose="02070309020205020404" pitchFamily="49" charset="0"/>
              </a:rPr>
              <a:t>{</a:t>
            </a:r>
            <a:br>
              <a:rPr lang="en-US" b="0" i="0" dirty="0">
                <a:solidFill>
                  <a:srgbClr val="000066"/>
                </a:solidFill>
                <a:effectLst/>
                <a:latin typeface="Courier New" panose="02070309020205020404" pitchFamily="49" charset="0"/>
              </a:rPr>
            </a:br>
            <a:r>
              <a:rPr lang="en-US" b="0" i="0" dirty="0">
                <a:solidFill>
                  <a:srgbClr val="0000FF"/>
                </a:solidFill>
                <a:effectLst/>
                <a:latin typeface="Courier New" panose="02070309020205020404" pitchFamily="49" charset="0"/>
              </a:rPr>
              <a:t>double</a:t>
            </a:r>
            <a:r>
              <a:rPr lang="en-US" b="0" i="0" dirty="0">
                <a:solidFill>
                  <a:srgbClr val="000066"/>
                </a:solidFill>
                <a:effectLst/>
                <a:latin typeface="Courier New" panose="02070309020205020404" pitchFamily="49" charset="0"/>
              </a:rPr>
              <a:t> largo </a:t>
            </a:r>
            <a:r>
              <a:rPr lang="en-US" b="0" i="0" dirty="0">
                <a:solidFill>
                  <a:srgbClr val="008080"/>
                </a:solidFill>
                <a:effectLst/>
                <a:latin typeface="Courier New" panose="02070309020205020404" pitchFamily="49" charset="0"/>
              </a:rPr>
              <a:t>;</a:t>
            </a:r>
            <a:br>
              <a:rPr lang="en-US" b="0" i="0" dirty="0">
                <a:solidFill>
                  <a:srgbClr val="000066"/>
                </a:solidFill>
                <a:effectLst/>
                <a:latin typeface="Courier New" panose="02070309020205020404" pitchFamily="49" charset="0"/>
              </a:rPr>
            </a:br>
            <a:r>
              <a:rPr lang="en-US" b="0" i="0" dirty="0">
                <a:solidFill>
                  <a:srgbClr val="0000FF"/>
                </a:solidFill>
                <a:effectLst/>
                <a:latin typeface="Courier New" panose="02070309020205020404" pitchFamily="49" charset="0"/>
              </a:rPr>
              <a:t>double</a:t>
            </a:r>
            <a:r>
              <a:rPr lang="en-US" b="0" i="0" dirty="0">
                <a:solidFill>
                  <a:srgbClr val="000066"/>
                </a:solidFill>
                <a:effectLst/>
                <a:latin typeface="Courier New" panose="02070309020205020404" pitchFamily="49" charset="0"/>
              </a:rPr>
              <a:t> ancho </a:t>
            </a:r>
            <a:r>
              <a:rPr lang="en-US" b="0" i="0" dirty="0">
                <a:solidFill>
                  <a:srgbClr val="008080"/>
                </a:solidFill>
                <a:effectLst/>
                <a:latin typeface="Courier New" panose="02070309020205020404" pitchFamily="49" charset="0"/>
              </a:rPr>
              <a:t>;</a:t>
            </a:r>
            <a:br>
              <a:rPr lang="en-US" b="0" i="0" dirty="0">
                <a:solidFill>
                  <a:srgbClr val="000066"/>
                </a:solidFill>
                <a:effectLst/>
                <a:latin typeface="Courier New" panose="02070309020205020404" pitchFamily="49" charset="0"/>
              </a:rPr>
            </a:br>
            <a:r>
              <a:rPr lang="en-US" b="0" i="0" dirty="0">
                <a:solidFill>
                  <a:srgbClr val="0000FF"/>
                </a:solidFill>
                <a:effectLst/>
                <a:latin typeface="Courier New" panose="02070309020205020404" pitchFamily="49" charset="0"/>
              </a:rPr>
              <a:t>double</a:t>
            </a:r>
            <a:r>
              <a:rPr lang="en-US" b="0" i="0" dirty="0">
                <a:solidFill>
                  <a:srgbClr val="000066"/>
                </a:solidFill>
                <a:effectLst/>
                <a:latin typeface="Courier New" panose="02070309020205020404" pitchFamily="49" charset="0"/>
              </a:rPr>
              <a:t> alto </a:t>
            </a:r>
            <a:r>
              <a:rPr lang="en-US" b="0" i="0" dirty="0">
                <a:solidFill>
                  <a:srgbClr val="008080"/>
                </a:solidFill>
                <a:effectLst/>
                <a:latin typeface="Courier New" panose="02070309020205020404" pitchFamily="49" charset="0"/>
              </a:rPr>
              <a:t>;</a:t>
            </a:r>
            <a:br>
              <a:rPr lang="en-US" b="0" i="0" dirty="0">
                <a:solidFill>
                  <a:srgbClr val="000066"/>
                </a:solidFill>
                <a:effectLst/>
                <a:latin typeface="Courier New" panose="02070309020205020404" pitchFamily="49" charset="0"/>
              </a:rPr>
            </a:br>
            <a:r>
              <a:rPr lang="en-US" b="0" i="0" dirty="0">
                <a:solidFill>
                  <a:srgbClr val="008000"/>
                </a:solidFill>
                <a:effectLst/>
                <a:latin typeface="Courier New" panose="02070309020205020404" pitchFamily="49" charset="0"/>
              </a:rPr>
              <a:t>}</a:t>
            </a:r>
            <a:r>
              <a:rPr lang="en-US" b="0" i="0" dirty="0">
                <a:solidFill>
                  <a:srgbClr val="000066"/>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a:t>
            </a:r>
            <a:endParaRPr lang="es-AR" dirty="0"/>
          </a:p>
        </p:txBody>
      </p:sp>
      <p:pic>
        <p:nvPicPr>
          <p:cNvPr id="9" name="Picture 4" descr="Automate repetitive work with PlopJs | by Pedro Correa | ITNEX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99548" y="2882884"/>
            <a:ext cx="1651164" cy="1896459"/>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p:cNvSpPr/>
          <p:nvPr/>
        </p:nvSpPr>
        <p:spPr>
          <a:xfrm>
            <a:off x="3486069" y="5614154"/>
            <a:ext cx="2390398" cy="369332"/>
          </a:xfrm>
          <a:prstGeom prst="rect">
            <a:avLst/>
          </a:prstGeom>
          <a:solidFill>
            <a:schemeClr val="tx1"/>
          </a:solidFill>
        </p:spPr>
        <p:txBody>
          <a:bodyPr wrap="none">
            <a:spAutoFit/>
          </a:bodyPr>
          <a:lstStyle/>
          <a:p>
            <a:r>
              <a:rPr lang="es-AR" dirty="0">
                <a:solidFill>
                  <a:srgbClr val="000066"/>
                </a:solidFill>
                <a:latin typeface="Courier New" panose="02070309020205020404" pitchFamily="49" charset="0"/>
              </a:rPr>
              <a:t>Caja </a:t>
            </a:r>
            <a:r>
              <a:rPr lang="es-AR" dirty="0" err="1">
                <a:solidFill>
                  <a:srgbClr val="000066"/>
                </a:solidFill>
                <a:latin typeface="Courier New" panose="02070309020205020404" pitchFamily="49" charset="0"/>
              </a:rPr>
              <a:t>cajaGrande</a:t>
            </a:r>
            <a:r>
              <a:rPr lang="es-AR" dirty="0">
                <a:solidFill>
                  <a:srgbClr val="008080"/>
                </a:solidFill>
                <a:latin typeface="Courier New" panose="02070309020205020404" pitchFamily="49" charset="0"/>
              </a:rPr>
              <a:t>;</a:t>
            </a:r>
            <a:endParaRPr lang="es-AR" dirty="0"/>
          </a:p>
        </p:txBody>
      </p:sp>
    </p:spTree>
    <p:extLst>
      <p:ext uri="{BB962C8B-B14F-4D97-AF65-F5344CB8AC3E}">
        <p14:creationId xmlns:p14="http://schemas.microsoft.com/office/powerpoint/2010/main" val="1533016504"/>
      </p:ext>
    </p:extLst>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3. Clases en  C++</a:t>
            </a:r>
            <a:endParaRPr lang="es-AR" dirty="0"/>
          </a:p>
        </p:txBody>
      </p:sp>
      <p:sp>
        <p:nvSpPr>
          <p:cNvPr id="3" name="Marcador de texto 2"/>
          <p:cNvSpPr>
            <a:spLocks noGrp="1"/>
          </p:cNvSpPr>
          <p:nvPr>
            <p:ph idx="1"/>
          </p:nvPr>
        </p:nvSpPr>
        <p:spPr>
          <a:xfrm>
            <a:off x="392112" y="1263650"/>
            <a:ext cx="11370549" cy="4201150"/>
          </a:xfrm>
        </p:spPr>
        <p:txBody>
          <a:bodyPr>
            <a:normAutofit/>
          </a:bodyPr>
          <a:lstStyle/>
          <a:p>
            <a:r>
              <a:rPr lang="es-ES" sz="2200" dirty="0"/>
              <a:t>La definición de una clase es la especificación de un nuevo tipo de dato. Puede contener elementos que pueden tener variables tanto de los tipos básicos como de otros tipos definidos por el usuario. Pueden ser elementos simples o arreglos, punteros, arreglos de punteros, etc. Además una clase puede contener funciones que operan sobre los objetos de esa clase accediendo a sus elementos. De esta manera, una clase combina la definición de los datos que componen un objeto y los medios para manipularlos. </a:t>
            </a:r>
          </a:p>
          <a:p>
            <a:r>
              <a:rPr lang="es-ES" sz="2200" dirty="0"/>
              <a:t>Los datos y funciones de una clase son llamados </a:t>
            </a:r>
            <a:r>
              <a:rPr lang="es-ES" sz="2200" b="1" dirty="0"/>
              <a:t>miembros </a:t>
            </a:r>
            <a:r>
              <a:rPr lang="es-ES" sz="2200" dirty="0"/>
              <a:t>de la clase. Las funciones miembro, a veces, también son llamadas métodos. A los datos miembro se los suele llamar campos. </a:t>
            </a:r>
          </a:p>
          <a:p>
            <a:endParaRPr lang="es-AR" sz="22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6</a:t>
            </a:fld>
            <a:endParaRPr lang="es-AR" spc="10" dirty="0"/>
          </a:p>
        </p:txBody>
      </p:sp>
      <p:pic>
        <p:nvPicPr>
          <p:cNvPr id="7" name="Imagen 6"/>
          <p:cNvPicPr>
            <a:picLocks noChangeAspect="1"/>
          </p:cNvPicPr>
          <p:nvPr/>
        </p:nvPicPr>
        <p:blipFill>
          <a:blip r:embed="rId2"/>
          <a:stretch>
            <a:fillRect/>
          </a:stretch>
        </p:blipFill>
        <p:spPr>
          <a:xfrm>
            <a:off x="8088313" y="4206795"/>
            <a:ext cx="5105400" cy="2871788"/>
          </a:xfrm>
          <a:prstGeom prst="rect">
            <a:avLst/>
          </a:prstGeom>
        </p:spPr>
      </p:pic>
      <p:sp>
        <p:nvSpPr>
          <p:cNvPr id="8" name="Rectángulo 7"/>
          <p:cNvSpPr/>
          <p:nvPr/>
        </p:nvSpPr>
        <p:spPr>
          <a:xfrm>
            <a:off x="411245" y="4006850"/>
            <a:ext cx="6715125" cy="1446550"/>
          </a:xfrm>
          <a:prstGeom prst="rect">
            <a:avLst/>
          </a:prstGeom>
        </p:spPr>
        <p:txBody>
          <a:bodyPr vert="horz">
            <a:normAutofit/>
          </a:bodyPr>
          <a:lstStyle/>
          <a:p>
            <a:pPr>
              <a:spcBef>
                <a:spcPct val="20000"/>
              </a:spcBef>
              <a:buClr>
                <a:schemeClr val="accent3"/>
              </a:buClr>
              <a:buSzPct val="95000"/>
              <a:buFont typeface="Wingdings 2"/>
              <a:buNone/>
            </a:pPr>
            <a:r>
              <a:rPr lang="es-ES" sz="2200" i="1" dirty="0">
                <a:effectLst>
                  <a:outerShdw blurRad="38100" dist="38100" dir="2700000" algn="tl">
                    <a:srgbClr val="000000">
                      <a:alpha val="43137"/>
                    </a:srgbClr>
                  </a:outerShdw>
                </a:effectLst>
                <a:latin typeface="Cambria" pitchFamily="18" charset="0"/>
              </a:rPr>
              <a:t>Cuando se define una clase, no se define un dato, sino qué significa el nombre de la clase, en qué consiste un objeto de esa clase y qué operaciones pueden realizarse sobre los objetos de esa clase</a:t>
            </a:r>
          </a:p>
        </p:txBody>
      </p:sp>
    </p:spTree>
    <p:extLst>
      <p:ext uri="{BB962C8B-B14F-4D97-AF65-F5344CB8AC3E}">
        <p14:creationId xmlns:p14="http://schemas.microsoft.com/office/powerpoint/2010/main" val="1058856696"/>
      </p:ext>
    </p:extLst>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4. Definición de una clase:</a:t>
            </a:r>
            <a:endParaRPr lang="es-AR" dirty="0"/>
          </a:p>
        </p:txBody>
      </p:sp>
      <p:sp>
        <p:nvSpPr>
          <p:cNvPr id="3" name="Marcador de texto 2"/>
          <p:cNvSpPr>
            <a:spLocks noGrp="1"/>
          </p:cNvSpPr>
          <p:nvPr>
            <p:ph idx="1"/>
          </p:nvPr>
        </p:nvSpPr>
        <p:spPr>
          <a:xfrm>
            <a:off x="468312" y="1133872"/>
            <a:ext cx="11933675" cy="5539978"/>
          </a:xfrm>
        </p:spPr>
        <p:txBody>
          <a:bodyPr>
            <a:normAutofit fontScale="92500" lnSpcReduction="10000"/>
          </a:bodyPr>
          <a:lstStyle/>
          <a:p>
            <a:r>
              <a:rPr lang="es-ES" sz="1800" dirty="0">
                <a:latin typeface="Segoe UI" panose="020B0502040204020203" pitchFamily="34" charset="0"/>
                <a:cs typeface="Segoe UI" panose="020B0502040204020203" pitchFamily="34" charset="0"/>
              </a:rPr>
              <a:t>Veamos nuevamente la clase mencionada anteriormente, la clase de las cajas. Se utilizó la palabra clave </a:t>
            </a:r>
            <a:r>
              <a:rPr lang="es-ES" sz="1800" dirty="0" err="1">
                <a:latin typeface="Segoe UI" panose="020B0502040204020203" pitchFamily="34" charset="0"/>
                <a:cs typeface="Segoe UI" panose="020B0502040204020203" pitchFamily="34" charset="0"/>
              </a:rPr>
              <a:t>class</a:t>
            </a:r>
            <a:r>
              <a:rPr lang="es-ES" sz="1800" dirty="0">
                <a:latin typeface="Segoe UI" panose="020B0502040204020203" pitchFamily="34" charset="0"/>
                <a:cs typeface="Segoe UI" panose="020B0502040204020203" pitchFamily="34" charset="0"/>
              </a:rPr>
              <a:t> de la siguiente manera: </a:t>
            </a:r>
          </a:p>
          <a:p>
            <a:endParaRPr lang="es-ES" sz="1800" dirty="0">
              <a:latin typeface="Segoe UI" panose="020B0502040204020203" pitchFamily="34" charset="0"/>
              <a:cs typeface="Segoe UI" panose="020B0502040204020203" pitchFamily="34" charset="0"/>
            </a:endParaRPr>
          </a:p>
          <a:p>
            <a:endParaRPr lang="es-ES" sz="1800" dirty="0">
              <a:latin typeface="Segoe UI" panose="020B0502040204020203" pitchFamily="34" charset="0"/>
              <a:cs typeface="Segoe UI" panose="020B0502040204020203" pitchFamily="34" charset="0"/>
            </a:endParaRPr>
          </a:p>
          <a:p>
            <a:endParaRPr lang="es-ES" sz="1800" dirty="0">
              <a:latin typeface="Segoe UI" panose="020B0502040204020203" pitchFamily="34" charset="0"/>
              <a:cs typeface="Segoe UI" panose="020B0502040204020203" pitchFamily="34" charset="0"/>
            </a:endParaRPr>
          </a:p>
          <a:p>
            <a:endParaRPr lang="es-ES" sz="1800" dirty="0">
              <a:latin typeface="Segoe UI" panose="020B0502040204020203" pitchFamily="34" charset="0"/>
              <a:cs typeface="Segoe UI" panose="020B0502040204020203" pitchFamily="34" charset="0"/>
            </a:endParaRPr>
          </a:p>
          <a:p>
            <a:endParaRPr lang="es-ES" sz="1800" dirty="0">
              <a:latin typeface="Segoe UI" panose="020B0502040204020203" pitchFamily="34" charset="0"/>
              <a:cs typeface="Segoe UI" panose="020B0502040204020203" pitchFamily="34" charset="0"/>
            </a:endParaRPr>
          </a:p>
          <a:p>
            <a:endParaRPr lang="es-AR" sz="1800" dirty="0">
              <a:latin typeface="Segoe UI" panose="020B0502040204020203" pitchFamily="34" charset="0"/>
              <a:cs typeface="Segoe UI" panose="020B0502040204020203" pitchFamily="34" charset="0"/>
            </a:endParaRPr>
          </a:p>
          <a:p>
            <a:endParaRPr lang="es-ES" sz="1800" dirty="0">
              <a:latin typeface="Segoe UI" panose="020B0502040204020203" pitchFamily="34" charset="0"/>
              <a:cs typeface="Segoe UI" panose="020B0502040204020203" pitchFamily="34" charset="0"/>
            </a:endParaRPr>
          </a:p>
          <a:p>
            <a:r>
              <a:rPr lang="es-ES" sz="1800" dirty="0">
                <a:latin typeface="Segoe UI" panose="020B0502040204020203" pitchFamily="34" charset="0"/>
                <a:cs typeface="Segoe UI" panose="020B0502040204020203" pitchFamily="34" charset="0"/>
              </a:rPr>
              <a:t>El nombre de la clase aparece siguiendo la palabra clave </a:t>
            </a:r>
            <a:r>
              <a:rPr lang="es-ES" sz="1800" dirty="0" err="1">
                <a:latin typeface="Segoe UI" panose="020B0502040204020203" pitchFamily="34" charset="0"/>
                <a:cs typeface="Segoe UI" panose="020B0502040204020203" pitchFamily="34" charset="0"/>
              </a:rPr>
              <a:t>class</a:t>
            </a:r>
            <a:r>
              <a:rPr lang="es-ES" sz="1800" dirty="0">
                <a:latin typeface="Segoe UI" panose="020B0502040204020203" pitchFamily="34" charset="0"/>
                <a:cs typeface="Segoe UI" panose="020B0502040204020203" pitchFamily="34" charset="0"/>
              </a:rPr>
              <a:t>, y los tres datos miembro se declaran entre llaves. La definición de la clase completa debe terminar con punto y coma. Los nombres de todos los miembros de la clase son locales a la clase, por lo que se puede utilizar los mismos nombres en cualquier parte del programa sin causar inconvenientes.</a:t>
            </a:r>
          </a:p>
          <a:p>
            <a:endParaRPr lang="es-ES" sz="1800" dirty="0">
              <a:latin typeface="Segoe UI" panose="020B0502040204020203" pitchFamily="34" charset="0"/>
              <a:cs typeface="Segoe UI" panose="020B0502040204020203" pitchFamily="34" charset="0"/>
            </a:endParaRPr>
          </a:p>
          <a:p>
            <a:r>
              <a:rPr lang="es-ES" sz="1800" b="1" dirty="0">
                <a:latin typeface="Segoe UI" panose="020B0502040204020203" pitchFamily="34" charset="0"/>
                <a:cs typeface="Segoe UI" panose="020B0502040204020203" pitchFamily="34" charset="0"/>
              </a:rPr>
              <a:t>Control de acceso en una clase: </a:t>
            </a:r>
            <a:endParaRPr lang="es-ES" sz="1800" dirty="0">
              <a:latin typeface="Segoe UI" panose="020B0502040204020203" pitchFamily="34" charset="0"/>
              <a:cs typeface="Segoe UI" panose="020B0502040204020203" pitchFamily="34" charset="0"/>
            </a:endParaRPr>
          </a:p>
          <a:p>
            <a:r>
              <a:rPr lang="es-ES" sz="1800" dirty="0">
                <a:latin typeface="Segoe UI" panose="020B0502040204020203" pitchFamily="34" charset="0"/>
                <a:cs typeface="Segoe UI" panose="020B0502040204020203" pitchFamily="34" charset="0"/>
              </a:rPr>
              <a:t>Se puede especificar que los miembros de una clase sean </a:t>
            </a:r>
            <a:r>
              <a:rPr lang="es-ES" sz="1800" dirty="0" err="1">
                <a:latin typeface="Segoe UI" panose="020B0502040204020203" pitchFamily="34" charset="0"/>
                <a:cs typeface="Segoe UI" panose="020B0502040204020203" pitchFamily="34" charset="0"/>
              </a:rPr>
              <a:t>public</a:t>
            </a:r>
            <a:r>
              <a:rPr lang="es-ES" sz="1800" dirty="0">
                <a:latin typeface="Segoe UI" panose="020B0502040204020203" pitchFamily="34" charset="0"/>
                <a:cs typeface="Segoe UI" panose="020B0502040204020203" pitchFamily="34" charset="0"/>
              </a:rPr>
              <a:t>, </a:t>
            </a:r>
            <a:r>
              <a:rPr lang="es-ES" sz="1800" dirty="0" err="1">
                <a:latin typeface="Segoe UI" panose="020B0502040204020203" pitchFamily="34" charset="0"/>
                <a:cs typeface="Segoe UI" panose="020B0502040204020203" pitchFamily="34" charset="0"/>
              </a:rPr>
              <a:t>private</a:t>
            </a:r>
            <a:r>
              <a:rPr lang="es-ES" sz="1800" dirty="0">
                <a:latin typeface="Segoe UI" panose="020B0502040204020203" pitchFamily="34" charset="0"/>
                <a:cs typeface="Segoe UI" panose="020B0502040204020203" pitchFamily="34" charset="0"/>
              </a:rPr>
              <a:t> o </a:t>
            </a:r>
            <a:r>
              <a:rPr lang="es-ES" sz="1800" dirty="0" err="1">
                <a:latin typeface="Segoe UI" panose="020B0502040204020203" pitchFamily="34" charset="0"/>
                <a:cs typeface="Segoe UI" panose="020B0502040204020203" pitchFamily="34" charset="0"/>
              </a:rPr>
              <a:t>protected</a:t>
            </a:r>
            <a:r>
              <a:rPr lang="es-ES" sz="1800" dirty="0">
                <a:latin typeface="Segoe UI" panose="020B0502040204020203" pitchFamily="34" charset="0"/>
                <a:cs typeface="Segoe UI" panose="020B0502040204020203" pitchFamily="34" charset="0"/>
              </a:rPr>
              <a:t>. </a:t>
            </a:r>
            <a:br>
              <a:rPr lang="es-ES" sz="1800" dirty="0">
                <a:latin typeface="Segoe UI" panose="020B0502040204020203" pitchFamily="34" charset="0"/>
                <a:cs typeface="Segoe UI" panose="020B0502040204020203" pitchFamily="34" charset="0"/>
              </a:rPr>
            </a:br>
            <a:r>
              <a:rPr lang="es-ES" sz="1800" dirty="0">
                <a:latin typeface="Segoe UI" panose="020B0502040204020203" pitchFamily="34" charset="0"/>
                <a:cs typeface="Segoe UI" panose="020B0502040204020203" pitchFamily="34" charset="0"/>
              </a:rPr>
              <a:t>Por defecto los miembros de una clase son </a:t>
            </a:r>
            <a:r>
              <a:rPr lang="es-ES" sz="1800" dirty="0" err="1">
                <a:latin typeface="Segoe UI" panose="020B0502040204020203" pitchFamily="34" charset="0"/>
                <a:cs typeface="Segoe UI" panose="020B0502040204020203" pitchFamily="34" charset="0"/>
              </a:rPr>
              <a:t>private</a:t>
            </a:r>
            <a:r>
              <a:rPr lang="es-ES" sz="1800" dirty="0">
                <a:latin typeface="Segoe UI" panose="020B0502040204020203" pitchFamily="34" charset="0"/>
                <a:cs typeface="Segoe UI" panose="020B0502040204020203" pitchFamily="34" charset="0"/>
              </a:rPr>
              <a:t>. </a:t>
            </a:r>
          </a:p>
          <a:p>
            <a:r>
              <a:rPr lang="es-ES" sz="1800" dirty="0">
                <a:latin typeface="Segoe UI" panose="020B0502040204020203" pitchFamily="34" charset="0"/>
                <a:cs typeface="Segoe UI" panose="020B0502040204020203" pitchFamily="34" charset="0"/>
              </a:rPr>
              <a:t>Recordemos que cuando se define una clase, que es un tipo de datos, no se declara ningún objeto del tipo de la clase. Cuando hablamos de acceso a un miembro de la clase, por ejemplo el alto, estamos hablando acerca del acceso al miembro de datos de un objeto particular, que debe ser definido en algún momento.</a:t>
            </a:r>
            <a:endParaRPr lang="es-AR" sz="1800" dirty="0">
              <a:latin typeface="Segoe UI" panose="020B0502040204020203" pitchFamily="34" charset="0"/>
              <a:cs typeface="Segoe UI" panose="020B0502040204020203" pitchFamily="34" charset="0"/>
            </a:endParaRPr>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7</a:t>
            </a:fld>
            <a:endParaRPr lang="es-AR" spc="10" dirty="0"/>
          </a:p>
        </p:txBody>
      </p:sp>
      <p:sp>
        <p:nvSpPr>
          <p:cNvPr id="7" name="Rectángulo 6"/>
          <p:cNvSpPr/>
          <p:nvPr/>
        </p:nvSpPr>
        <p:spPr>
          <a:xfrm>
            <a:off x="2892256" y="1919922"/>
            <a:ext cx="6715125" cy="1477328"/>
          </a:xfrm>
          <a:prstGeom prst="rect">
            <a:avLst/>
          </a:prstGeom>
          <a:solidFill>
            <a:schemeClr val="tx1"/>
          </a:solidFill>
        </p:spPr>
        <p:txBody>
          <a:bodyPr>
            <a:spAutoFit/>
          </a:bodyPr>
          <a:lstStyle/>
          <a:p>
            <a:r>
              <a:rPr lang="en-US" b="0" i="0" dirty="0">
                <a:solidFill>
                  <a:srgbClr val="0000FF"/>
                </a:solidFill>
                <a:effectLst/>
                <a:latin typeface="Courier New" panose="02070309020205020404" pitchFamily="49" charset="0"/>
              </a:rPr>
              <a:t>class</a:t>
            </a:r>
            <a:r>
              <a:rPr lang="en-US" b="0" i="0" dirty="0">
                <a:solidFill>
                  <a:srgbClr val="000066"/>
                </a:solidFill>
                <a:effectLst/>
                <a:latin typeface="Courier New" panose="02070309020205020404" pitchFamily="49" charset="0"/>
              </a:rPr>
              <a:t> </a:t>
            </a:r>
            <a:r>
              <a:rPr lang="en-US" b="0" i="0" dirty="0" err="1">
                <a:solidFill>
                  <a:srgbClr val="000066"/>
                </a:solidFill>
                <a:effectLst/>
                <a:latin typeface="Courier New" panose="02070309020205020404" pitchFamily="49" charset="0"/>
              </a:rPr>
              <a:t>Caja</a:t>
            </a:r>
            <a:r>
              <a:rPr lang="en-US" b="0" i="0" dirty="0">
                <a:solidFill>
                  <a:srgbClr val="000066"/>
                </a:solidFill>
                <a:effectLst/>
                <a:latin typeface="Courier New" panose="02070309020205020404" pitchFamily="49" charset="0"/>
              </a:rPr>
              <a:t> </a:t>
            </a:r>
            <a:r>
              <a:rPr lang="en-US" b="0" i="0" dirty="0">
                <a:solidFill>
                  <a:srgbClr val="008000"/>
                </a:solidFill>
                <a:effectLst/>
                <a:latin typeface="Courier New" panose="02070309020205020404" pitchFamily="49" charset="0"/>
              </a:rPr>
              <a:t>{</a:t>
            </a:r>
            <a:br>
              <a:rPr lang="en-US" b="0" i="0" dirty="0">
                <a:solidFill>
                  <a:srgbClr val="000066"/>
                </a:solidFill>
                <a:effectLst/>
                <a:latin typeface="Courier New" panose="02070309020205020404" pitchFamily="49" charset="0"/>
              </a:rPr>
            </a:br>
            <a:r>
              <a:rPr lang="en-US" b="0" i="0" dirty="0">
                <a:solidFill>
                  <a:srgbClr val="0000FF"/>
                </a:solidFill>
                <a:effectLst/>
                <a:latin typeface="Courier New" panose="02070309020205020404" pitchFamily="49" charset="0"/>
              </a:rPr>
              <a:t>double</a:t>
            </a:r>
            <a:r>
              <a:rPr lang="en-US" b="0" i="0" dirty="0">
                <a:solidFill>
                  <a:srgbClr val="000066"/>
                </a:solidFill>
                <a:effectLst/>
                <a:latin typeface="Courier New" panose="02070309020205020404" pitchFamily="49" charset="0"/>
              </a:rPr>
              <a:t> largo </a:t>
            </a:r>
            <a:r>
              <a:rPr lang="en-US" b="0" i="0" dirty="0">
                <a:solidFill>
                  <a:srgbClr val="008080"/>
                </a:solidFill>
                <a:effectLst/>
                <a:latin typeface="Courier New" panose="02070309020205020404" pitchFamily="49" charset="0"/>
              </a:rPr>
              <a:t>;</a:t>
            </a:r>
            <a:br>
              <a:rPr lang="en-US" b="0" i="0" dirty="0">
                <a:solidFill>
                  <a:srgbClr val="000066"/>
                </a:solidFill>
                <a:effectLst/>
                <a:latin typeface="Courier New" panose="02070309020205020404" pitchFamily="49" charset="0"/>
              </a:rPr>
            </a:br>
            <a:r>
              <a:rPr lang="en-US" b="0" i="0" dirty="0">
                <a:solidFill>
                  <a:srgbClr val="0000FF"/>
                </a:solidFill>
                <a:effectLst/>
                <a:latin typeface="Courier New" panose="02070309020205020404" pitchFamily="49" charset="0"/>
              </a:rPr>
              <a:t>double</a:t>
            </a:r>
            <a:r>
              <a:rPr lang="en-US" b="0" i="0" dirty="0">
                <a:solidFill>
                  <a:srgbClr val="000066"/>
                </a:solidFill>
                <a:effectLst/>
                <a:latin typeface="Courier New" panose="02070309020205020404" pitchFamily="49" charset="0"/>
              </a:rPr>
              <a:t> ancho </a:t>
            </a:r>
            <a:r>
              <a:rPr lang="en-US" b="0" i="0" dirty="0">
                <a:solidFill>
                  <a:srgbClr val="008080"/>
                </a:solidFill>
                <a:effectLst/>
                <a:latin typeface="Courier New" panose="02070309020205020404" pitchFamily="49" charset="0"/>
              </a:rPr>
              <a:t>;</a:t>
            </a:r>
            <a:br>
              <a:rPr lang="en-US" b="0" i="0" dirty="0">
                <a:solidFill>
                  <a:srgbClr val="000066"/>
                </a:solidFill>
                <a:effectLst/>
                <a:latin typeface="Courier New" panose="02070309020205020404" pitchFamily="49" charset="0"/>
              </a:rPr>
            </a:br>
            <a:r>
              <a:rPr lang="en-US" b="0" i="0" dirty="0">
                <a:solidFill>
                  <a:srgbClr val="0000FF"/>
                </a:solidFill>
                <a:effectLst/>
                <a:latin typeface="Courier New" panose="02070309020205020404" pitchFamily="49" charset="0"/>
              </a:rPr>
              <a:t>double</a:t>
            </a:r>
            <a:r>
              <a:rPr lang="en-US" b="0" i="0" dirty="0">
                <a:solidFill>
                  <a:srgbClr val="000066"/>
                </a:solidFill>
                <a:effectLst/>
                <a:latin typeface="Courier New" panose="02070309020205020404" pitchFamily="49" charset="0"/>
              </a:rPr>
              <a:t> alto </a:t>
            </a:r>
            <a:r>
              <a:rPr lang="en-US" b="0" i="0" dirty="0">
                <a:solidFill>
                  <a:srgbClr val="008080"/>
                </a:solidFill>
                <a:effectLst/>
                <a:latin typeface="Courier New" panose="02070309020205020404" pitchFamily="49" charset="0"/>
              </a:rPr>
              <a:t>;</a:t>
            </a:r>
            <a:br>
              <a:rPr lang="en-US" b="0" i="0" dirty="0">
                <a:solidFill>
                  <a:srgbClr val="000066"/>
                </a:solidFill>
                <a:effectLst/>
                <a:latin typeface="Courier New" panose="02070309020205020404" pitchFamily="49" charset="0"/>
              </a:rPr>
            </a:br>
            <a:r>
              <a:rPr lang="en-US" b="0" i="0" dirty="0">
                <a:solidFill>
                  <a:srgbClr val="008000"/>
                </a:solidFill>
                <a:effectLst/>
                <a:latin typeface="Courier New" panose="02070309020205020404" pitchFamily="49" charset="0"/>
              </a:rPr>
              <a:t>}</a:t>
            </a:r>
            <a:r>
              <a:rPr lang="en-US" b="0" i="0" dirty="0">
                <a:solidFill>
                  <a:srgbClr val="000066"/>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a:t>
            </a:r>
            <a:endParaRPr lang="es-AR" dirty="0"/>
          </a:p>
        </p:txBody>
      </p:sp>
    </p:spTree>
    <p:extLst>
      <p:ext uri="{BB962C8B-B14F-4D97-AF65-F5344CB8AC3E}">
        <p14:creationId xmlns:p14="http://schemas.microsoft.com/office/powerpoint/2010/main" val="174785815"/>
      </p:ext>
    </p:extLst>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5. </a:t>
            </a:r>
            <a:r>
              <a:rPr lang="es-ES" b="1" dirty="0"/>
              <a:t>Declaración de objetos de una clase:</a:t>
            </a:r>
            <a:endParaRPr lang="es-AR" dirty="0"/>
          </a:p>
        </p:txBody>
      </p:sp>
      <p:sp>
        <p:nvSpPr>
          <p:cNvPr id="3" name="Marcador de texto 2"/>
          <p:cNvSpPr>
            <a:spLocks noGrp="1"/>
          </p:cNvSpPr>
          <p:nvPr>
            <p:ph idx="1"/>
          </p:nvPr>
        </p:nvSpPr>
        <p:spPr>
          <a:xfrm>
            <a:off x="1031438" y="1540767"/>
            <a:ext cx="11370549" cy="5493812"/>
          </a:xfrm>
        </p:spPr>
        <p:txBody>
          <a:bodyPr>
            <a:normAutofit fontScale="85000" lnSpcReduction="20000"/>
          </a:bodyPr>
          <a:lstStyle/>
          <a:p>
            <a:r>
              <a:rPr lang="es-ES" dirty="0"/>
              <a:t>Los objetos de una clase se declaran de exactamente la misma manera que los tipos básicos. Se pueden declarar objetos de la clase Caja con las siguientes sentencias: </a:t>
            </a:r>
          </a:p>
          <a:p>
            <a:endParaRPr lang="es-ES" dirty="0"/>
          </a:p>
          <a:p>
            <a:endParaRPr lang="es-ES" dirty="0"/>
          </a:p>
          <a:p>
            <a:endParaRPr lang="es-ES" dirty="0"/>
          </a:p>
          <a:p>
            <a:r>
              <a:rPr lang="es-ES" dirty="0"/>
              <a:t>Cada objeto de la clase Caja (caja1 y caja2), tiene sus propios datos miembro. </a:t>
            </a:r>
            <a:br>
              <a:rPr lang="es-ES" dirty="0"/>
            </a:br>
            <a:r>
              <a:rPr lang="es-ES" dirty="0"/>
              <a:t>Esto se muestra en la figura:</a:t>
            </a:r>
          </a:p>
          <a:p>
            <a:endParaRPr lang="es-ES" dirty="0"/>
          </a:p>
          <a:p>
            <a:endParaRPr lang="es-ES" dirty="0"/>
          </a:p>
          <a:p>
            <a:endParaRPr lang="es-ES" dirty="0"/>
          </a:p>
          <a:p>
            <a:endParaRPr lang="es-ES" dirty="0"/>
          </a:p>
          <a:p>
            <a:endParaRPr lang="es-ES" dirty="0"/>
          </a:p>
          <a:p>
            <a:endParaRPr lang="es-ES" dirty="0"/>
          </a:p>
          <a:p>
            <a:endParaRPr lang="es-ES" dirty="0"/>
          </a:p>
          <a:p>
            <a:r>
              <a:rPr lang="es-ES" dirty="0"/>
              <a:t>Los campos miembro no están inicializados, contienen basura, por lo que se necesita alguna forma de acceder a ellos.</a:t>
            </a:r>
          </a:p>
          <a:p>
            <a:endParaRPr lang="es-ES" dirty="0"/>
          </a:p>
          <a:p>
            <a:endParaRPr lang="es-AR"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8</a:t>
            </a:fld>
            <a:endParaRPr lang="es-AR" spc="10" dirty="0"/>
          </a:p>
        </p:txBody>
      </p:sp>
      <p:pic>
        <p:nvPicPr>
          <p:cNvPr id="8" name="Imagen 7"/>
          <p:cNvPicPr>
            <a:picLocks noChangeAspect="1"/>
          </p:cNvPicPr>
          <p:nvPr/>
        </p:nvPicPr>
        <p:blipFill>
          <a:blip r:embed="rId2"/>
          <a:stretch>
            <a:fillRect/>
          </a:stretch>
        </p:blipFill>
        <p:spPr>
          <a:xfrm>
            <a:off x="2449512" y="3930650"/>
            <a:ext cx="8170169" cy="1501017"/>
          </a:xfrm>
          <a:prstGeom prst="rect">
            <a:avLst/>
          </a:prstGeom>
          <a:solidFill>
            <a:schemeClr val="accent2">
              <a:lumMod val="20000"/>
              <a:lumOff val="80000"/>
            </a:schemeClr>
          </a:solidFill>
        </p:spPr>
      </p:pic>
      <p:sp>
        <p:nvSpPr>
          <p:cNvPr id="9" name="Rectángulo 8"/>
          <p:cNvSpPr/>
          <p:nvPr/>
        </p:nvSpPr>
        <p:spPr>
          <a:xfrm>
            <a:off x="1144587" y="2334454"/>
            <a:ext cx="6715125" cy="646331"/>
          </a:xfrm>
          <a:prstGeom prst="rect">
            <a:avLst/>
          </a:prstGeom>
          <a:solidFill>
            <a:schemeClr val="tx1"/>
          </a:solidFill>
        </p:spPr>
        <p:txBody>
          <a:bodyPr>
            <a:spAutoFit/>
          </a:bodyPr>
          <a:lstStyle/>
          <a:p>
            <a:r>
              <a:rPr lang="es-AR" dirty="0">
                <a:solidFill>
                  <a:srgbClr val="000066"/>
                </a:solidFill>
                <a:latin typeface="Courier New" panose="02070309020205020404" pitchFamily="49" charset="0"/>
              </a:rPr>
              <a:t>Caja caja1</a:t>
            </a:r>
            <a:r>
              <a:rPr lang="es-AR" dirty="0">
                <a:solidFill>
                  <a:srgbClr val="008080"/>
                </a:solidFill>
                <a:latin typeface="Courier New" panose="02070309020205020404" pitchFamily="49" charset="0"/>
              </a:rPr>
              <a:t>;</a:t>
            </a:r>
            <a:br>
              <a:rPr lang="es-AR" dirty="0"/>
            </a:br>
            <a:r>
              <a:rPr lang="es-AR" dirty="0">
                <a:solidFill>
                  <a:srgbClr val="000066"/>
                </a:solidFill>
                <a:latin typeface="Courier New" panose="02070309020205020404" pitchFamily="49" charset="0"/>
              </a:rPr>
              <a:t>Caja caja2</a:t>
            </a:r>
            <a:r>
              <a:rPr lang="es-AR" dirty="0">
                <a:solidFill>
                  <a:srgbClr val="008080"/>
                </a:solidFill>
                <a:latin typeface="Courier New" panose="02070309020205020404" pitchFamily="49" charset="0"/>
              </a:rPr>
              <a:t>;</a:t>
            </a:r>
            <a:endParaRPr lang="es-AR" dirty="0"/>
          </a:p>
        </p:txBody>
      </p:sp>
    </p:spTree>
    <p:extLst>
      <p:ext uri="{BB962C8B-B14F-4D97-AF65-F5344CB8AC3E}">
        <p14:creationId xmlns:p14="http://schemas.microsoft.com/office/powerpoint/2010/main" val="4139001016"/>
      </p:ext>
    </p:extLst>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6. Funciones miembro de una clase:</a:t>
            </a:r>
            <a:endParaRPr lang="es-AR" dirty="0"/>
          </a:p>
        </p:txBody>
      </p:sp>
      <p:sp>
        <p:nvSpPr>
          <p:cNvPr id="3" name="Marcador de texto 2"/>
          <p:cNvSpPr>
            <a:spLocks noGrp="1"/>
          </p:cNvSpPr>
          <p:nvPr>
            <p:ph idx="1"/>
          </p:nvPr>
        </p:nvSpPr>
        <p:spPr>
          <a:xfrm>
            <a:off x="696912" y="882650"/>
            <a:ext cx="12132774" cy="5992813"/>
          </a:xfrm>
        </p:spPr>
        <p:txBody>
          <a:bodyPr>
            <a:normAutofit/>
          </a:bodyPr>
          <a:lstStyle/>
          <a:p>
            <a:r>
              <a:rPr lang="es-ES" sz="2000" dirty="0"/>
              <a:t>Una función miembro de una clase es una función que tiene su definición o su prototipo dentro de la definición de la clase. </a:t>
            </a:r>
          </a:p>
          <a:p>
            <a:r>
              <a:rPr lang="es-ES" sz="2000" dirty="0"/>
              <a:t>Las funciones miembro siempre tienen acceso a todos los campos de la clase. Por ejemplo, si deseamos proveer a la clase Caja de una función que retorne el </a:t>
            </a:r>
            <a:r>
              <a:rPr lang="es-ES" sz="2000" dirty="0" err="1"/>
              <a:t>volúmen</a:t>
            </a:r>
            <a:r>
              <a:rPr lang="es-ES" sz="2000" dirty="0"/>
              <a:t> de la caja desde el cual se la invoca, podemos escribir: </a:t>
            </a:r>
            <a:br>
              <a:rPr lang="es-ES" sz="2000" dirty="0"/>
            </a:br>
            <a:endParaRPr lang="es-ES" sz="2000" dirty="0"/>
          </a:p>
          <a:p>
            <a:br>
              <a:rPr lang="es-AR" sz="2000" dirty="0"/>
            </a:br>
            <a:endParaRPr lang="es-AR" sz="2000" dirty="0"/>
          </a:p>
          <a:p>
            <a:endParaRPr lang="es-ES" sz="2000" dirty="0"/>
          </a:p>
          <a:p>
            <a:endParaRPr lang="es-ES" sz="2000" dirty="0"/>
          </a:p>
          <a:p>
            <a:endParaRPr lang="es-ES" sz="2000" dirty="0"/>
          </a:p>
          <a:p>
            <a:endParaRPr lang="es-ES" sz="2000" dirty="0"/>
          </a:p>
          <a:p>
            <a:endParaRPr lang="es-ES" sz="2000" dirty="0"/>
          </a:p>
          <a:p>
            <a:endParaRPr lang="es-ES" sz="2000" dirty="0"/>
          </a:p>
          <a:p>
            <a:endParaRPr lang="es-ES" sz="2000" dirty="0"/>
          </a:p>
          <a:p>
            <a:endParaRPr lang="es-ES" sz="2000" dirty="0"/>
          </a:p>
          <a:p>
            <a:r>
              <a:rPr lang="es-ES" sz="2000" dirty="0"/>
              <a:t>En la definición de la clase, contamos con la sección de los miembros privados (</a:t>
            </a:r>
            <a:r>
              <a:rPr lang="es-ES" sz="2000" dirty="0" err="1"/>
              <a:t>private</a:t>
            </a:r>
            <a:r>
              <a:rPr lang="es-ES" sz="2000" dirty="0"/>
              <a:t>), que es el acceso por defecto y la sección de los miembros públicos (</a:t>
            </a:r>
            <a:r>
              <a:rPr lang="es-ES" sz="2000" dirty="0" err="1"/>
              <a:t>public</a:t>
            </a:r>
            <a:r>
              <a:rPr lang="es-ES" sz="2000" dirty="0"/>
              <a:t>), que son los que aparecen después de la etiqueta indicadora.</a:t>
            </a:r>
            <a:endParaRPr lang="es-AR" sz="2000" dirty="0"/>
          </a:p>
        </p:txBody>
      </p:sp>
      <p:sp>
        <p:nvSpPr>
          <p:cNvPr id="5" name="Marcador de fecha 4"/>
          <p:cNvSpPr>
            <a:spLocks noGrp="1"/>
          </p:cNvSpPr>
          <p:nvPr>
            <p:ph type="dt" sz="half" idx="10"/>
          </p:nvPr>
        </p:nvSpPr>
        <p:spPr>
          <a:xfrm>
            <a:off x="0" y="7027863"/>
            <a:ext cx="3089275" cy="276225"/>
          </a:xfrm>
        </p:spPr>
        <p:txBody>
          <a:bodyPr/>
          <a:lstStyle/>
          <a:p>
            <a:fld id="{21FD5B39-A92E-4AE3-9911-231D8B15064E}" type="datetime12">
              <a:rPr lang="es-AR" smtClean="0"/>
              <a:t>7:41 a. m.</a:t>
            </a:fld>
            <a:endParaRPr lang="en-US"/>
          </a:p>
        </p:txBody>
      </p:sp>
      <p:sp>
        <p:nvSpPr>
          <p:cNvPr id="4" name="Marcador de pie de página 3"/>
          <p:cNvSpPr>
            <a:spLocks noGrp="1"/>
          </p:cNvSpPr>
          <p:nvPr>
            <p:ph type="ftr" sz="quarter" idx="11"/>
          </p:nvPr>
        </p:nvSpPr>
        <p:spPr>
          <a:xfrm>
            <a:off x="8388350" y="7027863"/>
            <a:ext cx="5045075" cy="276225"/>
          </a:xfrm>
        </p:spPr>
        <p:txBody>
          <a:bodyPr/>
          <a:lstStyle/>
          <a:p>
            <a:r>
              <a:rPr lang="es-ES"/>
              <a:t>AyED I - Unidad 10 Programación Orientada a Objetos</a:t>
            </a:r>
          </a:p>
        </p:txBody>
      </p:sp>
      <p:sp>
        <p:nvSpPr>
          <p:cNvPr id="6" name="Marcador de número de diapositiva 5"/>
          <p:cNvSpPr>
            <a:spLocks noGrp="1"/>
          </p:cNvSpPr>
          <p:nvPr>
            <p:ph type="sldNum" sz="quarter" idx="4294967295"/>
          </p:nvPr>
        </p:nvSpPr>
        <p:spPr>
          <a:xfrm>
            <a:off x="12671425" y="6969125"/>
            <a:ext cx="762000" cy="334963"/>
          </a:xfrm>
        </p:spPr>
        <p:txBody>
          <a:bodyPr/>
          <a:lstStyle/>
          <a:p>
            <a:pPr marL="25398">
              <a:spcBef>
                <a:spcPts val="120"/>
              </a:spcBef>
            </a:pPr>
            <a:fld id="{81D60167-4931-47E6-BA6A-407CBD079E47}" type="slidenum">
              <a:rPr lang="es-AR" spc="10" smtClean="0"/>
              <a:pPr marL="25398">
                <a:spcBef>
                  <a:spcPts val="120"/>
                </a:spcBef>
              </a:pPr>
              <a:t>9</a:t>
            </a:fld>
            <a:endParaRPr lang="es-AR" spc="10" dirty="0"/>
          </a:p>
        </p:txBody>
      </p:sp>
      <p:sp>
        <p:nvSpPr>
          <p:cNvPr id="7" name="Rectángulo 6"/>
          <p:cNvSpPr/>
          <p:nvPr/>
        </p:nvSpPr>
        <p:spPr>
          <a:xfrm>
            <a:off x="3405736" y="2419330"/>
            <a:ext cx="6715125" cy="3416320"/>
          </a:xfrm>
          <a:prstGeom prst="rect">
            <a:avLst/>
          </a:prstGeom>
          <a:solidFill>
            <a:schemeClr val="tx1"/>
          </a:solidFill>
        </p:spPr>
        <p:txBody>
          <a:bodyPr>
            <a:spAutoFit/>
          </a:bodyPr>
          <a:lstStyle/>
          <a:p>
            <a:pPr fontAlgn="base"/>
            <a:r>
              <a:rPr lang="es-AR" b="0" i="0" dirty="0" err="1">
                <a:solidFill>
                  <a:srgbClr val="0000FF"/>
                </a:solidFill>
                <a:effectLst/>
                <a:latin typeface="Courier New" panose="02070309020205020404" pitchFamily="49" charset="0"/>
              </a:rPr>
              <a:t>class</a:t>
            </a:r>
            <a:r>
              <a:rPr lang="es-AR" b="0" i="0" dirty="0">
                <a:solidFill>
                  <a:srgbClr val="000066"/>
                </a:solidFill>
                <a:effectLst/>
                <a:latin typeface="Courier New" panose="02070309020205020404" pitchFamily="49" charset="0"/>
              </a:rPr>
              <a:t> Caja </a:t>
            </a:r>
            <a:r>
              <a:rPr lang="es-AR" b="0" i="0" dirty="0">
                <a:solidFill>
                  <a:srgbClr val="008000"/>
                </a:solidFill>
                <a:effectLst/>
                <a:latin typeface="Courier New" panose="02070309020205020404" pitchFamily="49" charset="0"/>
              </a:rPr>
              <a:t>{</a:t>
            </a:r>
          </a:p>
          <a:p>
            <a:pPr fontAlgn="base"/>
            <a:r>
              <a:rPr lang="es-AR" dirty="0" err="1">
                <a:solidFill>
                  <a:srgbClr val="0000FF"/>
                </a:solidFill>
                <a:latin typeface="Courier New" panose="02070309020205020404" pitchFamily="49" charset="0"/>
              </a:rPr>
              <a:t>private</a:t>
            </a:r>
            <a:r>
              <a:rPr lang="es-AR" dirty="0">
                <a:solidFill>
                  <a:srgbClr val="0000FF"/>
                </a:solidFill>
                <a:latin typeface="Courier New" panose="02070309020205020404" pitchFamily="49" charset="0"/>
              </a:rPr>
              <a:t> </a:t>
            </a:r>
            <a:r>
              <a:rPr lang="es-AR" dirty="0">
                <a:solidFill>
                  <a:srgbClr val="008080"/>
                </a:solidFill>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double</a:t>
            </a:r>
            <a:r>
              <a:rPr lang="es-AR" b="0" i="0" dirty="0">
                <a:solidFill>
                  <a:srgbClr val="000066"/>
                </a:solidFill>
                <a:effectLst/>
                <a:latin typeface="Courier New" panose="02070309020205020404" pitchFamily="49" charset="0"/>
              </a:rPr>
              <a:t> largo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double</a:t>
            </a:r>
            <a:r>
              <a:rPr lang="es-AR" b="0" i="0" dirty="0">
                <a:solidFill>
                  <a:srgbClr val="000066"/>
                </a:solidFill>
                <a:effectLst/>
                <a:latin typeface="Courier New" panose="02070309020205020404" pitchFamily="49" charset="0"/>
              </a:rPr>
              <a:t> ancho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double</a:t>
            </a:r>
            <a:r>
              <a:rPr lang="es-AR" b="0" i="0" dirty="0">
                <a:solidFill>
                  <a:srgbClr val="000066"/>
                </a:solidFill>
                <a:effectLst/>
                <a:latin typeface="Courier New" panose="02070309020205020404" pitchFamily="49" charset="0"/>
              </a:rPr>
              <a:t> alto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public</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double</a:t>
            </a:r>
            <a:r>
              <a:rPr lang="es-AR" b="0" i="0" dirty="0">
                <a:solidFill>
                  <a:srgbClr val="000066"/>
                </a:solidFill>
                <a:effectLst/>
                <a:latin typeface="Courier New" panose="02070309020205020404" pitchFamily="49" charset="0"/>
              </a:rPr>
              <a:t> Volumen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0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err="1">
                <a:solidFill>
                  <a:srgbClr val="0000FF"/>
                </a:solidFill>
                <a:effectLst/>
                <a:latin typeface="Courier New" panose="02070309020205020404" pitchFamily="49" charset="0"/>
              </a:rPr>
              <a:t>return</a:t>
            </a:r>
            <a:r>
              <a:rPr lang="es-AR" b="0" i="0" dirty="0">
                <a:solidFill>
                  <a:srgbClr val="000066"/>
                </a:solidFill>
                <a:effectLst/>
                <a:latin typeface="Courier New" panose="02070309020205020404" pitchFamily="49" charset="0"/>
              </a:rPr>
              <a:t> largo </a:t>
            </a:r>
            <a:r>
              <a:rPr lang="es-AR" b="0" i="0" dirty="0">
                <a:solidFill>
                  <a:srgbClr val="00004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ancho </a:t>
            </a:r>
            <a:r>
              <a:rPr lang="es-AR" b="0" i="0" dirty="0">
                <a:solidFill>
                  <a:srgbClr val="00004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alto </a:t>
            </a:r>
            <a:r>
              <a:rPr lang="es-AR" b="0" i="0" dirty="0">
                <a:solidFill>
                  <a:srgbClr val="00808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8000"/>
                </a:solidFill>
                <a:effectLst/>
                <a:latin typeface="Courier New" panose="02070309020205020404" pitchFamily="49" charset="0"/>
              </a:rPr>
              <a:t>}</a:t>
            </a:r>
            <a:br>
              <a:rPr lang="es-AR" b="0" i="0" dirty="0">
                <a:solidFill>
                  <a:srgbClr val="000066"/>
                </a:solidFill>
                <a:effectLst/>
                <a:latin typeface="Courier New" panose="02070309020205020404" pitchFamily="49" charset="0"/>
              </a:rPr>
            </a:br>
            <a:r>
              <a:rPr lang="es-AR" b="0" i="0" dirty="0">
                <a:solidFill>
                  <a:srgbClr val="008000"/>
                </a:solidFill>
                <a:effectLst/>
                <a:latin typeface="Courier New" panose="02070309020205020404" pitchFamily="49" charset="0"/>
              </a:rPr>
              <a:t>}</a:t>
            </a:r>
            <a:r>
              <a:rPr lang="es-AR" b="0" i="0" dirty="0">
                <a:solidFill>
                  <a:srgbClr val="000066"/>
                </a:solidFill>
                <a:effectLst/>
                <a:latin typeface="Courier New" panose="02070309020205020404" pitchFamily="49" charset="0"/>
              </a:rPr>
              <a:t> </a:t>
            </a:r>
            <a:r>
              <a:rPr lang="es-AR" b="0" i="0" dirty="0">
                <a:solidFill>
                  <a:srgbClr val="008080"/>
                </a:solidFill>
                <a:effectLst/>
                <a:latin typeface="Courier New" panose="02070309020205020404" pitchFamily="49" charset="0"/>
              </a:rPr>
              <a:t>;</a:t>
            </a:r>
            <a:endParaRPr lang="es-AR" b="0" i="0" dirty="0">
              <a:solidFill>
                <a:srgbClr val="000066"/>
              </a:solidFill>
              <a:effectLst/>
              <a:latin typeface="Courier New" panose="02070309020205020404" pitchFamily="49" charset="0"/>
            </a:endParaRPr>
          </a:p>
          <a:p>
            <a:br>
              <a:rPr lang="es-AR" dirty="0"/>
            </a:br>
            <a:endParaRPr lang="es-AR" dirty="0"/>
          </a:p>
        </p:txBody>
      </p:sp>
    </p:spTree>
    <p:extLst>
      <p:ext uri="{BB962C8B-B14F-4D97-AF65-F5344CB8AC3E}">
        <p14:creationId xmlns:p14="http://schemas.microsoft.com/office/powerpoint/2010/main" val="1426544256"/>
      </p:ext>
    </p:extLst>
  </p:cSld>
  <p:clrMapOvr>
    <a:masterClrMapping/>
  </p:clrMapOvr>
  <p:transition spd="med">
    <p:wipe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yED">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noFill/>
        <a:ln>
          <a:solidFill>
            <a:srgbClr val="FFC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rgbClr val="FFC000"/>
          </a:solidFill>
          <a:tailEnd type="stealth" w="lg" len="lg"/>
        </a:ln>
      </a:spPr>
      <a:bodyPr/>
      <a:lstStyle/>
      <a:style>
        <a:lnRef idx="1">
          <a:schemeClr val="accent1"/>
        </a:lnRef>
        <a:fillRef idx="0">
          <a:schemeClr val="accent1"/>
        </a:fillRef>
        <a:effectRef idx="0">
          <a:schemeClr val="accent1"/>
        </a:effectRef>
        <a:fontRef idx="minor">
          <a:schemeClr val="tx1"/>
        </a:fontRef>
      </a:style>
    </a:lnDef>
    <a:txDef>
      <a:spPr>
        <a:noFill/>
        <a:ln>
          <a:noFill/>
        </a:ln>
        <a:effectLst>
          <a:outerShdw blurRad="50800" dist="38100" dir="2700000" algn="tl" rotWithShape="0">
            <a:prstClr val="black">
              <a:alpha val="40000"/>
            </a:prstClr>
          </a:outerShdw>
        </a:effectLst>
      </a:spPr>
      <a:bodyPr wrap="none" rtlCol="0">
        <a:spAutoFit/>
      </a:bodyPr>
      <a:lstStyle>
        <a:defPPr algn="ctr">
          <a:spcAft>
            <a:spcPts val="600"/>
          </a:spcAft>
          <a:defRPr sz="2000" dirty="0" smtClean="0">
            <a:effectLst>
              <a:outerShdw blurRad="38100" dist="38100" dir="2700000" algn="tl">
                <a:srgbClr val="000000">
                  <a:alpha val="43137"/>
                </a:srgbClr>
              </a:outerShdw>
            </a:effectLst>
            <a:latin typeface="Cambria" pitchFamily="18"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AyED" id="{359EA4EA-F6E4-47DF-80B2-A7312F89E6FC}" vid="{629580E7-9D5E-451F-AA55-CDEE5242C97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AyED</Template>
  <TotalTime>30019</TotalTime>
  <Words>11686</Words>
  <Application>Microsoft Office PowerPoint</Application>
  <PresentationFormat>Personalizado</PresentationFormat>
  <Paragraphs>485</Paragraphs>
  <Slides>45</Slides>
  <Notes>2</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45</vt:i4>
      </vt:variant>
    </vt:vector>
  </HeadingPairs>
  <TitlesOfParts>
    <vt:vector size="56" baseType="lpstr">
      <vt:lpstr>Arial</vt:lpstr>
      <vt:lpstr>Calibri</vt:lpstr>
      <vt:lpstr>Cambria</vt:lpstr>
      <vt:lpstr>Constantia</vt:lpstr>
      <vt:lpstr>Courier New</vt:lpstr>
      <vt:lpstr>Segoe UI</vt:lpstr>
      <vt:lpstr>Tahoma</vt:lpstr>
      <vt:lpstr>Times New Roman</vt:lpstr>
      <vt:lpstr>Wingdings</vt:lpstr>
      <vt:lpstr>Wingdings 2</vt:lpstr>
      <vt:lpstr>AyED</vt:lpstr>
      <vt:lpstr>Algoritmos y Estructuras de Datos I</vt:lpstr>
      <vt:lpstr>Parte II</vt:lpstr>
      <vt:lpstr>Temario</vt:lpstr>
      <vt:lpstr>1. C++ Desde la Perspectiva de Bjarne Stroustrup</vt:lpstr>
      <vt:lpstr>2. Introducción Objetos C++</vt:lpstr>
      <vt:lpstr>3. Clases en  C++</vt:lpstr>
      <vt:lpstr>4. Definición de una clase:</vt:lpstr>
      <vt:lpstr>5. Declaración de objetos de una clase:</vt:lpstr>
      <vt:lpstr>6. Funciones miembro de una clase:</vt:lpstr>
      <vt:lpstr>Funciones miembro de una clase (fuera del Class):</vt:lpstr>
      <vt:lpstr>7. Constructores </vt:lpstr>
      <vt:lpstr>8. Nuestro primer ejemplo</vt:lpstr>
      <vt:lpstr>9. El constructor por defecto </vt:lpstr>
      <vt:lpstr>10. Listas de inicialización </vt:lpstr>
      <vt:lpstr>11. Acceso a campos miembro privados (función GET) </vt:lpstr>
      <vt:lpstr>Modificación de campos miembro privados (función SET) </vt:lpstr>
      <vt:lpstr>12. Funciones Amigas – Puntero This</vt:lpstr>
      <vt:lpstr>13. Miembros estáticos de una clase </vt:lpstr>
      <vt:lpstr>14. Destructores </vt:lpstr>
      <vt:lpstr>15. Sobrecarga de operadores </vt:lpstr>
      <vt:lpstr>16. Funciones de sobrecarga</vt:lpstr>
      <vt:lpstr>17. Herencia - Clases derivadas (otra perspectiva) </vt:lpstr>
      <vt:lpstr>Clases derivadas </vt:lpstr>
      <vt:lpstr>17. Clases derivadas cont…</vt:lpstr>
      <vt:lpstr>17. Clases derivadas cont…</vt:lpstr>
      <vt:lpstr>Clases Derivadas.</vt:lpstr>
      <vt:lpstr>18. Funciones miembro </vt:lpstr>
      <vt:lpstr>19. Constructores y destructores </vt:lpstr>
      <vt:lpstr>Constructores</vt:lpstr>
      <vt:lpstr>20. Constructor de copia </vt:lpstr>
      <vt:lpstr>Constructores…</vt:lpstr>
      <vt:lpstr>21. Jerarquía de clases  Herencia</vt:lpstr>
      <vt:lpstr>22. Funciones virtuales </vt:lpstr>
      <vt:lpstr>Funciones virtuales </vt:lpstr>
      <vt:lpstr>Funciones virtuales </vt:lpstr>
      <vt:lpstr>Funciones virtuales </vt:lpstr>
      <vt:lpstr>23. Punteros a objetos y funciones virtuales </vt:lpstr>
      <vt:lpstr>24. Referencias a objetos y funciones virtuales </vt:lpstr>
      <vt:lpstr>25. Funciones virtuales puras y clases abstractas </vt:lpstr>
      <vt:lpstr>26. Un ejemplo completo</vt:lpstr>
      <vt:lpstr>Presentación de PowerPoint</vt:lpstr>
      <vt:lpstr>Presentación de PowerPoint</vt:lpstr>
      <vt:lpstr>Presentación de PowerPoint</vt:lpstr>
      <vt:lpstr>Referencias…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1-IntroPOO-v0.7.ppt</dc:title>
  <dc:creator>Pierre</dc:creator>
  <cp:lastModifiedBy>Alfredo Hipólito Gonzalez</cp:lastModifiedBy>
  <cp:revision>129</cp:revision>
  <dcterms:created xsi:type="dcterms:W3CDTF">2020-10-20T23:52:07Z</dcterms:created>
  <dcterms:modified xsi:type="dcterms:W3CDTF">2020-11-13T21:30:13Z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2011-01-18T00:00:00Z</vt:filetime>
  </property>
  <property fmtid="{D5CDD505-2E9C-101B-9397-08002B2CF9AE}" pid="3" name="Creator">
    <vt:lpwstr>PowerPoint</vt:lpwstr>
  </property>
  <property fmtid="{D5CDD505-2E9C-101B-9397-08002B2CF9AE}" pid="4" name="LastSaved">
    <vt:filetime>2020-10-20T00:00:00Z</vt:filetime>
  </property>
</Properties>
</file>