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Montserrat-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slide" Target="slides/slide1.xml"/><Relationship Id="rId19" Type="http://schemas.openxmlformats.org/officeDocument/2006/relationships/font" Target="fonts/Lato-italic.fntdata"/><Relationship Id="rId6" Type="http://schemas.openxmlformats.org/officeDocument/2006/relationships/slide" Target="slides/slide2.xml"/><Relationship Id="rId18" Type="http://schemas.openxmlformats.org/officeDocument/2006/relationships/font" Target="fonts/La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lt1"/>
                </a:solidFill>
                <a:latin typeface="Lato"/>
                <a:ea typeface="Lato"/>
                <a:cs typeface="Lato"/>
                <a:sym typeface="Lato"/>
              </a:defRPr>
            </a:lvl1pPr>
            <a:lvl2pPr lvl="1" algn="r">
              <a:spcBef>
                <a:spcPts val="0"/>
              </a:spcBef>
              <a:buNone/>
              <a:defRPr sz="1000">
                <a:solidFill>
                  <a:schemeClr val="lt1"/>
                </a:solidFill>
                <a:latin typeface="Lato"/>
                <a:ea typeface="Lato"/>
                <a:cs typeface="Lato"/>
                <a:sym typeface="Lato"/>
              </a:defRPr>
            </a:lvl2pPr>
            <a:lvl3pPr lvl="2" algn="r">
              <a:spcBef>
                <a:spcPts val="0"/>
              </a:spcBef>
              <a:buNone/>
              <a:defRPr sz="1000">
                <a:solidFill>
                  <a:schemeClr val="lt1"/>
                </a:solidFill>
                <a:latin typeface="Lato"/>
                <a:ea typeface="Lato"/>
                <a:cs typeface="Lato"/>
                <a:sym typeface="Lato"/>
              </a:defRPr>
            </a:lvl3pPr>
            <a:lvl4pPr lvl="3" algn="r">
              <a:spcBef>
                <a:spcPts val="0"/>
              </a:spcBef>
              <a:buNone/>
              <a:defRPr sz="1000">
                <a:solidFill>
                  <a:schemeClr val="lt1"/>
                </a:solidFill>
                <a:latin typeface="Lato"/>
                <a:ea typeface="Lato"/>
                <a:cs typeface="Lato"/>
                <a:sym typeface="Lato"/>
              </a:defRPr>
            </a:lvl4pPr>
            <a:lvl5pPr lvl="4" algn="r">
              <a:spcBef>
                <a:spcPts val="0"/>
              </a:spcBef>
              <a:buNone/>
              <a:defRPr sz="1000">
                <a:solidFill>
                  <a:schemeClr val="lt1"/>
                </a:solidFill>
                <a:latin typeface="Lato"/>
                <a:ea typeface="Lato"/>
                <a:cs typeface="Lato"/>
                <a:sym typeface="Lato"/>
              </a:defRPr>
            </a:lvl5pPr>
            <a:lvl6pPr lvl="5" algn="r">
              <a:spcBef>
                <a:spcPts val="0"/>
              </a:spcBef>
              <a:buNone/>
              <a:defRPr sz="1000">
                <a:solidFill>
                  <a:schemeClr val="lt1"/>
                </a:solidFill>
                <a:latin typeface="Lato"/>
                <a:ea typeface="Lato"/>
                <a:cs typeface="Lato"/>
                <a:sym typeface="Lato"/>
              </a:defRPr>
            </a:lvl6pPr>
            <a:lvl7pPr lvl="6" algn="r">
              <a:spcBef>
                <a:spcPts val="0"/>
              </a:spcBef>
              <a:buNone/>
              <a:defRPr sz="1000">
                <a:solidFill>
                  <a:schemeClr val="lt1"/>
                </a:solidFill>
                <a:latin typeface="Lato"/>
                <a:ea typeface="Lato"/>
                <a:cs typeface="Lato"/>
                <a:sym typeface="Lato"/>
              </a:defRPr>
            </a:lvl7pPr>
            <a:lvl8pPr lvl="7" algn="r">
              <a:spcBef>
                <a:spcPts val="0"/>
              </a:spcBef>
              <a:buNone/>
              <a:defRPr sz="1000">
                <a:solidFill>
                  <a:schemeClr val="lt1"/>
                </a:solidFill>
                <a:latin typeface="Lato"/>
                <a:ea typeface="Lato"/>
                <a:cs typeface="Lato"/>
                <a:sym typeface="Lato"/>
              </a:defRPr>
            </a:lvl8pPr>
            <a:lvl9pPr lvl="8" algn="r">
              <a:spcBef>
                <a:spcPts val="0"/>
              </a:spcBef>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Remove Duplicates Benchmark Analysis</a:t>
            </a:r>
            <a:endParaRPr/>
          </a:p>
        </p:txBody>
      </p:sp>
      <p:sp>
        <p:nvSpPr>
          <p:cNvPr id="135" name="Shape 13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Alfredo Pomales III</a:t>
            </a:r>
            <a:endParaRPr/>
          </a:p>
          <a:p>
            <a:pPr indent="0" lvl="0" marL="0">
              <a:spcBef>
                <a:spcPts val="0"/>
              </a:spcBef>
              <a:spcAft>
                <a:spcPts val="0"/>
              </a:spcAft>
              <a:buNone/>
            </a:pPr>
            <a:r>
              <a:rPr lang="en"/>
              <a:t>Victor Lugo</a:t>
            </a:r>
            <a:endParaRPr/>
          </a:p>
          <a:p>
            <a:pPr indent="0" lvl="0" marL="0">
              <a:spcBef>
                <a:spcPts val="0"/>
              </a:spcBef>
              <a:spcAft>
                <a:spcPts val="0"/>
              </a:spcAft>
              <a:buNone/>
            </a:pPr>
            <a:r>
              <a:rPr lang="en"/>
              <a:t>David Riquelme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Project Motivation</a:t>
            </a:r>
            <a:endParaRPr/>
          </a:p>
        </p:txBody>
      </p:sp>
      <p:sp>
        <p:nvSpPr>
          <p:cNvPr id="141" name="Shape 1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FFFFFF"/>
                </a:solidFill>
              </a:rPr>
              <a:t>The decision to choose the Remove Duplicates Benchmark began with homework 3. The performance was more dependent on the system(architecture) the benchmark was running on.  </a:t>
            </a:r>
            <a:r>
              <a:rPr lang="en" sz="1800">
                <a:solidFill>
                  <a:srgbClr val="FFFFFF"/>
                </a:solidFill>
              </a:rPr>
              <a:t>The team found that evaluating different operating systems and hardware limitations on performance would be an interesting topic. As one of the topics for the final project was benchmark performance we chose that. The decision to choose Remove Duplicates was based on the previous experience of the team with the algorithm.</a:t>
            </a:r>
            <a:endParaRPr sz="1800">
              <a:solidFill>
                <a:srgbClr val="FFFFFF"/>
              </a:solidFill>
            </a:endParaRPr>
          </a:p>
          <a:p>
            <a:pPr indent="0" lvl="0" marL="0">
              <a:spcBef>
                <a:spcPts val="1600"/>
              </a:spcBef>
              <a:spcAft>
                <a:spcPts val="0"/>
              </a:spcAft>
              <a:buNone/>
            </a:pPr>
            <a:r>
              <a:rPr lang="en" sz="1800">
                <a:solidFill>
                  <a:srgbClr val="FFFFFF"/>
                </a:solidFill>
              </a:rPr>
              <a:t>				</a:t>
            </a:r>
            <a:endParaRPr sz="1800">
              <a:solidFill>
                <a:srgbClr val="FFFFFF"/>
              </a:solidFill>
            </a:endParaRPr>
          </a:p>
          <a:p>
            <a:pPr indent="0" lvl="0" marL="0">
              <a:spcBef>
                <a:spcPts val="1600"/>
              </a:spcBef>
              <a:spcAft>
                <a:spcPts val="0"/>
              </a:spcAft>
              <a:buNone/>
            </a:pPr>
            <a:r>
              <a:rPr lang="en" sz="1800">
                <a:solidFill>
                  <a:srgbClr val="FFFFFF"/>
                </a:solidFill>
              </a:rPr>
              <a:t>			</a:t>
            </a:r>
            <a:endParaRPr sz="1800">
              <a:solidFill>
                <a:srgbClr val="FFFFFF"/>
              </a:solidFill>
            </a:endParaRPr>
          </a:p>
          <a:p>
            <a:pPr indent="0" lvl="0" marL="0">
              <a:spcBef>
                <a:spcPts val="1600"/>
              </a:spcBef>
              <a:spcAft>
                <a:spcPts val="0"/>
              </a:spcAft>
              <a:buNone/>
            </a:pPr>
            <a:r>
              <a:rPr lang="en" sz="1800">
                <a:solidFill>
                  <a:srgbClr val="FFFFFF"/>
                </a:solidFill>
              </a:rPr>
              <a:t>		</a:t>
            </a:r>
            <a:endParaRPr sz="1800">
              <a:solidFill>
                <a:srgbClr val="FFFFFF"/>
              </a:solidFill>
            </a:endParaRPr>
          </a:p>
          <a:p>
            <a:pPr indent="0" lvl="0" marL="0">
              <a:spcBef>
                <a:spcPts val="1600"/>
              </a:spcBef>
              <a:spcAft>
                <a:spcPts val="1600"/>
              </a:spcAft>
              <a:buNone/>
            </a:pPr>
            <a:r>
              <a:t/>
            </a:r>
            <a:endParaRPr sz="18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Implementation</a:t>
            </a:r>
            <a:endParaRPr/>
          </a:p>
        </p:txBody>
      </p:sp>
      <p:sp>
        <p:nvSpPr>
          <p:cNvPr id="147" name="Shape 14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800"/>
              <a:t>The benchmarks were run for different inputs on three different machines. Utilizing the PBBS benchmark repository, we ran the algorithm observing its performance. The algorithm was also run using both a deterministic hash(gives same hash values for entries) and a serial hash(can give different hash values for same entries).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Experimental Setting</a:t>
            </a:r>
            <a:endParaRPr/>
          </a:p>
        </p:txBody>
      </p:sp>
      <p:sp>
        <p:nvSpPr>
          <p:cNvPr id="153" name="Shape 153"/>
          <p:cNvSpPr txBox="1"/>
          <p:nvPr>
            <p:ph idx="1" type="body"/>
          </p:nvPr>
        </p:nvSpPr>
        <p:spPr>
          <a:xfrm>
            <a:off x="491575" y="15675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Input Sizes</a:t>
            </a:r>
            <a:endParaRPr sz="1800"/>
          </a:p>
          <a:p>
            <a:pPr indent="-311150" lvl="0" marL="457200" rtl="0">
              <a:spcBef>
                <a:spcPts val="1600"/>
              </a:spcBef>
              <a:spcAft>
                <a:spcPts val="0"/>
              </a:spcAft>
              <a:buSzPts val="1300"/>
              <a:buChar char="●"/>
            </a:pPr>
            <a:r>
              <a:rPr lang="en"/>
              <a:t>1K</a:t>
            </a:r>
            <a:endParaRPr/>
          </a:p>
          <a:p>
            <a:pPr indent="-311150" lvl="0" marL="457200" rtl="0">
              <a:spcBef>
                <a:spcPts val="0"/>
              </a:spcBef>
              <a:spcAft>
                <a:spcPts val="0"/>
              </a:spcAft>
              <a:buSzPts val="1300"/>
              <a:buChar char="●"/>
            </a:pPr>
            <a:r>
              <a:rPr lang="en"/>
              <a:t>10K</a:t>
            </a:r>
            <a:endParaRPr/>
          </a:p>
          <a:p>
            <a:pPr indent="-311150" lvl="0" marL="457200" rtl="0">
              <a:spcBef>
                <a:spcPts val="0"/>
              </a:spcBef>
              <a:spcAft>
                <a:spcPts val="0"/>
              </a:spcAft>
              <a:buSzPts val="1300"/>
              <a:buChar char="●"/>
            </a:pPr>
            <a:r>
              <a:rPr lang="en"/>
              <a:t>100K</a:t>
            </a:r>
            <a:endParaRPr/>
          </a:p>
          <a:p>
            <a:pPr indent="-311150" lvl="0" marL="457200" rtl="0">
              <a:spcBef>
                <a:spcPts val="0"/>
              </a:spcBef>
              <a:spcAft>
                <a:spcPts val="0"/>
              </a:spcAft>
              <a:buSzPts val="1300"/>
              <a:buChar char="●"/>
            </a:pPr>
            <a:r>
              <a:rPr lang="en"/>
              <a:t>1M</a:t>
            </a:r>
            <a:endParaRPr/>
          </a:p>
          <a:p>
            <a:pPr indent="-311150" lvl="0" marL="457200" rtl="0">
              <a:spcBef>
                <a:spcPts val="0"/>
              </a:spcBef>
              <a:spcAft>
                <a:spcPts val="0"/>
              </a:spcAft>
              <a:buSzPts val="1300"/>
              <a:buChar char="●"/>
            </a:pPr>
            <a:r>
              <a:rPr lang="en"/>
              <a:t>5M</a:t>
            </a:r>
            <a:endParaRPr/>
          </a:p>
          <a:p>
            <a:pPr indent="-311150" lvl="0" marL="457200" rtl="0">
              <a:spcBef>
                <a:spcPts val="0"/>
              </a:spcBef>
              <a:spcAft>
                <a:spcPts val="0"/>
              </a:spcAft>
              <a:buSzPts val="1300"/>
              <a:buChar char="●"/>
            </a:pPr>
            <a:r>
              <a:rPr lang="en"/>
              <a:t>10M</a:t>
            </a:r>
            <a:endParaRPr/>
          </a:p>
          <a:p>
            <a:pPr indent="-311150" lvl="0" marL="457200" rtl="0">
              <a:spcBef>
                <a:spcPts val="0"/>
              </a:spcBef>
              <a:spcAft>
                <a:spcPts val="0"/>
              </a:spcAft>
              <a:buSzPts val="1300"/>
              <a:buChar char="●"/>
            </a:pPr>
            <a:r>
              <a:rPr lang="en"/>
              <a:t>50M</a:t>
            </a:r>
            <a:endParaRPr/>
          </a:p>
          <a:p>
            <a:pPr indent="-311150" lvl="0" marL="457200" rtl="0">
              <a:spcBef>
                <a:spcPts val="0"/>
              </a:spcBef>
              <a:spcAft>
                <a:spcPts val="0"/>
              </a:spcAft>
              <a:buSzPts val="1300"/>
              <a:buChar char="●"/>
            </a:pPr>
            <a:r>
              <a:rPr lang="en"/>
              <a:t>100M</a:t>
            </a:r>
            <a:endParaRPr/>
          </a:p>
          <a:p>
            <a:pPr indent="-311150" lvl="0" marL="457200" rtl="0">
              <a:spcBef>
                <a:spcPts val="0"/>
              </a:spcBef>
              <a:spcAft>
                <a:spcPts val="0"/>
              </a:spcAft>
              <a:buSzPts val="1300"/>
              <a:buChar char="●"/>
            </a:pPr>
            <a:r>
              <a:rPr lang="en"/>
              <a:t>250M</a:t>
            </a:r>
            <a:endParaRPr/>
          </a:p>
          <a:p>
            <a:pPr indent="-311150" lvl="0" marL="457200">
              <a:spcBef>
                <a:spcPts val="0"/>
              </a:spcBef>
              <a:spcAft>
                <a:spcPts val="0"/>
              </a:spcAft>
              <a:buSzPts val="1300"/>
              <a:buChar char="●"/>
            </a:pPr>
            <a:r>
              <a:rPr lang="en"/>
              <a:t>500M</a:t>
            </a:r>
            <a:endParaRPr/>
          </a:p>
        </p:txBody>
      </p:sp>
      <p:sp>
        <p:nvSpPr>
          <p:cNvPr id="154" name="Shape 154"/>
          <p:cNvSpPr txBox="1"/>
          <p:nvPr>
            <p:ph idx="1" type="body"/>
          </p:nvPr>
        </p:nvSpPr>
        <p:spPr>
          <a:xfrm>
            <a:off x="2611025" y="1567550"/>
            <a:ext cx="34260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Machines Utilized</a:t>
            </a:r>
            <a:endParaRPr sz="1800"/>
          </a:p>
          <a:p>
            <a:pPr indent="-342900" lvl="0" marL="457200" rtl="0">
              <a:spcBef>
                <a:spcPts val="1600"/>
              </a:spcBef>
              <a:spcAft>
                <a:spcPts val="0"/>
              </a:spcAft>
              <a:buSzPts val="1800"/>
              <a:buChar char="●"/>
            </a:pPr>
            <a:r>
              <a:rPr lang="en" sz="1800"/>
              <a:t>Mac OS X High Sierra</a:t>
            </a:r>
            <a:endParaRPr sz="1800"/>
          </a:p>
          <a:p>
            <a:pPr indent="-342900" lvl="0" marL="457200" rtl="0">
              <a:spcBef>
                <a:spcPts val="0"/>
              </a:spcBef>
              <a:spcAft>
                <a:spcPts val="0"/>
              </a:spcAft>
              <a:buSzPts val="1800"/>
              <a:buChar char="●"/>
            </a:pPr>
            <a:r>
              <a:rPr lang="en" sz="1800"/>
              <a:t>CentOS </a:t>
            </a:r>
            <a:endParaRPr sz="1800"/>
          </a:p>
          <a:p>
            <a:pPr indent="-342900" lvl="0" marL="457200" rtl="0">
              <a:spcBef>
                <a:spcPts val="0"/>
              </a:spcBef>
              <a:spcAft>
                <a:spcPts val="0"/>
              </a:spcAft>
              <a:buSzPts val="1800"/>
              <a:buChar char="●"/>
            </a:pPr>
            <a:r>
              <a:rPr lang="en" sz="1800"/>
              <a:t>Ubuntu 16.04</a:t>
            </a:r>
            <a:endParaRPr sz="1800"/>
          </a:p>
        </p:txBody>
      </p:sp>
      <p:sp>
        <p:nvSpPr>
          <p:cNvPr id="155" name="Shape 155"/>
          <p:cNvSpPr txBox="1"/>
          <p:nvPr>
            <p:ph idx="1" type="body"/>
          </p:nvPr>
        </p:nvSpPr>
        <p:spPr>
          <a:xfrm>
            <a:off x="5767075" y="1567550"/>
            <a:ext cx="34260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Machine Specification</a:t>
            </a:r>
            <a:r>
              <a:rPr lang="en" sz="1400">
                <a:solidFill>
                  <a:srgbClr val="FFFFFF"/>
                </a:solidFill>
              </a:rPr>
              <a:t>			</a:t>
            </a:r>
            <a:endParaRPr sz="1400">
              <a:solidFill>
                <a:srgbClr val="FFFFFF"/>
              </a:solidFill>
            </a:endParaRPr>
          </a:p>
          <a:p>
            <a:pPr indent="-317500" lvl="0" marL="457200" rtl="0">
              <a:spcBef>
                <a:spcPts val="1600"/>
              </a:spcBef>
              <a:spcAft>
                <a:spcPts val="0"/>
              </a:spcAft>
              <a:buClr>
                <a:srgbClr val="FFFFFF"/>
              </a:buClr>
              <a:buSzPts val="1400"/>
              <a:buChar char="●"/>
            </a:pPr>
            <a:r>
              <a:rPr lang="en" sz="1400">
                <a:solidFill>
                  <a:srgbClr val="FFFFFF"/>
                </a:solidFill>
              </a:rPr>
              <a:t>2.2 GHz Intel Core i7 and 16 GB 1600 MHz DDR3 RAM</a:t>
            </a:r>
            <a:endParaRPr sz="1400">
              <a:solidFill>
                <a:srgbClr val="FFFFFF"/>
              </a:solidFill>
            </a:endParaRPr>
          </a:p>
          <a:p>
            <a:pPr indent="-317500" lvl="0" marL="457200" rtl="0">
              <a:spcBef>
                <a:spcPts val="0"/>
              </a:spcBef>
              <a:spcAft>
                <a:spcPts val="0"/>
              </a:spcAft>
              <a:buClr>
                <a:srgbClr val="FFFFFF"/>
              </a:buClr>
              <a:buSzPts val="1400"/>
              <a:buChar char="●"/>
            </a:pPr>
            <a:r>
              <a:rPr lang="en" sz="1400">
                <a:solidFill>
                  <a:srgbClr val="FFFFFF"/>
                </a:solidFill>
              </a:rPr>
              <a:t>2 CPUs, 48 threads, 134956859392 RAM, 3.10GHz Intel Xeon, 3 caches: 32KB, 256KB, 30MB	</a:t>
            </a:r>
            <a:endParaRPr sz="1400">
              <a:solidFill>
                <a:srgbClr val="FFFFFF"/>
              </a:solidFill>
            </a:endParaRPr>
          </a:p>
          <a:p>
            <a:pPr indent="-317500" lvl="0" marL="457200" rtl="0">
              <a:spcBef>
                <a:spcPts val="0"/>
              </a:spcBef>
              <a:spcAft>
                <a:spcPts val="0"/>
              </a:spcAft>
              <a:buClr>
                <a:srgbClr val="FFFFFF"/>
              </a:buClr>
              <a:buSzPts val="1400"/>
              <a:buChar char="●"/>
            </a:pPr>
            <a:r>
              <a:rPr lang="en" sz="1400">
                <a:solidFill>
                  <a:srgbClr val="FFFFFF"/>
                </a:solidFill>
              </a:rPr>
              <a:t>291 Nodes			</a:t>
            </a:r>
            <a:endParaRPr sz="1400">
              <a:solidFill>
                <a:srgbClr val="FFFFFF"/>
              </a:solidFill>
            </a:endParaRPr>
          </a:p>
          <a:p>
            <a:pPr indent="0" lvl="0" marL="0" rtl="0">
              <a:spcBef>
                <a:spcPts val="1600"/>
              </a:spcBef>
              <a:spcAft>
                <a:spcPts val="1600"/>
              </a:spcAft>
              <a:buNone/>
            </a:pPr>
            <a:r>
              <a:t/>
            </a:r>
            <a:endParaRPr sz="14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1297500" y="5280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Results</a:t>
            </a:r>
            <a:endParaRPr/>
          </a:p>
        </p:txBody>
      </p:sp>
      <p:sp>
        <p:nvSpPr>
          <p:cNvPr id="161" name="Shape 16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62" name="Shape 162"/>
          <p:cNvPicPr preferRelativeResize="0"/>
          <p:nvPr/>
        </p:nvPicPr>
        <p:blipFill>
          <a:blip r:embed="rId3">
            <a:alphaModFix/>
          </a:blip>
          <a:stretch>
            <a:fillRect/>
          </a:stretch>
        </p:blipFill>
        <p:spPr>
          <a:xfrm>
            <a:off x="1766550" y="613800"/>
            <a:ext cx="6100800" cy="3915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id="167" name="Shape 167"/>
          <p:cNvPicPr preferRelativeResize="0"/>
          <p:nvPr/>
        </p:nvPicPr>
        <p:blipFill>
          <a:blip r:embed="rId3">
            <a:alphaModFix/>
          </a:blip>
          <a:stretch>
            <a:fillRect/>
          </a:stretch>
        </p:blipFill>
        <p:spPr>
          <a:xfrm>
            <a:off x="1358688" y="722726"/>
            <a:ext cx="6426626" cy="3698049"/>
          </a:xfrm>
          <a:prstGeom prst="rect">
            <a:avLst/>
          </a:prstGeom>
          <a:noFill/>
          <a:ln>
            <a:noFill/>
          </a:ln>
        </p:spPr>
      </p:pic>
      <p:sp>
        <p:nvSpPr>
          <p:cNvPr id="168" name="Shape 168"/>
          <p:cNvSpPr txBox="1"/>
          <p:nvPr>
            <p:ph type="title"/>
          </p:nvPr>
        </p:nvSpPr>
        <p:spPr>
          <a:xfrm>
            <a:off x="1297500" y="5280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Results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Shape 173"/>
          <p:cNvPicPr preferRelativeResize="0"/>
          <p:nvPr/>
        </p:nvPicPr>
        <p:blipFill>
          <a:blip r:embed="rId3">
            <a:alphaModFix/>
          </a:blip>
          <a:stretch>
            <a:fillRect/>
          </a:stretch>
        </p:blipFill>
        <p:spPr>
          <a:xfrm>
            <a:off x="1677548" y="613800"/>
            <a:ext cx="5788903" cy="3915900"/>
          </a:xfrm>
          <a:prstGeom prst="rect">
            <a:avLst/>
          </a:prstGeom>
          <a:noFill/>
          <a:ln>
            <a:noFill/>
          </a:ln>
        </p:spPr>
      </p:pic>
      <p:sp>
        <p:nvSpPr>
          <p:cNvPr id="174" name="Shape 174"/>
          <p:cNvSpPr txBox="1"/>
          <p:nvPr>
            <p:ph type="title"/>
          </p:nvPr>
        </p:nvSpPr>
        <p:spPr>
          <a:xfrm>
            <a:off x="1297500" y="5280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Results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Conclusions</a:t>
            </a:r>
            <a:endParaRPr/>
          </a:p>
        </p:txBody>
      </p:sp>
      <p:sp>
        <p:nvSpPr>
          <p:cNvPr id="180" name="Shape 18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800"/>
              <a:t>The values did not vary greatly between the different hashing methods, but did vary between the different operating systems, confirming our hypothesis that architecture is more important than implementation. However for future works different parallel frameworks (cilk++, mpi, CUDA) could be used to more efficiently measure the distinctions implementations could have on the runtime of such benchmarks.</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