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Merriweather"/>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fntdata"/><Relationship Id="rId11" Type="http://schemas.openxmlformats.org/officeDocument/2006/relationships/slide" Target="slides/slide6.xml"/><Relationship Id="rId22" Type="http://schemas.openxmlformats.org/officeDocument/2006/relationships/font" Target="fonts/Merriweather-boldItalic.fntdata"/><Relationship Id="rId10" Type="http://schemas.openxmlformats.org/officeDocument/2006/relationships/slide" Target="slides/slide5.xml"/><Relationship Id="rId21" Type="http://schemas.openxmlformats.org/officeDocument/2006/relationships/font" Target="fonts/Merriweather-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Merriweather-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58c614b5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58c614b5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58c614b56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58c614b56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458c614b56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458c614b56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458c614b56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58c614b56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58c614b56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58c614b56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58c614b56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58c614b56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58c614b56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58c614b56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58c614b56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58c614b56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a:t>Diego Velázquez Álvarez (A01027322)</a:t>
            </a:r>
            <a:endParaRPr/>
          </a:p>
          <a:p>
            <a:pPr indent="0" lvl="0" marL="0" rtl="0" algn="l">
              <a:lnSpc>
                <a:spcPct val="150000"/>
              </a:lnSpc>
              <a:spcBef>
                <a:spcPts val="0"/>
              </a:spcBef>
              <a:spcAft>
                <a:spcPts val="0"/>
              </a:spcAft>
              <a:buNone/>
            </a:pPr>
            <a:r>
              <a:rPr lang="es"/>
              <a:t>Lorenzo Jácome Ceniceros (A01026759)</a:t>
            </a:r>
            <a:endParaRPr/>
          </a:p>
          <a:p>
            <a:pPr indent="0" lvl="0" marL="0" rtl="0" algn="l">
              <a:lnSpc>
                <a:spcPct val="150000"/>
              </a:lnSpc>
              <a:spcBef>
                <a:spcPts val="0"/>
              </a:spcBef>
              <a:spcAft>
                <a:spcPts val="0"/>
              </a:spcAft>
              <a:buNone/>
            </a:pPr>
            <a:r>
              <a:rPr lang="es"/>
              <a:t>Jose Javier Vega (A01026996)</a:t>
            </a:r>
            <a:endParaRPr/>
          </a:p>
          <a:p>
            <a:pPr indent="0" lvl="0" marL="0" rtl="0" algn="l">
              <a:lnSpc>
                <a:spcPct val="150000"/>
              </a:lnSpc>
              <a:spcBef>
                <a:spcPts val="0"/>
              </a:spcBef>
              <a:spcAft>
                <a:spcPts val="0"/>
              </a:spcAft>
              <a:buNone/>
            </a:pPr>
            <a:r>
              <a:rPr lang="es"/>
              <a:t>Alfredo López Olagaray (A01027133)</a:t>
            </a:r>
            <a:endParaRPr/>
          </a:p>
        </p:txBody>
      </p:sp>
      <p:sp>
        <p:nvSpPr>
          <p:cNvPr id="65" name="Google Shape;65;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Reglamento del Tecnológico de Monterrey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Problema 1:</a:t>
            </a:r>
            <a:endParaRPr/>
          </a:p>
          <a:p>
            <a:pPr indent="0" lvl="0" marL="0" rtl="0" algn="l">
              <a:spcBef>
                <a:spcPts val="0"/>
              </a:spcBef>
              <a:spcAft>
                <a:spcPts val="0"/>
              </a:spcAft>
              <a:buNone/>
            </a:pPr>
            <a:r>
              <a:rPr lang="es"/>
              <a:t>SPIKES</a:t>
            </a:r>
            <a:endParaRPr/>
          </a:p>
        </p:txBody>
      </p:sp>
      <p:sp>
        <p:nvSpPr>
          <p:cNvPr id="71" name="Google Shape;71;p14"/>
          <p:cNvSpPr txBox="1"/>
          <p:nvPr>
            <p:ph idx="1" type="body"/>
          </p:nvPr>
        </p:nvSpPr>
        <p:spPr>
          <a:xfrm>
            <a:off x="4623075" y="522450"/>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s" sz="1000">
                <a:solidFill>
                  <a:srgbClr val="000000"/>
                </a:solidFill>
                <a:latin typeface="Arial"/>
                <a:ea typeface="Arial"/>
                <a:cs typeface="Arial"/>
                <a:sym typeface="Arial"/>
              </a:rPr>
              <a:t>¿Qué procede, cómo la podemos ayudar? Por </a:t>
            </a:r>
            <a:r>
              <a:rPr b="1" lang="es" sz="1000">
                <a:solidFill>
                  <a:srgbClr val="000000"/>
                </a:solidFill>
                <a:latin typeface="Arial"/>
                <a:ea typeface="Arial"/>
                <a:cs typeface="Arial"/>
                <a:sym typeface="Arial"/>
              </a:rPr>
              <a:t>c</a:t>
            </a:r>
            <a:r>
              <a:rPr b="1" lang="es" sz="1000">
                <a:solidFill>
                  <a:srgbClr val="000000"/>
                </a:solidFill>
                <a:latin typeface="Arial"/>
                <a:ea typeface="Arial"/>
                <a:cs typeface="Arial"/>
                <a:sym typeface="Arial"/>
              </a:rPr>
              <a:t>ierto, entre otras cosas quiere revalidar Física 1; </a:t>
            </a:r>
            <a:endParaRPr b="1"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s" sz="1000">
                <a:solidFill>
                  <a:srgbClr val="000000"/>
                </a:solidFill>
                <a:latin typeface="Arial"/>
                <a:ea typeface="Arial"/>
                <a:cs typeface="Arial"/>
                <a:sym typeface="Arial"/>
              </a:rPr>
              <a:t>La respuesta está en capítulo 2, página 23. Artículo 2.1 donde dice que se requiere un acuerdo de revalidación expedido por la Secretaría de Educación Pública.</a:t>
            </a:r>
            <a:endParaRPr sz="1000">
              <a:solidFill>
                <a:srgbClr val="000000"/>
              </a:solidFill>
              <a:latin typeface="Arial"/>
              <a:ea typeface="Arial"/>
              <a:cs typeface="Arial"/>
              <a:sym typeface="Arial"/>
            </a:endParaRPr>
          </a:p>
          <a:p>
            <a:pPr indent="0" lvl="0" marL="0" rtl="0" algn="l">
              <a:spcBef>
                <a:spcPts val="1600"/>
              </a:spcBef>
              <a:spcAft>
                <a:spcPts val="0"/>
              </a:spcAft>
              <a:buNone/>
            </a:pPr>
            <a:r>
              <a:t/>
            </a:r>
            <a:endParaRPr sz="1000">
              <a:solidFill>
                <a:srgbClr val="000000"/>
              </a:solidFill>
              <a:latin typeface="Arial"/>
              <a:ea typeface="Arial"/>
              <a:cs typeface="Arial"/>
              <a:sym typeface="Arial"/>
            </a:endParaRPr>
          </a:p>
          <a:p>
            <a:pPr indent="-311150" lvl="0" marL="457200" rtl="0" algn="l">
              <a:spcBef>
                <a:spcPts val="1600"/>
              </a:spcBef>
              <a:spcAft>
                <a:spcPts val="0"/>
              </a:spcAft>
              <a:buSzPts val="1300"/>
              <a:buChar char="●"/>
            </a:pPr>
            <a:r>
              <a:rPr b="1" lang="es" sz="1000">
                <a:solidFill>
                  <a:srgbClr val="000000"/>
                </a:solidFill>
                <a:latin typeface="Arial"/>
                <a:ea typeface="Arial"/>
                <a:cs typeface="Arial"/>
                <a:sym typeface="Arial"/>
              </a:rPr>
              <a:t>¿Qué va a suceder si no acredita el examen de ubicación de física?</a:t>
            </a:r>
            <a:endParaRPr b="1"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s" sz="1000">
                <a:solidFill>
                  <a:srgbClr val="000000"/>
                </a:solidFill>
                <a:latin typeface="Arial"/>
                <a:ea typeface="Arial"/>
                <a:cs typeface="Arial"/>
                <a:sym typeface="Arial"/>
              </a:rPr>
              <a:t>La respuesta se encuentra en el capítulo 1, página 18. Artículo 1.6 donde se </a:t>
            </a:r>
            <a:r>
              <a:rPr lang="es" sz="1000">
                <a:solidFill>
                  <a:srgbClr val="000000"/>
                </a:solidFill>
                <a:latin typeface="Arial"/>
                <a:ea typeface="Arial"/>
                <a:cs typeface="Arial"/>
                <a:sym typeface="Arial"/>
              </a:rPr>
              <a:t>estipula</a:t>
            </a:r>
            <a:r>
              <a:rPr lang="es" sz="1000">
                <a:solidFill>
                  <a:srgbClr val="000000"/>
                </a:solidFill>
                <a:latin typeface="Arial"/>
                <a:ea typeface="Arial"/>
                <a:cs typeface="Arial"/>
                <a:sym typeface="Arial"/>
              </a:rPr>
              <a:t> que </a:t>
            </a:r>
            <a:r>
              <a:rPr i="1" lang="es" sz="1000">
                <a:solidFill>
                  <a:srgbClr val="000000"/>
                </a:solidFill>
                <a:latin typeface="Arial"/>
                <a:ea typeface="Arial"/>
                <a:cs typeface="Arial"/>
                <a:sym typeface="Arial"/>
              </a:rPr>
              <a:t>“Si no se acreditan los exámenes mencionados, los alumnos deberán inscribirse a  los cursos remediales definidos para ese propósito”</a:t>
            </a:r>
            <a:endParaRPr i="1" sz="10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Problema 2:</a:t>
            </a:r>
            <a:endParaRPr/>
          </a:p>
          <a:p>
            <a:pPr indent="0" lvl="0" marL="0" rtl="0" algn="l">
              <a:spcBef>
                <a:spcPts val="0"/>
              </a:spcBef>
              <a:spcAft>
                <a:spcPts val="0"/>
              </a:spcAft>
              <a:buNone/>
            </a:pPr>
            <a:r>
              <a:rPr lang="es"/>
              <a:t>SPIKES</a:t>
            </a:r>
            <a:endParaRPr/>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rgbClr val="000000"/>
              </a:buClr>
              <a:buSzPts val="1000"/>
              <a:buFont typeface="Arial"/>
              <a:buChar char="●"/>
            </a:pPr>
            <a:r>
              <a:rPr b="1" lang="es" sz="1000">
                <a:solidFill>
                  <a:srgbClr val="000000"/>
                </a:solidFill>
                <a:highlight>
                  <a:srgbClr val="FFFFFF"/>
                </a:highlight>
                <a:latin typeface="Arial"/>
                <a:ea typeface="Arial"/>
                <a:cs typeface="Arial"/>
                <a:sym typeface="Arial"/>
              </a:rPr>
              <a:t>¿Puede cursarla?</a:t>
            </a:r>
            <a:endParaRPr b="1" sz="1000">
              <a:solidFill>
                <a:srgbClr val="000000"/>
              </a:solidFill>
              <a:highlight>
                <a:srgbClr val="FFFFFF"/>
              </a:highlight>
              <a:latin typeface="Arial"/>
              <a:ea typeface="Arial"/>
              <a:cs typeface="Arial"/>
              <a:sym typeface="Arial"/>
            </a:endParaRPr>
          </a:p>
          <a:p>
            <a:pPr indent="-292100" lvl="1" marL="914400" rtl="0" algn="l">
              <a:lnSpc>
                <a:spcPct val="150000"/>
              </a:lnSpc>
              <a:spcBef>
                <a:spcPts val="0"/>
              </a:spcBef>
              <a:spcAft>
                <a:spcPts val="0"/>
              </a:spcAft>
              <a:buClr>
                <a:srgbClr val="000000"/>
              </a:buClr>
              <a:buSzPts val="1000"/>
              <a:buFont typeface="Arial"/>
              <a:buChar char="○"/>
            </a:pPr>
            <a:r>
              <a:rPr lang="es" sz="1000">
                <a:solidFill>
                  <a:srgbClr val="000000"/>
                </a:solidFill>
                <a:highlight>
                  <a:srgbClr val="FFFFFF"/>
                </a:highlight>
                <a:latin typeface="Arial"/>
                <a:ea typeface="Arial"/>
                <a:cs typeface="Arial"/>
                <a:sym typeface="Arial"/>
              </a:rPr>
              <a:t>Siempre y cuando el alumno cumpla con los requisitos de la materia que quiere cursar, podrá hacerlo si no existen restricciones.</a:t>
            </a:r>
            <a:endParaRPr sz="1000">
              <a:solidFill>
                <a:srgbClr val="000000"/>
              </a:solidFill>
              <a:highlight>
                <a:srgbClr val="FFFFFF"/>
              </a:highlight>
              <a:latin typeface="Arial"/>
              <a:ea typeface="Arial"/>
              <a:cs typeface="Arial"/>
              <a:sym typeface="Arial"/>
            </a:endParaRPr>
          </a:p>
          <a:p>
            <a:pPr indent="-292100" lvl="0" marL="457200" rtl="0" algn="l">
              <a:lnSpc>
                <a:spcPct val="150000"/>
              </a:lnSpc>
              <a:spcBef>
                <a:spcPts val="0"/>
              </a:spcBef>
              <a:spcAft>
                <a:spcPts val="0"/>
              </a:spcAft>
              <a:buClr>
                <a:srgbClr val="000000"/>
              </a:buClr>
              <a:buSzPts val="1000"/>
              <a:buFont typeface="Arial"/>
              <a:buChar char="-"/>
            </a:pPr>
            <a:r>
              <a:rPr i="1" lang="es" sz="1000">
                <a:solidFill>
                  <a:srgbClr val="000000"/>
                </a:solidFill>
                <a:highlight>
                  <a:srgbClr val="FFFFFF"/>
                </a:highlight>
                <a:latin typeface="Arial"/>
                <a:ea typeface="Arial"/>
                <a:cs typeface="Arial"/>
                <a:sym typeface="Arial"/>
              </a:rPr>
              <a:t>Respuesta basada en el Capítulo 4.</a:t>
            </a:r>
            <a:endParaRPr i="1" sz="10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Problema 3:</a:t>
            </a:r>
            <a:endParaRPr/>
          </a:p>
          <a:p>
            <a:pPr indent="0" lvl="0" marL="0" rtl="0" algn="l">
              <a:spcBef>
                <a:spcPts val="0"/>
              </a:spcBef>
              <a:spcAft>
                <a:spcPts val="0"/>
              </a:spcAft>
              <a:buNone/>
            </a:pPr>
            <a:r>
              <a:rPr lang="es"/>
              <a:t>Lorenzo</a:t>
            </a:r>
            <a:endParaRPr/>
          </a:p>
        </p:txBody>
      </p:sp>
      <p:sp>
        <p:nvSpPr>
          <p:cNvPr id="83" name="Google Shape;83;p1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u="sng"/>
              <a:t>¿Mónica puede llevar sistemas operativos?</a:t>
            </a:r>
            <a:endParaRPr b="1" u="sng"/>
          </a:p>
          <a:p>
            <a:pPr indent="0" lvl="0" marL="0" rtl="0" algn="l">
              <a:spcBef>
                <a:spcPts val="1600"/>
              </a:spcBef>
              <a:spcAft>
                <a:spcPts val="0"/>
              </a:spcAft>
              <a:buNone/>
            </a:pPr>
            <a:r>
              <a:rPr lang="es"/>
              <a:t>Sí</a:t>
            </a:r>
            <a:endParaRPr/>
          </a:p>
          <a:p>
            <a:pPr indent="0" lvl="0" marL="0" rtl="0" algn="l">
              <a:spcBef>
                <a:spcPts val="1600"/>
              </a:spcBef>
              <a:spcAft>
                <a:spcPts val="0"/>
              </a:spcAft>
              <a:buNone/>
            </a:pPr>
            <a:r>
              <a:rPr lang="es"/>
              <a:t>Esto porque en el plan de estudios se establece que con haber cursado Organización Computacional puede llevar Sistemas Operativos.</a:t>
            </a:r>
            <a:endParaRPr/>
          </a:p>
          <a:p>
            <a:pPr indent="0" lvl="0" marL="0" rtl="0" algn="l">
              <a:spcBef>
                <a:spcPts val="1600"/>
              </a:spcBef>
              <a:spcAft>
                <a:spcPts val="0"/>
              </a:spcAft>
              <a:buNone/>
            </a:pPr>
            <a:r>
              <a:rPr lang="es" sz="1000">
                <a:highlight>
                  <a:srgbClr val="FFFFFF"/>
                </a:highlight>
                <a:latin typeface="Arial"/>
                <a:ea typeface="Arial"/>
                <a:cs typeface="Arial"/>
                <a:sym typeface="Arial"/>
              </a:rPr>
              <a:t>(Haber Aprobado </a:t>
            </a:r>
            <a:r>
              <a:rPr lang="es" sz="1000">
                <a:solidFill>
                  <a:srgbClr val="294E8B"/>
                </a:solidFill>
                <a:highlight>
                  <a:srgbClr val="FFFFFF"/>
                </a:highlight>
                <a:latin typeface="Arial"/>
                <a:ea typeface="Arial"/>
                <a:cs typeface="Arial"/>
                <a:sym typeface="Arial"/>
              </a:rPr>
              <a:t>TE1001</a:t>
            </a:r>
            <a:r>
              <a:rPr lang="es" sz="1000">
                <a:highlight>
                  <a:srgbClr val="FFFFFF"/>
                </a:highlight>
                <a:latin typeface="Arial"/>
                <a:ea typeface="Arial"/>
                <a:cs typeface="Arial"/>
                <a:sym typeface="Arial"/>
              </a:rPr>
              <a:t> o Haber Aprobado </a:t>
            </a:r>
            <a:r>
              <a:rPr lang="es" sz="1000">
                <a:solidFill>
                  <a:srgbClr val="294E8B"/>
                </a:solidFill>
                <a:highlight>
                  <a:srgbClr val="FFFFFF"/>
                </a:highlight>
                <a:latin typeface="Arial"/>
                <a:ea typeface="Arial"/>
                <a:cs typeface="Arial"/>
                <a:sym typeface="Arial"/>
              </a:rPr>
              <a:t>TE1007</a:t>
            </a:r>
            <a:r>
              <a:rPr lang="es" sz="1000">
                <a:highlight>
                  <a:srgbClr val="FFFFFF"/>
                </a:highlight>
                <a:latin typeface="Arial"/>
                <a:ea typeface="Arial"/>
                <a:cs typeface="Arial"/>
                <a:sym typeface="Arial"/>
              </a:rPr>
              <a:t> y Haber Aprobado </a:t>
            </a:r>
            <a:r>
              <a:rPr lang="es" sz="1000">
                <a:solidFill>
                  <a:srgbClr val="294E8B"/>
                </a:solidFill>
                <a:highlight>
                  <a:srgbClr val="FFFFFF"/>
                </a:highlight>
                <a:latin typeface="Arial"/>
                <a:ea typeface="Arial"/>
                <a:cs typeface="Arial"/>
                <a:sym typeface="Arial"/>
              </a:rPr>
              <a:t>TC1005)</a:t>
            </a:r>
            <a:r>
              <a:rPr lang="es" sz="1000">
                <a:highlight>
                  <a:srgbClr val="FFFFFF"/>
                </a:highlight>
                <a:latin typeface="Arial"/>
                <a:ea typeface="Arial"/>
                <a:cs typeface="Arial"/>
                <a:sym typeface="Arial"/>
              </a:rPr>
              <a:t> </a:t>
            </a:r>
            <a:r>
              <a:rPr lang="es" sz="1000" u="sng">
                <a:highlight>
                  <a:srgbClr val="FFFFFF"/>
                </a:highlight>
                <a:latin typeface="Arial"/>
                <a:ea typeface="Arial"/>
                <a:cs typeface="Arial"/>
                <a:sym typeface="Arial"/>
              </a:rPr>
              <a:t>o</a:t>
            </a:r>
            <a:r>
              <a:rPr lang="es" sz="1000">
                <a:highlight>
                  <a:srgbClr val="FFFFFF"/>
                </a:highlight>
                <a:latin typeface="Arial"/>
                <a:ea typeface="Arial"/>
                <a:cs typeface="Arial"/>
                <a:sym typeface="Arial"/>
              </a:rPr>
              <a:t> Haber Aprobado </a:t>
            </a:r>
            <a:r>
              <a:rPr lang="es" sz="1000">
                <a:solidFill>
                  <a:srgbClr val="294E8B"/>
                </a:solidFill>
                <a:highlight>
                  <a:srgbClr val="FFFFFF"/>
                </a:highlight>
                <a:latin typeface="Arial"/>
                <a:ea typeface="Arial"/>
                <a:cs typeface="Arial"/>
                <a:sym typeface="Arial"/>
              </a:rPr>
              <a:t>TC1012</a:t>
            </a:r>
            <a:r>
              <a:rPr lang="es" sz="1000">
                <a:highlight>
                  <a:srgbClr val="FFFFFF"/>
                </a:highlight>
                <a:latin typeface="Arial"/>
                <a:ea typeface="Arial"/>
                <a:cs typeface="Arial"/>
                <a:sym typeface="Arial"/>
              </a:rPr>
              <a:t> o Haber Cursado </a:t>
            </a:r>
            <a:r>
              <a:rPr lang="es" sz="1000">
                <a:solidFill>
                  <a:srgbClr val="294E8B"/>
                </a:solidFill>
                <a:highlight>
                  <a:srgbClr val="FFFFFF"/>
                </a:highlight>
                <a:latin typeface="Arial"/>
                <a:ea typeface="Arial"/>
                <a:cs typeface="Arial"/>
                <a:sym typeface="Arial"/>
              </a:rPr>
              <a:t>TC1016</a:t>
            </a:r>
            <a:r>
              <a:rPr lang="es" sz="1000">
                <a:highlight>
                  <a:srgbClr val="FFFFFF"/>
                </a:highlight>
                <a:latin typeface="Arial"/>
                <a:ea typeface="Arial"/>
                <a:cs typeface="Arial"/>
                <a:sym typeface="Arial"/>
              </a:rPr>
              <a:t> o Haber Cursado </a:t>
            </a:r>
            <a:r>
              <a:rPr lang="es" sz="1000">
                <a:solidFill>
                  <a:srgbClr val="294E8B"/>
                </a:solidFill>
                <a:highlight>
                  <a:srgbClr val="FFFFFF"/>
                </a:highlight>
                <a:latin typeface="Arial"/>
                <a:ea typeface="Arial"/>
                <a:cs typeface="Arial"/>
                <a:sym typeface="Arial"/>
              </a:rPr>
              <a:t>TE2023</a:t>
            </a:r>
            <a:r>
              <a:rPr lang="es" sz="1000">
                <a:highlight>
                  <a:srgbClr val="FFFFFF"/>
                </a:highlight>
                <a:latin typeface="Arial"/>
                <a:ea typeface="Arial"/>
                <a:cs typeface="Arial"/>
                <a:sym typeface="Arial"/>
              </a:rPr>
              <a:t>)</a:t>
            </a:r>
            <a:endParaRPr/>
          </a:p>
          <a:p>
            <a:pPr indent="0" lvl="0" marL="0" rtl="0" algn="l">
              <a:spcBef>
                <a:spcPts val="1600"/>
              </a:spcBef>
              <a:spcAft>
                <a:spcPts val="1600"/>
              </a:spcAft>
              <a:buNone/>
            </a:pPr>
            <a:r>
              <a:rPr lang="es"/>
              <a:t>Se cumple el “or” del lado derecho.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Problema 4:</a:t>
            </a:r>
            <a:endParaRPr/>
          </a:p>
          <a:p>
            <a:pPr indent="0" lvl="0" marL="0" rtl="0" algn="l">
              <a:spcBef>
                <a:spcPts val="0"/>
              </a:spcBef>
              <a:spcAft>
                <a:spcPts val="0"/>
              </a:spcAft>
              <a:buNone/>
            </a:pPr>
            <a:r>
              <a:rPr lang="es"/>
              <a:t>Lorenzo</a:t>
            </a:r>
            <a:endParaRPr/>
          </a:p>
        </p:txBody>
      </p:sp>
      <p:sp>
        <p:nvSpPr>
          <p:cNvPr id="89" name="Google Shape;89;p1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Según</a:t>
            </a:r>
            <a:r>
              <a:rPr lang="es"/>
              <a:t> el </a:t>
            </a:r>
            <a:r>
              <a:rPr lang="es"/>
              <a:t>artículo</a:t>
            </a:r>
            <a:r>
              <a:rPr lang="es"/>
              <a:t> 8.6 </a:t>
            </a:r>
            <a:r>
              <a:rPr lang="es"/>
              <a:t>tendrá</a:t>
            </a:r>
            <a:r>
              <a:rPr lang="es"/>
              <a:t> estatus de apoyo </a:t>
            </a:r>
            <a:r>
              <a:rPr lang="es"/>
              <a:t>académico</a:t>
            </a:r>
            <a:r>
              <a:rPr lang="es"/>
              <a:t>.</a:t>
            </a:r>
            <a:endParaRPr/>
          </a:p>
          <a:p>
            <a:pPr indent="0" lvl="0" marL="0" rtl="0" algn="l">
              <a:spcBef>
                <a:spcPts val="1600"/>
              </a:spcBef>
              <a:spcAft>
                <a:spcPts val="0"/>
              </a:spcAft>
              <a:buNone/>
            </a:pPr>
            <a:r>
              <a:rPr lang="es"/>
              <a:t>Según</a:t>
            </a:r>
            <a:r>
              <a:rPr lang="es"/>
              <a:t> el </a:t>
            </a:r>
            <a:r>
              <a:rPr lang="es"/>
              <a:t>artículo</a:t>
            </a:r>
            <a:r>
              <a:rPr lang="es"/>
              <a:t> 8.7 debe cursar las materias de apoyo </a:t>
            </a:r>
            <a:r>
              <a:rPr lang="es"/>
              <a:t>académico</a:t>
            </a:r>
            <a:r>
              <a:rPr lang="es"/>
              <a:t>. </a:t>
            </a:r>
            <a:r>
              <a:rPr lang="es"/>
              <a:t>Podrá</a:t>
            </a:r>
            <a:r>
              <a:rPr lang="es"/>
              <a:t> completar las materias que le faltan y puede dar de baja las materias inscritas si es necesario.</a:t>
            </a:r>
            <a:endParaRPr/>
          </a:p>
          <a:p>
            <a:pPr indent="0" lvl="0" marL="0" rtl="0" algn="l">
              <a:spcBef>
                <a:spcPts val="1600"/>
              </a:spcBef>
              <a:spcAft>
                <a:spcPts val="0"/>
              </a:spcAft>
              <a:buNone/>
            </a:pPr>
            <a:r>
              <a:rPr lang="es"/>
              <a:t>Saldrá</a:t>
            </a:r>
            <a:r>
              <a:rPr lang="es"/>
              <a:t> de estatus de </a:t>
            </a:r>
            <a:r>
              <a:rPr lang="es"/>
              <a:t>apoyo</a:t>
            </a:r>
            <a:r>
              <a:rPr lang="es"/>
              <a:t> académico cuando apruebe todas las materias que se hayan </a:t>
            </a:r>
            <a:r>
              <a:rPr lang="es"/>
              <a:t>inscrito en el periodo que se encontraba en estatus de apoyo académico.</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Problema 5:</a:t>
            </a:r>
            <a:endParaRPr/>
          </a:p>
          <a:p>
            <a:pPr indent="0" lvl="0" marL="0" rtl="0" algn="l">
              <a:spcBef>
                <a:spcPts val="0"/>
              </a:spcBef>
              <a:spcAft>
                <a:spcPts val="0"/>
              </a:spcAft>
              <a:buNone/>
            </a:pPr>
            <a:r>
              <a:rPr lang="es"/>
              <a:t>Alfred</a:t>
            </a:r>
            <a:endParaRPr/>
          </a:p>
          <a:p>
            <a:pPr indent="0" lvl="0" marL="0" rtl="0" algn="l">
              <a:spcBef>
                <a:spcPts val="0"/>
              </a:spcBef>
              <a:spcAft>
                <a:spcPts val="0"/>
              </a:spcAft>
              <a:buNone/>
            </a:pPr>
            <a:r>
              <a:t/>
            </a:r>
            <a:endParaRPr/>
          </a:p>
        </p:txBody>
      </p:sp>
      <p:sp>
        <p:nvSpPr>
          <p:cNvPr id="95" name="Google Shape;95;p18"/>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Alejandro sí puede llevar sobrecarga, ya que en el capítulo IV artículo 4.7, dice que “La carga académica que se podrá autorizar a un alumno en los periodos semestrales será hasta de 52 unidades. Podrá inscribirse en 8 unidades adicionales el alumno que cumpla alguna de las condiciones siguientes: 1. Tener promedio de calificaciones finales igual o superior a 85 en el período semestral inmediato anterior, habiendo cursado, al menos, 40 unidades. 2. Estar inscribiéndose en el penúltimo periodo semestral de su carrera y no haber reprobado ninguna materia en el periodo semestral inmediato anterior.”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Problema 6:</a:t>
            </a:r>
            <a:endParaRPr/>
          </a:p>
          <a:p>
            <a:pPr indent="0" lvl="0" marL="0" rtl="0" algn="l">
              <a:spcBef>
                <a:spcPts val="0"/>
              </a:spcBef>
              <a:spcAft>
                <a:spcPts val="0"/>
              </a:spcAft>
              <a:buNone/>
            </a:pPr>
            <a:r>
              <a:rPr lang="es"/>
              <a:t>Alfred</a:t>
            </a:r>
            <a:endParaRPr/>
          </a:p>
        </p:txBody>
      </p:sp>
      <p:sp>
        <p:nvSpPr>
          <p:cNvPr id="101" name="Google Shape;101;p19"/>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La calificación final de Ctristina en inglés, será de 1/100 ya que el reglamento dice “Calificación EF (Exceso de faltas). La calificación final EF (Exceso de faltas) se asignará cuando un alumno haya excedido el límite de faltas en una materia y será equivalente a una calificación numérica de 1 (uno) en la escala de 1 a 100 para propósitos de cálculo de promedio. La calificación EF será asignada por la Dirección de Servicios Escolares.”, por lo que Cristina tendrá 1, ya que inglés la lleva tres días a la semana, tiene derecho  nueve faltas, faltó la primera semana, le quedan 6, tiene 6 por llegar tarde, ya no le quedan faltas, y se fue a Guadalajara por la boda de su hermana, haciendo que su número de faltas excedan por 2 al número de faltas permitidas.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Problema 7:</a:t>
            </a:r>
            <a:endParaRPr/>
          </a:p>
          <a:p>
            <a:pPr indent="0" lvl="0" marL="0" rtl="0" algn="l">
              <a:spcBef>
                <a:spcPts val="0"/>
              </a:spcBef>
              <a:spcAft>
                <a:spcPts val="0"/>
              </a:spcAft>
              <a:buNone/>
            </a:pPr>
            <a:r>
              <a:t/>
            </a:r>
            <a:endParaRPr/>
          </a:p>
        </p:txBody>
      </p:sp>
      <p:sp>
        <p:nvSpPr>
          <p:cNvPr id="107" name="Google Shape;107;p2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s"/>
              <a:t>Gabriela desea ir a probar suerte a la calurosa Ciudad de Monterrey; quiere hacer uno o dos semestres por allá. ¿se puede, qué debe hacer? </a:t>
            </a:r>
            <a:endParaRPr/>
          </a:p>
          <a:p>
            <a:pPr indent="0" lvl="0" marL="0" rtl="0" algn="l">
              <a:spcBef>
                <a:spcPts val="1600"/>
              </a:spcBef>
              <a:spcAft>
                <a:spcPts val="1600"/>
              </a:spcAft>
              <a:buNone/>
            </a:pPr>
            <a:r>
              <a:rPr lang="es"/>
              <a:t>Según el Artículo 2.13, se puede </a:t>
            </a:r>
            <a:r>
              <a:rPr lang="es"/>
              <a:t>transferir</a:t>
            </a:r>
            <a:r>
              <a:rPr lang="es"/>
              <a:t> temporalmente a otro campus con la autorización de la Dirección de Servicios Escolares siguiendo el procedimiento autorizado por el periodo de un semestre.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Problema 8:</a:t>
            </a:r>
            <a:endParaRPr/>
          </a:p>
          <a:p>
            <a:pPr indent="0" lvl="0" marL="0" rtl="0" algn="l">
              <a:spcBef>
                <a:spcPts val="0"/>
              </a:spcBef>
              <a:spcAft>
                <a:spcPts val="0"/>
              </a:spcAft>
              <a:buNone/>
            </a:pPr>
            <a:r>
              <a:t/>
            </a:r>
            <a:endParaRPr/>
          </a:p>
        </p:txBody>
      </p:sp>
      <p:sp>
        <p:nvSpPr>
          <p:cNvPr id="113" name="Google Shape;113;p21"/>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s"/>
              <a:t>Arturo de ITC quiere llevar Sistemas inteligentes de noveno. El semestre pasado cursó y reprobó Lenguajes de programación de séptimo ¿podrá? ¿qué va a pasar si adicional a esa materia le faltan otras 5 qué le recomendarías?</a:t>
            </a:r>
            <a:endParaRPr/>
          </a:p>
          <a:p>
            <a:pPr indent="0" lvl="0" marL="0" rtl="0" algn="l">
              <a:spcBef>
                <a:spcPts val="1600"/>
              </a:spcBef>
              <a:spcAft>
                <a:spcPts val="1600"/>
              </a:spcAft>
              <a:buNone/>
            </a:pPr>
            <a:r>
              <a:rPr lang="es"/>
              <a:t>Según el artículo 4.4 del Reglamento académico para los alumnos de carreras profesionales, los alumnos no se pueden inscribir las materias donde no se cumplan los requisitos académicos, y Arturo reprobó el requisito, Lenguajes de programación. Por lo tanto, se le recomendaría acreditar Lenguajes de programación primero, según el artículo 4.5 donde se inscriben primero las materias más atrasadas y se pueden llevar hasta 52 unidades como lo determina el artículo 4.7, entonces podría llevar hasta 52 unidades repartidas en las materias que pueda inscribir.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