
<file path=[Content_Types].xml><?xml version="1.0" encoding="utf-8"?>
<Types xmlns="http://schemas.openxmlformats.org/package/2006/content-types">
  <Default Extension="png" ContentType="image/png"/>
  <Default Extension="png&amp;ehk=eoNtICnVW8ZtKT5sVcfqxg&amp;r=0&amp;pid=OfficeInsert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png&amp;ehk=YGbRoLBRdcVosVbnvb48lQ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7" r:id="rId4"/>
    <p:sldId id="260" r:id="rId5"/>
    <p:sldId id="262" r:id="rId6"/>
    <p:sldId id="263" r:id="rId7"/>
    <p:sldId id="264" r:id="rId8"/>
    <p:sldId id="265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E26A77D2-FA4D-4758-9BF3-9E92E254BAF6}">
          <p14:sldIdLst>
            <p14:sldId id="256"/>
            <p14:sldId id="258"/>
            <p14:sldId id="257"/>
            <p14:sldId id="260"/>
            <p14:sldId id="262"/>
            <p14:sldId id="263"/>
            <p14:sldId id="264"/>
            <p14:sldId id="265"/>
            <p14:sldId id="266"/>
            <p14:sldId id="268"/>
            <p14:sldId id="267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fredo Rodrigo" initials="AR" lastIdx="1" clrIdx="0">
    <p:extLst>
      <p:ext uri="{19B8F6BF-5375-455C-9EA6-DF929625EA0E}">
        <p15:presenceInfo xmlns:p15="http://schemas.microsoft.com/office/powerpoint/2012/main" userId="ef1e6d8099bec4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E7DFF6-33C1-47BC-B849-204B4CB39AEF}" type="doc">
      <dgm:prSet loTypeId="urn:microsoft.com/office/officeart/2005/8/layout/funnel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BFEA7465-CBDF-442F-81DC-4CF2F64658D0}">
      <dgm:prSet phldrT="[Texto]"/>
      <dgm:spPr/>
      <dgm:t>
        <a:bodyPr/>
        <a:lstStyle/>
        <a:p>
          <a:r>
            <a:rPr lang="pt-BR" dirty="0"/>
            <a:t>Tamanho da tabela</a:t>
          </a:r>
        </a:p>
      </dgm:t>
    </dgm:pt>
    <dgm:pt modelId="{E227A1BB-5DAD-4F16-83CE-8D39C6C732FA}" type="parTrans" cxnId="{2BC4319D-F063-4419-9618-D1244FEE111C}">
      <dgm:prSet/>
      <dgm:spPr/>
      <dgm:t>
        <a:bodyPr/>
        <a:lstStyle/>
        <a:p>
          <a:endParaRPr lang="pt-BR"/>
        </a:p>
      </dgm:t>
    </dgm:pt>
    <dgm:pt modelId="{411CD872-B257-4245-BD8F-8AFD5966A29E}" type="sibTrans" cxnId="{2BC4319D-F063-4419-9618-D1244FEE111C}">
      <dgm:prSet/>
      <dgm:spPr/>
      <dgm:t>
        <a:bodyPr/>
        <a:lstStyle/>
        <a:p>
          <a:endParaRPr lang="pt-BR"/>
        </a:p>
      </dgm:t>
    </dgm:pt>
    <dgm:pt modelId="{0C1FA6BC-F0B2-45E0-B6A3-B6F4058B8B2D}">
      <dgm:prSet phldrT="[Texto]"/>
      <dgm:spPr/>
      <dgm:t>
        <a:bodyPr/>
        <a:lstStyle/>
        <a:p>
          <a:r>
            <a:rPr lang="pt-BR" dirty="0"/>
            <a:t>Função </a:t>
          </a:r>
          <a:r>
            <a:rPr lang="pt-BR" i="1" dirty="0" err="1"/>
            <a:t>hash</a:t>
          </a:r>
          <a:endParaRPr lang="pt-BR" i="1" dirty="0"/>
        </a:p>
      </dgm:t>
    </dgm:pt>
    <dgm:pt modelId="{0D9AF143-D923-4DD4-834F-3CC699AFDAED}" type="parTrans" cxnId="{F2C3B243-B755-4024-B873-562B4CF686E6}">
      <dgm:prSet/>
      <dgm:spPr/>
      <dgm:t>
        <a:bodyPr/>
        <a:lstStyle/>
        <a:p>
          <a:endParaRPr lang="pt-BR"/>
        </a:p>
      </dgm:t>
    </dgm:pt>
    <dgm:pt modelId="{F3B17EB2-C327-4D06-97F7-E32591E5447E}" type="sibTrans" cxnId="{F2C3B243-B755-4024-B873-562B4CF686E6}">
      <dgm:prSet/>
      <dgm:spPr/>
      <dgm:t>
        <a:bodyPr/>
        <a:lstStyle/>
        <a:p>
          <a:endParaRPr lang="pt-BR"/>
        </a:p>
      </dgm:t>
    </dgm:pt>
    <dgm:pt modelId="{EB67D5B8-C74B-4D83-8D98-197DA931A707}">
      <dgm:prSet phldrT="[Texto]"/>
      <dgm:spPr/>
      <dgm:t>
        <a:bodyPr/>
        <a:lstStyle/>
        <a:p>
          <a:r>
            <a:rPr lang="pt-BR" dirty="0"/>
            <a:t>Sonda utilizada</a:t>
          </a:r>
        </a:p>
      </dgm:t>
    </dgm:pt>
    <dgm:pt modelId="{E65704E6-62B0-4E7F-B117-CCCF0A77B9CA}" type="parTrans" cxnId="{A00303D0-34BC-426B-89DF-C9BED34A26B8}">
      <dgm:prSet/>
      <dgm:spPr/>
      <dgm:t>
        <a:bodyPr/>
        <a:lstStyle/>
        <a:p>
          <a:endParaRPr lang="pt-BR"/>
        </a:p>
      </dgm:t>
    </dgm:pt>
    <dgm:pt modelId="{29B8827F-6AE0-4EF7-9488-465831A04FF9}" type="sibTrans" cxnId="{A00303D0-34BC-426B-89DF-C9BED34A26B8}">
      <dgm:prSet/>
      <dgm:spPr/>
      <dgm:t>
        <a:bodyPr/>
        <a:lstStyle/>
        <a:p>
          <a:endParaRPr lang="pt-BR"/>
        </a:p>
      </dgm:t>
    </dgm:pt>
    <dgm:pt modelId="{944E71AF-3B14-4727-9FCE-AA8B7DB11623}">
      <dgm:prSet phldrT="[Texto]"/>
      <dgm:spPr/>
      <dgm:t>
        <a:bodyPr/>
        <a:lstStyle/>
        <a:p>
          <a:r>
            <a:rPr lang="pt-BR" dirty="0"/>
            <a:t>Eficiência</a:t>
          </a:r>
        </a:p>
      </dgm:t>
    </dgm:pt>
    <dgm:pt modelId="{3D10B0BD-36FC-4056-BE6D-D6133960B135}" type="parTrans" cxnId="{17F7693F-F202-4F4A-AC24-2A446623A16F}">
      <dgm:prSet/>
      <dgm:spPr/>
      <dgm:t>
        <a:bodyPr/>
        <a:lstStyle/>
        <a:p>
          <a:endParaRPr lang="pt-BR"/>
        </a:p>
      </dgm:t>
    </dgm:pt>
    <dgm:pt modelId="{5F9E4439-5FA7-4B1A-B952-363128ADE668}" type="sibTrans" cxnId="{17F7693F-F202-4F4A-AC24-2A446623A16F}">
      <dgm:prSet/>
      <dgm:spPr/>
      <dgm:t>
        <a:bodyPr/>
        <a:lstStyle/>
        <a:p>
          <a:endParaRPr lang="pt-BR"/>
        </a:p>
      </dgm:t>
    </dgm:pt>
    <dgm:pt modelId="{EE6B8C70-4A53-4ACA-BD3C-CDD1A5C1F3A2}" type="pres">
      <dgm:prSet presAssocID="{CAE7DFF6-33C1-47BC-B849-204B4CB39AEF}" presName="Name0" presStyleCnt="0">
        <dgm:presLayoutVars>
          <dgm:chMax val="4"/>
          <dgm:resizeHandles val="exact"/>
        </dgm:presLayoutVars>
      </dgm:prSet>
      <dgm:spPr/>
    </dgm:pt>
    <dgm:pt modelId="{AEA5A30B-4F9F-42A3-B62D-48F229B2A7F3}" type="pres">
      <dgm:prSet presAssocID="{CAE7DFF6-33C1-47BC-B849-204B4CB39AEF}" presName="ellipse" presStyleLbl="trBgShp" presStyleIdx="0" presStyleCnt="1"/>
      <dgm:spPr/>
    </dgm:pt>
    <dgm:pt modelId="{DACB4486-DA34-4E3D-9CB2-AB75F28B8C69}" type="pres">
      <dgm:prSet presAssocID="{CAE7DFF6-33C1-47BC-B849-204B4CB39AEF}" presName="arrow1" presStyleLbl="fgShp" presStyleIdx="0" presStyleCnt="1"/>
      <dgm:spPr/>
    </dgm:pt>
    <dgm:pt modelId="{6FC25533-B806-43EC-BE6B-70AB270591B4}" type="pres">
      <dgm:prSet presAssocID="{CAE7DFF6-33C1-47BC-B849-204B4CB39AEF}" presName="rectangle" presStyleLbl="revTx" presStyleIdx="0" presStyleCnt="1">
        <dgm:presLayoutVars>
          <dgm:bulletEnabled val="1"/>
        </dgm:presLayoutVars>
      </dgm:prSet>
      <dgm:spPr/>
    </dgm:pt>
    <dgm:pt modelId="{5CFC5027-F777-4454-9921-7C6FDB149F6E}" type="pres">
      <dgm:prSet presAssocID="{0C1FA6BC-F0B2-45E0-B6A3-B6F4058B8B2D}" presName="item1" presStyleLbl="node1" presStyleIdx="0" presStyleCnt="3">
        <dgm:presLayoutVars>
          <dgm:bulletEnabled val="1"/>
        </dgm:presLayoutVars>
      </dgm:prSet>
      <dgm:spPr/>
    </dgm:pt>
    <dgm:pt modelId="{37128784-58A9-4E98-B1BE-9ECBFAF855D5}" type="pres">
      <dgm:prSet presAssocID="{EB67D5B8-C74B-4D83-8D98-197DA931A707}" presName="item2" presStyleLbl="node1" presStyleIdx="1" presStyleCnt="3">
        <dgm:presLayoutVars>
          <dgm:bulletEnabled val="1"/>
        </dgm:presLayoutVars>
      </dgm:prSet>
      <dgm:spPr/>
    </dgm:pt>
    <dgm:pt modelId="{B6F9DD4E-64EC-423B-B7AF-6F7A849DE893}" type="pres">
      <dgm:prSet presAssocID="{944E71AF-3B14-4727-9FCE-AA8B7DB11623}" presName="item3" presStyleLbl="node1" presStyleIdx="2" presStyleCnt="3">
        <dgm:presLayoutVars>
          <dgm:bulletEnabled val="1"/>
        </dgm:presLayoutVars>
      </dgm:prSet>
      <dgm:spPr/>
    </dgm:pt>
    <dgm:pt modelId="{9AE13DF0-3AFC-4768-A63A-4EEFD275B006}" type="pres">
      <dgm:prSet presAssocID="{CAE7DFF6-33C1-47BC-B849-204B4CB39AEF}" presName="funnel" presStyleLbl="trAlignAcc1" presStyleIdx="0" presStyleCnt="1"/>
      <dgm:spPr/>
    </dgm:pt>
  </dgm:ptLst>
  <dgm:cxnLst>
    <dgm:cxn modelId="{D2A77004-3D2F-457F-8ECA-5CBAD839E715}" type="presOf" srcId="{CAE7DFF6-33C1-47BC-B849-204B4CB39AEF}" destId="{EE6B8C70-4A53-4ACA-BD3C-CDD1A5C1F3A2}" srcOrd="0" destOrd="0" presId="urn:microsoft.com/office/officeart/2005/8/layout/funnel1"/>
    <dgm:cxn modelId="{032DD306-D379-4B97-890E-7536A8A8216D}" type="presOf" srcId="{0C1FA6BC-F0B2-45E0-B6A3-B6F4058B8B2D}" destId="{37128784-58A9-4E98-B1BE-9ECBFAF855D5}" srcOrd="0" destOrd="0" presId="urn:microsoft.com/office/officeart/2005/8/layout/funnel1"/>
    <dgm:cxn modelId="{17F7693F-F202-4F4A-AC24-2A446623A16F}" srcId="{CAE7DFF6-33C1-47BC-B849-204B4CB39AEF}" destId="{944E71AF-3B14-4727-9FCE-AA8B7DB11623}" srcOrd="3" destOrd="0" parTransId="{3D10B0BD-36FC-4056-BE6D-D6133960B135}" sibTransId="{5F9E4439-5FA7-4B1A-B952-363128ADE668}"/>
    <dgm:cxn modelId="{F2C3B243-B755-4024-B873-562B4CF686E6}" srcId="{CAE7DFF6-33C1-47BC-B849-204B4CB39AEF}" destId="{0C1FA6BC-F0B2-45E0-B6A3-B6F4058B8B2D}" srcOrd="1" destOrd="0" parTransId="{0D9AF143-D923-4DD4-834F-3CC699AFDAED}" sibTransId="{F3B17EB2-C327-4D06-97F7-E32591E5447E}"/>
    <dgm:cxn modelId="{5DADAC6D-6252-41BB-92D5-4888E079BEAF}" type="presOf" srcId="{944E71AF-3B14-4727-9FCE-AA8B7DB11623}" destId="{6FC25533-B806-43EC-BE6B-70AB270591B4}" srcOrd="0" destOrd="0" presId="urn:microsoft.com/office/officeart/2005/8/layout/funnel1"/>
    <dgm:cxn modelId="{2BC4319D-F063-4419-9618-D1244FEE111C}" srcId="{CAE7DFF6-33C1-47BC-B849-204B4CB39AEF}" destId="{BFEA7465-CBDF-442F-81DC-4CF2F64658D0}" srcOrd="0" destOrd="0" parTransId="{E227A1BB-5DAD-4F16-83CE-8D39C6C732FA}" sibTransId="{411CD872-B257-4245-BD8F-8AFD5966A29E}"/>
    <dgm:cxn modelId="{480FDD9E-A132-4E4F-BD14-A2293B04246C}" type="presOf" srcId="{BFEA7465-CBDF-442F-81DC-4CF2F64658D0}" destId="{B6F9DD4E-64EC-423B-B7AF-6F7A849DE893}" srcOrd="0" destOrd="0" presId="urn:microsoft.com/office/officeart/2005/8/layout/funnel1"/>
    <dgm:cxn modelId="{A00303D0-34BC-426B-89DF-C9BED34A26B8}" srcId="{CAE7DFF6-33C1-47BC-B849-204B4CB39AEF}" destId="{EB67D5B8-C74B-4D83-8D98-197DA931A707}" srcOrd="2" destOrd="0" parTransId="{E65704E6-62B0-4E7F-B117-CCCF0A77B9CA}" sibTransId="{29B8827F-6AE0-4EF7-9488-465831A04FF9}"/>
    <dgm:cxn modelId="{4C728BF0-65D4-45AC-9839-CBD194F94DD0}" type="presOf" srcId="{EB67D5B8-C74B-4D83-8D98-197DA931A707}" destId="{5CFC5027-F777-4454-9921-7C6FDB149F6E}" srcOrd="0" destOrd="0" presId="urn:microsoft.com/office/officeart/2005/8/layout/funnel1"/>
    <dgm:cxn modelId="{C730215D-693E-4AD2-857C-D9332A490B3C}" type="presParOf" srcId="{EE6B8C70-4A53-4ACA-BD3C-CDD1A5C1F3A2}" destId="{AEA5A30B-4F9F-42A3-B62D-48F229B2A7F3}" srcOrd="0" destOrd="0" presId="urn:microsoft.com/office/officeart/2005/8/layout/funnel1"/>
    <dgm:cxn modelId="{293E5E06-CFAD-4662-BEF9-8200C26F29CF}" type="presParOf" srcId="{EE6B8C70-4A53-4ACA-BD3C-CDD1A5C1F3A2}" destId="{DACB4486-DA34-4E3D-9CB2-AB75F28B8C69}" srcOrd="1" destOrd="0" presId="urn:microsoft.com/office/officeart/2005/8/layout/funnel1"/>
    <dgm:cxn modelId="{BE90AAD6-D258-4F6D-8ABD-B68344116867}" type="presParOf" srcId="{EE6B8C70-4A53-4ACA-BD3C-CDD1A5C1F3A2}" destId="{6FC25533-B806-43EC-BE6B-70AB270591B4}" srcOrd="2" destOrd="0" presId="urn:microsoft.com/office/officeart/2005/8/layout/funnel1"/>
    <dgm:cxn modelId="{9A8B5ABE-DCF3-4672-9734-71B7758C4349}" type="presParOf" srcId="{EE6B8C70-4A53-4ACA-BD3C-CDD1A5C1F3A2}" destId="{5CFC5027-F777-4454-9921-7C6FDB149F6E}" srcOrd="3" destOrd="0" presId="urn:microsoft.com/office/officeart/2005/8/layout/funnel1"/>
    <dgm:cxn modelId="{FD8985FC-F1D2-48C0-A1DA-405A75A0E182}" type="presParOf" srcId="{EE6B8C70-4A53-4ACA-BD3C-CDD1A5C1F3A2}" destId="{37128784-58A9-4E98-B1BE-9ECBFAF855D5}" srcOrd="4" destOrd="0" presId="urn:microsoft.com/office/officeart/2005/8/layout/funnel1"/>
    <dgm:cxn modelId="{59D6AADB-401A-4E6F-9361-10F3FB818F3B}" type="presParOf" srcId="{EE6B8C70-4A53-4ACA-BD3C-CDD1A5C1F3A2}" destId="{B6F9DD4E-64EC-423B-B7AF-6F7A849DE893}" srcOrd="5" destOrd="0" presId="urn:microsoft.com/office/officeart/2005/8/layout/funnel1"/>
    <dgm:cxn modelId="{8C529B8F-15A5-4673-B960-EAF98CE9D1E3}" type="presParOf" srcId="{EE6B8C70-4A53-4ACA-BD3C-CDD1A5C1F3A2}" destId="{9AE13DF0-3AFC-4768-A63A-4EEFD275B006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5A30B-4F9F-42A3-B62D-48F229B2A7F3}">
      <dsp:nvSpPr>
        <dsp:cNvPr id="0" name=""/>
        <dsp:cNvSpPr/>
      </dsp:nvSpPr>
      <dsp:spPr>
        <a:xfrm>
          <a:off x="868934" y="154170"/>
          <a:ext cx="3059688" cy="1062589"/>
        </a:xfrm>
        <a:prstGeom prst="ellipse">
          <a:avLst/>
        </a:prstGeom>
        <a:solidFill>
          <a:schemeClr val="dk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CB4486-DA34-4E3D-9CB2-AB75F28B8C69}">
      <dsp:nvSpPr>
        <dsp:cNvPr id="0" name=""/>
        <dsp:cNvSpPr/>
      </dsp:nvSpPr>
      <dsp:spPr>
        <a:xfrm>
          <a:off x="2107041" y="2756091"/>
          <a:ext cx="592962" cy="379496"/>
        </a:xfrm>
        <a:prstGeom prst="downArrow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C25533-B806-43EC-BE6B-70AB270591B4}">
      <dsp:nvSpPr>
        <dsp:cNvPr id="0" name=""/>
        <dsp:cNvSpPr/>
      </dsp:nvSpPr>
      <dsp:spPr>
        <a:xfrm>
          <a:off x="980411" y="3059688"/>
          <a:ext cx="2846222" cy="711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Eficiência</a:t>
          </a:r>
        </a:p>
      </dsp:txBody>
      <dsp:txXfrm>
        <a:off x="980411" y="3059688"/>
        <a:ext cx="2846222" cy="711555"/>
      </dsp:txXfrm>
    </dsp:sp>
    <dsp:sp modelId="{5CFC5027-F777-4454-9921-7C6FDB149F6E}">
      <dsp:nvSpPr>
        <dsp:cNvPr id="0" name=""/>
        <dsp:cNvSpPr/>
      </dsp:nvSpPr>
      <dsp:spPr>
        <a:xfrm>
          <a:off x="1981332" y="1298826"/>
          <a:ext cx="1067333" cy="1067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Sonda utilizada</a:t>
          </a:r>
        </a:p>
      </dsp:txBody>
      <dsp:txXfrm>
        <a:off x="2137639" y="1455133"/>
        <a:ext cx="754719" cy="754719"/>
      </dsp:txXfrm>
    </dsp:sp>
    <dsp:sp modelId="{37128784-58A9-4E98-B1BE-9ECBFAF855D5}">
      <dsp:nvSpPr>
        <dsp:cNvPr id="0" name=""/>
        <dsp:cNvSpPr/>
      </dsp:nvSpPr>
      <dsp:spPr>
        <a:xfrm>
          <a:off x="1217596" y="498088"/>
          <a:ext cx="1067333" cy="1067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Função </a:t>
          </a:r>
          <a:r>
            <a:rPr lang="pt-BR" sz="1300" i="1" kern="1200" dirty="0" err="1"/>
            <a:t>hash</a:t>
          </a:r>
          <a:endParaRPr lang="pt-BR" sz="1300" i="1" kern="1200" dirty="0"/>
        </a:p>
      </dsp:txBody>
      <dsp:txXfrm>
        <a:off x="1373903" y="654395"/>
        <a:ext cx="754719" cy="754719"/>
      </dsp:txXfrm>
    </dsp:sp>
    <dsp:sp modelId="{B6F9DD4E-64EC-423B-B7AF-6F7A849DE893}">
      <dsp:nvSpPr>
        <dsp:cNvPr id="0" name=""/>
        <dsp:cNvSpPr/>
      </dsp:nvSpPr>
      <dsp:spPr>
        <a:xfrm>
          <a:off x="2308648" y="240031"/>
          <a:ext cx="1067333" cy="1067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Tamanho da tabela</a:t>
          </a:r>
        </a:p>
      </dsp:txBody>
      <dsp:txXfrm>
        <a:off x="2464955" y="396338"/>
        <a:ext cx="754719" cy="754719"/>
      </dsp:txXfrm>
    </dsp:sp>
    <dsp:sp modelId="{9AE13DF0-3AFC-4768-A63A-4EEFD275B006}">
      <dsp:nvSpPr>
        <dsp:cNvPr id="0" name=""/>
        <dsp:cNvSpPr/>
      </dsp:nvSpPr>
      <dsp:spPr>
        <a:xfrm>
          <a:off x="743226" y="23718"/>
          <a:ext cx="3320592" cy="2656474"/>
        </a:xfrm>
        <a:prstGeom prst="funnel">
          <a:avLst/>
        </a:prstGeom>
        <a:solidFill>
          <a:schemeClr val="dk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2E5FC-1066-4F2E-A5B8-E06BC09D8976}" type="datetimeFigureOut">
              <a:rPr lang="pt-BR" smtClean="0"/>
              <a:t>01/05/2017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CCFCD-FAF5-4339-BCDB-9A42D1A2CB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13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699396"/>
            <a:ext cx="9144000" cy="212802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859382"/>
            <a:ext cx="9144000" cy="73918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37BA-5B3C-4EA7-B380-7EEAD1257325}" type="datetime1">
              <a:rPr lang="pt-BR" smtClean="0"/>
              <a:t>01/05/2017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3F50-6E31-46DF-B303-F10A9FAA9B1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5520"/>
            <a:ext cx="12192000" cy="234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4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933B-DBF7-4EF1-888F-B6FBA0EE177A}" type="datetime1">
              <a:rPr lang="pt-BR" smtClean="0"/>
              <a:t>01/05/2017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3F50-6E31-46DF-B303-F10A9FAA9B1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34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27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76A1-683D-4185-AC70-387ED7B86CE0}" type="datetime1">
              <a:rPr lang="pt-BR" smtClean="0"/>
              <a:t>01/05/2017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3F50-6E31-46DF-B303-F10A9FAA9B1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34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2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42FF-14EF-48CD-A6CB-FC9F38CAFEA9}" type="datetime1">
              <a:rPr lang="pt-BR" smtClean="0"/>
              <a:t>01/05/2017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3F50-6E31-46DF-B303-F10A9FAA9B1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34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9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327774"/>
            <a:ext cx="10515600" cy="2852737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5447211"/>
            <a:ext cx="10515600" cy="6424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9C8E9-B1E2-48A3-94A4-01BA36819A54}" type="datetime1">
              <a:rPr lang="pt-BR" smtClean="0"/>
              <a:t>01/05/2017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3F50-6E31-46DF-B303-F10A9FAA9B1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4501"/>
            <a:ext cx="12192000" cy="234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8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0927-2E18-4A97-87A5-FA7D0770172C}" type="datetime1">
              <a:rPr lang="pt-BR" smtClean="0"/>
              <a:t>01/05/2017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3F50-6E31-46DF-B303-F10A9FAA9B1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34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70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4003-B418-48C7-BB23-85C262F5CBCB}" type="datetime1">
              <a:rPr lang="pt-BR" smtClean="0"/>
              <a:t>01/05/2017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3F50-6E31-46DF-B303-F10A9FAA9B1C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34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97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6696-0913-47B9-8817-FA380210551E}" type="datetime1">
              <a:rPr lang="pt-BR" smtClean="0"/>
              <a:t>01/05/2017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3F50-6E31-46DF-B303-F10A9FAA9B1C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34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5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E920-DB08-44D1-9FEB-0409627C19F3}" type="datetime1">
              <a:rPr lang="pt-BR" smtClean="0"/>
              <a:t>01/05/2017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3F50-6E31-46DF-B303-F10A9FAA9B1C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34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B0BC-F9E1-4019-9ED5-5D5393419A37}" type="datetime1">
              <a:rPr lang="pt-BR" smtClean="0"/>
              <a:t>01/05/2017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3F50-6E31-46DF-B303-F10A9FAA9B1C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34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58C9-CCF5-47CB-B116-6A49F15AFF77}" type="datetime1">
              <a:rPr lang="pt-BR" smtClean="0"/>
              <a:t>01/05/2017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3F50-6E31-46DF-B303-F10A9FAA9B1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34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2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 radius="100"/>
                    </a14:imgEffect>
                  </a14:imgLayer>
                </a14:imgProps>
              </a:ext>
            </a:extLst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FD225-EAF4-485F-821C-82E00F50C1FA}" type="datetime1">
              <a:rPr lang="pt-BR" smtClean="0"/>
              <a:t>01/05/2017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E3F50-6E31-46DF-B303-F10A9FAA9B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30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&amp;ehk=YGbRoLBRdcVosVbnvb48lQ&amp;r=0&amp;pid=OfficeInsert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&amp;ehk=eoNtICnVW8ZtKT5sVcfqxg&amp;r=0&amp;pid=OfficeInsert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&amp;ehk=YGbRoLBRdcVosVbnvb48lQ&amp;r=0&amp;pid=OfficeInsert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&amp;ehk=YGbRoLBRdcVosVbnvb48lQ&amp;r=0&amp;pid=OfficeInsert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Hash</a:t>
            </a:r>
            <a:r>
              <a:rPr lang="pt-BR" dirty="0"/>
              <a:t> </a:t>
            </a:r>
            <a:r>
              <a:rPr lang="pt-BR" dirty="0" err="1"/>
              <a:t>Tables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753363"/>
            <a:ext cx="4572000" cy="1051089"/>
          </a:xfrm>
        </p:spPr>
        <p:txBody>
          <a:bodyPr>
            <a:normAutofit/>
          </a:bodyPr>
          <a:lstStyle/>
          <a:p>
            <a:pPr algn="r"/>
            <a:r>
              <a:rPr lang="pt-BR" dirty="0"/>
              <a:t>Alfredo Rodrigo S. Silva</a:t>
            </a:r>
          </a:p>
          <a:p>
            <a:pPr algn="r"/>
            <a:r>
              <a:rPr lang="pt-BR" dirty="0"/>
              <a:t>Bryan Khelven S. Barbosa</a:t>
            </a:r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6096000" y="4753363"/>
            <a:ext cx="4572000" cy="1051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Instituto Federal da Paraíba</a:t>
            </a:r>
          </a:p>
          <a:p>
            <a:pPr algn="l"/>
            <a:r>
              <a:rPr lang="pt-BR" dirty="0"/>
              <a:t>Campina Grande</a:t>
            </a:r>
          </a:p>
        </p:txBody>
      </p:sp>
      <p:cxnSp>
        <p:nvCxnSpPr>
          <p:cNvPr id="14" name="Conector reto 13"/>
          <p:cNvCxnSpPr>
            <a:cxnSpLocks/>
          </p:cNvCxnSpPr>
          <p:nvPr/>
        </p:nvCxnSpPr>
        <p:spPr>
          <a:xfrm>
            <a:off x="6096000" y="4753363"/>
            <a:ext cx="0" cy="852307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477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Sondagem linear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Na busca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3F50-6E31-46DF-B303-F10A9FAA9B1C}" type="slidenum">
              <a:rPr lang="pt-BR" smtClean="0"/>
              <a:t>10</a:t>
            </a:fld>
            <a:endParaRPr lang="pt-BR"/>
          </a:p>
        </p:txBody>
      </p:sp>
      <p:grpSp>
        <p:nvGrpSpPr>
          <p:cNvPr id="8" name="Agrupar 7"/>
          <p:cNvGrpSpPr/>
          <p:nvPr/>
        </p:nvGrpSpPr>
        <p:grpSpPr>
          <a:xfrm>
            <a:off x="9836802" y="1016961"/>
            <a:ext cx="1377287" cy="1377287"/>
            <a:chOff x="2149850" y="3989229"/>
            <a:chExt cx="1377287" cy="1377287"/>
          </a:xfrm>
        </p:grpSpPr>
        <p:sp>
          <p:nvSpPr>
            <p:cNvPr id="9" name="Retângulo 8"/>
            <p:cNvSpPr/>
            <p:nvPr/>
          </p:nvSpPr>
          <p:spPr>
            <a:xfrm>
              <a:off x="2149850" y="3989229"/>
              <a:ext cx="1377287" cy="13772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241002" y="4084609"/>
              <a:ext cx="1185481" cy="11854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Chave</a:t>
              </a:r>
            </a:p>
          </p:txBody>
        </p:sp>
      </p:grp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578" y="879245"/>
            <a:ext cx="469714" cy="466191"/>
          </a:xfrm>
          <a:prstGeom prst="rect">
            <a:avLst/>
          </a:prstGeom>
        </p:spPr>
      </p:pic>
      <p:grpSp>
        <p:nvGrpSpPr>
          <p:cNvPr id="7" name="Agrupar 6"/>
          <p:cNvGrpSpPr/>
          <p:nvPr/>
        </p:nvGrpSpPr>
        <p:grpSpPr>
          <a:xfrm>
            <a:off x="1413559" y="3417146"/>
            <a:ext cx="9364881" cy="2320342"/>
            <a:chOff x="1413559" y="3417146"/>
            <a:chExt cx="9364881" cy="2320342"/>
          </a:xfrm>
        </p:grpSpPr>
        <p:grpSp>
          <p:nvGrpSpPr>
            <p:cNvPr id="13" name="Agrupar 12"/>
            <p:cNvGrpSpPr/>
            <p:nvPr/>
          </p:nvGrpSpPr>
          <p:grpSpPr>
            <a:xfrm>
              <a:off x="1413559" y="3792292"/>
              <a:ext cx="9364881" cy="1945196"/>
              <a:chOff x="1560694" y="3827777"/>
              <a:chExt cx="9364881" cy="1945196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1560694" y="4579385"/>
                <a:ext cx="709683" cy="70968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2270377" y="4579384"/>
                <a:ext cx="709683" cy="70968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2980060" y="4579383"/>
                <a:ext cx="709683" cy="70968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3689743" y="4579383"/>
                <a:ext cx="709683" cy="70968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4399426" y="4579382"/>
                <a:ext cx="709683" cy="70968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5109109" y="4579381"/>
                <a:ext cx="709683" cy="70968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5818792" y="4579383"/>
                <a:ext cx="709683" cy="70968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5208979" y="4672784"/>
                <a:ext cx="516479" cy="5164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/>
                  <a:t>96</a:t>
                </a:r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3076662" y="4675981"/>
                <a:ext cx="516479" cy="5164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/>
                  <a:t>431</a:t>
                </a:r>
                <a:endParaRPr lang="pt-BR" sz="1600" dirty="0"/>
              </a:p>
            </p:txBody>
          </p:sp>
          <p:sp>
            <p:nvSpPr>
              <p:cNvPr id="23" name="Elipse 22"/>
              <p:cNvSpPr/>
              <p:nvPr/>
            </p:nvSpPr>
            <p:spPr>
              <a:xfrm>
                <a:off x="2573151" y="4886454"/>
                <a:ext cx="95534" cy="9553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4000303" y="4886454"/>
                <a:ext cx="95534" cy="9553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4703015" y="4886454"/>
                <a:ext cx="95534" cy="9553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25"/>
              <p:cNvSpPr/>
              <p:nvPr/>
            </p:nvSpPr>
            <p:spPr>
              <a:xfrm>
                <a:off x="5916146" y="4675982"/>
                <a:ext cx="516479" cy="5164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/>
                  <a:t>226</a:t>
                </a:r>
              </a:p>
            </p:txBody>
          </p:sp>
          <p:sp>
            <p:nvSpPr>
              <p:cNvPr id="27" name="CaixaDeTexto 26"/>
              <p:cNvSpPr txBox="1"/>
              <p:nvPr/>
            </p:nvSpPr>
            <p:spPr>
              <a:xfrm>
                <a:off x="1786232" y="5403641"/>
                <a:ext cx="9139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0        1          2        3         4        5        6         7         8        9        10        11       12</a:t>
                </a:r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6518164" y="4580382"/>
                <a:ext cx="709683" cy="70867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7228095" y="4579378"/>
                <a:ext cx="709683" cy="70968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29"/>
              <p:cNvSpPr/>
              <p:nvPr/>
            </p:nvSpPr>
            <p:spPr>
              <a:xfrm>
                <a:off x="7930690" y="4579377"/>
                <a:ext cx="709683" cy="70968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/>
              <p:cNvSpPr/>
              <p:nvPr/>
            </p:nvSpPr>
            <p:spPr>
              <a:xfrm>
                <a:off x="8635514" y="4580378"/>
                <a:ext cx="709683" cy="7086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31"/>
              <p:cNvSpPr/>
              <p:nvPr/>
            </p:nvSpPr>
            <p:spPr>
              <a:xfrm>
                <a:off x="9343644" y="4584280"/>
                <a:ext cx="709683" cy="70477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32"/>
              <p:cNvSpPr/>
              <p:nvPr/>
            </p:nvSpPr>
            <p:spPr>
              <a:xfrm>
                <a:off x="10046487" y="4579376"/>
                <a:ext cx="709683" cy="70968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34"/>
              <p:cNvSpPr/>
              <p:nvPr/>
            </p:nvSpPr>
            <p:spPr>
              <a:xfrm>
                <a:off x="6619417" y="4672783"/>
                <a:ext cx="516479" cy="5164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/>
                  <a:t>579</a:t>
                </a:r>
              </a:p>
            </p:txBody>
          </p:sp>
          <p:sp>
            <p:nvSpPr>
              <p:cNvPr id="36" name="Retângulo 35"/>
              <p:cNvSpPr/>
              <p:nvPr/>
            </p:nvSpPr>
            <p:spPr>
              <a:xfrm>
                <a:off x="10147614" y="4670736"/>
                <a:ext cx="516479" cy="5164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/>
                  <a:t>142</a:t>
                </a:r>
              </a:p>
            </p:txBody>
          </p:sp>
          <p:sp>
            <p:nvSpPr>
              <p:cNvPr id="37" name="Retângulo 36"/>
              <p:cNvSpPr/>
              <p:nvPr/>
            </p:nvSpPr>
            <p:spPr>
              <a:xfrm>
                <a:off x="9439217" y="4675151"/>
                <a:ext cx="516479" cy="5164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/>
                  <a:t>765</a:t>
                </a:r>
              </a:p>
            </p:txBody>
          </p:sp>
          <p:sp>
            <p:nvSpPr>
              <p:cNvPr id="38" name="Retângulo 37"/>
              <p:cNvSpPr/>
              <p:nvPr/>
            </p:nvSpPr>
            <p:spPr>
              <a:xfrm>
                <a:off x="7319773" y="4672782"/>
                <a:ext cx="516479" cy="5164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/>
                  <a:t>903</a:t>
                </a:r>
                <a:endParaRPr lang="pt-BR" dirty="0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8247811" y="4889524"/>
                <a:ext cx="95534" cy="9553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8952552" y="4890865"/>
                <a:ext cx="95534" cy="9553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Seta: Circular 42"/>
              <p:cNvSpPr/>
              <p:nvPr/>
            </p:nvSpPr>
            <p:spPr>
              <a:xfrm>
                <a:off x="4171674" y="4242664"/>
                <a:ext cx="460183" cy="573707"/>
              </a:xfrm>
              <a:prstGeom prst="circularArrow">
                <a:avLst>
                  <a:gd name="adj1" fmla="val 0"/>
                  <a:gd name="adj2" fmla="val 851508"/>
                  <a:gd name="adj3" fmla="val 15302856"/>
                  <a:gd name="adj4" fmla="val 11284863"/>
                  <a:gd name="adj5" fmla="val 104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Seta: Circular 43"/>
              <p:cNvSpPr/>
              <p:nvPr/>
            </p:nvSpPr>
            <p:spPr>
              <a:xfrm>
                <a:off x="3528681" y="4222668"/>
                <a:ext cx="460183" cy="573707"/>
              </a:xfrm>
              <a:prstGeom prst="circularArrow">
                <a:avLst>
                  <a:gd name="adj1" fmla="val 0"/>
                  <a:gd name="adj2" fmla="val 851508"/>
                  <a:gd name="adj3" fmla="val 20717180"/>
                  <a:gd name="adj4" fmla="val 11284863"/>
                  <a:gd name="adj5" fmla="val 104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Seta: para Baixo 46"/>
              <p:cNvSpPr/>
              <p:nvPr/>
            </p:nvSpPr>
            <p:spPr>
              <a:xfrm flipH="1">
                <a:off x="3298676" y="3827777"/>
                <a:ext cx="76374" cy="638578"/>
              </a:xfrm>
              <a:prstGeom prst="downArrow">
                <a:avLst>
                  <a:gd name="adj1" fmla="val 0"/>
                  <a:gd name="adj2" fmla="val 7402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8" name="Retângulo 47"/>
            <p:cNvSpPr/>
            <p:nvPr/>
          </p:nvSpPr>
          <p:spPr>
            <a:xfrm>
              <a:off x="1504516" y="4637296"/>
              <a:ext cx="516479" cy="5164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388</a:t>
              </a:r>
              <a:endParaRPr lang="pt-BR" sz="1600" dirty="0"/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2968305" y="3417146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561</a:t>
              </a:r>
              <a:endParaRPr lang="pt-BR" dirty="0"/>
            </a:p>
          </p:txBody>
        </p:sp>
        <p:sp>
          <p:nvSpPr>
            <p:cNvPr id="6" name="Sinal de Multiplicação 5"/>
            <p:cNvSpPr/>
            <p:nvPr/>
          </p:nvSpPr>
          <p:spPr>
            <a:xfrm>
              <a:off x="4264105" y="4061045"/>
              <a:ext cx="342182" cy="342182"/>
            </a:xfrm>
            <a:prstGeom prst="mathMultiply">
              <a:avLst>
                <a:gd name="adj1" fmla="val 0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03852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Sondagem linear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Na remoção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3F50-6E31-46DF-B303-F10A9FAA9B1C}" type="slidenum">
              <a:rPr lang="pt-BR" smtClean="0"/>
              <a:t>11</a:t>
            </a:fld>
            <a:endParaRPr lang="pt-BR"/>
          </a:p>
        </p:txBody>
      </p:sp>
      <p:grpSp>
        <p:nvGrpSpPr>
          <p:cNvPr id="8" name="Agrupar 7"/>
          <p:cNvGrpSpPr/>
          <p:nvPr/>
        </p:nvGrpSpPr>
        <p:grpSpPr>
          <a:xfrm>
            <a:off x="9836802" y="1016961"/>
            <a:ext cx="1377287" cy="1377287"/>
            <a:chOff x="2149850" y="3989229"/>
            <a:chExt cx="1377287" cy="1377287"/>
          </a:xfrm>
        </p:grpSpPr>
        <p:sp>
          <p:nvSpPr>
            <p:cNvPr id="9" name="Retângulo 8"/>
            <p:cNvSpPr/>
            <p:nvPr/>
          </p:nvSpPr>
          <p:spPr>
            <a:xfrm>
              <a:off x="2149850" y="3989229"/>
              <a:ext cx="1377287" cy="13772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241002" y="4084609"/>
              <a:ext cx="1185481" cy="11854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Chave</a:t>
              </a:r>
            </a:p>
          </p:txBody>
        </p:sp>
      </p:grpSp>
      <p:sp>
        <p:nvSpPr>
          <p:cNvPr id="12" name="Cruz 11"/>
          <p:cNvSpPr/>
          <p:nvPr/>
        </p:nvSpPr>
        <p:spPr>
          <a:xfrm rot="2753781">
            <a:off x="10949649" y="916798"/>
            <a:ext cx="428225" cy="428225"/>
          </a:xfrm>
          <a:prstGeom prst="plus">
            <a:avLst>
              <a:gd name="adj" fmla="val 39493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/>
          <p:cNvGrpSpPr/>
          <p:nvPr/>
        </p:nvGrpSpPr>
        <p:grpSpPr>
          <a:xfrm>
            <a:off x="1413559" y="3417146"/>
            <a:ext cx="9364881" cy="2320342"/>
            <a:chOff x="1413559" y="3417146"/>
            <a:chExt cx="9364881" cy="2320342"/>
          </a:xfrm>
        </p:grpSpPr>
        <p:grpSp>
          <p:nvGrpSpPr>
            <p:cNvPr id="13" name="Agrupar 12"/>
            <p:cNvGrpSpPr/>
            <p:nvPr/>
          </p:nvGrpSpPr>
          <p:grpSpPr>
            <a:xfrm>
              <a:off x="1413559" y="3417146"/>
              <a:ext cx="9364881" cy="2320342"/>
              <a:chOff x="1413559" y="3417146"/>
              <a:chExt cx="9364881" cy="2320342"/>
            </a:xfrm>
          </p:grpSpPr>
          <p:grpSp>
            <p:nvGrpSpPr>
              <p:cNvPr id="14" name="Agrupar 13"/>
              <p:cNvGrpSpPr/>
              <p:nvPr/>
            </p:nvGrpSpPr>
            <p:grpSpPr>
              <a:xfrm>
                <a:off x="1413559" y="3792292"/>
                <a:ext cx="9364881" cy="1945196"/>
                <a:chOff x="1413559" y="3792292"/>
                <a:chExt cx="9364881" cy="1945196"/>
              </a:xfrm>
            </p:grpSpPr>
            <p:sp>
              <p:nvSpPr>
                <p:cNvPr id="17" name="Retângulo 16"/>
                <p:cNvSpPr/>
                <p:nvPr/>
              </p:nvSpPr>
              <p:spPr>
                <a:xfrm>
                  <a:off x="1413559" y="4543900"/>
                  <a:ext cx="709683" cy="70968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/>
                <p:cNvSpPr/>
                <p:nvPr/>
              </p:nvSpPr>
              <p:spPr>
                <a:xfrm>
                  <a:off x="2123242" y="4543899"/>
                  <a:ext cx="709683" cy="70968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18"/>
                <p:cNvSpPr/>
                <p:nvPr/>
              </p:nvSpPr>
              <p:spPr>
                <a:xfrm>
                  <a:off x="2832925" y="4543898"/>
                  <a:ext cx="709683" cy="70968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19"/>
                <p:cNvSpPr/>
                <p:nvPr/>
              </p:nvSpPr>
              <p:spPr>
                <a:xfrm>
                  <a:off x="3542608" y="4543898"/>
                  <a:ext cx="709683" cy="70968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Retângulo 20"/>
                <p:cNvSpPr/>
                <p:nvPr/>
              </p:nvSpPr>
              <p:spPr>
                <a:xfrm>
                  <a:off x="4252291" y="4543897"/>
                  <a:ext cx="709683" cy="70968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 21"/>
                <p:cNvSpPr/>
                <p:nvPr/>
              </p:nvSpPr>
              <p:spPr>
                <a:xfrm>
                  <a:off x="4961974" y="4543896"/>
                  <a:ext cx="709683" cy="70968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22"/>
                <p:cNvSpPr/>
                <p:nvPr/>
              </p:nvSpPr>
              <p:spPr>
                <a:xfrm>
                  <a:off x="5671657" y="4543898"/>
                  <a:ext cx="709683" cy="70968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Retângulo 23"/>
                <p:cNvSpPr/>
                <p:nvPr/>
              </p:nvSpPr>
              <p:spPr>
                <a:xfrm>
                  <a:off x="5061844" y="4637299"/>
                  <a:ext cx="516479" cy="5164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96</a:t>
                  </a:r>
                </a:p>
              </p:txBody>
            </p:sp>
            <p:sp>
              <p:nvSpPr>
                <p:cNvPr id="25" name="Retângulo 24"/>
                <p:cNvSpPr/>
                <p:nvPr/>
              </p:nvSpPr>
              <p:spPr>
                <a:xfrm>
                  <a:off x="2929527" y="4640496"/>
                  <a:ext cx="516479" cy="5164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431</a:t>
                  </a:r>
                  <a:endParaRPr lang="pt-BR" sz="1600" dirty="0"/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2426016" y="4850969"/>
                  <a:ext cx="95534" cy="9553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Elipse 26"/>
                <p:cNvSpPr/>
                <p:nvPr/>
              </p:nvSpPr>
              <p:spPr>
                <a:xfrm>
                  <a:off x="3853168" y="4850969"/>
                  <a:ext cx="95534" cy="9553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" name="Elipse 27"/>
                <p:cNvSpPr/>
                <p:nvPr/>
              </p:nvSpPr>
              <p:spPr>
                <a:xfrm>
                  <a:off x="4555880" y="4850969"/>
                  <a:ext cx="95534" cy="9553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CaixaDeTexto 29"/>
                <p:cNvSpPr txBox="1"/>
                <p:nvPr/>
              </p:nvSpPr>
              <p:spPr>
                <a:xfrm>
                  <a:off x="1639097" y="5368156"/>
                  <a:ext cx="91393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0        1          2        3         4        5        6         7         8        9        10        11       12</a:t>
                  </a:r>
                </a:p>
              </p:txBody>
            </p:sp>
            <p:sp>
              <p:nvSpPr>
                <p:cNvPr id="31" name="Retângulo 30"/>
                <p:cNvSpPr/>
                <p:nvPr/>
              </p:nvSpPr>
              <p:spPr>
                <a:xfrm>
                  <a:off x="6371029" y="4544897"/>
                  <a:ext cx="709683" cy="70867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Retângulo 31"/>
                <p:cNvSpPr/>
                <p:nvPr/>
              </p:nvSpPr>
              <p:spPr>
                <a:xfrm>
                  <a:off x="7080960" y="4543893"/>
                  <a:ext cx="709683" cy="70968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 32"/>
                <p:cNvSpPr/>
                <p:nvPr/>
              </p:nvSpPr>
              <p:spPr>
                <a:xfrm>
                  <a:off x="7783555" y="4543892"/>
                  <a:ext cx="709683" cy="70968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33"/>
                <p:cNvSpPr/>
                <p:nvPr/>
              </p:nvSpPr>
              <p:spPr>
                <a:xfrm>
                  <a:off x="8488379" y="4544893"/>
                  <a:ext cx="709683" cy="708682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34"/>
                <p:cNvSpPr/>
                <p:nvPr/>
              </p:nvSpPr>
              <p:spPr>
                <a:xfrm>
                  <a:off x="9196509" y="4548795"/>
                  <a:ext cx="709683" cy="70477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tângulo 35"/>
                <p:cNvSpPr/>
                <p:nvPr/>
              </p:nvSpPr>
              <p:spPr>
                <a:xfrm>
                  <a:off x="9899352" y="4543891"/>
                  <a:ext cx="709683" cy="70968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Retângulo 36"/>
                <p:cNvSpPr/>
                <p:nvPr/>
              </p:nvSpPr>
              <p:spPr>
                <a:xfrm>
                  <a:off x="6472282" y="4637298"/>
                  <a:ext cx="516479" cy="5164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579</a:t>
                  </a:r>
                </a:p>
              </p:txBody>
            </p:sp>
            <p:sp>
              <p:nvSpPr>
                <p:cNvPr id="38" name="Retângulo 37"/>
                <p:cNvSpPr/>
                <p:nvPr/>
              </p:nvSpPr>
              <p:spPr>
                <a:xfrm>
                  <a:off x="10000479" y="4635251"/>
                  <a:ext cx="516479" cy="5164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142</a:t>
                  </a:r>
                </a:p>
              </p:txBody>
            </p:sp>
            <p:sp>
              <p:nvSpPr>
                <p:cNvPr id="39" name="Retângulo 38"/>
                <p:cNvSpPr/>
                <p:nvPr/>
              </p:nvSpPr>
              <p:spPr>
                <a:xfrm>
                  <a:off x="9292082" y="4639666"/>
                  <a:ext cx="516479" cy="5164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765</a:t>
                  </a:r>
                </a:p>
              </p:txBody>
            </p:sp>
            <p:sp>
              <p:nvSpPr>
                <p:cNvPr id="40" name="Retângulo 39"/>
                <p:cNvSpPr/>
                <p:nvPr/>
              </p:nvSpPr>
              <p:spPr>
                <a:xfrm>
                  <a:off x="7172638" y="4637297"/>
                  <a:ext cx="516479" cy="5164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903</a:t>
                  </a:r>
                  <a:endParaRPr lang="pt-BR" dirty="0"/>
                </a:p>
              </p:txBody>
            </p:sp>
            <p:sp>
              <p:nvSpPr>
                <p:cNvPr id="41" name="Elipse 40"/>
                <p:cNvSpPr/>
                <p:nvPr/>
              </p:nvSpPr>
              <p:spPr>
                <a:xfrm>
                  <a:off x="8100676" y="4854039"/>
                  <a:ext cx="95534" cy="9553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8805417" y="4855380"/>
                  <a:ext cx="95534" cy="9553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Seta: para Baixo 44"/>
                <p:cNvSpPr/>
                <p:nvPr/>
              </p:nvSpPr>
              <p:spPr>
                <a:xfrm flipH="1">
                  <a:off x="5987507" y="3792292"/>
                  <a:ext cx="76374" cy="638578"/>
                </a:xfrm>
                <a:prstGeom prst="downArrow">
                  <a:avLst>
                    <a:gd name="adj1" fmla="val 0"/>
                    <a:gd name="adj2" fmla="val 74022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5" name="Retângulo 14"/>
              <p:cNvSpPr/>
              <p:nvPr/>
            </p:nvSpPr>
            <p:spPr>
              <a:xfrm>
                <a:off x="1504516" y="4637296"/>
                <a:ext cx="516479" cy="5164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/>
                  <a:t>388</a:t>
                </a:r>
                <a:endParaRPr lang="pt-BR" sz="1600" dirty="0"/>
              </a:p>
            </p:txBody>
          </p:sp>
          <p:sp>
            <p:nvSpPr>
              <p:cNvPr id="16" name="CaixaDeTexto 15"/>
              <p:cNvSpPr txBox="1"/>
              <p:nvPr/>
            </p:nvSpPr>
            <p:spPr>
              <a:xfrm>
                <a:off x="5791022" y="3417146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/>
                  <a:t>903</a:t>
                </a:r>
                <a:endParaRPr lang="pt-BR" dirty="0"/>
              </a:p>
            </p:txBody>
          </p:sp>
        </p:grpSp>
        <p:sp>
          <p:nvSpPr>
            <p:cNvPr id="46" name="Seta: Circular 45"/>
            <p:cNvSpPr/>
            <p:nvPr/>
          </p:nvSpPr>
          <p:spPr>
            <a:xfrm>
              <a:off x="6184643" y="4207179"/>
              <a:ext cx="460183" cy="573707"/>
            </a:xfrm>
            <a:prstGeom prst="circularArrow">
              <a:avLst>
                <a:gd name="adj1" fmla="val 0"/>
                <a:gd name="adj2" fmla="val 851508"/>
                <a:gd name="adj3" fmla="val 15302856"/>
                <a:gd name="adj4" fmla="val 11284863"/>
                <a:gd name="adj5" fmla="val 1048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Sinal de Multiplicação 46"/>
            <p:cNvSpPr/>
            <p:nvPr/>
          </p:nvSpPr>
          <p:spPr>
            <a:xfrm>
              <a:off x="6424209" y="4061045"/>
              <a:ext cx="342182" cy="342182"/>
            </a:xfrm>
            <a:prstGeom prst="mathMultiply">
              <a:avLst>
                <a:gd name="adj1" fmla="val 0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885212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Sondagem linear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Na remoção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3F50-6E31-46DF-B303-F10A9FAA9B1C}" type="slidenum">
              <a:rPr lang="pt-BR" smtClean="0"/>
              <a:t>12</a:t>
            </a:fld>
            <a:endParaRPr lang="pt-BR"/>
          </a:p>
        </p:txBody>
      </p:sp>
      <p:grpSp>
        <p:nvGrpSpPr>
          <p:cNvPr id="8" name="Agrupar 7"/>
          <p:cNvGrpSpPr/>
          <p:nvPr/>
        </p:nvGrpSpPr>
        <p:grpSpPr>
          <a:xfrm>
            <a:off x="9836802" y="1016961"/>
            <a:ext cx="1377287" cy="1377287"/>
            <a:chOff x="2149850" y="3989229"/>
            <a:chExt cx="1377287" cy="1377287"/>
          </a:xfrm>
        </p:grpSpPr>
        <p:sp>
          <p:nvSpPr>
            <p:cNvPr id="9" name="Retângulo 8"/>
            <p:cNvSpPr/>
            <p:nvPr/>
          </p:nvSpPr>
          <p:spPr>
            <a:xfrm>
              <a:off x="2149850" y="3989229"/>
              <a:ext cx="1377287" cy="13772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241002" y="4084609"/>
              <a:ext cx="1185481" cy="11854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Chave</a:t>
              </a:r>
            </a:p>
          </p:txBody>
        </p:sp>
      </p:grpSp>
      <p:sp>
        <p:nvSpPr>
          <p:cNvPr id="12" name="Cruz 11"/>
          <p:cNvSpPr/>
          <p:nvPr/>
        </p:nvSpPr>
        <p:spPr>
          <a:xfrm rot="2753781">
            <a:off x="10949649" y="916798"/>
            <a:ext cx="428225" cy="428225"/>
          </a:xfrm>
          <a:prstGeom prst="plus">
            <a:avLst>
              <a:gd name="adj" fmla="val 39493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/>
          <p:cNvGrpSpPr/>
          <p:nvPr/>
        </p:nvGrpSpPr>
        <p:grpSpPr>
          <a:xfrm>
            <a:off x="1413559" y="3417146"/>
            <a:ext cx="9364881" cy="2320342"/>
            <a:chOff x="1413559" y="3417146"/>
            <a:chExt cx="9364881" cy="2320342"/>
          </a:xfrm>
        </p:grpSpPr>
        <p:grpSp>
          <p:nvGrpSpPr>
            <p:cNvPr id="13" name="Agrupar 12"/>
            <p:cNvGrpSpPr/>
            <p:nvPr/>
          </p:nvGrpSpPr>
          <p:grpSpPr>
            <a:xfrm>
              <a:off x="1413559" y="3417146"/>
              <a:ext cx="9364881" cy="2320342"/>
              <a:chOff x="1413559" y="3417146"/>
              <a:chExt cx="9364881" cy="2320342"/>
            </a:xfrm>
          </p:grpSpPr>
          <p:grpSp>
            <p:nvGrpSpPr>
              <p:cNvPr id="14" name="Agrupar 13"/>
              <p:cNvGrpSpPr/>
              <p:nvPr/>
            </p:nvGrpSpPr>
            <p:grpSpPr>
              <a:xfrm>
                <a:off x="1413559" y="3792292"/>
                <a:ext cx="9364881" cy="1945196"/>
                <a:chOff x="1413559" y="3792292"/>
                <a:chExt cx="9364881" cy="1945196"/>
              </a:xfrm>
            </p:grpSpPr>
            <p:sp>
              <p:nvSpPr>
                <p:cNvPr id="17" name="Retângulo 16"/>
                <p:cNvSpPr/>
                <p:nvPr/>
              </p:nvSpPr>
              <p:spPr>
                <a:xfrm>
                  <a:off x="1413559" y="4543900"/>
                  <a:ext cx="709683" cy="70968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/>
                <p:cNvSpPr/>
                <p:nvPr/>
              </p:nvSpPr>
              <p:spPr>
                <a:xfrm>
                  <a:off x="2123242" y="4543899"/>
                  <a:ext cx="709683" cy="70968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18"/>
                <p:cNvSpPr/>
                <p:nvPr/>
              </p:nvSpPr>
              <p:spPr>
                <a:xfrm>
                  <a:off x="2832925" y="4543898"/>
                  <a:ext cx="709683" cy="70968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19"/>
                <p:cNvSpPr/>
                <p:nvPr/>
              </p:nvSpPr>
              <p:spPr>
                <a:xfrm>
                  <a:off x="3542608" y="4543898"/>
                  <a:ext cx="709683" cy="70968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Retângulo 20"/>
                <p:cNvSpPr/>
                <p:nvPr/>
              </p:nvSpPr>
              <p:spPr>
                <a:xfrm>
                  <a:off x="4252291" y="4543897"/>
                  <a:ext cx="709683" cy="70968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 21"/>
                <p:cNvSpPr/>
                <p:nvPr/>
              </p:nvSpPr>
              <p:spPr>
                <a:xfrm>
                  <a:off x="4961974" y="4543896"/>
                  <a:ext cx="709683" cy="70968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22"/>
                <p:cNvSpPr/>
                <p:nvPr/>
              </p:nvSpPr>
              <p:spPr>
                <a:xfrm>
                  <a:off x="5671657" y="4543898"/>
                  <a:ext cx="709683" cy="70968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Retângulo 23"/>
                <p:cNvSpPr/>
                <p:nvPr/>
              </p:nvSpPr>
              <p:spPr>
                <a:xfrm>
                  <a:off x="5061844" y="4637299"/>
                  <a:ext cx="516479" cy="5164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96</a:t>
                  </a:r>
                </a:p>
              </p:txBody>
            </p:sp>
            <p:sp>
              <p:nvSpPr>
                <p:cNvPr id="25" name="Retângulo 24"/>
                <p:cNvSpPr/>
                <p:nvPr/>
              </p:nvSpPr>
              <p:spPr>
                <a:xfrm>
                  <a:off x="2929527" y="4640496"/>
                  <a:ext cx="516479" cy="5164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431</a:t>
                  </a:r>
                  <a:endParaRPr lang="pt-BR" sz="1600" dirty="0"/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2426016" y="4850969"/>
                  <a:ext cx="95534" cy="9553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Elipse 26"/>
                <p:cNvSpPr/>
                <p:nvPr/>
              </p:nvSpPr>
              <p:spPr>
                <a:xfrm>
                  <a:off x="3853168" y="4850969"/>
                  <a:ext cx="95534" cy="9553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" name="Elipse 27"/>
                <p:cNvSpPr/>
                <p:nvPr/>
              </p:nvSpPr>
              <p:spPr>
                <a:xfrm>
                  <a:off x="4555880" y="4850969"/>
                  <a:ext cx="95534" cy="9553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CaixaDeTexto 29"/>
                <p:cNvSpPr txBox="1"/>
                <p:nvPr/>
              </p:nvSpPr>
              <p:spPr>
                <a:xfrm>
                  <a:off x="1639097" y="5368156"/>
                  <a:ext cx="91393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0        1          2        3         4        5        6         7         8        9        10        11       12</a:t>
                  </a:r>
                </a:p>
              </p:txBody>
            </p:sp>
            <p:sp>
              <p:nvSpPr>
                <p:cNvPr id="31" name="Retângulo 30"/>
                <p:cNvSpPr/>
                <p:nvPr/>
              </p:nvSpPr>
              <p:spPr>
                <a:xfrm>
                  <a:off x="6371029" y="4544897"/>
                  <a:ext cx="709683" cy="70867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Retângulo 31"/>
                <p:cNvSpPr/>
                <p:nvPr/>
              </p:nvSpPr>
              <p:spPr>
                <a:xfrm>
                  <a:off x="7080960" y="4543893"/>
                  <a:ext cx="709683" cy="70968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 32"/>
                <p:cNvSpPr/>
                <p:nvPr/>
              </p:nvSpPr>
              <p:spPr>
                <a:xfrm>
                  <a:off x="7783555" y="4543892"/>
                  <a:ext cx="709683" cy="70968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33"/>
                <p:cNvSpPr/>
                <p:nvPr/>
              </p:nvSpPr>
              <p:spPr>
                <a:xfrm>
                  <a:off x="8488379" y="4544893"/>
                  <a:ext cx="709683" cy="708682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34"/>
                <p:cNvSpPr/>
                <p:nvPr/>
              </p:nvSpPr>
              <p:spPr>
                <a:xfrm>
                  <a:off x="9196509" y="4548795"/>
                  <a:ext cx="709683" cy="70477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tângulo 35"/>
                <p:cNvSpPr/>
                <p:nvPr/>
              </p:nvSpPr>
              <p:spPr>
                <a:xfrm>
                  <a:off x="9899352" y="4543891"/>
                  <a:ext cx="709683" cy="70968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Retângulo 36"/>
                <p:cNvSpPr/>
                <p:nvPr/>
              </p:nvSpPr>
              <p:spPr>
                <a:xfrm>
                  <a:off x="6472282" y="4637298"/>
                  <a:ext cx="516479" cy="5164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579</a:t>
                  </a:r>
                </a:p>
              </p:txBody>
            </p:sp>
            <p:sp>
              <p:nvSpPr>
                <p:cNvPr id="38" name="Retângulo 37"/>
                <p:cNvSpPr/>
                <p:nvPr/>
              </p:nvSpPr>
              <p:spPr>
                <a:xfrm>
                  <a:off x="10000479" y="4635251"/>
                  <a:ext cx="516479" cy="5164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142</a:t>
                  </a:r>
                </a:p>
              </p:txBody>
            </p:sp>
            <p:sp>
              <p:nvSpPr>
                <p:cNvPr id="39" name="Retângulo 38"/>
                <p:cNvSpPr/>
                <p:nvPr/>
              </p:nvSpPr>
              <p:spPr>
                <a:xfrm>
                  <a:off x="9292082" y="4639666"/>
                  <a:ext cx="516479" cy="5164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765</a:t>
                  </a:r>
                </a:p>
              </p:txBody>
            </p:sp>
            <p:sp>
              <p:nvSpPr>
                <p:cNvPr id="40" name="Retângulo 39"/>
                <p:cNvSpPr/>
                <p:nvPr/>
              </p:nvSpPr>
              <p:spPr>
                <a:xfrm>
                  <a:off x="7172638" y="4637297"/>
                  <a:ext cx="516479" cy="51647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/>
                    <a:t>903</a:t>
                  </a:r>
                  <a:endParaRPr lang="pt-BR" dirty="0"/>
                </a:p>
              </p:txBody>
            </p:sp>
            <p:sp>
              <p:nvSpPr>
                <p:cNvPr id="41" name="Elipse 40"/>
                <p:cNvSpPr/>
                <p:nvPr/>
              </p:nvSpPr>
              <p:spPr>
                <a:xfrm>
                  <a:off x="8100676" y="4854039"/>
                  <a:ext cx="95534" cy="9553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8805417" y="4855380"/>
                  <a:ext cx="95534" cy="9553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Seta: para Baixo 44"/>
                <p:cNvSpPr/>
                <p:nvPr/>
              </p:nvSpPr>
              <p:spPr>
                <a:xfrm flipH="1">
                  <a:off x="5987507" y="3792292"/>
                  <a:ext cx="76374" cy="638578"/>
                </a:xfrm>
                <a:prstGeom prst="downArrow">
                  <a:avLst>
                    <a:gd name="adj1" fmla="val 0"/>
                    <a:gd name="adj2" fmla="val 74022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5" name="Retângulo 14"/>
              <p:cNvSpPr/>
              <p:nvPr/>
            </p:nvSpPr>
            <p:spPr>
              <a:xfrm>
                <a:off x="1504516" y="4637296"/>
                <a:ext cx="516479" cy="5164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/>
                  <a:t>388</a:t>
                </a:r>
                <a:endParaRPr lang="pt-BR" sz="1600" dirty="0"/>
              </a:p>
            </p:txBody>
          </p:sp>
          <p:sp>
            <p:nvSpPr>
              <p:cNvPr id="16" name="CaixaDeTexto 15"/>
              <p:cNvSpPr txBox="1"/>
              <p:nvPr/>
            </p:nvSpPr>
            <p:spPr>
              <a:xfrm>
                <a:off x="5791022" y="3417146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/>
                  <a:t>903</a:t>
                </a:r>
                <a:endParaRPr lang="pt-B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/>
                <p:cNvSpPr txBox="1"/>
                <p:nvPr/>
              </p:nvSpPr>
              <p:spPr>
                <a:xfrm>
                  <a:off x="5930475" y="4767634"/>
                  <a:ext cx="2067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pt-BR" smtClean="0">
                            <a:latin typeface="Cambria Math" panose="02040503050406030204" pitchFamily="18" charset="0"/>
                          </a:rPr>
                          <m:t>Δ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" name="CaixaDe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475" y="4767634"/>
                  <a:ext cx="20678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529" r="-23529" b="-869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Seta: Circular 42"/>
            <p:cNvSpPr/>
            <p:nvPr/>
          </p:nvSpPr>
          <p:spPr>
            <a:xfrm>
              <a:off x="6191008" y="4187183"/>
              <a:ext cx="460183" cy="573707"/>
            </a:xfrm>
            <a:prstGeom prst="circularArrow">
              <a:avLst>
                <a:gd name="adj1" fmla="val 0"/>
                <a:gd name="adj2" fmla="val 851508"/>
                <a:gd name="adj3" fmla="val 20717180"/>
                <a:gd name="adj4" fmla="val 11284863"/>
                <a:gd name="adj5" fmla="val 1048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4" name="Seta: Circular 43"/>
            <p:cNvSpPr/>
            <p:nvPr/>
          </p:nvSpPr>
          <p:spPr>
            <a:xfrm>
              <a:off x="6880124" y="4187183"/>
              <a:ext cx="460183" cy="573707"/>
            </a:xfrm>
            <a:prstGeom prst="circularArrow">
              <a:avLst>
                <a:gd name="adj1" fmla="val 0"/>
                <a:gd name="adj2" fmla="val 851508"/>
                <a:gd name="adj3" fmla="val 20717180"/>
                <a:gd name="adj4" fmla="val 11284863"/>
                <a:gd name="adj5" fmla="val 1048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5769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Clustering</a:t>
            </a:r>
            <a:endParaRPr lang="pt-BR" i="1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>
          <a:xfrm>
            <a:off x="838200" y="2181225"/>
            <a:ext cx="5181600" cy="4351338"/>
          </a:xfrm>
        </p:spPr>
        <p:txBody>
          <a:bodyPr/>
          <a:lstStyle/>
          <a:p>
            <a:r>
              <a:rPr lang="pt-BR" dirty="0"/>
              <a:t>Quanto mais chaves inseridas, mais colisões haverão</a:t>
            </a:r>
          </a:p>
          <a:p>
            <a:r>
              <a:rPr lang="pt-BR" dirty="0"/>
              <a:t>Sondagem linear</a:t>
            </a:r>
          </a:p>
          <a:p>
            <a:r>
              <a:rPr lang="pt-BR" dirty="0"/>
              <a:t>Cluster</a:t>
            </a:r>
          </a:p>
          <a:p>
            <a:endParaRPr lang="pt-BR" dirty="0"/>
          </a:p>
          <a:p>
            <a:r>
              <a:rPr lang="pt-BR" dirty="0"/>
              <a:t>  cluster =    tempo de busca</a:t>
            </a:r>
          </a:p>
        </p:txBody>
      </p:sp>
      <p:pic>
        <p:nvPicPr>
          <p:cNvPr id="13" name="Espaço Reservado para Conteúdo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181600" cy="3985514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3F50-6E31-46DF-B303-F10A9FAA9B1C}" type="slidenum">
              <a:rPr lang="pt-BR" smtClean="0"/>
              <a:t>13</a:t>
            </a:fld>
            <a:endParaRPr lang="pt-BR"/>
          </a:p>
        </p:txBody>
      </p:sp>
      <p:sp>
        <p:nvSpPr>
          <p:cNvPr id="16" name="Seta: para Baixo 15"/>
          <p:cNvSpPr/>
          <p:nvPr/>
        </p:nvSpPr>
        <p:spPr>
          <a:xfrm flipV="1">
            <a:off x="2941986" y="5037991"/>
            <a:ext cx="139147" cy="307053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Seta: para Baixo 16"/>
          <p:cNvSpPr/>
          <p:nvPr/>
        </p:nvSpPr>
        <p:spPr>
          <a:xfrm flipV="1">
            <a:off x="1151270" y="5037991"/>
            <a:ext cx="139147" cy="313680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8063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Rehashing</a:t>
            </a:r>
            <a:endParaRPr lang="pt-BR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53277"/>
                <a:ext cx="10515600" cy="3104185"/>
              </a:xfrm>
            </p:spPr>
            <p:txBody>
              <a:bodyPr/>
              <a:lstStyle/>
              <a:p>
                <a:r>
                  <a:rPr lang="pt-BR" dirty="0"/>
                  <a:t>Redimensionamento do tamanho da tabela</a:t>
                </a:r>
              </a:p>
              <a:p>
                <a:r>
                  <a:rPr lang="pt-BR" dirty="0"/>
                  <a:t>O conteúdo é “copiado”, mas não como você está pensando!</a:t>
                </a:r>
              </a:p>
              <a:p>
                <a:r>
                  <a:rPr lang="pt-BR" dirty="0"/>
                  <a:t>Lembrando da função: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key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key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 % 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53277"/>
                <a:ext cx="10515600" cy="3104185"/>
              </a:xfrm>
              <a:blipFill>
                <a:blip r:embed="rId2"/>
                <a:stretch>
                  <a:fillRect l="-1043" t="-35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3F50-6E31-46DF-B303-F10A9FAA9B1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121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Rehashing</a:t>
            </a:r>
            <a:endParaRPr lang="pt-BR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358900" y="21431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pt-BR" sz="1800" dirty="0"/>
              </a:p>
              <a:p>
                <a:pPr marL="0" indent="0">
                  <a:buNone/>
                </a:pPr>
                <a:endParaRPr lang="pt-BR" sz="1800" dirty="0"/>
              </a:p>
              <a:p>
                <a:pPr marL="0" indent="0">
                  <a:buNone/>
                </a:pPr>
                <a:endParaRPr lang="pt-BR" sz="1800" dirty="0"/>
              </a:p>
              <a:p>
                <a:pPr marL="0" indent="0">
                  <a:buNone/>
                </a:pPr>
                <a:endParaRPr lang="pt-BR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96</m:t>
                          </m:r>
                        </m:e>
                      </m:d>
                      <m:r>
                        <a:rPr lang="pt-BR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800" b="0" i="0" smtClean="0">
                          <a:latin typeface="Cambria Math" panose="02040503050406030204" pitchFamily="18" charset="0"/>
                        </a:rPr>
                        <m:t>96</m:t>
                      </m:r>
                      <m:r>
                        <a:rPr lang="pt-BR" sz="1800">
                          <a:latin typeface="Cambria Math" panose="02040503050406030204" pitchFamily="18" charset="0"/>
                        </a:rPr>
                        <m:t> % </m:t>
                      </m:r>
                      <m:r>
                        <a:rPr lang="pt-BR" sz="1800" b="0" i="0" smtClean="0">
                          <a:latin typeface="Cambria Math" panose="02040503050406030204" pitchFamily="18" charset="0"/>
                        </a:rPr>
                        <m:t>13=5</m:t>
                      </m:r>
                    </m:oMath>
                  </m:oMathPara>
                </a14:m>
                <a:endParaRPr lang="pt-BR" sz="1800" dirty="0"/>
              </a:p>
              <a:p>
                <a:pPr marL="0" indent="0">
                  <a:buNone/>
                </a:pPr>
                <a:endParaRPr lang="pt-BR" sz="1800" dirty="0"/>
              </a:p>
              <a:p>
                <a:pPr marL="0" indent="0">
                  <a:buNone/>
                </a:pPr>
                <a:endParaRPr lang="pt-BR" sz="1800" dirty="0"/>
              </a:p>
              <a:p>
                <a:pPr marL="0" indent="0">
                  <a:buNone/>
                </a:pPr>
                <a:endParaRPr lang="pt-BR" sz="1800" dirty="0"/>
              </a:p>
              <a:p>
                <a:pPr marL="0" indent="0">
                  <a:buNone/>
                </a:pPr>
                <a:endParaRPr lang="pt-BR" sz="1800" dirty="0"/>
              </a:p>
              <a:p>
                <a:pPr marL="0" indent="0">
                  <a:buNone/>
                </a:pPr>
                <a:endParaRPr lang="pt-BR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96</m:t>
                          </m:r>
                        </m:e>
                      </m:d>
                      <m:r>
                        <a:rPr lang="pt-BR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800" b="0" i="0" smtClean="0">
                          <a:latin typeface="Cambria Math" panose="02040503050406030204" pitchFamily="18" charset="0"/>
                        </a:rPr>
                        <m:t>96</m:t>
                      </m:r>
                      <m:r>
                        <a:rPr lang="pt-BR" sz="1800">
                          <a:latin typeface="Cambria Math" panose="02040503050406030204" pitchFamily="18" charset="0"/>
                        </a:rPr>
                        <m:t> % </m:t>
                      </m:r>
                      <m:r>
                        <a:rPr lang="pt-BR" sz="1800" b="0" i="0" smtClean="0">
                          <a:latin typeface="Cambria Math" panose="02040503050406030204" pitchFamily="18" charset="0"/>
                        </a:rPr>
                        <m:t>17=11</m:t>
                      </m:r>
                    </m:oMath>
                  </m:oMathPara>
                </a14:m>
                <a:endParaRPr lang="pt-BR" sz="1800" dirty="0"/>
              </a:p>
              <a:p>
                <a:pPr marL="0" indent="0">
                  <a:buNone/>
                </a:pPr>
                <a:endParaRPr lang="pt-BR" sz="1800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8900" y="2143125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BE3F50-6E31-46DF-B303-F10A9FAA9B1C}" type="slidenum">
              <a:rPr lang="pt-BR" smtClean="0"/>
              <a:t>15</a:t>
            </a:fld>
            <a:endParaRPr lang="pt-BR" dirty="0"/>
          </a:p>
        </p:txBody>
      </p:sp>
      <p:grpSp>
        <p:nvGrpSpPr>
          <p:cNvPr id="85" name="Agrupar 84"/>
          <p:cNvGrpSpPr/>
          <p:nvPr/>
        </p:nvGrpSpPr>
        <p:grpSpPr>
          <a:xfrm>
            <a:off x="3495232" y="2143125"/>
            <a:ext cx="6198703" cy="1274754"/>
            <a:chOff x="5133673" y="2885193"/>
            <a:chExt cx="6198703" cy="1274754"/>
          </a:xfrm>
        </p:grpSpPr>
        <p:grpSp>
          <p:nvGrpSpPr>
            <p:cNvPr id="35" name="Agrupar 34"/>
            <p:cNvGrpSpPr/>
            <p:nvPr/>
          </p:nvGrpSpPr>
          <p:grpSpPr>
            <a:xfrm>
              <a:off x="5133673" y="3395621"/>
              <a:ext cx="6198703" cy="764326"/>
              <a:chOff x="1391477" y="2888972"/>
              <a:chExt cx="6198703" cy="764326"/>
            </a:xfrm>
          </p:grpSpPr>
          <p:sp>
            <p:nvSpPr>
              <p:cNvPr id="5" name="Retângulo 4"/>
              <p:cNvSpPr/>
              <p:nvPr/>
            </p:nvSpPr>
            <p:spPr>
              <a:xfrm>
                <a:off x="1391477" y="2888972"/>
                <a:ext cx="477080" cy="4903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/>
              <p:cNvSpPr/>
              <p:nvPr/>
            </p:nvSpPr>
            <p:spPr>
              <a:xfrm>
                <a:off x="1868557" y="2888972"/>
                <a:ext cx="477080" cy="4903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>
                <a:off x="2345637" y="2888972"/>
                <a:ext cx="477080" cy="4903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>
                <a:off x="2822717" y="2888972"/>
                <a:ext cx="477080" cy="4903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3299797" y="2888972"/>
                <a:ext cx="477080" cy="4903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3776877" y="2888972"/>
                <a:ext cx="477080" cy="4903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4253957" y="2888972"/>
                <a:ext cx="477080" cy="4903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4731037" y="2888972"/>
                <a:ext cx="477080" cy="4903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5208117" y="2888972"/>
                <a:ext cx="477080" cy="4903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5685197" y="2888972"/>
                <a:ext cx="477080" cy="4903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6162277" y="2888972"/>
                <a:ext cx="477080" cy="4903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6639357" y="2888972"/>
                <a:ext cx="477080" cy="4903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7113100" y="2888972"/>
                <a:ext cx="477080" cy="4903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2059045" y="3087755"/>
                <a:ext cx="92766" cy="92766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3009868" y="3087755"/>
                <a:ext cx="92766" cy="92766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/>
              <p:cNvSpPr/>
              <p:nvPr/>
            </p:nvSpPr>
            <p:spPr>
              <a:xfrm>
                <a:off x="3503634" y="3087755"/>
                <a:ext cx="92766" cy="92766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6342754" y="3087755"/>
                <a:ext cx="92766" cy="92766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5877354" y="3087755"/>
                <a:ext cx="92766" cy="92766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25"/>
              <p:cNvSpPr/>
              <p:nvPr/>
            </p:nvSpPr>
            <p:spPr>
              <a:xfrm>
                <a:off x="1433335" y="2932691"/>
                <a:ext cx="390704" cy="402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/>
                  <a:t>388</a:t>
                </a:r>
                <a:endParaRPr lang="pt-BR" dirty="0"/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2388825" y="2934525"/>
                <a:ext cx="390704" cy="402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/>
                  <a:t>431</a:t>
                </a:r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3818539" y="2934524"/>
                <a:ext cx="390704" cy="40289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/>
                  <a:t>96</a:t>
                </a:r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4295619" y="2934525"/>
                <a:ext cx="390704" cy="402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/>
                  <a:t>226</a:t>
                </a:r>
              </a:p>
            </p:txBody>
          </p:sp>
          <p:sp>
            <p:nvSpPr>
              <p:cNvPr id="30" name="Retângulo 29"/>
              <p:cNvSpPr/>
              <p:nvPr/>
            </p:nvSpPr>
            <p:spPr>
              <a:xfrm>
                <a:off x="4777148" y="2932690"/>
                <a:ext cx="390704" cy="402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/>
                  <a:t>579</a:t>
                </a:r>
              </a:p>
            </p:txBody>
          </p:sp>
          <p:sp>
            <p:nvSpPr>
              <p:cNvPr id="31" name="Retângulo 30"/>
              <p:cNvSpPr/>
              <p:nvPr/>
            </p:nvSpPr>
            <p:spPr>
              <a:xfrm>
                <a:off x="7158054" y="2932688"/>
                <a:ext cx="390704" cy="402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/>
                  <a:t>142</a:t>
                </a:r>
              </a:p>
            </p:txBody>
          </p:sp>
          <p:sp>
            <p:nvSpPr>
              <p:cNvPr id="32" name="Retângulo 31"/>
              <p:cNvSpPr/>
              <p:nvPr/>
            </p:nvSpPr>
            <p:spPr>
              <a:xfrm>
                <a:off x="6682545" y="2932688"/>
                <a:ext cx="390704" cy="402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/>
                  <a:t>765</a:t>
                </a:r>
              </a:p>
            </p:txBody>
          </p:sp>
          <p:sp>
            <p:nvSpPr>
              <p:cNvPr id="33" name="Retângulo 32"/>
              <p:cNvSpPr/>
              <p:nvPr/>
            </p:nvSpPr>
            <p:spPr>
              <a:xfrm>
                <a:off x="5254228" y="2932689"/>
                <a:ext cx="390704" cy="402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/>
                  <a:t>903</a:t>
                </a:r>
              </a:p>
            </p:txBody>
          </p:sp>
          <p:sp>
            <p:nvSpPr>
              <p:cNvPr id="34" name="CaixaDeTexto 33"/>
              <p:cNvSpPr txBox="1"/>
              <p:nvPr/>
            </p:nvSpPr>
            <p:spPr>
              <a:xfrm>
                <a:off x="1524000" y="3422466"/>
                <a:ext cx="602921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dirty="0"/>
                  <a:t>0             1            2             3            4            5             6            7             8            9            10           11           12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CaixaDeTexto 82"/>
                <p:cNvSpPr txBox="1"/>
                <p:nvPr/>
              </p:nvSpPr>
              <p:spPr>
                <a:xfrm>
                  <a:off x="7730327" y="2885193"/>
                  <a:ext cx="10160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=13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83" name="CaixaDe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0327" y="2885193"/>
                  <a:ext cx="101600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Agrupar 85"/>
          <p:cNvGrpSpPr/>
          <p:nvPr/>
        </p:nvGrpSpPr>
        <p:grpSpPr>
          <a:xfrm>
            <a:off x="2517938" y="4312979"/>
            <a:ext cx="8248847" cy="1286383"/>
            <a:chOff x="3226872" y="4618533"/>
            <a:chExt cx="8248847" cy="1286383"/>
          </a:xfrm>
        </p:grpSpPr>
        <p:grpSp>
          <p:nvGrpSpPr>
            <p:cNvPr id="82" name="Agrupar 81"/>
            <p:cNvGrpSpPr/>
            <p:nvPr/>
          </p:nvGrpSpPr>
          <p:grpSpPr>
            <a:xfrm>
              <a:off x="3226872" y="5140590"/>
              <a:ext cx="8248847" cy="764326"/>
              <a:chOff x="2101539" y="4590534"/>
              <a:chExt cx="8248847" cy="764326"/>
            </a:xfrm>
          </p:grpSpPr>
          <p:sp>
            <p:nvSpPr>
              <p:cNvPr id="37" name="Retângulo 36"/>
              <p:cNvSpPr/>
              <p:nvPr/>
            </p:nvSpPr>
            <p:spPr>
              <a:xfrm>
                <a:off x="2101539" y="4590534"/>
                <a:ext cx="477080" cy="4903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37"/>
              <p:cNvSpPr/>
              <p:nvPr/>
            </p:nvSpPr>
            <p:spPr>
              <a:xfrm>
                <a:off x="2578619" y="4590534"/>
                <a:ext cx="477080" cy="4903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38"/>
              <p:cNvSpPr/>
              <p:nvPr/>
            </p:nvSpPr>
            <p:spPr>
              <a:xfrm>
                <a:off x="3055699" y="4590534"/>
                <a:ext cx="477080" cy="4903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3532779" y="4590534"/>
                <a:ext cx="477080" cy="4903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4009859" y="4590534"/>
                <a:ext cx="477080" cy="4903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/>
              <p:cNvSpPr/>
              <p:nvPr/>
            </p:nvSpPr>
            <p:spPr>
              <a:xfrm>
                <a:off x="4486939" y="4590534"/>
                <a:ext cx="477080" cy="4903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42"/>
              <p:cNvSpPr/>
              <p:nvPr/>
            </p:nvSpPr>
            <p:spPr>
              <a:xfrm>
                <a:off x="4964019" y="4590534"/>
                <a:ext cx="477080" cy="4903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 43"/>
              <p:cNvSpPr/>
              <p:nvPr/>
            </p:nvSpPr>
            <p:spPr>
              <a:xfrm>
                <a:off x="5441099" y="4590534"/>
                <a:ext cx="477080" cy="4903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44"/>
              <p:cNvSpPr/>
              <p:nvPr/>
            </p:nvSpPr>
            <p:spPr>
              <a:xfrm>
                <a:off x="5918179" y="4590534"/>
                <a:ext cx="477080" cy="4903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45"/>
              <p:cNvSpPr/>
              <p:nvPr/>
            </p:nvSpPr>
            <p:spPr>
              <a:xfrm>
                <a:off x="6395259" y="4590534"/>
                <a:ext cx="477080" cy="4903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46"/>
              <p:cNvSpPr/>
              <p:nvPr/>
            </p:nvSpPr>
            <p:spPr>
              <a:xfrm>
                <a:off x="6872339" y="4590534"/>
                <a:ext cx="477080" cy="4903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/>
              <p:cNvSpPr/>
              <p:nvPr/>
            </p:nvSpPr>
            <p:spPr>
              <a:xfrm>
                <a:off x="7349419" y="4590534"/>
                <a:ext cx="477080" cy="4903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48"/>
              <p:cNvSpPr/>
              <p:nvPr/>
            </p:nvSpPr>
            <p:spPr>
              <a:xfrm>
                <a:off x="7823162" y="4590831"/>
                <a:ext cx="477080" cy="4900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3719554" y="4786578"/>
                <a:ext cx="92766" cy="92766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Retângulo 54"/>
              <p:cNvSpPr/>
              <p:nvPr/>
            </p:nvSpPr>
            <p:spPr>
              <a:xfrm>
                <a:off x="2143397" y="4634253"/>
                <a:ext cx="390704" cy="402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/>
                  <a:t>765</a:t>
                </a:r>
                <a:endParaRPr lang="pt-BR" dirty="0"/>
              </a:p>
            </p:txBody>
          </p:sp>
          <p:sp>
            <p:nvSpPr>
              <p:cNvPr id="56" name="Retângulo 55"/>
              <p:cNvSpPr/>
              <p:nvPr/>
            </p:nvSpPr>
            <p:spPr>
              <a:xfrm>
                <a:off x="3098887" y="4636087"/>
                <a:ext cx="390704" cy="402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/>
                  <a:t>903</a:t>
                </a:r>
              </a:p>
            </p:txBody>
          </p:sp>
          <p:sp>
            <p:nvSpPr>
              <p:cNvPr id="57" name="Retângulo 56"/>
              <p:cNvSpPr/>
              <p:nvPr/>
            </p:nvSpPr>
            <p:spPr>
              <a:xfrm>
                <a:off x="2623333" y="4634250"/>
                <a:ext cx="390704" cy="402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/>
                  <a:t>579</a:t>
                </a:r>
              </a:p>
            </p:txBody>
          </p:sp>
          <p:sp>
            <p:nvSpPr>
              <p:cNvPr id="58" name="Retângulo 57"/>
              <p:cNvSpPr/>
              <p:nvPr/>
            </p:nvSpPr>
            <p:spPr>
              <a:xfrm>
                <a:off x="4536872" y="4634250"/>
                <a:ext cx="390704" cy="402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/>
                  <a:t>226</a:t>
                </a:r>
              </a:p>
            </p:txBody>
          </p:sp>
          <p:sp>
            <p:nvSpPr>
              <p:cNvPr id="59" name="Retângulo 58"/>
              <p:cNvSpPr/>
              <p:nvPr/>
            </p:nvSpPr>
            <p:spPr>
              <a:xfrm>
                <a:off x="5003119" y="4634250"/>
                <a:ext cx="390704" cy="402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/>
                  <a:t>431</a:t>
                </a:r>
              </a:p>
            </p:txBody>
          </p:sp>
          <p:sp>
            <p:nvSpPr>
              <p:cNvPr id="60" name="Retângulo 59"/>
              <p:cNvSpPr/>
              <p:nvPr/>
            </p:nvSpPr>
            <p:spPr>
              <a:xfrm>
                <a:off x="5490242" y="4631515"/>
                <a:ext cx="390704" cy="402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/>
                  <a:t>142</a:t>
                </a:r>
              </a:p>
            </p:txBody>
          </p:sp>
          <p:sp>
            <p:nvSpPr>
              <p:cNvPr id="61" name="Retângulo 60"/>
              <p:cNvSpPr/>
              <p:nvPr/>
            </p:nvSpPr>
            <p:spPr>
              <a:xfrm>
                <a:off x="7392607" y="4634250"/>
                <a:ext cx="390704" cy="40289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/>
                  <a:t>96</a:t>
                </a:r>
              </a:p>
            </p:txBody>
          </p:sp>
          <p:sp>
            <p:nvSpPr>
              <p:cNvPr id="63" name="CaixaDeTexto 62"/>
              <p:cNvSpPr txBox="1"/>
              <p:nvPr/>
            </p:nvSpPr>
            <p:spPr>
              <a:xfrm>
                <a:off x="2234062" y="5124028"/>
                <a:ext cx="811632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dirty="0"/>
                  <a:t>0             1            2             3            4            5             6            7             8            9            10           11           12           13           14           15           16</a:t>
                </a:r>
              </a:p>
            </p:txBody>
          </p:sp>
          <p:sp>
            <p:nvSpPr>
              <p:cNvPr id="64" name="Retângulo 63"/>
              <p:cNvSpPr/>
              <p:nvPr/>
            </p:nvSpPr>
            <p:spPr>
              <a:xfrm>
                <a:off x="8299209" y="4590831"/>
                <a:ext cx="477080" cy="4900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64"/>
              <p:cNvSpPr/>
              <p:nvPr/>
            </p:nvSpPr>
            <p:spPr>
              <a:xfrm>
                <a:off x="8776289" y="4590831"/>
                <a:ext cx="477080" cy="4900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66"/>
              <p:cNvSpPr/>
              <p:nvPr/>
            </p:nvSpPr>
            <p:spPr>
              <a:xfrm>
                <a:off x="9252674" y="4590534"/>
                <a:ext cx="477080" cy="4900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Retângulo 67"/>
              <p:cNvSpPr/>
              <p:nvPr/>
            </p:nvSpPr>
            <p:spPr>
              <a:xfrm>
                <a:off x="9726417" y="4590534"/>
                <a:ext cx="477080" cy="4900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 61"/>
              <p:cNvSpPr/>
              <p:nvPr/>
            </p:nvSpPr>
            <p:spPr>
              <a:xfrm>
                <a:off x="8818024" y="4635887"/>
                <a:ext cx="390704" cy="4028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/>
                  <a:t>388</a:t>
                </a:r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4202533" y="4786578"/>
                <a:ext cx="92766" cy="92766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Elipse 70"/>
              <p:cNvSpPr/>
              <p:nvPr/>
            </p:nvSpPr>
            <p:spPr>
              <a:xfrm>
                <a:off x="6113973" y="4786578"/>
                <a:ext cx="92766" cy="92766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/>
              <p:cNvSpPr/>
              <p:nvPr/>
            </p:nvSpPr>
            <p:spPr>
              <a:xfrm>
                <a:off x="6590020" y="4786578"/>
                <a:ext cx="92766" cy="92766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/>
              <p:cNvSpPr/>
              <p:nvPr/>
            </p:nvSpPr>
            <p:spPr>
              <a:xfrm>
                <a:off x="7058541" y="4786578"/>
                <a:ext cx="92766" cy="92766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Elipse 74"/>
              <p:cNvSpPr/>
              <p:nvPr/>
            </p:nvSpPr>
            <p:spPr>
              <a:xfrm>
                <a:off x="8501759" y="4786578"/>
                <a:ext cx="92766" cy="92766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Elipse 75"/>
              <p:cNvSpPr/>
              <p:nvPr/>
            </p:nvSpPr>
            <p:spPr>
              <a:xfrm>
                <a:off x="8012856" y="4786578"/>
                <a:ext cx="92766" cy="92766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Elipse 77"/>
              <p:cNvSpPr/>
              <p:nvPr/>
            </p:nvSpPr>
            <p:spPr>
              <a:xfrm>
                <a:off x="9434392" y="4786578"/>
                <a:ext cx="92766" cy="92766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79"/>
              <p:cNvSpPr/>
              <p:nvPr/>
            </p:nvSpPr>
            <p:spPr>
              <a:xfrm>
                <a:off x="9916719" y="4786578"/>
                <a:ext cx="92766" cy="92766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CaixaDeTexto 83"/>
                <p:cNvSpPr txBox="1"/>
                <p:nvPr/>
              </p:nvSpPr>
              <p:spPr>
                <a:xfrm>
                  <a:off x="6777686" y="4618533"/>
                  <a:ext cx="10160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=17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84" name="CaixaDeTexto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686" y="4618533"/>
                  <a:ext cx="101600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Agrupar 88"/>
          <p:cNvGrpSpPr/>
          <p:nvPr/>
        </p:nvGrpSpPr>
        <p:grpSpPr>
          <a:xfrm>
            <a:off x="1142962" y="2489013"/>
            <a:ext cx="1132041" cy="1038647"/>
            <a:chOff x="1562062" y="2489013"/>
            <a:chExt cx="1132041" cy="1038647"/>
          </a:xfrm>
        </p:grpSpPr>
        <p:sp>
          <p:nvSpPr>
            <p:cNvPr id="87" name="Retângulo 86"/>
            <p:cNvSpPr/>
            <p:nvPr/>
          </p:nvSpPr>
          <p:spPr>
            <a:xfrm>
              <a:off x="1841685" y="2945102"/>
              <a:ext cx="564933" cy="5825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/>
                <a:t>96</a:t>
              </a:r>
            </a:p>
          </p:txBody>
        </p:sp>
        <p:sp>
          <p:nvSpPr>
            <p:cNvPr id="88" name="CaixaDeTexto 87"/>
            <p:cNvSpPr txBox="1"/>
            <p:nvPr/>
          </p:nvSpPr>
          <p:spPr>
            <a:xfrm>
              <a:off x="1562062" y="2489013"/>
              <a:ext cx="1132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Exemplo: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0456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Rehashing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276600"/>
            <a:ext cx="10515600" cy="2900362"/>
          </a:xfrm>
        </p:spPr>
        <p:txBody>
          <a:bodyPr/>
          <a:lstStyle/>
          <a:p>
            <a:r>
              <a:rPr lang="pt-BR" dirty="0"/>
              <a:t>Pelo menos o dobro do tamanho original é recomendado</a:t>
            </a:r>
          </a:p>
          <a:p>
            <a:r>
              <a:rPr lang="pt-BR" dirty="0"/>
              <a:t>O tamanho deve ser um número primo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3F50-6E31-46DF-B303-F10A9FAA9B1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121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eficiência</a:t>
            </a: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1701644"/>
              </p:ext>
            </p:extLst>
          </p:nvPr>
        </p:nvGraphicFramePr>
        <p:xfrm>
          <a:off x="7107194" y="2126037"/>
          <a:ext cx="4807045" cy="3794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3F50-6E31-46DF-B303-F10A9FAA9B1C}" type="slidenum">
              <a:rPr lang="pt-BR" smtClean="0"/>
              <a:t>17</a:t>
            </a:fld>
            <a:endParaRPr lang="pt-BR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755" y="2983940"/>
            <a:ext cx="1946126" cy="1980948"/>
          </a:xfrm>
          <a:prstGeom prst="rect">
            <a:avLst/>
          </a:prstGeom>
        </p:spPr>
      </p:pic>
      <p:grpSp>
        <p:nvGrpSpPr>
          <p:cNvPr id="22" name="Agrupar 21"/>
          <p:cNvGrpSpPr/>
          <p:nvPr/>
        </p:nvGrpSpPr>
        <p:grpSpPr>
          <a:xfrm rot="13501886">
            <a:off x="6165328" y="3374366"/>
            <a:ext cx="1104531" cy="1144666"/>
            <a:chOff x="1752600" y="2643524"/>
            <a:chExt cx="1816100" cy="1828800"/>
          </a:xfrm>
        </p:grpSpPr>
        <p:cxnSp>
          <p:nvCxnSpPr>
            <p:cNvPr id="20" name="Conector reto 19"/>
            <p:cNvCxnSpPr/>
            <p:nvPr/>
          </p:nvCxnSpPr>
          <p:spPr>
            <a:xfrm>
              <a:off x="2654300" y="3557924"/>
              <a:ext cx="914400" cy="914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1752600" y="2643524"/>
              <a:ext cx="914400" cy="914400"/>
            </a:xfrm>
            <a:prstGeom prst="line">
              <a:avLst/>
            </a:prstGeom>
            <a:ln w="381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Agrupar 22"/>
          <p:cNvGrpSpPr/>
          <p:nvPr/>
        </p:nvGrpSpPr>
        <p:grpSpPr>
          <a:xfrm rot="15159181">
            <a:off x="6366715" y="3589668"/>
            <a:ext cx="689495" cy="714549"/>
            <a:chOff x="1752600" y="2643524"/>
            <a:chExt cx="1816100" cy="1828800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2654300" y="3557924"/>
              <a:ext cx="914400" cy="914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1752600" y="2643524"/>
              <a:ext cx="914400" cy="914400"/>
            </a:xfrm>
            <a:prstGeom prst="line">
              <a:avLst/>
            </a:prstGeom>
            <a:ln w="381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Elipse 26"/>
          <p:cNvSpPr/>
          <p:nvPr/>
        </p:nvSpPr>
        <p:spPr>
          <a:xfrm>
            <a:off x="6661760" y="3860765"/>
            <a:ext cx="134328" cy="1343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5858576" y="3057217"/>
            <a:ext cx="1740696" cy="17414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838200" y="2762202"/>
            <a:ext cx="4120057" cy="3414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Número de comparações</a:t>
            </a:r>
          </a:p>
          <a:p>
            <a:r>
              <a:rPr lang="pt-BR" sz="2400" dirty="0"/>
              <a:t>Fator de carga</a:t>
            </a:r>
          </a:p>
          <a:p>
            <a:r>
              <a:rPr lang="pt-BR" sz="2400" dirty="0"/>
              <a:t>Tamanho da Tabela</a:t>
            </a:r>
          </a:p>
          <a:p>
            <a:r>
              <a:rPr lang="pt-BR" sz="2400" dirty="0"/>
              <a:t>Função </a:t>
            </a:r>
            <a:r>
              <a:rPr lang="pt-BR" sz="2400" i="1" dirty="0" err="1"/>
              <a:t>hash</a:t>
            </a:r>
            <a:endParaRPr lang="pt-BR" sz="2400" i="1" dirty="0"/>
          </a:p>
          <a:p>
            <a:r>
              <a:rPr lang="pt-BR" sz="2400" dirty="0"/>
              <a:t>Sonda utilizada</a:t>
            </a:r>
          </a:p>
        </p:txBody>
      </p:sp>
    </p:spTree>
    <p:extLst>
      <p:ext uri="{BB962C8B-B14F-4D97-AF65-F5344CB8AC3E}">
        <p14:creationId xmlns:p14="http://schemas.microsoft.com/office/powerpoint/2010/main" val="171831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Encadeamento separado</a:t>
            </a:r>
            <a:br>
              <a:rPr lang="pt-BR" dirty="0"/>
            </a:br>
            <a:r>
              <a:rPr lang="pt-BR" sz="3200" dirty="0"/>
              <a:t>(</a:t>
            </a:r>
            <a:r>
              <a:rPr lang="pt-BR" sz="3200" i="1" dirty="0" err="1"/>
              <a:t>Separate</a:t>
            </a:r>
            <a:r>
              <a:rPr lang="pt-BR" sz="3200" i="1" dirty="0"/>
              <a:t> </a:t>
            </a:r>
            <a:r>
              <a:rPr lang="pt-BR" sz="3200" i="1" dirty="0" err="1"/>
              <a:t>Chaining</a:t>
            </a:r>
            <a:r>
              <a:rPr lang="pt-BR" sz="3200" dirty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273287"/>
            <a:ext cx="10515600" cy="2903675"/>
          </a:xfrm>
        </p:spPr>
        <p:txBody>
          <a:bodyPr/>
          <a:lstStyle/>
          <a:p>
            <a:r>
              <a:rPr lang="pt-BR" dirty="0"/>
              <a:t>Também chamado de cadeia separada</a:t>
            </a:r>
          </a:p>
          <a:p>
            <a:r>
              <a:rPr lang="pt-BR" dirty="0"/>
              <a:t>Listas encadeadas / cadeias</a:t>
            </a:r>
          </a:p>
          <a:p>
            <a:r>
              <a:rPr lang="pt-BR" dirty="0"/>
              <a:t>Elimina todas as colisões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3F50-6E31-46DF-B303-F10A9FAA9B1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875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Encadeamento separado</a:t>
            </a:r>
            <a:br>
              <a:rPr lang="pt-BR" dirty="0"/>
            </a:br>
            <a:r>
              <a:rPr lang="pt-BR" sz="3200" dirty="0"/>
              <a:t>(</a:t>
            </a:r>
            <a:r>
              <a:rPr lang="pt-BR" sz="3200" i="1" dirty="0" err="1"/>
              <a:t>Separate</a:t>
            </a:r>
            <a:r>
              <a:rPr lang="pt-BR" sz="3200" i="1" dirty="0"/>
              <a:t> </a:t>
            </a:r>
            <a:r>
              <a:rPr lang="pt-BR" sz="3200" i="1" dirty="0" err="1"/>
              <a:t>Chaining</a:t>
            </a:r>
            <a:r>
              <a:rPr lang="pt-BR" sz="3200" dirty="0"/>
              <a:t>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3F50-6E31-46DF-B303-F10A9FAA9B1C}" type="slidenum">
              <a:rPr lang="pt-BR" smtClean="0"/>
              <a:t>19</a:t>
            </a:fld>
            <a:endParaRPr lang="pt-BR"/>
          </a:p>
        </p:txBody>
      </p:sp>
      <p:grpSp>
        <p:nvGrpSpPr>
          <p:cNvPr id="86" name="Agrupar 85"/>
          <p:cNvGrpSpPr/>
          <p:nvPr/>
        </p:nvGrpSpPr>
        <p:grpSpPr>
          <a:xfrm>
            <a:off x="838200" y="2182278"/>
            <a:ext cx="6469855" cy="3896139"/>
            <a:chOff x="838200" y="2182278"/>
            <a:chExt cx="6469855" cy="3896139"/>
          </a:xfrm>
        </p:grpSpPr>
        <p:sp>
          <p:nvSpPr>
            <p:cNvPr id="7" name="Retângulo 6"/>
            <p:cNvSpPr/>
            <p:nvPr/>
          </p:nvSpPr>
          <p:spPr>
            <a:xfrm>
              <a:off x="1155920" y="2182278"/>
              <a:ext cx="556591" cy="5565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155917" y="2747047"/>
              <a:ext cx="556591" cy="5565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1155917" y="3303105"/>
              <a:ext cx="556591" cy="5565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1155917" y="3851464"/>
              <a:ext cx="556591" cy="5565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1155918" y="4413717"/>
              <a:ext cx="556591" cy="5565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155918" y="4965235"/>
              <a:ext cx="556591" cy="5565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155918" y="5521826"/>
              <a:ext cx="556591" cy="5565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838200" y="2304775"/>
              <a:ext cx="317716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0</a:t>
              </a:r>
            </a:p>
            <a:p>
              <a:endParaRPr lang="pt-BR" dirty="0"/>
            </a:p>
            <a:p>
              <a:r>
                <a:rPr lang="pt-BR" dirty="0"/>
                <a:t>1</a:t>
              </a:r>
            </a:p>
            <a:p>
              <a:endParaRPr lang="pt-BR" dirty="0"/>
            </a:p>
            <a:p>
              <a:r>
                <a:rPr lang="pt-BR" dirty="0"/>
                <a:t>2</a:t>
              </a:r>
            </a:p>
            <a:p>
              <a:endParaRPr lang="pt-BR" dirty="0"/>
            </a:p>
            <a:p>
              <a:r>
                <a:rPr lang="pt-BR" dirty="0"/>
                <a:t>3</a:t>
              </a:r>
            </a:p>
            <a:p>
              <a:endParaRPr lang="pt-BR" dirty="0"/>
            </a:p>
            <a:p>
              <a:r>
                <a:rPr lang="pt-BR" dirty="0"/>
                <a:t>4</a:t>
              </a:r>
            </a:p>
            <a:p>
              <a:endParaRPr lang="pt-BR" dirty="0"/>
            </a:p>
            <a:p>
              <a:r>
                <a:rPr lang="pt-BR" dirty="0"/>
                <a:t>5</a:t>
              </a:r>
            </a:p>
            <a:p>
              <a:endParaRPr lang="pt-BR" dirty="0"/>
            </a:p>
            <a:p>
              <a:r>
                <a:rPr lang="pt-BR" dirty="0"/>
                <a:t>6</a:t>
              </a:r>
            </a:p>
          </p:txBody>
        </p:sp>
        <p:sp>
          <p:nvSpPr>
            <p:cNvPr id="15" name="Elipse 14"/>
            <p:cNvSpPr/>
            <p:nvPr/>
          </p:nvSpPr>
          <p:spPr>
            <a:xfrm>
              <a:off x="1374577" y="2413499"/>
              <a:ext cx="119270" cy="1192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1374577" y="2958609"/>
              <a:ext cx="119270" cy="1192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1374577" y="3515494"/>
              <a:ext cx="119270" cy="1192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>
              <a:off x="1374577" y="4084922"/>
              <a:ext cx="119270" cy="1192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1374577" y="4642815"/>
              <a:ext cx="119270" cy="1192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1374577" y="5183895"/>
              <a:ext cx="119270" cy="1192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1374577" y="5740486"/>
              <a:ext cx="119270" cy="1192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" name="Agrupar 25"/>
            <p:cNvGrpSpPr/>
            <p:nvPr/>
          </p:nvGrpSpPr>
          <p:grpSpPr>
            <a:xfrm>
              <a:off x="2366032" y="2219528"/>
              <a:ext cx="1212055" cy="482090"/>
              <a:chOff x="6934201" y="3130267"/>
              <a:chExt cx="1212055" cy="482090"/>
            </a:xfrm>
          </p:grpSpPr>
          <p:sp>
            <p:nvSpPr>
              <p:cNvPr id="22" name="Retângulo: Cantos Arredondados 21"/>
              <p:cNvSpPr/>
              <p:nvPr/>
            </p:nvSpPr>
            <p:spPr>
              <a:xfrm>
                <a:off x="6934201" y="3130267"/>
                <a:ext cx="1212055" cy="48209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7673009" y="3172309"/>
                <a:ext cx="397566" cy="39756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" name="Retângulo: Cantos Arredondados 23"/>
              <p:cNvSpPr/>
              <p:nvPr/>
            </p:nvSpPr>
            <p:spPr>
              <a:xfrm>
                <a:off x="7010401" y="3172310"/>
                <a:ext cx="569843" cy="397566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>
                    <a:solidFill>
                      <a:schemeClr val="bg1"/>
                    </a:solidFill>
                  </a:rPr>
                  <a:t>903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7812157" y="3311457"/>
                <a:ext cx="119270" cy="1192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" name="Agrupar 26"/>
            <p:cNvGrpSpPr/>
            <p:nvPr/>
          </p:nvGrpSpPr>
          <p:grpSpPr>
            <a:xfrm>
              <a:off x="2366031" y="2983077"/>
              <a:ext cx="1212055" cy="482090"/>
              <a:chOff x="6934201" y="3130267"/>
              <a:chExt cx="1212055" cy="482090"/>
            </a:xfrm>
          </p:grpSpPr>
          <p:sp>
            <p:nvSpPr>
              <p:cNvPr id="28" name="Retângulo: Cantos Arredondados 27"/>
              <p:cNvSpPr/>
              <p:nvPr/>
            </p:nvSpPr>
            <p:spPr>
              <a:xfrm>
                <a:off x="6934201" y="3130267"/>
                <a:ext cx="1212055" cy="48209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7673009" y="3172309"/>
                <a:ext cx="397566" cy="39756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0" name="Retângulo: Cantos Arredondados 29"/>
              <p:cNvSpPr/>
              <p:nvPr/>
            </p:nvSpPr>
            <p:spPr>
              <a:xfrm>
                <a:off x="7010401" y="3172310"/>
                <a:ext cx="569843" cy="397566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>
                    <a:solidFill>
                      <a:schemeClr val="bg1"/>
                    </a:solidFill>
                  </a:rPr>
                  <a:t>226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Elipse 30"/>
              <p:cNvSpPr/>
              <p:nvPr/>
            </p:nvSpPr>
            <p:spPr>
              <a:xfrm>
                <a:off x="7812157" y="3311457"/>
                <a:ext cx="119270" cy="1192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" name="Agrupar 31"/>
            <p:cNvGrpSpPr/>
            <p:nvPr/>
          </p:nvGrpSpPr>
          <p:grpSpPr>
            <a:xfrm>
              <a:off x="2366030" y="3731644"/>
              <a:ext cx="1212055" cy="482090"/>
              <a:chOff x="6934201" y="3130267"/>
              <a:chExt cx="1212055" cy="482090"/>
            </a:xfrm>
          </p:grpSpPr>
          <p:sp>
            <p:nvSpPr>
              <p:cNvPr id="33" name="Retângulo: Cantos Arredondados 32"/>
              <p:cNvSpPr/>
              <p:nvPr/>
            </p:nvSpPr>
            <p:spPr>
              <a:xfrm>
                <a:off x="6934201" y="3130267"/>
                <a:ext cx="1212055" cy="48209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Retângulo 33"/>
              <p:cNvSpPr/>
              <p:nvPr/>
            </p:nvSpPr>
            <p:spPr>
              <a:xfrm>
                <a:off x="7673009" y="3172309"/>
                <a:ext cx="397566" cy="39756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" name="Retângulo: Cantos Arredondados 34"/>
              <p:cNvSpPr/>
              <p:nvPr/>
            </p:nvSpPr>
            <p:spPr>
              <a:xfrm>
                <a:off x="7010401" y="3172310"/>
                <a:ext cx="569843" cy="397566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>
                    <a:solidFill>
                      <a:schemeClr val="bg1"/>
                    </a:solidFill>
                  </a:rPr>
                  <a:t>388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Elipse 35"/>
              <p:cNvSpPr/>
              <p:nvPr/>
            </p:nvSpPr>
            <p:spPr>
              <a:xfrm>
                <a:off x="7812157" y="3311457"/>
                <a:ext cx="119270" cy="1192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7" name="Agrupar 36"/>
            <p:cNvGrpSpPr/>
            <p:nvPr/>
          </p:nvGrpSpPr>
          <p:grpSpPr>
            <a:xfrm>
              <a:off x="2366030" y="4440470"/>
              <a:ext cx="1212055" cy="482090"/>
              <a:chOff x="6934201" y="3130267"/>
              <a:chExt cx="1212055" cy="482090"/>
            </a:xfrm>
          </p:grpSpPr>
          <p:sp>
            <p:nvSpPr>
              <p:cNvPr id="38" name="Retângulo: Cantos Arredondados 37"/>
              <p:cNvSpPr/>
              <p:nvPr/>
            </p:nvSpPr>
            <p:spPr>
              <a:xfrm>
                <a:off x="6934201" y="3130267"/>
                <a:ext cx="1212055" cy="48209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38"/>
              <p:cNvSpPr/>
              <p:nvPr/>
            </p:nvSpPr>
            <p:spPr>
              <a:xfrm>
                <a:off x="7673009" y="3172309"/>
                <a:ext cx="397566" cy="39756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Retângulo: Cantos Arredondados 39"/>
              <p:cNvSpPr/>
              <p:nvPr/>
            </p:nvSpPr>
            <p:spPr>
              <a:xfrm>
                <a:off x="7010401" y="3172310"/>
                <a:ext cx="569843" cy="397566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>
                    <a:solidFill>
                      <a:schemeClr val="bg1"/>
                    </a:solidFill>
                  </a:rPr>
                  <a:t>431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7812157" y="3311457"/>
                <a:ext cx="119270" cy="1192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2" name="Agrupar 41"/>
            <p:cNvGrpSpPr/>
            <p:nvPr/>
          </p:nvGrpSpPr>
          <p:grpSpPr>
            <a:xfrm>
              <a:off x="2366029" y="5180326"/>
              <a:ext cx="1212055" cy="482090"/>
              <a:chOff x="6934201" y="3130267"/>
              <a:chExt cx="1212055" cy="482090"/>
            </a:xfrm>
          </p:grpSpPr>
          <p:sp>
            <p:nvSpPr>
              <p:cNvPr id="43" name="Retângulo: Cantos Arredondados 42"/>
              <p:cNvSpPr/>
              <p:nvPr/>
            </p:nvSpPr>
            <p:spPr>
              <a:xfrm>
                <a:off x="6934201" y="3130267"/>
                <a:ext cx="1212055" cy="48209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 43"/>
              <p:cNvSpPr/>
              <p:nvPr/>
            </p:nvSpPr>
            <p:spPr>
              <a:xfrm>
                <a:off x="7673009" y="3172309"/>
                <a:ext cx="397566" cy="39756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5" name="Retângulo: Cantos Arredondados 44"/>
              <p:cNvSpPr/>
              <p:nvPr/>
            </p:nvSpPr>
            <p:spPr>
              <a:xfrm>
                <a:off x="7010401" y="3172310"/>
                <a:ext cx="569843" cy="397566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>
                    <a:solidFill>
                      <a:schemeClr val="bg1"/>
                    </a:solidFill>
                  </a:rPr>
                  <a:t>226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7812157" y="3311457"/>
                <a:ext cx="119270" cy="1192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7" name="Agrupar 46"/>
            <p:cNvGrpSpPr/>
            <p:nvPr/>
          </p:nvGrpSpPr>
          <p:grpSpPr>
            <a:xfrm>
              <a:off x="4231609" y="2982857"/>
              <a:ext cx="1212055" cy="482090"/>
              <a:chOff x="6934201" y="3130267"/>
              <a:chExt cx="1212055" cy="482090"/>
            </a:xfrm>
          </p:grpSpPr>
          <p:sp>
            <p:nvSpPr>
              <p:cNvPr id="48" name="Retângulo: Cantos Arredondados 47"/>
              <p:cNvSpPr/>
              <p:nvPr/>
            </p:nvSpPr>
            <p:spPr>
              <a:xfrm>
                <a:off x="6934201" y="3130267"/>
                <a:ext cx="1212055" cy="48209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48"/>
              <p:cNvSpPr/>
              <p:nvPr/>
            </p:nvSpPr>
            <p:spPr>
              <a:xfrm>
                <a:off x="7673009" y="3172309"/>
                <a:ext cx="397566" cy="39756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0" name="Retângulo: Cantos Arredondados 49"/>
              <p:cNvSpPr/>
              <p:nvPr/>
            </p:nvSpPr>
            <p:spPr>
              <a:xfrm>
                <a:off x="7010401" y="3172310"/>
                <a:ext cx="569843" cy="397566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>
                    <a:solidFill>
                      <a:schemeClr val="bg1"/>
                    </a:solidFill>
                  </a:rPr>
                  <a:t>142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7812157" y="3311457"/>
                <a:ext cx="119270" cy="1192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2" name="Agrupar 51"/>
            <p:cNvGrpSpPr/>
            <p:nvPr/>
          </p:nvGrpSpPr>
          <p:grpSpPr>
            <a:xfrm>
              <a:off x="6096000" y="2975979"/>
              <a:ext cx="1212055" cy="482090"/>
              <a:chOff x="6934201" y="3130267"/>
              <a:chExt cx="1212055" cy="482090"/>
            </a:xfrm>
          </p:grpSpPr>
          <p:sp>
            <p:nvSpPr>
              <p:cNvPr id="53" name="Retângulo: Cantos Arredondados 52"/>
              <p:cNvSpPr/>
              <p:nvPr/>
            </p:nvSpPr>
            <p:spPr>
              <a:xfrm>
                <a:off x="6934201" y="3130267"/>
                <a:ext cx="1212055" cy="48209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Retângulo 53"/>
              <p:cNvSpPr/>
              <p:nvPr/>
            </p:nvSpPr>
            <p:spPr>
              <a:xfrm>
                <a:off x="7673009" y="3172309"/>
                <a:ext cx="397566" cy="39756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" name="Retângulo: Cantos Arredondados 54"/>
              <p:cNvSpPr/>
              <p:nvPr/>
            </p:nvSpPr>
            <p:spPr>
              <a:xfrm>
                <a:off x="7010401" y="3172310"/>
                <a:ext cx="569843" cy="397566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>
                    <a:solidFill>
                      <a:schemeClr val="bg1"/>
                    </a:solidFill>
                  </a:rPr>
                  <a:t>765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Elipse 55"/>
              <p:cNvSpPr/>
              <p:nvPr/>
            </p:nvSpPr>
            <p:spPr>
              <a:xfrm>
                <a:off x="7812157" y="3311457"/>
                <a:ext cx="119270" cy="1192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7" name="Agrupar 56"/>
            <p:cNvGrpSpPr/>
            <p:nvPr/>
          </p:nvGrpSpPr>
          <p:grpSpPr>
            <a:xfrm>
              <a:off x="4231604" y="5182401"/>
              <a:ext cx="1212055" cy="482090"/>
              <a:chOff x="6934201" y="3130267"/>
              <a:chExt cx="1212055" cy="482090"/>
            </a:xfrm>
          </p:grpSpPr>
          <p:sp>
            <p:nvSpPr>
              <p:cNvPr id="58" name="Retângulo: Cantos Arredondados 57"/>
              <p:cNvSpPr/>
              <p:nvPr/>
            </p:nvSpPr>
            <p:spPr>
              <a:xfrm>
                <a:off x="6934201" y="3130267"/>
                <a:ext cx="1212055" cy="48209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tângulo 58"/>
              <p:cNvSpPr/>
              <p:nvPr/>
            </p:nvSpPr>
            <p:spPr>
              <a:xfrm>
                <a:off x="7673009" y="3172309"/>
                <a:ext cx="397566" cy="39756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0" name="Retângulo: Cantos Arredondados 59"/>
              <p:cNvSpPr/>
              <p:nvPr/>
            </p:nvSpPr>
            <p:spPr>
              <a:xfrm>
                <a:off x="7010401" y="3172310"/>
                <a:ext cx="569843" cy="397566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>
                    <a:solidFill>
                      <a:schemeClr val="bg1"/>
                    </a:solidFill>
                  </a:rPr>
                  <a:t>96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7812157" y="3311457"/>
                <a:ext cx="119270" cy="1192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63" name="Conector de Seta Reta 62"/>
            <p:cNvCxnSpPr>
              <a:cxnSpLocks/>
            </p:cNvCxnSpPr>
            <p:nvPr/>
          </p:nvCxnSpPr>
          <p:spPr>
            <a:xfrm>
              <a:off x="1493847" y="2474132"/>
              <a:ext cx="7719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/>
            <p:cNvCxnSpPr>
              <a:cxnSpLocks/>
            </p:cNvCxnSpPr>
            <p:nvPr/>
          </p:nvCxnSpPr>
          <p:spPr>
            <a:xfrm>
              <a:off x="3363255" y="3226284"/>
              <a:ext cx="7719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/>
            </p:cNvCxnSpPr>
            <p:nvPr/>
          </p:nvCxnSpPr>
          <p:spPr>
            <a:xfrm>
              <a:off x="5235455" y="3226032"/>
              <a:ext cx="7719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de Seta Reta 66"/>
            <p:cNvCxnSpPr>
              <a:cxnSpLocks/>
            </p:cNvCxnSpPr>
            <p:nvPr/>
          </p:nvCxnSpPr>
          <p:spPr>
            <a:xfrm>
              <a:off x="3363255" y="5423476"/>
              <a:ext cx="7719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: Curvo 69"/>
            <p:cNvCxnSpPr>
              <a:cxnSpLocks/>
            </p:cNvCxnSpPr>
            <p:nvPr/>
          </p:nvCxnSpPr>
          <p:spPr>
            <a:xfrm flipV="1">
              <a:off x="1465815" y="3251115"/>
              <a:ext cx="799971" cy="330257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: Curvo 74"/>
            <p:cNvCxnSpPr>
              <a:cxnSpLocks/>
            </p:cNvCxnSpPr>
            <p:nvPr/>
          </p:nvCxnSpPr>
          <p:spPr>
            <a:xfrm flipV="1">
              <a:off x="1486289" y="3998810"/>
              <a:ext cx="779497" cy="132253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: Curvo 76"/>
            <p:cNvCxnSpPr>
              <a:cxnSpLocks/>
            </p:cNvCxnSpPr>
            <p:nvPr/>
          </p:nvCxnSpPr>
          <p:spPr>
            <a:xfrm>
              <a:off x="1484840" y="5234158"/>
              <a:ext cx="780946" cy="186993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>
              <a:cxnSpLocks/>
            </p:cNvCxnSpPr>
            <p:nvPr/>
          </p:nvCxnSpPr>
          <p:spPr>
            <a:xfrm>
              <a:off x="1498568" y="4701975"/>
              <a:ext cx="7719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Retângulo: Cantos Arredondados 86"/>
          <p:cNvSpPr/>
          <p:nvPr/>
        </p:nvSpPr>
        <p:spPr>
          <a:xfrm>
            <a:off x="2305542" y="2860245"/>
            <a:ext cx="5115675" cy="706192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9" name="Conector reto 88"/>
          <p:cNvCxnSpPr>
            <a:cxnSpLocks/>
          </p:cNvCxnSpPr>
          <p:nvPr/>
        </p:nvCxnSpPr>
        <p:spPr>
          <a:xfrm flipV="1">
            <a:off x="4915697" y="2450468"/>
            <a:ext cx="452281" cy="40267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ctor reto 94"/>
          <p:cNvCxnSpPr>
            <a:cxnSpLocks/>
          </p:cNvCxnSpPr>
          <p:nvPr/>
        </p:nvCxnSpPr>
        <p:spPr>
          <a:xfrm>
            <a:off x="5367978" y="2452175"/>
            <a:ext cx="65792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tângulo 96"/>
          <p:cNvSpPr/>
          <p:nvPr/>
        </p:nvSpPr>
        <p:spPr>
          <a:xfrm>
            <a:off x="6028993" y="2237696"/>
            <a:ext cx="1863422" cy="43676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Lista encadeada</a:t>
            </a:r>
          </a:p>
        </p:txBody>
      </p:sp>
    </p:spTree>
    <p:extLst>
      <p:ext uri="{BB962C8B-B14F-4D97-AF65-F5344CB8AC3E}">
        <p14:creationId xmlns:p14="http://schemas.microsoft.com/office/powerpoint/2010/main" val="9928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O que é</a:t>
            </a:r>
          </a:p>
          <a:p>
            <a:r>
              <a:rPr lang="pt-BR" i="1" dirty="0" err="1"/>
              <a:t>Hashing</a:t>
            </a:r>
            <a:endParaRPr lang="pt-BR" i="1" dirty="0"/>
          </a:p>
          <a:p>
            <a:pPr lvl="1"/>
            <a:r>
              <a:rPr lang="pt-BR" dirty="0"/>
              <a:t>Colisões</a:t>
            </a:r>
          </a:p>
          <a:p>
            <a:pPr lvl="1"/>
            <a:r>
              <a:rPr lang="pt-BR" dirty="0"/>
              <a:t>Sondagem linear (</a:t>
            </a:r>
            <a:r>
              <a:rPr lang="pt-BR" i="1" dirty="0"/>
              <a:t>linear </a:t>
            </a:r>
            <a:r>
              <a:rPr lang="pt-BR" i="1" dirty="0" err="1"/>
              <a:t>probing</a:t>
            </a:r>
            <a:r>
              <a:rPr lang="pt-BR" dirty="0"/>
              <a:t>)</a:t>
            </a:r>
          </a:p>
          <a:p>
            <a:pPr lvl="1"/>
            <a:r>
              <a:rPr lang="pt-BR" i="1" dirty="0" err="1"/>
              <a:t>Clustering</a:t>
            </a:r>
            <a:endParaRPr lang="pt-BR" i="1" dirty="0"/>
          </a:p>
          <a:p>
            <a:pPr lvl="1"/>
            <a:r>
              <a:rPr lang="pt-BR" i="1" dirty="0" err="1"/>
              <a:t>Rehashing</a:t>
            </a:r>
            <a:endParaRPr lang="pt-BR" i="1" dirty="0"/>
          </a:p>
          <a:p>
            <a:pPr lvl="1"/>
            <a:r>
              <a:rPr lang="pt-BR" dirty="0"/>
              <a:t>Analise de eficiência</a:t>
            </a:r>
          </a:p>
          <a:p>
            <a:r>
              <a:rPr lang="pt-BR" dirty="0"/>
              <a:t>Encadeamento separado (</a:t>
            </a:r>
            <a:r>
              <a:rPr lang="pt-BR" i="1" dirty="0" err="1"/>
              <a:t>separate</a:t>
            </a:r>
            <a:r>
              <a:rPr lang="pt-BR" i="1" dirty="0"/>
              <a:t> </a:t>
            </a:r>
            <a:r>
              <a:rPr lang="pt-BR" i="1" dirty="0" err="1"/>
              <a:t>chaining</a:t>
            </a:r>
            <a:r>
              <a:rPr lang="pt-BR" dirty="0"/>
              <a:t>)</a:t>
            </a:r>
          </a:p>
          <a:p>
            <a:r>
              <a:rPr lang="pt-BR" dirty="0"/>
              <a:t>Funções de </a:t>
            </a:r>
            <a:r>
              <a:rPr lang="pt-BR" dirty="0" err="1"/>
              <a:t>hash</a:t>
            </a:r>
            <a:endParaRPr lang="pt-BR" dirty="0"/>
          </a:p>
          <a:p>
            <a:pPr lvl="2"/>
            <a:endParaRPr lang="pt-BR" dirty="0"/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3F50-6E31-46DF-B303-F10A9FAA9B1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193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</a:t>
            </a:r>
            <a:r>
              <a:rPr lang="pt-BR" i="1" dirty="0" err="1"/>
              <a:t>hash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103919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Responsável por gerar o índice em que será inserido a chave</a:t>
            </a:r>
          </a:p>
          <a:p>
            <a:endParaRPr lang="pt-BR" dirty="0"/>
          </a:p>
          <a:p>
            <a:r>
              <a:rPr lang="pt-BR" dirty="0"/>
              <a:t>Diretrizes:</a:t>
            </a:r>
          </a:p>
          <a:p>
            <a:pPr lvl="1"/>
            <a:r>
              <a:rPr lang="pt-BR" dirty="0"/>
              <a:t>Computação simples para obter resultados rápidos</a:t>
            </a:r>
          </a:p>
          <a:p>
            <a:pPr lvl="1"/>
            <a:r>
              <a:rPr lang="pt-BR" dirty="0"/>
              <a:t>O índice não pode ser aleatório</a:t>
            </a:r>
          </a:p>
          <a:p>
            <a:pPr lvl="1"/>
            <a:r>
              <a:rPr lang="pt-BR" dirty="0"/>
              <a:t>O tamanho da tabela deve ser um número primo</a:t>
            </a:r>
          </a:p>
          <a:p>
            <a:endParaRPr lang="pt-BR" dirty="0"/>
          </a:p>
          <a:p>
            <a:r>
              <a:rPr lang="pt-BR" dirty="0"/>
              <a:t>Lidam com inteiros, </a:t>
            </a:r>
            <a:r>
              <a:rPr lang="pt-BR" i="1" dirty="0" err="1"/>
              <a:t>strings</a:t>
            </a:r>
            <a:r>
              <a:rPr lang="pt-BR" dirty="0"/>
              <a:t>, ou mistos de inteiros e </a:t>
            </a:r>
            <a:r>
              <a:rPr lang="pt-BR" i="1" dirty="0" err="1"/>
              <a:t>strings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3F50-6E31-46DF-B303-F10A9FAA9B1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589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</a:t>
            </a:r>
            <a:r>
              <a:rPr lang="pt-BR" i="1" dirty="0" err="1"/>
              <a:t>hash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Divisão </a:t>
                </a:r>
                <a:r>
                  <a:rPr lang="pt-BR" sz="2000" dirty="0"/>
                  <a:t>(</a:t>
                </a:r>
                <a:r>
                  <a:rPr lang="pt-BR" sz="2000" i="1" dirty="0"/>
                  <a:t>Division</a:t>
                </a:r>
                <a:r>
                  <a:rPr lang="pt-BR" sz="2000" dirty="0"/>
                  <a:t>)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key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key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 % 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Ex.: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=13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96   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                                         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−91      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b="0" dirty="0"/>
                  <a:t>                        </a:t>
                </a:r>
                <a:r>
                  <a:rPr lang="pt-BR" sz="1800" dirty="0"/>
                  <a:t>         </a:t>
                </a:r>
                <a:r>
                  <a:rPr lang="pt-BR" b="0" dirty="0"/>
                  <a:t>        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3F50-6E31-46DF-B303-F10A9FAA9B1C}" type="slidenum">
              <a:rPr lang="pt-BR" smtClean="0"/>
              <a:t>21</a:t>
            </a:fld>
            <a:endParaRPr lang="pt-BR"/>
          </a:p>
        </p:txBody>
      </p:sp>
      <p:grpSp>
        <p:nvGrpSpPr>
          <p:cNvPr id="13" name="Agrupar 12"/>
          <p:cNvGrpSpPr/>
          <p:nvPr/>
        </p:nvGrpSpPr>
        <p:grpSpPr>
          <a:xfrm>
            <a:off x="6096000" y="4472609"/>
            <a:ext cx="1232452" cy="457200"/>
            <a:chOff x="1696278" y="4194313"/>
            <a:chExt cx="1232452" cy="457200"/>
          </a:xfrm>
        </p:grpSpPr>
        <p:cxnSp>
          <p:nvCxnSpPr>
            <p:cNvPr id="6" name="Conector reto 5"/>
            <p:cNvCxnSpPr>
              <a:cxnSpLocks/>
            </p:cNvCxnSpPr>
            <p:nvPr/>
          </p:nvCxnSpPr>
          <p:spPr>
            <a:xfrm>
              <a:off x="1696278" y="4194313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>
              <a:cxnSpLocks/>
            </p:cNvCxnSpPr>
            <p:nvPr/>
          </p:nvCxnSpPr>
          <p:spPr>
            <a:xfrm>
              <a:off x="1696278" y="4651513"/>
              <a:ext cx="12324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" name="Conector reto 14"/>
          <p:cNvCxnSpPr>
            <a:cxnSpLocks/>
          </p:cNvCxnSpPr>
          <p:nvPr/>
        </p:nvCxnSpPr>
        <p:spPr>
          <a:xfrm>
            <a:off x="5234609" y="5473148"/>
            <a:ext cx="8613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cxnSpLocks/>
          </p:cNvCxnSpPr>
          <p:nvPr/>
        </p:nvCxnSpPr>
        <p:spPr>
          <a:xfrm flipH="1">
            <a:off x="4147929" y="5751443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5519529" y="5532783"/>
            <a:ext cx="410817" cy="4108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3336200" y="5566777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Índice</a:t>
            </a:r>
          </a:p>
        </p:txBody>
      </p:sp>
    </p:spTree>
    <p:extLst>
      <p:ext uri="{BB962C8B-B14F-4D97-AF65-F5344CB8AC3E}">
        <p14:creationId xmlns:p14="http://schemas.microsoft.com/office/powerpoint/2010/main" val="2225476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</a:t>
            </a:r>
            <a:r>
              <a:rPr lang="pt-BR" i="1" dirty="0" err="1"/>
              <a:t>hash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Truncamento </a:t>
            </a:r>
            <a:r>
              <a:rPr lang="pt-BR" sz="2000" dirty="0"/>
              <a:t>(</a:t>
            </a:r>
            <a:r>
              <a:rPr lang="pt-BR" sz="2000" i="1" dirty="0" err="1"/>
              <a:t>Truncation</a:t>
            </a:r>
            <a:r>
              <a:rPr lang="pt-BR" sz="2000" dirty="0"/>
              <a:t>)</a:t>
            </a:r>
            <a:r>
              <a:rPr lang="pt-BR" dirty="0"/>
              <a:t>:</a:t>
            </a:r>
            <a:endParaRPr lang="pt-BR" sz="2000" dirty="0"/>
          </a:p>
          <a:p>
            <a:r>
              <a:rPr lang="pt-BR" dirty="0"/>
              <a:t>Ex.: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3F50-6E31-46DF-B303-F10A9FAA9B1C}" type="slidenum">
              <a:rPr lang="pt-BR" smtClean="0"/>
              <a:t>22</a:t>
            </a:fld>
            <a:endParaRPr lang="pt-BR" dirty="0"/>
          </a:p>
        </p:txBody>
      </p:sp>
      <p:grpSp>
        <p:nvGrpSpPr>
          <p:cNvPr id="32" name="Agrupar 31"/>
          <p:cNvGrpSpPr/>
          <p:nvPr/>
        </p:nvGrpSpPr>
        <p:grpSpPr>
          <a:xfrm>
            <a:off x="4638261" y="3550379"/>
            <a:ext cx="3160914" cy="888236"/>
            <a:chOff x="4333461" y="3550379"/>
            <a:chExt cx="3160914" cy="888236"/>
          </a:xfrm>
        </p:grpSpPr>
        <p:sp>
          <p:nvSpPr>
            <p:cNvPr id="5" name="Retângulo 4"/>
            <p:cNvSpPr/>
            <p:nvPr/>
          </p:nvSpPr>
          <p:spPr>
            <a:xfrm>
              <a:off x="4333461" y="3987179"/>
              <a:ext cx="451436" cy="4514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4784897" y="3987179"/>
              <a:ext cx="451436" cy="45143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5236333" y="3987179"/>
              <a:ext cx="451436" cy="4514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5687769" y="3987179"/>
              <a:ext cx="451436" cy="4514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6139205" y="3987179"/>
              <a:ext cx="451436" cy="45143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6590641" y="3987179"/>
              <a:ext cx="451436" cy="4514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7042939" y="3987179"/>
              <a:ext cx="451436" cy="45143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4750412" y="3550379"/>
              <a:ext cx="2326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 muito grande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5682884" y="3224094"/>
                <a:ext cx="10708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=1000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884" y="3224094"/>
                <a:ext cx="1070806" cy="276999"/>
              </a:xfrm>
              <a:prstGeom prst="rect">
                <a:avLst/>
              </a:prstGeom>
              <a:blipFill>
                <a:blip r:embed="rId2"/>
                <a:stretch>
                  <a:fillRect l="-3977" r="-4545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>
            <a:cxnSpLocks/>
          </p:cNvCxnSpPr>
          <p:nvPr/>
        </p:nvCxnSpPr>
        <p:spPr>
          <a:xfrm flipH="1">
            <a:off x="4653146" y="5703376"/>
            <a:ext cx="13274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cxnSpLocks/>
          </p:cNvCxnSpPr>
          <p:nvPr/>
        </p:nvCxnSpPr>
        <p:spPr>
          <a:xfrm flipH="1">
            <a:off x="6482943" y="4514120"/>
            <a:ext cx="1090514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cxnSpLocks/>
          </p:cNvCxnSpPr>
          <p:nvPr/>
        </p:nvCxnSpPr>
        <p:spPr>
          <a:xfrm flipH="1">
            <a:off x="6321287" y="4514120"/>
            <a:ext cx="348438" cy="813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cxnSpLocks/>
          </p:cNvCxnSpPr>
          <p:nvPr/>
        </p:nvCxnSpPr>
        <p:spPr>
          <a:xfrm>
            <a:off x="5313524" y="4520402"/>
            <a:ext cx="640107" cy="867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5953631" y="553196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812</a:t>
            </a:r>
          </a:p>
        </p:txBody>
      </p:sp>
      <p:sp>
        <p:nvSpPr>
          <p:cNvPr id="27" name="Elipse 26"/>
          <p:cNvSpPr/>
          <p:nvPr/>
        </p:nvSpPr>
        <p:spPr>
          <a:xfrm>
            <a:off x="5981149" y="5464269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3806729" y="550820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Índice</a:t>
            </a:r>
          </a:p>
        </p:txBody>
      </p:sp>
    </p:spTree>
    <p:extLst>
      <p:ext uri="{BB962C8B-B14F-4D97-AF65-F5344CB8AC3E}">
        <p14:creationId xmlns:p14="http://schemas.microsoft.com/office/powerpoint/2010/main" val="3766565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</a:t>
            </a:r>
            <a:r>
              <a:rPr lang="pt-BR" i="1" dirty="0" err="1"/>
              <a:t>hash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Dobramento </a:t>
            </a:r>
            <a:r>
              <a:rPr lang="pt-BR" sz="2000" dirty="0"/>
              <a:t>(</a:t>
            </a:r>
            <a:r>
              <a:rPr lang="pt-BR" sz="2000" i="1" dirty="0" err="1"/>
              <a:t>Folding</a:t>
            </a:r>
            <a:r>
              <a:rPr lang="pt-BR" sz="2000" dirty="0"/>
              <a:t>)</a:t>
            </a:r>
            <a:r>
              <a:rPr lang="pt-BR" dirty="0"/>
              <a:t>:</a:t>
            </a:r>
          </a:p>
          <a:p>
            <a:r>
              <a:rPr lang="pt-BR" dirty="0"/>
              <a:t>Ex.: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3F50-6E31-46DF-B303-F10A9FAA9B1C}" type="slidenum">
              <a:rPr lang="pt-BR" smtClean="0"/>
              <a:t>23</a:t>
            </a:fld>
            <a:endParaRPr lang="pt-BR"/>
          </a:p>
        </p:txBody>
      </p:sp>
      <p:grpSp>
        <p:nvGrpSpPr>
          <p:cNvPr id="13" name="Agrupar 12"/>
          <p:cNvGrpSpPr/>
          <p:nvPr/>
        </p:nvGrpSpPr>
        <p:grpSpPr>
          <a:xfrm>
            <a:off x="4515543" y="3033544"/>
            <a:ext cx="3160914" cy="848480"/>
            <a:chOff x="4346714" y="2848014"/>
            <a:chExt cx="3160914" cy="848480"/>
          </a:xfrm>
        </p:grpSpPr>
        <p:sp>
          <p:nvSpPr>
            <p:cNvPr id="5" name="Retângulo 4"/>
            <p:cNvSpPr/>
            <p:nvPr/>
          </p:nvSpPr>
          <p:spPr>
            <a:xfrm>
              <a:off x="4346714" y="3245058"/>
              <a:ext cx="451436" cy="4514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4798150" y="3245058"/>
              <a:ext cx="451436" cy="4514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5249586" y="3245058"/>
              <a:ext cx="451436" cy="4514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5701022" y="3245058"/>
              <a:ext cx="451436" cy="4514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6152458" y="3245058"/>
              <a:ext cx="451436" cy="4514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6603894" y="3245058"/>
              <a:ext cx="451436" cy="4514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7056192" y="3245058"/>
              <a:ext cx="451436" cy="4514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5504992" y="2848014"/>
              <a:ext cx="841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</a:t>
              </a:r>
            </a:p>
          </p:txBody>
        </p:sp>
      </p:grpSp>
      <p:sp>
        <p:nvSpPr>
          <p:cNvPr id="14" name="Retângulo 13"/>
          <p:cNvSpPr/>
          <p:nvPr/>
        </p:nvSpPr>
        <p:spPr>
          <a:xfrm>
            <a:off x="4064107" y="4518718"/>
            <a:ext cx="451436" cy="451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515543" y="4518718"/>
            <a:ext cx="451436" cy="451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5417553" y="4518718"/>
            <a:ext cx="451436" cy="451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5868989" y="4518718"/>
            <a:ext cx="451436" cy="451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6320425" y="4518718"/>
            <a:ext cx="451436" cy="451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7223297" y="4518718"/>
            <a:ext cx="451436" cy="451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7675595" y="4518718"/>
            <a:ext cx="451436" cy="451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2" name="Conector de Seta Reta 21"/>
          <p:cNvCxnSpPr>
            <a:cxnSpLocks/>
          </p:cNvCxnSpPr>
          <p:nvPr/>
        </p:nvCxnSpPr>
        <p:spPr>
          <a:xfrm flipH="1">
            <a:off x="4625009" y="4028659"/>
            <a:ext cx="341970" cy="350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cxnSpLocks/>
          </p:cNvCxnSpPr>
          <p:nvPr/>
        </p:nvCxnSpPr>
        <p:spPr>
          <a:xfrm>
            <a:off x="6095569" y="4001292"/>
            <a:ext cx="0" cy="377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cxnSpLocks/>
          </p:cNvCxnSpPr>
          <p:nvPr/>
        </p:nvCxnSpPr>
        <p:spPr>
          <a:xfrm>
            <a:off x="7223297" y="4054206"/>
            <a:ext cx="330442" cy="324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5036807" y="5507849"/>
                <a:ext cx="22041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48+731+52=831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807" y="5507849"/>
                <a:ext cx="2204130" cy="276999"/>
              </a:xfrm>
              <a:prstGeom prst="rect">
                <a:avLst/>
              </a:prstGeom>
              <a:blipFill>
                <a:blip r:embed="rId2"/>
                <a:stretch>
                  <a:fillRect l="-1657" r="-1934"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/>
              <p:cNvSpPr txBox="1"/>
              <p:nvPr/>
            </p:nvSpPr>
            <p:spPr>
              <a:xfrm>
                <a:off x="4847039" y="5919785"/>
                <a:ext cx="2585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831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=831 % 13=12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039" y="5919785"/>
                <a:ext cx="2585644" cy="276999"/>
              </a:xfrm>
              <a:prstGeom prst="rect">
                <a:avLst/>
              </a:prstGeom>
              <a:blipFill>
                <a:blip r:embed="rId3"/>
                <a:stretch>
                  <a:fillRect l="-1415" r="-1651"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Elipse 34"/>
          <p:cNvSpPr/>
          <p:nvPr/>
        </p:nvSpPr>
        <p:spPr>
          <a:xfrm>
            <a:off x="6757233" y="540716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7075172" y="5883655"/>
            <a:ext cx="349257" cy="349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>
            <a:cxnSpLocks/>
          </p:cNvCxnSpPr>
          <p:nvPr/>
        </p:nvCxnSpPr>
        <p:spPr>
          <a:xfrm>
            <a:off x="7212394" y="5635760"/>
            <a:ext cx="11535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cxnSpLocks/>
          </p:cNvCxnSpPr>
          <p:nvPr/>
        </p:nvCxnSpPr>
        <p:spPr>
          <a:xfrm>
            <a:off x="7432683" y="6055795"/>
            <a:ext cx="9332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8431072" y="5461682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Chave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8447904" y="587378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Índice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ixaDeTexto 43"/>
              <p:cNvSpPr txBox="1"/>
              <p:nvPr/>
            </p:nvSpPr>
            <p:spPr>
              <a:xfrm>
                <a:off x="5687544" y="2683055"/>
                <a:ext cx="814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=13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544" y="2683055"/>
                <a:ext cx="814325" cy="276999"/>
              </a:xfrm>
              <a:prstGeom prst="rect">
                <a:avLst/>
              </a:prstGeom>
              <a:blipFill>
                <a:blip r:embed="rId4"/>
                <a:stretch>
                  <a:fillRect l="-5970" r="-5224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971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</a:t>
            </a:r>
            <a:r>
              <a:rPr lang="pt-BR" i="1" dirty="0" err="1"/>
              <a:t>hash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i="1" dirty="0" err="1"/>
              <a:t>Hash</a:t>
            </a:r>
            <a:r>
              <a:rPr lang="pt-BR" dirty="0"/>
              <a:t> de </a:t>
            </a:r>
            <a:r>
              <a:rPr lang="pt-BR" dirty="0" err="1"/>
              <a:t>strings</a:t>
            </a:r>
            <a:r>
              <a:rPr lang="pt-BR" dirty="0"/>
              <a:t> </a:t>
            </a:r>
            <a:r>
              <a:rPr lang="pt-BR" sz="2000" dirty="0"/>
              <a:t>(</a:t>
            </a:r>
            <a:r>
              <a:rPr lang="pt-BR" sz="2000" i="1" dirty="0" err="1"/>
              <a:t>Hashing</a:t>
            </a:r>
            <a:r>
              <a:rPr lang="pt-BR" sz="2000" i="1" dirty="0"/>
              <a:t> </a:t>
            </a:r>
            <a:r>
              <a:rPr lang="pt-BR" sz="2000" i="1" dirty="0" err="1"/>
              <a:t>strings</a:t>
            </a:r>
            <a:r>
              <a:rPr lang="pt-BR" sz="2000" dirty="0"/>
              <a:t>)</a:t>
            </a:r>
            <a:r>
              <a:rPr lang="pt-BR" dirty="0"/>
              <a:t>:</a:t>
            </a:r>
          </a:p>
          <a:p>
            <a:r>
              <a:rPr lang="pt-BR" dirty="0"/>
              <a:t>1ª forma: ex.: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3F50-6E31-46DF-B303-F10A9FAA9B1C}" type="slidenum">
              <a:rPr lang="pt-BR" smtClean="0"/>
              <a:t>24</a:t>
            </a:fld>
            <a:endParaRPr lang="pt-BR"/>
          </a:p>
        </p:txBody>
      </p:sp>
      <p:grpSp>
        <p:nvGrpSpPr>
          <p:cNvPr id="6" name="Agrupar 5"/>
          <p:cNvGrpSpPr/>
          <p:nvPr/>
        </p:nvGrpSpPr>
        <p:grpSpPr>
          <a:xfrm>
            <a:off x="1135482" y="3179318"/>
            <a:ext cx="3160914" cy="888236"/>
            <a:chOff x="4346714" y="2808258"/>
            <a:chExt cx="3160914" cy="888236"/>
          </a:xfrm>
        </p:grpSpPr>
        <p:sp>
          <p:nvSpPr>
            <p:cNvPr id="7" name="Retângulo 6"/>
            <p:cNvSpPr/>
            <p:nvPr/>
          </p:nvSpPr>
          <p:spPr>
            <a:xfrm>
              <a:off x="4346714" y="3245058"/>
              <a:ext cx="451436" cy="4514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798150" y="3245058"/>
              <a:ext cx="451436" cy="4514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5249586" y="3245058"/>
              <a:ext cx="451436" cy="4514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5701022" y="3245058"/>
              <a:ext cx="451436" cy="4514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6152458" y="3245058"/>
              <a:ext cx="451436" cy="4514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6603894" y="3245058"/>
              <a:ext cx="451436" cy="4514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7056192" y="3245058"/>
              <a:ext cx="451436" cy="4514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5533042" y="2808258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/>
                <a:t>String</a:t>
              </a:r>
              <a:endParaRPr lang="pt-BR" i="1" dirty="0"/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1135050" y="4888326"/>
            <a:ext cx="3160914" cy="888236"/>
            <a:chOff x="4346714" y="2808258"/>
            <a:chExt cx="3160914" cy="888236"/>
          </a:xfrm>
        </p:grpSpPr>
        <p:sp>
          <p:nvSpPr>
            <p:cNvPr id="16" name="Retângulo 15"/>
            <p:cNvSpPr/>
            <p:nvPr/>
          </p:nvSpPr>
          <p:spPr>
            <a:xfrm>
              <a:off x="4346714" y="3245058"/>
              <a:ext cx="451436" cy="4514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104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4798150" y="3245058"/>
              <a:ext cx="451436" cy="4514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97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5249586" y="3245058"/>
              <a:ext cx="451436" cy="4514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115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5701022" y="3245058"/>
              <a:ext cx="451436" cy="4514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104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6152458" y="3245058"/>
              <a:ext cx="451436" cy="4514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105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6603894" y="3245058"/>
              <a:ext cx="451436" cy="4514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110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7056192" y="3245058"/>
              <a:ext cx="451436" cy="4514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103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5533042" y="2808258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ASCII</a:t>
              </a:r>
            </a:p>
          </p:txBody>
        </p:sp>
      </p:grpSp>
      <p:cxnSp>
        <p:nvCxnSpPr>
          <p:cNvPr id="25" name="Conector de Seta Reta 24"/>
          <p:cNvCxnSpPr>
            <a:cxnSpLocks/>
          </p:cNvCxnSpPr>
          <p:nvPr/>
        </p:nvCxnSpPr>
        <p:spPr>
          <a:xfrm>
            <a:off x="2728759" y="4252222"/>
            <a:ext cx="0" cy="451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/>
              <p:cNvSpPr txBox="1"/>
              <p:nvPr/>
            </p:nvSpPr>
            <p:spPr>
              <a:xfrm>
                <a:off x="4779923" y="4927515"/>
                <a:ext cx="49741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104+97+115+104+105+110+103=738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923" y="4927515"/>
                <a:ext cx="4974119" cy="276999"/>
              </a:xfrm>
              <a:prstGeom prst="rect">
                <a:avLst/>
              </a:prstGeom>
              <a:blipFill>
                <a:blip r:embed="rId2"/>
                <a:stretch>
                  <a:fillRect l="-368" r="-613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9276964" y="4827475"/>
            <a:ext cx="463826" cy="4638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/>
              <p:cNvSpPr txBox="1"/>
              <p:nvPr/>
            </p:nvSpPr>
            <p:spPr>
              <a:xfrm>
                <a:off x="5974160" y="5466463"/>
                <a:ext cx="2585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738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=738 % 13=10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160" y="5466463"/>
                <a:ext cx="2585644" cy="276999"/>
              </a:xfrm>
              <a:prstGeom prst="rect">
                <a:avLst/>
              </a:prstGeom>
              <a:blipFill>
                <a:blip r:embed="rId3"/>
                <a:stretch>
                  <a:fillRect l="-1415" r="-1651"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8200411" y="5418619"/>
            <a:ext cx="359393" cy="3593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de Seta Reta 35"/>
          <p:cNvCxnSpPr>
            <a:cxnSpLocks/>
          </p:cNvCxnSpPr>
          <p:nvPr/>
        </p:nvCxnSpPr>
        <p:spPr>
          <a:xfrm>
            <a:off x="9740790" y="5058587"/>
            <a:ext cx="5963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cxnSpLocks/>
          </p:cNvCxnSpPr>
          <p:nvPr/>
        </p:nvCxnSpPr>
        <p:spPr>
          <a:xfrm>
            <a:off x="8559804" y="5591849"/>
            <a:ext cx="17773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10337138" y="4887577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Chave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10335113" y="5436296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Índice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ixaDeTexto 43"/>
              <p:cNvSpPr txBox="1"/>
              <p:nvPr/>
            </p:nvSpPr>
            <p:spPr>
              <a:xfrm>
                <a:off x="2307913" y="2902319"/>
                <a:ext cx="814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=13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913" y="2902319"/>
                <a:ext cx="814325" cy="276999"/>
              </a:xfrm>
              <a:prstGeom prst="rect">
                <a:avLst/>
              </a:prstGeom>
              <a:blipFill>
                <a:blip r:embed="rId4"/>
                <a:stretch>
                  <a:fillRect l="-6015" r="-6015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239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</a:t>
            </a:r>
            <a:r>
              <a:rPr lang="pt-BR" i="1" dirty="0" err="1"/>
              <a:t>hash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i="1" dirty="0"/>
                  <a:t>Hash</a:t>
                </a:r>
                <a:r>
                  <a:rPr lang="pt-BR" dirty="0"/>
                  <a:t> de </a:t>
                </a:r>
                <a:r>
                  <a:rPr lang="pt-BR" dirty="0" err="1"/>
                  <a:t>strings</a:t>
                </a:r>
                <a:r>
                  <a:rPr lang="pt-BR" dirty="0"/>
                  <a:t> </a:t>
                </a:r>
                <a:r>
                  <a:rPr lang="pt-BR" sz="2000" dirty="0"/>
                  <a:t>(</a:t>
                </a:r>
                <a:r>
                  <a:rPr lang="pt-BR" sz="2000" i="1" dirty="0" err="1"/>
                  <a:t>Hashing</a:t>
                </a:r>
                <a:r>
                  <a:rPr lang="pt-BR" sz="2000" i="1" dirty="0"/>
                  <a:t> </a:t>
                </a:r>
                <a:r>
                  <a:rPr lang="pt-BR" sz="2000" i="1" dirty="0" err="1"/>
                  <a:t>strings</a:t>
                </a:r>
                <a:r>
                  <a:rPr lang="pt-BR" sz="2000" dirty="0"/>
                  <a:t>)</a:t>
                </a:r>
                <a:r>
                  <a:rPr lang="pt-BR" dirty="0"/>
                  <a:t>:</a:t>
                </a:r>
              </a:p>
              <a:p>
                <a:r>
                  <a:rPr lang="pt-BR" dirty="0"/>
                  <a:t>2ª forma: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key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 = constante positiva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= i-</a:t>
                </a:r>
                <a:r>
                  <a:rPr lang="pt-BR" dirty="0" err="1"/>
                  <a:t>ésimo</a:t>
                </a:r>
                <a:r>
                  <a:rPr lang="pt-BR" dirty="0"/>
                  <a:t> elemento da </a:t>
                </a:r>
                <a:r>
                  <a:rPr lang="pt-BR" i="1" dirty="0" err="1"/>
                  <a:t>string</a:t>
                </a:r>
                <a:endParaRPr lang="pt-BR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= comprimento da </a:t>
                </a:r>
                <a:r>
                  <a:rPr lang="pt-BR" i="1" dirty="0" err="1"/>
                  <a:t>string</a:t>
                </a:r>
                <a:endParaRPr lang="pt-BR" i="1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3F50-6E31-46DF-B303-F10A9FAA9B1C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102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</a:t>
            </a:r>
            <a:r>
              <a:rPr lang="pt-BR" i="1" dirty="0" err="1"/>
              <a:t>Hash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err="1"/>
              <a:t>Hash</a:t>
            </a:r>
            <a:r>
              <a:rPr lang="pt-BR" dirty="0"/>
              <a:t> de </a:t>
            </a:r>
            <a:r>
              <a:rPr lang="pt-BR" dirty="0" err="1"/>
              <a:t>strings</a:t>
            </a:r>
            <a:r>
              <a:rPr lang="pt-BR" dirty="0"/>
              <a:t> </a:t>
            </a:r>
            <a:r>
              <a:rPr lang="pt-BR" sz="2000" dirty="0"/>
              <a:t>(</a:t>
            </a:r>
            <a:r>
              <a:rPr lang="pt-BR" sz="2000" i="1" dirty="0" err="1"/>
              <a:t>Hashing</a:t>
            </a:r>
            <a:r>
              <a:rPr lang="pt-BR" sz="2000" i="1" dirty="0"/>
              <a:t> </a:t>
            </a:r>
            <a:r>
              <a:rPr lang="pt-BR" sz="2000" i="1" dirty="0" err="1"/>
              <a:t>strings</a:t>
            </a:r>
            <a:r>
              <a:rPr lang="pt-BR" sz="2000" dirty="0"/>
              <a:t>)</a:t>
            </a:r>
            <a:r>
              <a:rPr lang="pt-BR" dirty="0"/>
              <a:t>:</a:t>
            </a:r>
          </a:p>
          <a:p>
            <a:r>
              <a:rPr lang="pt-BR" dirty="0"/>
              <a:t>2ª forma: ex.: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3F50-6E31-46DF-B303-F10A9FAA9B1C}" type="slidenum">
              <a:rPr lang="pt-BR" smtClean="0"/>
              <a:t>26</a:t>
            </a:fld>
            <a:endParaRPr lang="pt-BR"/>
          </a:p>
        </p:txBody>
      </p:sp>
      <p:grpSp>
        <p:nvGrpSpPr>
          <p:cNvPr id="5" name="Agrupar 4"/>
          <p:cNvGrpSpPr/>
          <p:nvPr/>
        </p:nvGrpSpPr>
        <p:grpSpPr>
          <a:xfrm>
            <a:off x="1135482" y="3179318"/>
            <a:ext cx="3160914" cy="888236"/>
            <a:chOff x="4346714" y="2808258"/>
            <a:chExt cx="3160914" cy="888236"/>
          </a:xfrm>
        </p:grpSpPr>
        <p:sp>
          <p:nvSpPr>
            <p:cNvPr id="6" name="Retângulo 5"/>
            <p:cNvSpPr/>
            <p:nvPr/>
          </p:nvSpPr>
          <p:spPr>
            <a:xfrm>
              <a:off x="4346714" y="3245058"/>
              <a:ext cx="451436" cy="4514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4798150" y="3245058"/>
              <a:ext cx="451436" cy="4514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5249586" y="3245058"/>
              <a:ext cx="451436" cy="4514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5701022" y="3245058"/>
              <a:ext cx="451436" cy="4514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6152458" y="3245058"/>
              <a:ext cx="451436" cy="4514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6603894" y="3245058"/>
              <a:ext cx="451436" cy="4514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7056192" y="3245058"/>
              <a:ext cx="451436" cy="4514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533042" y="2808258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/>
                <a:t>String</a:t>
              </a:r>
              <a:endParaRPr lang="pt-BR" i="1" dirty="0"/>
            </a:p>
          </p:txBody>
        </p:sp>
      </p:grpSp>
      <p:grpSp>
        <p:nvGrpSpPr>
          <p:cNvPr id="14" name="Agrupar 13"/>
          <p:cNvGrpSpPr/>
          <p:nvPr/>
        </p:nvGrpSpPr>
        <p:grpSpPr>
          <a:xfrm>
            <a:off x="1135050" y="4888326"/>
            <a:ext cx="3160914" cy="888236"/>
            <a:chOff x="4346714" y="2808258"/>
            <a:chExt cx="3160914" cy="888236"/>
          </a:xfrm>
        </p:grpSpPr>
        <p:sp>
          <p:nvSpPr>
            <p:cNvPr id="15" name="Retângulo 14"/>
            <p:cNvSpPr/>
            <p:nvPr/>
          </p:nvSpPr>
          <p:spPr>
            <a:xfrm>
              <a:off x="4346714" y="3245058"/>
              <a:ext cx="451436" cy="4514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104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4798150" y="3245058"/>
              <a:ext cx="451436" cy="4514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97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5249586" y="3245058"/>
              <a:ext cx="451436" cy="4514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115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5701022" y="3245058"/>
              <a:ext cx="451436" cy="4514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104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6152458" y="3245058"/>
              <a:ext cx="451436" cy="4514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105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6603894" y="3245058"/>
              <a:ext cx="451436" cy="4514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110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7056192" y="3245058"/>
              <a:ext cx="451436" cy="4514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103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5533042" y="2808258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ASCII</a:t>
              </a:r>
            </a:p>
          </p:txBody>
        </p:sp>
      </p:grpSp>
      <p:cxnSp>
        <p:nvCxnSpPr>
          <p:cNvPr id="23" name="Conector de Seta Reta 22"/>
          <p:cNvCxnSpPr>
            <a:cxnSpLocks/>
          </p:cNvCxnSpPr>
          <p:nvPr/>
        </p:nvCxnSpPr>
        <p:spPr>
          <a:xfrm>
            <a:off x="2728759" y="4252222"/>
            <a:ext cx="0" cy="451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/>
              <p:cNvSpPr txBox="1"/>
              <p:nvPr/>
            </p:nvSpPr>
            <p:spPr>
              <a:xfrm>
                <a:off x="2307913" y="2902319"/>
                <a:ext cx="814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=13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913" y="2902319"/>
                <a:ext cx="814325" cy="276999"/>
              </a:xfrm>
              <a:prstGeom prst="rect">
                <a:avLst/>
              </a:prstGeom>
              <a:blipFill>
                <a:blip r:embed="rId2"/>
                <a:stretch>
                  <a:fillRect l="-6015" r="-6015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/>
              <p:cNvSpPr txBox="1"/>
              <p:nvPr/>
            </p:nvSpPr>
            <p:spPr>
              <a:xfrm>
                <a:off x="5830697" y="4975533"/>
                <a:ext cx="2131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key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=41746817200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697" y="4975533"/>
                <a:ext cx="2131994" cy="276999"/>
              </a:xfrm>
              <a:prstGeom prst="rect">
                <a:avLst/>
              </a:prstGeom>
              <a:blipFill>
                <a:blip r:embed="rId3"/>
                <a:stretch>
                  <a:fillRect l="-3143" r="-2000" b="-347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/>
              <p:cNvSpPr txBox="1"/>
              <p:nvPr/>
            </p:nvSpPr>
            <p:spPr>
              <a:xfrm>
                <a:off x="4827590" y="5390099"/>
                <a:ext cx="46374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41746817200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=41746817200 % 13=10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590" y="5390099"/>
                <a:ext cx="4637488" cy="276999"/>
              </a:xfrm>
              <a:prstGeom prst="rect">
                <a:avLst/>
              </a:prstGeom>
              <a:blipFill>
                <a:blip r:embed="rId4"/>
                <a:stretch>
                  <a:fillRect l="-657" r="-526"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tângulo: Cantos Arredondados 26"/>
          <p:cNvSpPr/>
          <p:nvPr/>
        </p:nvSpPr>
        <p:spPr>
          <a:xfrm>
            <a:off x="6467219" y="4922866"/>
            <a:ext cx="1495471" cy="3561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9101679" y="5325126"/>
            <a:ext cx="363399" cy="3633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de Seta Reta 29"/>
          <p:cNvCxnSpPr>
            <a:cxnSpLocks/>
          </p:cNvCxnSpPr>
          <p:nvPr/>
        </p:nvCxnSpPr>
        <p:spPr>
          <a:xfrm>
            <a:off x="9618076" y="5501230"/>
            <a:ext cx="299502" cy="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cxnSpLocks/>
          </p:cNvCxnSpPr>
          <p:nvPr/>
        </p:nvCxnSpPr>
        <p:spPr>
          <a:xfrm>
            <a:off x="8053557" y="5096530"/>
            <a:ext cx="1871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9982200" y="4929366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Chave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9982200" y="5343932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Índice</a:t>
            </a:r>
          </a:p>
        </p:txBody>
      </p:sp>
    </p:spTree>
    <p:extLst>
      <p:ext uri="{BB962C8B-B14F-4D97-AF65-F5344CB8AC3E}">
        <p14:creationId xmlns:p14="http://schemas.microsoft.com/office/powerpoint/2010/main" val="2130380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3F50-6E31-46DF-B303-F10A9FAA9B1C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48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3F50-6E31-46DF-B303-F10A9FAA9B1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15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</a:t>
            </a:r>
            <a:r>
              <a:rPr lang="pt-BR" i="1" dirty="0" err="1"/>
              <a:t>hash</a:t>
            </a:r>
            <a:r>
              <a:rPr lang="pt-BR" dirty="0"/>
              <a:t>: o que é?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3F50-6E31-46DF-B303-F10A9FAA9B1C}" type="slidenum">
              <a:rPr lang="pt-BR" smtClean="0"/>
              <a:t>4</a:t>
            </a:fld>
            <a:endParaRPr lang="pt-BR" dirty="0"/>
          </a:p>
        </p:txBody>
      </p:sp>
      <p:sp>
        <p:nvSpPr>
          <p:cNvPr id="22" name="Espaço Reservado para Conteúdo 21"/>
          <p:cNvSpPr>
            <a:spLocks noGrp="1"/>
          </p:cNvSpPr>
          <p:nvPr>
            <p:ph sz="half" idx="1"/>
          </p:nvPr>
        </p:nvSpPr>
        <p:spPr>
          <a:xfrm>
            <a:off x="862842" y="2182850"/>
            <a:ext cx="6643947" cy="4014334"/>
          </a:xfrm>
        </p:spPr>
        <p:txBody>
          <a:bodyPr/>
          <a:lstStyle/>
          <a:p>
            <a:r>
              <a:rPr lang="pt-BR" dirty="0"/>
              <a:t>Estrutura de dados que associa chaves a valores</a:t>
            </a:r>
          </a:p>
          <a:p>
            <a:r>
              <a:rPr lang="pt-BR" dirty="0"/>
              <a:t>Cada posição possui um índice</a:t>
            </a:r>
          </a:p>
        </p:txBody>
      </p:sp>
      <p:grpSp>
        <p:nvGrpSpPr>
          <p:cNvPr id="85" name="Agrupar 84"/>
          <p:cNvGrpSpPr/>
          <p:nvPr/>
        </p:nvGrpSpPr>
        <p:grpSpPr>
          <a:xfrm>
            <a:off x="4595153" y="2711639"/>
            <a:ext cx="6704647" cy="3875102"/>
            <a:chOff x="4595153" y="2711639"/>
            <a:chExt cx="6704647" cy="3875102"/>
          </a:xfrm>
        </p:grpSpPr>
        <p:sp>
          <p:nvSpPr>
            <p:cNvPr id="24" name="Retângulo 23"/>
            <p:cNvSpPr/>
            <p:nvPr/>
          </p:nvSpPr>
          <p:spPr>
            <a:xfrm>
              <a:off x="4595153" y="5467280"/>
              <a:ext cx="709683" cy="70968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304836" y="5467279"/>
              <a:ext cx="709683" cy="70968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6014519" y="5467278"/>
              <a:ext cx="709683" cy="70968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6724202" y="5467278"/>
              <a:ext cx="709683" cy="70968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7433885" y="5467277"/>
              <a:ext cx="709683" cy="70968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8143568" y="5467276"/>
              <a:ext cx="709683" cy="70968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8853251" y="5467278"/>
              <a:ext cx="709683" cy="70968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10272617" y="5467276"/>
              <a:ext cx="709683" cy="70968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Espaço Reservado para Conteúdo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1608" y="3502198"/>
              <a:ext cx="998192" cy="998192"/>
            </a:xfrm>
            <a:prstGeom prst="rect">
              <a:avLst/>
            </a:prstGeom>
          </p:spPr>
        </p:pic>
        <p:sp>
          <p:nvSpPr>
            <p:cNvPr id="42" name="Retângulo 41"/>
            <p:cNvSpPr/>
            <p:nvPr/>
          </p:nvSpPr>
          <p:spPr>
            <a:xfrm>
              <a:off x="8524146" y="3353125"/>
              <a:ext cx="1377287" cy="13772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8615298" y="3448505"/>
              <a:ext cx="1185481" cy="11854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Chave</a:t>
              </a:r>
            </a:p>
          </p:txBody>
        </p:sp>
        <p:sp>
          <p:nvSpPr>
            <p:cNvPr id="62" name="Seta: Curva para Baixo 61"/>
            <p:cNvSpPr/>
            <p:nvPr/>
          </p:nvSpPr>
          <p:spPr>
            <a:xfrm>
              <a:off x="9223357" y="2711639"/>
              <a:ext cx="1635418" cy="730461"/>
            </a:xfrm>
            <a:prstGeom prst="curvedDownArrow">
              <a:avLst>
                <a:gd name="adj1" fmla="val 0"/>
                <a:gd name="adj2" fmla="val 19867"/>
                <a:gd name="adj3" fmla="val 25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4701423" y="5563877"/>
              <a:ext cx="516479" cy="5164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/>
            <p:cNvSpPr/>
            <p:nvPr/>
          </p:nvSpPr>
          <p:spPr>
            <a:xfrm>
              <a:off x="6111121" y="5563876"/>
              <a:ext cx="516479" cy="5164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>
              <a:off x="5607610" y="5774349"/>
              <a:ext cx="95534" cy="955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/>
            <p:cNvSpPr/>
            <p:nvPr/>
          </p:nvSpPr>
          <p:spPr>
            <a:xfrm>
              <a:off x="10579691" y="5774349"/>
              <a:ext cx="95534" cy="955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7034762" y="5774349"/>
              <a:ext cx="95534" cy="955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/>
            <p:cNvSpPr/>
            <p:nvPr/>
          </p:nvSpPr>
          <p:spPr>
            <a:xfrm>
              <a:off x="7737474" y="5774349"/>
              <a:ext cx="95534" cy="955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8950605" y="5563877"/>
              <a:ext cx="516479" cy="5164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Forma Livre: Forma 72"/>
            <p:cNvSpPr/>
            <p:nvPr/>
          </p:nvSpPr>
          <p:spPr>
            <a:xfrm>
              <a:off x="8143568" y="4724015"/>
              <a:ext cx="1752907" cy="1452945"/>
            </a:xfrm>
            <a:custGeom>
              <a:avLst/>
              <a:gdLst>
                <a:gd name="connsiteX0" fmla="*/ 0 w 1752600"/>
                <a:gd name="connsiteY0" fmla="*/ 2076450 h 2076450"/>
                <a:gd name="connsiteX1" fmla="*/ 381000 w 1752600"/>
                <a:gd name="connsiteY1" fmla="*/ 0 h 2076450"/>
                <a:gd name="connsiteX2" fmla="*/ 1752600 w 1752600"/>
                <a:gd name="connsiteY2" fmla="*/ 0 h 2076450"/>
                <a:gd name="connsiteX3" fmla="*/ 704850 w 1752600"/>
                <a:gd name="connsiteY3" fmla="*/ 2076450 h 2076450"/>
                <a:gd name="connsiteX4" fmla="*/ 0 w 1752600"/>
                <a:gd name="connsiteY4" fmla="*/ 2076450 h 20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2600" h="2076450">
                  <a:moveTo>
                    <a:pt x="0" y="2076450"/>
                  </a:moveTo>
                  <a:lnTo>
                    <a:pt x="381000" y="0"/>
                  </a:lnTo>
                  <a:lnTo>
                    <a:pt x="1752600" y="0"/>
                  </a:lnTo>
                  <a:lnTo>
                    <a:pt x="704850" y="2076450"/>
                  </a:lnTo>
                  <a:lnTo>
                    <a:pt x="0" y="207645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Forma Livre: Forma 76"/>
            <p:cNvSpPr/>
            <p:nvPr/>
          </p:nvSpPr>
          <p:spPr>
            <a:xfrm>
              <a:off x="8132124" y="3406421"/>
              <a:ext cx="396240" cy="2750820"/>
            </a:xfrm>
            <a:custGeom>
              <a:avLst/>
              <a:gdLst>
                <a:gd name="connsiteX0" fmla="*/ 0 w 396240"/>
                <a:gd name="connsiteY0" fmla="*/ 2065020 h 2750820"/>
                <a:gd name="connsiteX1" fmla="*/ 396240 w 396240"/>
                <a:gd name="connsiteY1" fmla="*/ 0 h 2750820"/>
                <a:gd name="connsiteX2" fmla="*/ 388620 w 396240"/>
                <a:gd name="connsiteY2" fmla="*/ 1333500 h 2750820"/>
                <a:gd name="connsiteX3" fmla="*/ 15240 w 396240"/>
                <a:gd name="connsiteY3" fmla="*/ 2750820 h 2750820"/>
                <a:gd name="connsiteX4" fmla="*/ 0 w 396240"/>
                <a:gd name="connsiteY4" fmla="*/ 2065020 h 2750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240" h="2750820">
                  <a:moveTo>
                    <a:pt x="0" y="2065020"/>
                  </a:moveTo>
                  <a:lnTo>
                    <a:pt x="396240" y="0"/>
                  </a:lnTo>
                  <a:lnTo>
                    <a:pt x="388620" y="1333500"/>
                  </a:lnTo>
                  <a:lnTo>
                    <a:pt x="15240" y="2750820"/>
                  </a:lnTo>
                  <a:lnTo>
                    <a:pt x="0" y="206502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CaixaDeTexto 78"/>
            <p:cNvSpPr txBox="1"/>
            <p:nvPr/>
          </p:nvSpPr>
          <p:spPr>
            <a:xfrm>
              <a:off x="4818636" y="6217409"/>
              <a:ext cx="6299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        1          2        3         4        5        6         ...        n</a:t>
              </a:r>
            </a:p>
          </p:txBody>
        </p:sp>
        <p:sp>
          <p:nvSpPr>
            <p:cNvPr id="82" name="Forma Livre: Forma 81"/>
            <p:cNvSpPr/>
            <p:nvPr/>
          </p:nvSpPr>
          <p:spPr>
            <a:xfrm>
              <a:off x="9563286" y="5468558"/>
              <a:ext cx="227485" cy="709218"/>
            </a:xfrm>
            <a:custGeom>
              <a:avLst/>
              <a:gdLst>
                <a:gd name="connsiteX0" fmla="*/ 0 w 227485"/>
                <a:gd name="connsiteY0" fmla="*/ 0 h 709218"/>
                <a:gd name="connsiteX1" fmla="*/ 182880 w 227485"/>
                <a:gd name="connsiteY1" fmla="*/ 0 h 709218"/>
                <a:gd name="connsiteX2" fmla="*/ 102591 w 227485"/>
                <a:gd name="connsiteY2" fmla="*/ 187341 h 709218"/>
                <a:gd name="connsiteX3" fmla="*/ 165038 w 227485"/>
                <a:gd name="connsiteY3" fmla="*/ 267629 h 709218"/>
                <a:gd name="connsiteX4" fmla="*/ 142735 w 227485"/>
                <a:gd name="connsiteY4" fmla="*/ 361300 h 709218"/>
                <a:gd name="connsiteX5" fmla="*/ 98131 w 227485"/>
                <a:gd name="connsiteY5" fmla="*/ 410365 h 709218"/>
                <a:gd name="connsiteX6" fmla="*/ 227485 w 227485"/>
                <a:gd name="connsiteY6" fmla="*/ 526338 h 709218"/>
                <a:gd name="connsiteX7" fmla="*/ 165038 w 227485"/>
                <a:gd name="connsiteY7" fmla="*/ 624468 h 709218"/>
                <a:gd name="connsiteX8" fmla="*/ 223024 w 227485"/>
                <a:gd name="connsiteY8" fmla="*/ 709218 h 709218"/>
                <a:gd name="connsiteX9" fmla="*/ 0 w 227485"/>
                <a:gd name="connsiteY9" fmla="*/ 709218 h 709218"/>
                <a:gd name="connsiteX10" fmla="*/ 0 w 227485"/>
                <a:gd name="connsiteY10" fmla="*/ 0 h 709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7485" h="709218">
                  <a:moveTo>
                    <a:pt x="0" y="0"/>
                  </a:moveTo>
                  <a:lnTo>
                    <a:pt x="182880" y="0"/>
                  </a:lnTo>
                  <a:lnTo>
                    <a:pt x="102591" y="187341"/>
                  </a:lnTo>
                  <a:lnTo>
                    <a:pt x="165038" y="267629"/>
                  </a:lnTo>
                  <a:lnTo>
                    <a:pt x="142735" y="361300"/>
                  </a:lnTo>
                  <a:lnTo>
                    <a:pt x="98131" y="410365"/>
                  </a:lnTo>
                  <a:lnTo>
                    <a:pt x="227485" y="526338"/>
                  </a:lnTo>
                  <a:lnTo>
                    <a:pt x="165038" y="624468"/>
                  </a:lnTo>
                  <a:lnTo>
                    <a:pt x="223024" y="709218"/>
                  </a:lnTo>
                  <a:lnTo>
                    <a:pt x="0" y="709218"/>
                  </a:lnTo>
                  <a:cubicBezTo>
                    <a:pt x="1487" y="480246"/>
                    <a:pt x="2973" y="251274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/>
            <p:cNvSpPr/>
            <p:nvPr/>
          </p:nvSpPr>
          <p:spPr>
            <a:xfrm rot="10800000">
              <a:off x="10046098" y="5469039"/>
              <a:ext cx="227485" cy="709218"/>
            </a:xfrm>
            <a:custGeom>
              <a:avLst/>
              <a:gdLst>
                <a:gd name="connsiteX0" fmla="*/ 0 w 227485"/>
                <a:gd name="connsiteY0" fmla="*/ 0 h 709218"/>
                <a:gd name="connsiteX1" fmla="*/ 182880 w 227485"/>
                <a:gd name="connsiteY1" fmla="*/ 0 h 709218"/>
                <a:gd name="connsiteX2" fmla="*/ 102591 w 227485"/>
                <a:gd name="connsiteY2" fmla="*/ 187341 h 709218"/>
                <a:gd name="connsiteX3" fmla="*/ 165038 w 227485"/>
                <a:gd name="connsiteY3" fmla="*/ 267629 h 709218"/>
                <a:gd name="connsiteX4" fmla="*/ 142735 w 227485"/>
                <a:gd name="connsiteY4" fmla="*/ 361300 h 709218"/>
                <a:gd name="connsiteX5" fmla="*/ 98131 w 227485"/>
                <a:gd name="connsiteY5" fmla="*/ 410365 h 709218"/>
                <a:gd name="connsiteX6" fmla="*/ 227485 w 227485"/>
                <a:gd name="connsiteY6" fmla="*/ 526338 h 709218"/>
                <a:gd name="connsiteX7" fmla="*/ 165038 w 227485"/>
                <a:gd name="connsiteY7" fmla="*/ 624468 h 709218"/>
                <a:gd name="connsiteX8" fmla="*/ 223024 w 227485"/>
                <a:gd name="connsiteY8" fmla="*/ 709218 h 709218"/>
                <a:gd name="connsiteX9" fmla="*/ 0 w 227485"/>
                <a:gd name="connsiteY9" fmla="*/ 709218 h 709218"/>
                <a:gd name="connsiteX10" fmla="*/ 0 w 227485"/>
                <a:gd name="connsiteY10" fmla="*/ 0 h 709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7485" h="709218">
                  <a:moveTo>
                    <a:pt x="0" y="0"/>
                  </a:moveTo>
                  <a:lnTo>
                    <a:pt x="182880" y="0"/>
                  </a:lnTo>
                  <a:lnTo>
                    <a:pt x="102591" y="187341"/>
                  </a:lnTo>
                  <a:lnTo>
                    <a:pt x="165038" y="267629"/>
                  </a:lnTo>
                  <a:lnTo>
                    <a:pt x="142735" y="361300"/>
                  </a:lnTo>
                  <a:lnTo>
                    <a:pt x="98131" y="410365"/>
                  </a:lnTo>
                  <a:lnTo>
                    <a:pt x="227485" y="526338"/>
                  </a:lnTo>
                  <a:lnTo>
                    <a:pt x="165038" y="624468"/>
                  </a:lnTo>
                  <a:lnTo>
                    <a:pt x="223024" y="709218"/>
                  </a:lnTo>
                  <a:lnTo>
                    <a:pt x="0" y="709218"/>
                  </a:lnTo>
                  <a:cubicBezTo>
                    <a:pt x="1487" y="480246"/>
                    <a:pt x="2973" y="251274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9723806" y="5570357"/>
              <a:ext cx="402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170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Hashing</a:t>
            </a:r>
            <a:endParaRPr lang="pt-BR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Espaço Reservado para Conteúdo 10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Mapeamento de chaves de pesquisa para encontrar um índice</a:t>
                </a:r>
              </a:p>
              <a:p>
                <a:r>
                  <a:rPr lang="pt-BR" dirty="0"/>
                  <a:t>Utiliza uma função </a:t>
                </a:r>
                <a:r>
                  <a:rPr lang="pt-BR" i="1" dirty="0" err="1"/>
                  <a:t>hash</a:t>
                </a:r>
                <a:endParaRPr lang="pt-BR" i="1" dirty="0"/>
              </a:p>
              <a:p>
                <a:r>
                  <a:rPr lang="pt-BR" dirty="0"/>
                  <a:t>Exemplo de função </a:t>
                </a:r>
                <a:r>
                  <a:rPr lang="pt-BR" i="1" dirty="0" err="1"/>
                  <a:t>hash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key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key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%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pt-BR" dirty="0"/>
                  <a:t> = tamanho da tabela </a:t>
                </a:r>
                <a:r>
                  <a:rPr lang="pt-BR" i="1" dirty="0" err="1"/>
                  <a:t>hash</a:t>
                </a:r>
                <a:endParaRPr lang="pt-BR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key</m:t>
                    </m:r>
                  </m:oMath>
                </a14:m>
                <a:r>
                  <a:rPr lang="pt-BR" dirty="0"/>
                  <a:t> = chave</a:t>
                </a:r>
              </a:p>
            </p:txBody>
          </p:sp>
        </mc:Choice>
        <mc:Fallback>
          <p:sp>
            <p:nvSpPr>
              <p:cNvPr id="11" name="Espaço Reservado para Conteúdo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5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3F50-6E31-46DF-B303-F10A9FAA9B1C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85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Colisões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12454"/>
                <a:ext cx="10515600" cy="3897589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Quando, após o </a:t>
                </a:r>
                <a:r>
                  <a:rPr lang="pt-BR" i="1" dirty="0" err="1"/>
                  <a:t>hashing</a:t>
                </a:r>
                <a:r>
                  <a:rPr lang="pt-BR" dirty="0"/>
                  <a:t>, duas chaves resultam em um mesmo índice</a:t>
                </a:r>
                <a:endParaRPr lang="pt-BR" sz="1400" dirty="0"/>
              </a:p>
              <a:p>
                <a:r>
                  <a:rPr lang="pt-BR" dirty="0"/>
                  <a:t>Ex.: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=13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96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=96 % 13=5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226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=226 % 13=5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r>
                  <a:rPr lang="pt-BR" dirty="0"/>
                  <a:t>Quanto mais cheia a tabela, mais colisões haverão</a:t>
                </a:r>
              </a:p>
              <a:p>
                <a:r>
                  <a:rPr lang="pt-BR" dirty="0"/>
                  <a:t>Como resolver?</a:t>
                </a: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12454"/>
                <a:ext cx="10515600" cy="3897589"/>
              </a:xfrm>
              <a:blipFill>
                <a:blip r:embed="rId2"/>
                <a:stretch>
                  <a:fillRect l="-812" t="-3130" b="-34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3F50-6E31-46DF-B303-F10A9FAA9B1C}" type="slidenum">
              <a:rPr lang="pt-BR" smtClean="0"/>
              <a:t>6</a:t>
            </a:fld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018396" y="3255167"/>
            <a:ext cx="591482" cy="591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96</a:t>
            </a:r>
          </a:p>
        </p:txBody>
      </p:sp>
      <p:sp>
        <p:nvSpPr>
          <p:cNvPr id="6" name="Retângulo 5"/>
          <p:cNvSpPr/>
          <p:nvPr/>
        </p:nvSpPr>
        <p:spPr>
          <a:xfrm>
            <a:off x="3018396" y="4033524"/>
            <a:ext cx="591482" cy="591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226</a:t>
            </a:r>
          </a:p>
        </p:txBody>
      </p:sp>
      <p:cxnSp>
        <p:nvCxnSpPr>
          <p:cNvPr id="9" name="Conector de Seta Reta 8"/>
          <p:cNvCxnSpPr>
            <a:cxnSpLocks/>
          </p:cNvCxnSpPr>
          <p:nvPr/>
        </p:nvCxnSpPr>
        <p:spPr>
          <a:xfrm>
            <a:off x="3803374" y="3538328"/>
            <a:ext cx="4108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cxnSpLocks/>
          </p:cNvCxnSpPr>
          <p:nvPr/>
        </p:nvCxnSpPr>
        <p:spPr>
          <a:xfrm>
            <a:off x="3803374" y="4326833"/>
            <a:ext cx="4108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995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Sondagem linear</a:t>
            </a:r>
            <a:br>
              <a:rPr lang="pt-BR" dirty="0"/>
            </a:br>
            <a:r>
              <a:rPr lang="pt-BR" sz="3200" dirty="0"/>
              <a:t>(</a:t>
            </a:r>
            <a:r>
              <a:rPr lang="pt-BR" sz="3200" i="1" dirty="0"/>
              <a:t>Linear </a:t>
            </a:r>
            <a:r>
              <a:rPr lang="pt-BR" sz="3200" i="1" dirty="0" err="1"/>
              <a:t>Probing</a:t>
            </a:r>
            <a:r>
              <a:rPr lang="pt-BR" sz="3200" dirty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107095"/>
            <a:ext cx="10515600" cy="4069867"/>
          </a:xfrm>
        </p:spPr>
        <p:txBody>
          <a:bodyPr/>
          <a:lstStyle/>
          <a:p>
            <a:r>
              <a:rPr lang="pt-BR" dirty="0"/>
              <a:t>Resolve colisões na inserção, na busca e na remoção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3F50-6E31-46DF-B303-F10A9FAA9B1C}" type="slidenum">
              <a:rPr lang="pt-BR" smtClean="0"/>
              <a:t>7</a:t>
            </a:fld>
            <a:endParaRPr lang="pt-BR"/>
          </a:p>
        </p:txBody>
      </p:sp>
      <p:cxnSp>
        <p:nvCxnSpPr>
          <p:cNvPr id="12" name="Conector reto 11"/>
          <p:cNvCxnSpPr>
            <a:cxnSpLocks/>
          </p:cNvCxnSpPr>
          <p:nvPr/>
        </p:nvCxnSpPr>
        <p:spPr>
          <a:xfrm>
            <a:off x="4492488" y="3352801"/>
            <a:ext cx="0" cy="2663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cxnSpLocks/>
          </p:cNvCxnSpPr>
          <p:nvPr/>
        </p:nvCxnSpPr>
        <p:spPr>
          <a:xfrm>
            <a:off x="7825409" y="3352801"/>
            <a:ext cx="0" cy="2663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Agrupar 21"/>
          <p:cNvGrpSpPr/>
          <p:nvPr/>
        </p:nvGrpSpPr>
        <p:grpSpPr>
          <a:xfrm>
            <a:off x="2149850" y="3870496"/>
            <a:ext cx="1516998" cy="1496020"/>
            <a:chOff x="2149850" y="3870496"/>
            <a:chExt cx="1516998" cy="1496020"/>
          </a:xfrm>
        </p:grpSpPr>
        <p:sp>
          <p:nvSpPr>
            <p:cNvPr id="5" name="Retângulo 4"/>
            <p:cNvSpPr/>
            <p:nvPr/>
          </p:nvSpPr>
          <p:spPr>
            <a:xfrm>
              <a:off x="2149850" y="3989229"/>
              <a:ext cx="1377287" cy="13772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2241002" y="4084609"/>
              <a:ext cx="1185481" cy="11854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Chave</a:t>
              </a:r>
            </a:p>
          </p:txBody>
        </p:sp>
        <p:sp>
          <p:nvSpPr>
            <p:cNvPr id="15" name="Cruz 14"/>
            <p:cNvSpPr/>
            <p:nvPr/>
          </p:nvSpPr>
          <p:spPr>
            <a:xfrm>
              <a:off x="3238623" y="3870496"/>
              <a:ext cx="428225" cy="428225"/>
            </a:xfrm>
            <a:prstGeom prst="plus">
              <a:avLst>
                <a:gd name="adj" fmla="val 39493"/>
              </a:avLst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Agrupar 22"/>
          <p:cNvGrpSpPr/>
          <p:nvPr/>
        </p:nvGrpSpPr>
        <p:grpSpPr>
          <a:xfrm>
            <a:off x="5456268" y="3851512"/>
            <a:ext cx="1522850" cy="1515004"/>
            <a:chOff x="5456268" y="3851512"/>
            <a:chExt cx="1522850" cy="1515004"/>
          </a:xfrm>
        </p:grpSpPr>
        <p:sp>
          <p:nvSpPr>
            <p:cNvPr id="7" name="Retângulo 6"/>
            <p:cNvSpPr/>
            <p:nvPr/>
          </p:nvSpPr>
          <p:spPr>
            <a:xfrm>
              <a:off x="5456268" y="3989229"/>
              <a:ext cx="1377287" cy="13772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5547420" y="4084609"/>
              <a:ext cx="1185481" cy="11854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Chave</a:t>
              </a:r>
            </a:p>
          </p:txBody>
        </p:sp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9404" y="3851512"/>
              <a:ext cx="469714" cy="466191"/>
            </a:xfrm>
            <a:prstGeom prst="rect">
              <a:avLst/>
            </a:prstGeom>
          </p:spPr>
        </p:pic>
      </p:grpSp>
      <p:grpSp>
        <p:nvGrpSpPr>
          <p:cNvPr id="24" name="Agrupar 23"/>
          <p:cNvGrpSpPr/>
          <p:nvPr/>
        </p:nvGrpSpPr>
        <p:grpSpPr>
          <a:xfrm>
            <a:off x="8762686" y="3885240"/>
            <a:ext cx="1543751" cy="1481276"/>
            <a:chOff x="8762686" y="3885240"/>
            <a:chExt cx="1543751" cy="1481276"/>
          </a:xfrm>
        </p:grpSpPr>
        <p:sp>
          <p:nvSpPr>
            <p:cNvPr id="9" name="Retângulo 8"/>
            <p:cNvSpPr/>
            <p:nvPr/>
          </p:nvSpPr>
          <p:spPr>
            <a:xfrm>
              <a:off x="8762686" y="3989229"/>
              <a:ext cx="1377287" cy="13772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8853838" y="4084609"/>
              <a:ext cx="1185481" cy="11854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Chave</a:t>
              </a:r>
            </a:p>
          </p:txBody>
        </p:sp>
        <p:sp>
          <p:nvSpPr>
            <p:cNvPr id="21" name="Cruz 20"/>
            <p:cNvSpPr/>
            <p:nvPr/>
          </p:nvSpPr>
          <p:spPr>
            <a:xfrm rot="2753781">
              <a:off x="9878212" y="3885240"/>
              <a:ext cx="428225" cy="428225"/>
            </a:xfrm>
            <a:prstGeom prst="plus">
              <a:avLst>
                <a:gd name="adj" fmla="val 39493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85595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Sondagem linear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Na inserção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3F50-6E31-46DF-B303-F10A9FAA9B1C}" type="slidenum">
              <a:rPr lang="pt-BR" smtClean="0"/>
              <a:t>8</a:t>
            </a:fld>
            <a:endParaRPr lang="pt-BR"/>
          </a:p>
        </p:txBody>
      </p:sp>
      <p:grpSp>
        <p:nvGrpSpPr>
          <p:cNvPr id="8" name="Agrupar 7"/>
          <p:cNvGrpSpPr/>
          <p:nvPr/>
        </p:nvGrpSpPr>
        <p:grpSpPr>
          <a:xfrm>
            <a:off x="9836802" y="898228"/>
            <a:ext cx="1516998" cy="1496020"/>
            <a:chOff x="2149850" y="3870496"/>
            <a:chExt cx="1516998" cy="1496020"/>
          </a:xfrm>
        </p:grpSpPr>
        <p:sp>
          <p:nvSpPr>
            <p:cNvPr id="9" name="Retângulo 8"/>
            <p:cNvSpPr/>
            <p:nvPr/>
          </p:nvSpPr>
          <p:spPr>
            <a:xfrm>
              <a:off x="2149850" y="3989229"/>
              <a:ext cx="1377287" cy="13772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241002" y="4084609"/>
              <a:ext cx="1185481" cy="11854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Chave</a:t>
              </a:r>
            </a:p>
          </p:txBody>
        </p:sp>
        <p:sp>
          <p:nvSpPr>
            <p:cNvPr id="11" name="Cruz 10"/>
            <p:cNvSpPr/>
            <p:nvPr/>
          </p:nvSpPr>
          <p:spPr>
            <a:xfrm>
              <a:off x="3238623" y="3870496"/>
              <a:ext cx="428225" cy="428225"/>
            </a:xfrm>
            <a:prstGeom prst="plus">
              <a:avLst>
                <a:gd name="adj" fmla="val 39493"/>
              </a:avLst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9" name="Agrupar 68"/>
          <p:cNvGrpSpPr/>
          <p:nvPr/>
        </p:nvGrpSpPr>
        <p:grpSpPr>
          <a:xfrm>
            <a:off x="1413559" y="3417146"/>
            <a:ext cx="9364881" cy="2320342"/>
            <a:chOff x="1560694" y="3452631"/>
            <a:chExt cx="9364881" cy="2320342"/>
          </a:xfrm>
        </p:grpSpPr>
        <p:sp>
          <p:nvSpPr>
            <p:cNvPr id="12" name="Retângulo 11"/>
            <p:cNvSpPr/>
            <p:nvPr/>
          </p:nvSpPr>
          <p:spPr>
            <a:xfrm>
              <a:off x="1560694" y="4579385"/>
              <a:ext cx="709683" cy="70968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2270377" y="4579384"/>
              <a:ext cx="709683" cy="70968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2980060" y="4579383"/>
              <a:ext cx="709683" cy="70968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3689743" y="4579383"/>
              <a:ext cx="709683" cy="70968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4399426" y="4579382"/>
              <a:ext cx="709683" cy="70968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5109109" y="4579381"/>
              <a:ext cx="709683" cy="70968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5818792" y="4579383"/>
              <a:ext cx="709683" cy="70968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5208979" y="4672784"/>
              <a:ext cx="516479" cy="5164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96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076662" y="4675981"/>
              <a:ext cx="516479" cy="5164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431</a:t>
              </a:r>
              <a:endParaRPr lang="pt-BR" sz="1600" dirty="0"/>
            </a:p>
          </p:txBody>
        </p:sp>
        <p:sp>
          <p:nvSpPr>
            <p:cNvPr id="22" name="Elipse 21"/>
            <p:cNvSpPr/>
            <p:nvPr/>
          </p:nvSpPr>
          <p:spPr>
            <a:xfrm>
              <a:off x="2573151" y="4886454"/>
              <a:ext cx="95534" cy="955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4000303" y="4886454"/>
              <a:ext cx="95534" cy="955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703015" y="4886454"/>
              <a:ext cx="95534" cy="955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916146" y="4675982"/>
              <a:ext cx="516479" cy="5164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226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786232" y="5403641"/>
              <a:ext cx="9139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0        1          2        3         4        5        6         7         8        9        10        11       12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6518164" y="4580382"/>
              <a:ext cx="709683" cy="70867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7228095" y="4579378"/>
              <a:ext cx="709683" cy="70968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7930690" y="4579377"/>
              <a:ext cx="709683" cy="70968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8635514" y="4580378"/>
              <a:ext cx="709683" cy="70868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9343644" y="4584280"/>
              <a:ext cx="709683" cy="7047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10046487" y="4579376"/>
              <a:ext cx="709683" cy="70968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1863468" y="4886450"/>
              <a:ext cx="95534" cy="955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6619417" y="4672783"/>
              <a:ext cx="516479" cy="5164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579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10147614" y="4670736"/>
              <a:ext cx="516479" cy="5164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142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9439217" y="4675151"/>
              <a:ext cx="516479" cy="5164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765</a:t>
              </a:r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7319773" y="3612608"/>
              <a:ext cx="516479" cy="5164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903</a:t>
              </a:r>
              <a:endParaRPr lang="pt-BR" dirty="0"/>
            </a:p>
          </p:txBody>
        </p:sp>
        <p:sp>
          <p:nvSpPr>
            <p:cNvPr id="45" name="Elipse 44"/>
            <p:cNvSpPr/>
            <p:nvPr/>
          </p:nvSpPr>
          <p:spPr>
            <a:xfrm>
              <a:off x="7546521" y="4889524"/>
              <a:ext cx="95534" cy="955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8247811" y="4889524"/>
              <a:ext cx="95534" cy="955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8952552" y="4890865"/>
              <a:ext cx="95534" cy="955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Seta: para Baixo 47"/>
            <p:cNvSpPr/>
            <p:nvPr/>
          </p:nvSpPr>
          <p:spPr>
            <a:xfrm>
              <a:off x="7465277" y="4195979"/>
              <a:ext cx="231517" cy="312856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Seta: Circular 59"/>
            <p:cNvSpPr/>
            <p:nvPr/>
          </p:nvSpPr>
          <p:spPr>
            <a:xfrm>
              <a:off x="6981134" y="4242664"/>
              <a:ext cx="460183" cy="573707"/>
            </a:xfrm>
            <a:prstGeom prst="circularArrow">
              <a:avLst>
                <a:gd name="adj1" fmla="val 0"/>
                <a:gd name="adj2" fmla="val 851508"/>
                <a:gd name="adj3" fmla="val 20717180"/>
                <a:gd name="adj4" fmla="val 11284863"/>
                <a:gd name="adj5" fmla="val 1048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1" name="Seta: Circular 60"/>
            <p:cNvSpPr/>
            <p:nvPr/>
          </p:nvSpPr>
          <p:spPr>
            <a:xfrm>
              <a:off x="6298383" y="4222668"/>
              <a:ext cx="460183" cy="573707"/>
            </a:xfrm>
            <a:prstGeom prst="circularArrow">
              <a:avLst>
                <a:gd name="adj1" fmla="val 0"/>
                <a:gd name="adj2" fmla="val 851508"/>
                <a:gd name="adj3" fmla="val 20717180"/>
                <a:gd name="adj4" fmla="val 11284863"/>
                <a:gd name="adj5" fmla="val 1048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938157" y="3452631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903</a:t>
              </a:r>
              <a:endParaRPr lang="pt-BR" dirty="0"/>
            </a:p>
          </p:txBody>
        </p:sp>
        <p:sp>
          <p:nvSpPr>
            <p:cNvPr id="68" name="Seta: para Baixo 67"/>
            <p:cNvSpPr/>
            <p:nvPr/>
          </p:nvSpPr>
          <p:spPr>
            <a:xfrm flipH="1">
              <a:off x="6134644" y="3827780"/>
              <a:ext cx="76374" cy="638578"/>
            </a:xfrm>
            <a:prstGeom prst="downArrow">
              <a:avLst>
                <a:gd name="adj1" fmla="val 0"/>
                <a:gd name="adj2" fmla="val 7402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15419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Sondagem linear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Na busca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3F50-6E31-46DF-B303-F10A9FAA9B1C}" type="slidenum">
              <a:rPr lang="pt-BR" smtClean="0"/>
              <a:t>9</a:t>
            </a:fld>
            <a:endParaRPr lang="pt-BR"/>
          </a:p>
        </p:txBody>
      </p:sp>
      <p:grpSp>
        <p:nvGrpSpPr>
          <p:cNvPr id="8" name="Agrupar 7"/>
          <p:cNvGrpSpPr/>
          <p:nvPr/>
        </p:nvGrpSpPr>
        <p:grpSpPr>
          <a:xfrm>
            <a:off x="9836802" y="1016961"/>
            <a:ext cx="1377287" cy="1377287"/>
            <a:chOff x="2149850" y="3989229"/>
            <a:chExt cx="1377287" cy="1377287"/>
          </a:xfrm>
        </p:grpSpPr>
        <p:sp>
          <p:nvSpPr>
            <p:cNvPr id="9" name="Retângulo 8"/>
            <p:cNvSpPr/>
            <p:nvPr/>
          </p:nvSpPr>
          <p:spPr>
            <a:xfrm>
              <a:off x="2149850" y="3989229"/>
              <a:ext cx="1377287" cy="13772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241002" y="4084609"/>
              <a:ext cx="1185481" cy="11854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Chave</a:t>
              </a:r>
            </a:p>
          </p:txBody>
        </p:sp>
      </p:grp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578" y="879245"/>
            <a:ext cx="469714" cy="466191"/>
          </a:xfrm>
          <a:prstGeom prst="rect">
            <a:avLst/>
          </a:prstGeom>
        </p:spPr>
      </p:pic>
      <p:grpSp>
        <p:nvGrpSpPr>
          <p:cNvPr id="6" name="Agrupar 5"/>
          <p:cNvGrpSpPr/>
          <p:nvPr/>
        </p:nvGrpSpPr>
        <p:grpSpPr>
          <a:xfrm>
            <a:off x="1413559" y="3417146"/>
            <a:ext cx="9364881" cy="2320342"/>
            <a:chOff x="1413559" y="3417146"/>
            <a:chExt cx="9364881" cy="2320342"/>
          </a:xfrm>
        </p:grpSpPr>
        <p:grpSp>
          <p:nvGrpSpPr>
            <p:cNvPr id="5" name="Agrupar 4"/>
            <p:cNvGrpSpPr/>
            <p:nvPr/>
          </p:nvGrpSpPr>
          <p:grpSpPr>
            <a:xfrm>
              <a:off x="1413559" y="3792292"/>
              <a:ext cx="9364881" cy="1945196"/>
              <a:chOff x="1413559" y="3792292"/>
              <a:chExt cx="9364881" cy="1945196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1413559" y="4543900"/>
                <a:ext cx="709683" cy="70968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2123242" y="4543899"/>
                <a:ext cx="709683" cy="70968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2832925" y="4543898"/>
                <a:ext cx="709683" cy="70968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3542608" y="4543898"/>
                <a:ext cx="709683" cy="70968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4252291" y="4543897"/>
                <a:ext cx="709683" cy="70968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4961974" y="4543896"/>
                <a:ext cx="709683" cy="70968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5671657" y="4543898"/>
                <a:ext cx="709683" cy="70968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5061844" y="4637299"/>
                <a:ext cx="516479" cy="5164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/>
                  <a:t>96</a:t>
                </a:r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2929527" y="4640496"/>
                <a:ext cx="516479" cy="5164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/>
                  <a:t>431</a:t>
                </a:r>
                <a:endParaRPr lang="pt-BR" sz="1600" dirty="0"/>
              </a:p>
            </p:txBody>
          </p:sp>
          <p:sp>
            <p:nvSpPr>
              <p:cNvPr id="23" name="Elipse 22"/>
              <p:cNvSpPr/>
              <p:nvPr/>
            </p:nvSpPr>
            <p:spPr>
              <a:xfrm>
                <a:off x="2426016" y="4850969"/>
                <a:ext cx="95534" cy="9553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3853168" y="4850969"/>
                <a:ext cx="95534" cy="9553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4555880" y="4850969"/>
                <a:ext cx="95534" cy="9553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25"/>
              <p:cNvSpPr/>
              <p:nvPr/>
            </p:nvSpPr>
            <p:spPr>
              <a:xfrm>
                <a:off x="5769011" y="4640497"/>
                <a:ext cx="516479" cy="5164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/>
                  <a:t>226</a:t>
                </a:r>
              </a:p>
            </p:txBody>
          </p:sp>
          <p:sp>
            <p:nvSpPr>
              <p:cNvPr id="27" name="CaixaDeTexto 26"/>
              <p:cNvSpPr txBox="1"/>
              <p:nvPr/>
            </p:nvSpPr>
            <p:spPr>
              <a:xfrm>
                <a:off x="1639097" y="5368156"/>
                <a:ext cx="9139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0        1          2        3         4        5        6         7         8        9        10        11       12</a:t>
                </a:r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6371029" y="4544897"/>
                <a:ext cx="709683" cy="70867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7080960" y="4543893"/>
                <a:ext cx="709683" cy="70968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29"/>
              <p:cNvSpPr/>
              <p:nvPr/>
            </p:nvSpPr>
            <p:spPr>
              <a:xfrm>
                <a:off x="7783555" y="4543892"/>
                <a:ext cx="709683" cy="70968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/>
              <p:cNvSpPr/>
              <p:nvPr/>
            </p:nvSpPr>
            <p:spPr>
              <a:xfrm>
                <a:off x="8488379" y="4544893"/>
                <a:ext cx="709683" cy="7086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31"/>
              <p:cNvSpPr/>
              <p:nvPr/>
            </p:nvSpPr>
            <p:spPr>
              <a:xfrm>
                <a:off x="9196509" y="4548795"/>
                <a:ext cx="709683" cy="70477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32"/>
              <p:cNvSpPr/>
              <p:nvPr/>
            </p:nvSpPr>
            <p:spPr>
              <a:xfrm>
                <a:off x="9899352" y="4543891"/>
                <a:ext cx="709683" cy="70968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34"/>
              <p:cNvSpPr/>
              <p:nvPr/>
            </p:nvSpPr>
            <p:spPr>
              <a:xfrm>
                <a:off x="6472282" y="4637298"/>
                <a:ext cx="516479" cy="5164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/>
                  <a:t>579</a:t>
                </a:r>
              </a:p>
            </p:txBody>
          </p:sp>
          <p:sp>
            <p:nvSpPr>
              <p:cNvPr id="36" name="Retângulo 35"/>
              <p:cNvSpPr/>
              <p:nvPr/>
            </p:nvSpPr>
            <p:spPr>
              <a:xfrm>
                <a:off x="10000479" y="4635251"/>
                <a:ext cx="516479" cy="5164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/>
                  <a:t>142</a:t>
                </a:r>
              </a:p>
            </p:txBody>
          </p:sp>
          <p:sp>
            <p:nvSpPr>
              <p:cNvPr id="37" name="Retângulo 36"/>
              <p:cNvSpPr/>
              <p:nvPr/>
            </p:nvSpPr>
            <p:spPr>
              <a:xfrm>
                <a:off x="9292082" y="4639666"/>
                <a:ext cx="516479" cy="5164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/>
                  <a:t>765</a:t>
                </a:r>
              </a:p>
            </p:txBody>
          </p:sp>
          <p:sp>
            <p:nvSpPr>
              <p:cNvPr id="38" name="Retângulo 37"/>
              <p:cNvSpPr/>
              <p:nvPr/>
            </p:nvSpPr>
            <p:spPr>
              <a:xfrm>
                <a:off x="7172638" y="4637297"/>
                <a:ext cx="516479" cy="51647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/>
                  <a:t>903</a:t>
                </a:r>
                <a:endParaRPr lang="pt-BR" dirty="0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8100676" y="4854039"/>
                <a:ext cx="95534" cy="9553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8805417" y="4855380"/>
                <a:ext cx="95534" cy="9553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Seta: Circular 42"/>
              <p:cNvSpPr/>
              <p:nvPr/>
            </p:nvSpPr>
            <p:spPr>
              <a:xfrm>
                <a:off x="6833999" y="4207179"/>
                <a:ext cx="460183" cy="573707"/>
              </a:xfrm>
              <a:prstGeom prst="circularArrow">
                <a:avLst>
                  <a:gd name="adj1" fmla="val 0"/>
                  <a:gd name="adj2" fmla="val 851508"/>
                  <a:gd name="adj3" fmla="val 20717180"/>
                  <a:gd name="adj4" fmla="val 11284863"/>
                  <a:gd name="adj5" fmla="val 104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Seta: Circular 43"/>
              <p:cNvSpPr/>
              <p:nvPr/>
            </p:nvSpPr>
            <p:spPr>
              <a:xfrm>
                <a:off x="6151248" y="4187183"/>
                <a:ext cx="460183" cy="573707"/>
              </a:xfrm>
              <a:prstGeom prst="circularArrow">
                <a:avLst>
                  <a:gd name="adj1" fmla="val 0"/>
                  <a:gd name="adj2" fmla="val 851508"/>
                  <a:gd name="adj3" fmla="val 20717180"/>
                  <a:gd name="adj4" fmla="val 11284863"/>
                  <a:gd name="adj5" fmla="val 1048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Seta: para Baixo 46"/>
              <p:cNvSpPr/>
              <p:nvPr/>
            </p:nvSpPr>
            <p:spPr>
              <a:xfrm flipH="1">
                <a:off x="5987507" y="3792292"/>
                <a:ext cx="76374" cy="638578"/>
              </a:xfrm>
              <a:prstGeom prst="downArrow">
                <a:avLst>
                  <a:gd name="adj1" fmla="val 0"/>
                  <a:gd name="adj2" fmla="val 7402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8" name="Retângulo 47"/>
            <p:cNvSpPr/>
            <p:nvPr/>
          </p:nvSpPr>
          <p:spPr>
            <a:xfrm>
              <a:off x="1504516" y="4637296"/>
              <a:ext cx="516479" cy="5164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388</a:t>
              </a:r>
              <a:endParaRPr lang="pt-BR" sz="1600" dirty="0"/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5791022" y="3417146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903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234437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Meu modelo personalizado 1">
      <a:dk1>
        <a:srgbClr val="1D1B1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icrosoft YaHei Light">
      <a:majorFont>
        <a:latin typeface="Microsoft YaHei Light"/>
        <a:ea typeface=""/>
        <a:cs typeface=""/>
      </a:majorFont>
      <a:minorFont>
        <a:latin typeface="Microsoft YaHe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1" id="{385A1C3C-75C6-4E55-9283-6B6339CE4140}" vid="{E3239E73-3361-4501-A29C-0AE05297C5B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1186</TotalTime>
  <Words>789</Words>
  <Application>Microsoft Office PowerPoint</Application>
  <PresentationFormat>Widescreen</PresentationFormat>
  <Paragraphs>340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Microsoft YaHei Light</vt:lpstr>
      <vt:lpstr>Arial</vt:lpstr>
      <vt:lpstr>Calibri</vt:lpstr>
      <vt:lpstr>Cambria Math</vt:lpstr>
      <vt:lpstr>Tema do Office</vt:lpstr>
      <vt:lpstr>Hash Tables</vt:lpstr>
      <vt:lpstr>Sumário</vt:lpstr>
      <vt:lpstr>Introdução</vt:lpstr>
      <vt:lpstr>Tabela hash: o que é?</vt:lpstr>
      <vt:lpstr>Hashing</vt:lpstr>
      <vt:lpstr>Colisões</vt:lpstr>
      <vt:lpstr>Sondagem linear (Linear Probing)</vt:lpstr>
      <vt:lpstr>Sondagem linear</vt:lpstr>
      <vt:lpstr>Sondagem linear</vt:lpstr>
      <vt:lpstr>Sondagem linear</vt:lpstr>
      <vt:lpstr>Sondagem linear</vt:lpstr>
      <vt:lpstr>Sondagem linear</vt:lpstr>
      <vt:lpstr>Clustering</vt:lpstr>
      <vt:lpstr>Rehashing</vt:lpstr>
      <vt:lpstr>Rehashing</vt:lpstr>
      <vt:lpstr>Rehashing</vt:lpstr>
      <vt:lpstr>Análise de eficiência</vt:lpstr>
      <vt:lpstr>Encadeamento separado (Separate Chaining)</vt:lpstr>
      <vt:lpstr>Encadeamento separado (Separate Chaining)</vt:lpstr>
      <vt:lpstr>Funções de hash</vt:lpstr>
      <vt:lpstr>Funções de hash</vt:lpstr>
      <vt:lpstr>Funções de hash</vt:lpstr>
      <vt:lpstr>Funções de hash</vt:lpstr>
      <vt:lpstr>Funções de hash</vt:lpstr>
      <vt:lpstr>Funções de hash</vt:lpstr>
      <vt:lpstr>Funções de Hash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Tabela Hash</dc:title>
  <dc:creator>Alfredo Rodrigo</dc:creator>
  <cp:lastModifiedBy>Alfredo Rodrigo</cp:lastModifiedBy>
  <cp:revision>100</cp:revision>
  <dcterms:created xsi:type="dcterms:W3CDTF">2017-04-30T16:57:41Z</dcterms:created>
  <dcterms:modified xsi:type="dcterms:W3CDTF">2017-05-01T21:11:23Z</dcterms:modified>
</cp:coreProperties>
</file>