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80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85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7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9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8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030B-C8E3-4F51-AEEF-CDFAD665BD33}" type="datetimeFigureOut">
              <a:rPr lang="en-US" smtClean="0"/>
              <a:t>08-Jun-17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309409-59B1-4D58-AA35-43F33637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0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4000" dirty="0"/>
              <a:t>Програмна система навчання іноземній мові за схемою "учень-учень"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Підсистема організації взаємодії учнів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r>
              <a:rPr lang="uk-UA" dirty="0" smtClean="0"/>
              <a:t>: </a:t>
            </a:r>
            <a:r>
              <a:rPr lang="ru-RU" dirty="0" smtClean="0"/>
              <a:t>діаграма класів</a:t>
            </a:r>
            <a:endParaRPr lang="en-US" dirty="0"/>
          </a:p>
        </p:txBody>
      </p:sp>
      <p:pic>
        <p:nvPicPr>
          <p:cNvPr id="6146" name="Picture 1" descr="C:\Users\Sergii Rud\AppData\Local\Microsoft\Windows\INetCache\Content.Word\Class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80" y="1732896"/>
            <a:ext cx="6592375" cy="413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93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r>
              <a:rPr lang="uk-UA" dirty="0" smtClean="0"/>
              <a:t>: діаграма активності</a:t>
            </a:r>
            <a:endParaRPr lang="en-US" dirty="0"/>
          </a:p>
        </p:txBody>
      </p:sp>
      <p:pic>
        <p:nvPicPr>
          <p:cNvPr id="7170" name="Picture 2" descr="Activity_R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30" y="1590282"/>
            <a:ext cx="3771076" cy="45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57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</a:t>
            </a:r>
            <a:r>
              <a:rPr lang="uk-UA" dirty="0" smtClean="0"/>
              <a:t>ітектура та технології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C#</a:t>
            </a:r>
            <a:r>
              <a:rPr lang="en-US" dirty="0" smtClean="0"/>
              <a:t> (</a:t>
            </a:r>
            <a:r>
              <a:rPr lang="uk-UA" dirty="0"/>
              <a:t>Microsoft .NET Framework </a:t>
            </a:r>
            <a:r>
              <a:rPr lang="uk-UA" dirty="0" smtClean="0"/>
              <a:t>4.5</a:t>
            </a:r>
            <a:r>
              <a:rPr lang="en-US" dirty="0" smtClean="0"/>
              <a:t>) + JavaScript (</a:t>
            </a:r>
            <a:r>
              <a:rPr lang="en-US" dirty="0"/>
              <a:t>Angular </a:t>
            </a:r>
            <a:r>
              <a:rPr lang="en-US" dirty="0" smtClean="0"/>
              <a:t>2)</a:t>
            </a:r>
            <a:endParaRPr lang="en-US" dirty="0"/>
          </a:p>
          <a:p>
            <a:r>
              <a:rPr lang="en-US" dirty="0" smtClean="0"/>
              <a:t>ASP.NET Web API 2</a:t>
            </a:r>
            <a:endParaRPr lang="en-US" dirty="0"/>
          </a:p>
          <a:p>
            <a:r>
              <a:rPr lang="en-US" dirty="0" smtClean="0"/>
              <a:t>Azure App Service</a:t>
            </a:r>
          </a:p>
          <a:p>
            <a:r>
              <a:rPr lang="en-US" dirty="0" smtClean="0"/>
              <a:t>Azure Web Job</a:t>
            </a:r>
          </a:p>
          <a:p>
            <a:r>
              <a:rPr lang="en-US" dirty="0" smtClean="0"/>
              <a:t>Azure SQL Server</a:t>
            </a:r>
          </a:p>
          <a:p>
            <a:r>
              <a:rPr lang="en-US" dirty="0" err="1" smtClean="0"/>
              <a:t>SignalR</a:t>
            </a:r>
            <a:endParaRPr lang="uk-UA" dirty="0" smtClean="0"/>
          </a:p>
          <a:p>
            <a:r>
              <a:rPr lang="en-US" dirty="0" smtClean="0"/>
              <a:t>Entity Framework</a:t>
            </a:r>
            <a:endParaRPr lang="en-US" dirty="0"/>
          </a:p>
          <a:p>
            <a:r>
              <a:rPr lang="en-US" dirty="0" err="1" smtClean="0"/>
              <a:t>Autofac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8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бази даних</a:t>
            </a:r>
            <a:endParaRPr lang="en-US" dirty="0"/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68" y="1489614"/>
            <a:ext cx="59436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03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системи</a:t>
            </a:r>
            <a:endParaRPr lang="en-US" dirty="0"/>
          </a:p>
        </p:txBody>
      </p:sp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13" y="1930400"/>
            <a:ext cx="5313558" cy="395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системи</a:t>
            </a:r>
            <a:endParaRPr lang="en-US" dirty="0"/>
          </a:p>
        </p:txBody>
      </p:sp>
      <p:pic>
        <p:nvPicPr>
          <p:cNvPr id="1024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01" y="1548337"/>
            <a:ext cx="5943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36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системи</a:t>
            </a:r>
            <a:endParaRPr lang="en-US" dirty="0"/>
          </a:p>
        </p:txBody>
      </p:sp>
      <p:pic>
        <p:nvPicPr>
          <p:cNvPr id="1126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63" y="1841951"/>
            <a:ext cx="7439898" cy="371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819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системи</a:t>
            </a:r>
            <a:endParaRPr lang="en-US" dirty="0"/>
          </a:p>
        </p:txBody>
      </p:sp>
      <p:pic>
        <p:nvPicPr>
          <p:cNvPr id="1229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47" y="2110399"/>
            <a:ext cx="8152641" cy="357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92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системи</a:t>
            </a:r>
            <a:endParaRPr lang="en-US" dirty="0"/>
          </a:p>
        </p:txBody>
      </p:sp>
      <p:pic>
        <p:nvPicPr>
          <p:cNvPr id="1331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30" y="1833563"/>
            <a:ext cx="59340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11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системи</a:t>
            </a:r>
            <a:endParaRPr lang="en-US" dirty="0"/>
          </a:p>
        </p:txBody>
      </p:sp>
      <p:pic>
        <p:nvPicPr>
          <p:cNvPr id="1433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68" y="1930400"/>
            <a:ext cx="6172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41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розробки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842"/>
            <a:ext cx="8596668" cy="1060784"/>
          </a:xfrm>
        </p:spPr>
        <p:txBody>
          <a:bodyPr/>
          <a:lstStyle/>
          <a:p>
            <a:r>
              <a:rPr lang="uk-UA" dirty="0"/>
              <a:t>аналіз існуючих програмних систем для вивчення іноземних мов, розробка веб-ресурсу який би давав змогу користувачам навчатися іноземним мовам у їх носіїв, з’єднуючи бажаючих навчатися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2811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/>
              <a:t>Метод проектування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383071"/>
            <a:ext cx="8596668" cy="1060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uk-UA" dirty="0"/>
              <a:t>метод розробки оснований на використанні мови програмування </a:t>
            </a:r>
            <a:r>
              <a:rPr lang="en-US" dirty="0"/>
              <a:t>C# </a:t>
            </a:r>
            <a:r>
              <a:rPr lang="uk-UA" dirty="0"/>
              <a:t>на платформі .</a:t>
            </a:r>
            <a:r>
              <a:rPr lang="en-US" dirty="0"/>
              <a:t>NET </a:t>
            </a:r>
            <a:r>
              <a:rPr lang="uk-UA" dirty="0"/>
              <a:t>при написанні коду в середовищі </a:t>
            </a:r>
            <a:r>
              <a:rPr lang="en-US" dirty="0"/>
              <a:t>MS Visual Studio 17 </a:t>
            </a:r>
            <a:r>
              <a:rPr lang="uk-UA" dirty="0"/>
              <a:t>для серверу та мови </a:t>
            </a:r>
            <a:r>
              <a:rPr lang="en-US" dirty="0"/>
              <a:t>JavaScript </a:t>
            </a:r>
            <a:r>
              <a:rPr lang="uk-UA" dirty="0"/>
              <a:t>з використанням фреймворка </a:t>
            </a:r>
            <a:r>
              <a:rPr lang="en-US" dirty="0"/>
              <a:t>Angular 2 </a:t>
            </a:r>
            <a:r>
              <a:rPr lang="uk-UA" dirty="0"/>
              <a:t>на клієнті з допомогую об’єктно-орієнтованого підходу до розробки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8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системи</a:t>
            </a:r>
            <a:endParaRPr lang="en-US" dirty="0"/>
          </a:p>
        </p:txBody>
      </p:sp>
      <p:pic>
        <p:nvPicPr>
          <p:cNvPr id="1536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" y="2378846"/>
            <a:ext cx="7985439" cy="222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1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Навчання за схемою </a:t>
            </a:r>
            <a:r>
              <a:rPr lang="en-US" dirty="0" smtClean="0"/>
              <a:t>“</a:t>
            </a:r>
            <a:r>
              <a:rPr lang="ru-RU" dirty="0" smtClean="0"/>
              <a:t>учень-учень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0196"/>
            <a:ext cx="8596668" cy="3880773"/>
          </a:xfrm>
        </p:spPr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заємне</a:t>
            </a:r>
            <a:r>
              <a:rPr lang="ru-RU" dirty="0"/>
              <a:t> </a:t>
            </a:r>
            <a:r>
              <a:rPr lang="ru-RU" dirty="0" smtClean="0"/>
              <a:t>навчання є методом </a:t>
            </a:r>
            <a:r>
              <a:rPr lang="ru-RU" dirty="0"/>
              <a:t>групового </a:t>
            </a:r>
            <a:r>
              <a:rPr lang="ru-RU" dirty="0" smtClean="0"/>
              <a:t>навчання, </a:t>
            </a:r>
            <a:r>
              <a:rPr lang="ru-RU" dirty="0"/>
              <a:t>яке передбачає, що кожен із тих, хто навчається, є одночасно вчителем стосовно до інших членів групи, допомагає їм засвоїти ті знання та вміння, якими вони володіють найбільш успішно, що сприяє вирівнюванню загального рівня засвоєння навчального матеріалу. </a:t>
            </a:r>
            <a:endParaRPr lang="ru-RU" dirty="0" smtClean="0"/>
          </a:p>
          <a:p>
            <a:r>
              <a:rPr lang="ru-RU" dirty="0" smtClean="0"/>
              <a:t>Взаємне</a:t>
            </a:r>
            <a:r>
              <a:rPr lang="ru-RU" dirty="0"/>
              <a:t> навчання передбачає спільне засвоєння теоретичного матеріалу, спільне набуття вмінь та навичок, спільний контроль здобутих знань та умінь. В умовах взаємного навчання студент стає суб’єктом пізнавальної діяльності, її організатором та учасником</a:t>
            </a:r>
            <a:r>
              <a:rPr lang="ru-RU" dirty="0" smtClean="0"/>
              <a:t>.</a:t>
            </a:r>
          </a:p>
          <a:p>
            <a:r>
              <a:rPr lang="ru-RU" dirty="0"/>
              <a:t>Взаємне навчання може здійснюватись в індивідуальних, парних, групових та колективних </a:t>
            </a:r>
            <a:r>
              <a:rPr lang="ru-RU" dirty="0" smtClean="0"/>
              <a:t>формах.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3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Аналоги: </a:t>
            </a:r>
            <a:r>
              <a:rPr lang="en-US" dirty="0" smtClean="0"/>
              <a:t>“</a:t>
            </a:r>
            <a:r>
              <a:rPr lang="en-US" dirty="0" err="1" smtClean="0"/>
              <a:t>Babbel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1026" name="Picture 2" descr="Screenshot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2" y="1847036"/>
            <a:ext cx="4896414" cy="336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1409" y="2650233"/>
            <a:ext cx="3238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Нед</a:t>
            </a:r>
            <a:r>
              <a:rPr lang="uk-UA" dirty="0" smtClean="0"/>
              <a:t>оліки:</a:t>
            </a:r>
          </a:p>
          <a:p>
            <a:pPr marL="342900" indent="-342900">
              <a:buAutoNum type="arabicPeriod"/>
            </a:pPr>
            <a:r>
              <a:rPr lang="uk-UA" dirty="0" smtClean="0"/>
              <a:t>Мала різноманітність завдань</a:t>
            </a:r>
          </a:p>
          <a:p>
            <a:pPr marL="342900" indent="-342900">
              <a:buAutoNum type="arabicPeriod"/>
            </a:pPr>
            <a:r>
              <a:rPr lang="uk-UA" dirty="0" smtClean="0"/>
              <a:t>Відсутність спілкування з вчителем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0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Аналоги: </a:t>
            </a:r>
            <a:r>
              <a:rPr lang="en-US" dirty="0" smtClean="0"/>
              <a:t>“</a:t>
            </a:r>
            <a:r>
              <a:rPr lang="en-US" dirty="0" err="1" smtClean="0"/>
              <a:t>Busuu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1026" name="Picture 2" descr="Screenshot_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50" y="2871498"/>
            <a:ext cx="3513820" cy="241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39405" y="2650923"/>
            <a:ext cx="3112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Нед</a:t>
            </a:r>
            <a:r>
              <a:rPr lang="uk-UA" dirty="0" smtClean="0"/>
              <a:t>оліки:</a:t>
            </a:r>
          </a:p>
          <a:p>
            <a:pPr marL="342900" indent="-342900">
              <a:buAutoNum type="arabicPeriod"/>
            </a:pPr>
            <a:r>
              <a:rPr lang="uk-UA" dirty="0" smtClean="0"/>
              <a:t>Спілкування з вчителем не безкоштовне</a:t>
            </a:r>
          </a:p>
          <a:p>
            <a:pPr marL="342900" indent="-342900">
              <a:buAutoNum type="arabicPeriod"/>
            </a:pPr>
            <a:r>
              <a:rPr lang="uk-UA" dirty="0" smtClean="0"/>
              <a:t>Немає роботи за схемою </a:t>
            </a:r>
            <a:r>
              <a:rPr lang="en-US" dirty="0" smtClean="0"/>
              <a:t>“</a:t>
            </a:r>
            <a:r>
              <a:rPr lang="uk-UA" dirty="0" smtClean="0"/>
              <a:t>учень-учень</a:t>
            </a:r>
            <a:r>
              <a:rPr lang="en-US" dirty="0" smtClean="0"/>
              <a:t>”</a:t>
            </a:r>
            <a:endParaRPr lang="uk-UA" dirty="0" smtClean="0"/>
          </a:p>
          <a:p>
            <a:endParaRPr lang="en-US" dirty="0"/>
          </a:p>
        </p:txBody>
      </p:sp>
      <p:pic>
        <p:nvPicPr>
          <p:cNvPr id="2050" name="Picture 2" descr="Screenshot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42899"/>
            <a:ext cx="4422528" cy="397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71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Аналоги: </a:t>
            </a:r>
            <a:r>
              <a:rPr lang="en-US" dirty="0" smtClean="0"/>
              <a:t>“Skype-language”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5513" y="2612930"/>
            <a:ext cx="3330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Нед</a:t>
            </a:r>
            <a:r>
              <a:rPr lang="uk-UA" dirty="0" smtClean="0"/>
              <a:t>оліки: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Мала різноманітніть мов для вивчення</a:t>
            </a:r>
            <a:endParaRPr lang="uk-UA" dirty="0" smtClean="0"/>
          </a:p>
          <a:p>
            <a:pPr marL="342900" indent="-342900">
              <a:buAutoNum type="arabicPeriod"/>
            </a:pPr>
            <a:r>
              <a:rPr lang="uk-UA" dirty="0" smtClean="0"/>
              <a:t>Спілкування за схемою </a:t>
            </a:r>
            <a:r>
              <a:rPr lang="en-US" dirty="0" smtClean="0"/>
              <a:t>“</a:t>
            </a:r>
            <a:r>
              <a:rPr lang="uk-UA" dirty="0" smtClean="0"/>
              <a:t>учень-учень</a:t>
            </a:r>
            <a:r>
              <a:rPr lang="en-US" dirty="0" smtClean="0"/>
              <a:t>”</a:t>
            </a:r>
            <a:r>
              <a:rPr lang="uk-UA" dirty="0" smtClean="0"/>
              <a:t> не безкоштовне</a:t>
            </a:r>
          </a:p>
          <a:p>
            <a:endParaRPr lang="en-US" dirty="0"/>
          </a:p>
        </p:txBody>
      </p:sp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47037"/>
            <a:ext cx="4611637" cy="316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07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спроектувати та реалізувати веб-систему для навчанні іноземним мовам у форматі </a:t>
            </a:r>
            <a:r>
              <a:rPr lang="uk-UA" dirty="0" smtClean="0"/>
              <a:t>учень-учень</a:t>
            </a:r>
          </a:p>
          <a:p>
            <a:pPr lvl="1"/>
            <a:r>
              <a:rPr lang="uk-UA" dirty="0" smtClean="0"/>
              <a:t>створення </a:t>
            </a:r>
            <a:r>
              <a:rPr lang="uk-UA" dirty="0"/>
              <a:t>підсистеми взаємодії між учнями</a:t>
            </a:r>
            <a:r>
              <a:rPr lang="uk-UA" dirty="0" smtClean="0"/>
              <a:t>.</a:t>
            </a:r>
          </a:p>
          <a:p>
            <a:r>
              <a:rPr lang="uk-UA" dirty="0" smtClean="0"/>
              <a:t>підтримка </a:t>
            </a:r>
            <a:r>
              <a:rPr lang="uk-UA" dirty="0"/>
              <a:t>як відео та аудіо </a:t>
            </a:r>
            <a:r>
              <a:rPr lang="uk-UA" dirty="0" smtClean="0"/>
              <a:t>дзвінків, </a:t>
            </a:r>
            <a:r>
              <a:rPr lang="uk-UA" dirty="0"/>
              <a:t>так і </a:t>
            </a:r>
            <a:r>
              <a:rPr lang="uk-UA" dirty="0" smtClean="0"/>
              <a:t>текстових повідомлень. </a:t>
            </a:r>
          </a:p>
          <a:p>
            <a:r>
              <a:rPr lang="uk-UA" dirty="0" smtClean="0"/>
              <a:t>змога </a:t>
            </a:r>
            <a:r>
              <a:rPr lang="uk-UA" dirty="0"/>
              <a:t>інтегрувати матеріал уроку у саму </a:t>
            </a:r>
            <a:r>
              <a:rPr lang="uk-UA" dirty="0" smtClean="0"/>
              <a:t>сторінку</a:t>
            </a:r>
          </a:p>
          <a:p>
            <a:pPr lvl="1"/>
            <a:r>
              <a:rPr lang="uk-UA" dirty="0" smtClean="0"/>
              <a:t> програвання відео</a:t>
            </a:r>
          </a:p>
          <a:p>
            <a:r>
              <a:rPr lang="uk-UA" dirty="0" smtClean="0"/>
              <a:t>потенціальне розширення </a:t>
            </a:r>
            <a:r>
              <a:rPr lang="uk-UA" dirty="0"/>
              <a:t>для включення різноманітних </a:t>
            </a:r>
            <a:r>
              <a:rPr lang="uk-UA" dirty="0" smtClean="0"/>
              <a:t>завдань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7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r>
              <a:rPr lang="uk-UA" dirty="0" smtClean="0"/>
              <a:t>: діаграма використання</a:t>
            </a:r>
            <a:endParaRPr lang="en-US" dirty="0"/>
          </a:p>
        </p:txBody>
      </p:sp>
      <p:pic>
        <p:nvPicPr>
          <p:cNvPr id="4098" name="Picture 2" descr="UC_R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64" y="1481225"/>
            <a:ext cx="44672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2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r>
              <a:rPr lang="uk-UA" dirty="0" smtClean="0"/>
              <a:t>: діаграма послідовностей</a:t>
            </a:r>
            <a:endParaRPr lang="en-US" dirty="0"/>
          </a:p>
        </p:txBody>
      </p:sp>
      <p:pic>
        <p:nvPicPr>
          <p:cNvPr id="5122" name="Picture 2" descr="LessonEnd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81" y="1930400"/>
            <a:ext cx="7754773" cy="35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447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263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Програмна система навчання іноземній мові за схемою "учень-учень"</vt:lpstr>
      <vt:lpstr>Мета розробки </vt:lpstr>
      <vt:lpstr>Навчання за схемою “учень-учень”</vt:lpstr>
      <vt:lpstr>Аналоги: “Babbel”</vt:lpstr>
      <vt:lpstr>Аналоги: “Busuu”</vt:lpstr>
      <vt:lpstr>Аналоги: “Skype-language”</vt:lpstr>
      <vt:lpstr>Постановка задачі</vt:lpstr>
      <vt:lpstr>UML: діаграма використання</vt:lpstr>
      <vt:lpstr>UML: діаграма послідовностей</vt:lpstr>
      <vt:lpstr>UML: діаграма класів</vt:lpstr>
      <vt:lpstr>UML: діаграма активності</vt:lpstr>
      <vt:lpstr>Архітектура та технології</vt:lpstr>
      <vt:lpstr>Схема бази даних</vt:lpstr>
      <vt:lpstr>Інтерфейс системи</vt:lpstr>
      <vt:lpstr>Інтерфейс системи</vt:lpstr>
      <vt:lpstr>Інтерфейс системи</vt:lpstr>
      <vt:lpstr>Інтерфейс системи</vt:lpstr>
      <vt:lpstr>Інтерфейс системи</vt:lpstr>
      <vt:lpstr>Інтерфейс системи</vt:lpstr>
      <vt:lpstr>Інтерфейс системи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навчання іноземній мові за схемою "учень-учень"</dc:title>
  <dc:creator>Sergii Rud</dc:creator>
  <cp:lastModifiedBy>Sergii Rud</cp:lastModifiedBy>
  <cp:revision>6</cp:revision>
  <dcterms:created xsi:type="dcterms:W3CDTF">2017-06-08T09:18:56Z</dcterms:created>
  <dcterms:modified xsi:type="dcterms:W3CDTF">2017-06-08T10:06:07Z</dcterms:modified>
</cp:coreProperties>
</file>