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2" r:id="rId3"/>
    <p:sldId id="278" r:id="rId4"/>
    <p:sldId id="294" r:id="rId5"/>
    <p:sldId id="258" r:id="rId6"/>
    <p:sldId id="296" r:id="rId7"/>
    <p:sldId id="295" r:id="rId8"/>
    <p:sldId id="261" r:id="rId9"/>
    <p:sldId id="299" r:id="rId10"/>
    <p:sldId id="298" r:id="rId11"/>
    <p:sldId id="300" r:id="rId12"/>
    <p:sldId id="262" r:id="rId13"/>
    <p:sldId id="275" r:id="rId14"/>
    <p:sldId id="277" r:id="rId15"/>
    <p:sldId id="301" r:id="rId16"/>
    <p:sldId id="276" r:id="rId17"/>
    <p:sldId id="302" r:id="rId18"/>
    <p:sldId id="283" r:id="rId19"/>
    <p:sldId id="303" r:id="rId20"/>
    <p:sldId id="304" r:id="rId21"/>
    <p:sldId id="291" r:id="rId22"/>
    <p:sldId id="284" r:id="rId23"/>
    <p:sldId id="285" r:id="rId24"/>
    <p:sldId id="287" r:id="rId25"/>
    <p:sldId id="292" r:id="rId26"/>
    <p:sldId id="286" r:id="rId27"/>
    <p:sldId id="289" r:id="rId28"/>
    <p:sldId id="293" r:id="rId29"/>
    <p:sldId id="290" r:id="rId30"/>
    <p:sldId id="305" r:id="rId31"/>
    <p:sldId id="306" r:id="rId32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78CB387-E71E-41AB-A881-6C5A7B98356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DE3698-D6A6-48F8-A64B-FDF5222BE99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7065278E-9694-4630-9B3E-FACCAE8F061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94BF8CFD-C43A-441F-9E50-2E3ECB29DA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18339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FCA9FABC-C85B-4F7C-B9DA-A284080449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822269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16402568-E99C-406B-AE51-EFE996D2B3C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10102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56A0D91-02C9-4BD5-8458-1927CAD4F2D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0098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CBC41F5-DF5B-4A82-9BEA-5B06709A3E4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150396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1F7028FD-8E71-4685-BDD3-EF28F61F441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017385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74000802-E7C4-4C61-B4A6-B4BEBD08914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49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4CEEAD8-E246-42CD-9579-253E83D1073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40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5909D-902D-4A5B-993B-432F61FD60D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17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8C29F1AF-325B-43A7-A6EE-2C86EDB5D2B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62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A414-BE6C-4F92-BFAD-3E002307382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62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8D5E-5AA4-4A49-A482-2B9376CA85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96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9A9B1-379A-497C-9F51-5F8CFAED23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39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E267D3DC-BDAA-4856-882E-685DE25BB7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050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8128B4D5-CBB6-4D69-9377-DE570EFBBB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818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055D1F7-D22F-416B-AC8A-C4563168B6B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88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A36456C-35D5-462D-9324-6ECF5BBB5F3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3" r:id="rId2"/>
    <p:sldLayoutId id="2147484078" r:id="rId3"/>
    <p:sldLayoutId id="2147484074" r:id="rId4"/>
    <p:sldLayoutId id="2147484075" r:id="rId5"/>
    <p:sldLayoutId id="2147484076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645597(v=vs.71).aspx" TargetMode="External"/><Relationship Id="rId2" Type="http://schemas.openxmlformats.org/officeDocument/2006/relationships/hyperlink" Target="https://msdn.microsoft.com/en-us/library/dd831853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/>
              <a:t>Введение в </a:t>
            </a:r>
            <a:r>
              <a:rPr lang="en-US" altLang="en-US" sz="3600"/>
              <a:t>ASP.NET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.NET </a:t>
            </a:r>
            <a:r>
              <a:rPr lang="ru-RU" altLang="en-US"/>
              <a:t>языки</a:t>
            </a:r>
            <a:endParaRPr lang="en-US" alt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781300"/>
            <a:ext cx="7605713" cy="3743325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Файловая структура схожа для всех языков 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Файлы сгруппированы в проекты</a:t>
            </a:r>
          </a:p>
          <a:p>
            <a:pPr marL="402336" lvl="1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программы компилируются в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Common Intermediate Language (CIL)</a:t>
            </a: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известный как</a:t>
            </a: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Microsoft Intermediate Language (MSIL)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8AA33-EA5F-4F51-AB89-5B8E0770DA9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.NET </a:t>
            </a:r>
            <a:r>
              <a:rPr lang="ru-RU" altLang="en-US"/>
              <a:t>фреймворк</a:t>
            </a:r>
            <a:endParaRPr lang="en-US" altLang="en-US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489200"/>
            <a:ext cx="7605713" cy="3892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/>
              <a:t>.NET </a:t>
            </a:r>
            <a:r>
              <a:rPr lang="ru-RU" altLang="en-US" sz="2400"/>
              <a:t>фреймворк</a:t>
            </a:r>
            <a:r>
              <a:rPr lang="en-NZ" altLang="en-US" sz="2400"/>
              <a:t> </a:t>
            </a:r>
            <a:r>
              <a:rPr lang="ru-RU" altLang="en-US" sz="2400"/>
              <a:t>определяет правила</a:t>
            </a:r>
            <a:r>
              <a:rPr lang="en-NZ" altLang="en-US" sz="2400"/>
              <a:t> </a:t>
            </a:r>
            <a:r>
              <a:rPr lang="ru-RU" altLang="en-US" sz="2400"/>
              <a:t>для языкового взаимодействия и то как приложение компилируется в исполняемый код.</a:t>
            </a:r>
            <a:endParaRPr lang="en-NZ" altLang="en-US" sz="2400"/>
          </a:p>
          <a:p>
            <a:pPr>
              <a:lnSpc>
                <a:spcPct val="90000"/>
              </a:lnSpc>
            </a:pPr>
            <a:r>
              <a:rPr lang="ru-RU" altLang="en-US" sz="2400"/>
              <a:t>Также ответственен за управление выполнением приложения созданного на любом</a:t>
            </a:r>
            <a:r>
              <a:rPr lang="en-NZ" altLang="en-US" sz="2400"/>
              <a:t> VS .NET </a:t>
            </a:r>
            <a:r>
              <a:rPr lang="ru-RU" altLang="en-US" sz="2400"/>
              <a:t>языке</a:t>
            </a:r>
            <a:r>
              <a:rPr lang="en-NZ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.NET Framework </a:t>
            </a:r>
            <a:r>
              <a:rPr lang="ru-RU" altLang="en-US" sz="2400"/>
              <a:t>состоит из двух основных компонентов</a:t>
            </a:r>
            <a:r>
              <a:rPr lang="en-US" altLang="en-US" sz="2400"/>
              <a:t>: </a:t>
            </a:r>
            <a:r>
              <a:rPr lang="ru-RU" altLang="en-US" sz="2400"/>
              <a:t>среда</a:t>
            </a:r>
            <a:r>
              <a:rPr lang="en-US" altLang="en-US" sz="2400"/>
              <a:t> CLR </a:t>
            </a:r>
            <a:r>
              <a:rPr lang="ru-RU" altLang="en-US" sz="2400"/>
              <a:t>и библиотека классов для </a:t>
            </a:r>
            <a:r>
              <a:rPr lang="en-US" altLang="en-US" sz="2400"/>
              <a:t>.NET Framework</a:t>
            </a:r>
            <a:endParaRPr lang="en-US" altLang="en-US"/>
          </a:p>
        </p:txBody>
      </p:sp>
      <p:sp>
        <p:nvSpPr>
          <p:cNvPr id="2765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DBD0928-B991-42FC-95EE-935A83B9844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CLR &amp; </a:t>
            </a:r>
            <a:r>
              <a:rPr lang="ru-RU" altLang="en-US"/>
              <a:t>Библиотека классов</a:t>
            </a:r>
            <a:endParaRPr lang="en-US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489200"/>
            <a:ext cx="7605713" cy="3892550"/>
          </a:xfrm>
        </p:spPr>
        <p:txBody>
          <a:bodyPr rtlCol="0">
            <a:normAutofit/>
          </a:bodyPr>
          <a:lstStyle/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CLR</a:t>
            </a:r>
            <a:endParaRPr lang="ru-RU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Управляет памятью, выполнением потоков, выполнением кода, проверкой безопасности кода, компиляцию и другими системными процессами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Выделение памяти, запуск и остановка процессов</a:t>
            </a:r>
          </a:p>
          <a:p>
            <a:pPr marL="731520" lvl="2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Библиотека классов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.NET Framework</a:t>
            </a: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Даёт разработчикам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унифицированный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объектно-ориентированный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иерархический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расширяемый набор библиотек классов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5964A1F-0D7D-41E2-9448-6DFBCAA790F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731000" cy="709613"/>
          </a:xfrm>
        </p:spPr>
        <p:txBody>
          <a:bodyPr/>
          <a:lstStyle/>
          <a:p>
            <a:r>
              <a:rPr lang="ru-RU" altLang="en-US"/>
              <a:t>Управление выполнением кода</a:t>
            </a:r>
            <a:endParaRPr lang="en-US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489200"/>
            <a:ext cx="7605713" cy="36036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Управление процессом выполнения кода включает в себя следующие шаги: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Выбор типа компилятора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Компиляция кода в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CIL/MSIL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Компилятор переводит исходный код в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CIL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генерирует необходимые метаданные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lvl="3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Формат схож с языком ассемблера, но зависит от аппаратного обеспечения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Компиляция из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CIL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нативный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код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Just-in-time (JIT)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компилятор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транслирует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CIL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ru-RU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нативный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код</a:t>
            </a: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Концептуально процесс похож на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Virtual Machine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Исполнение кода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CLR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предоставляет инфраструктуру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которая позволяет управлять выполнением кода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подключать различные сервисы в процессе выполнения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Slide Number Placeholder 2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D2F1D80-0B6C-44EE-8B2A-D323EC9E329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Сборка </a:t>
            </a:r>
            <a:r>
              <a:rPr lang="en-US" altLang="en-US"/>
              <a:t>“</a:t>
            </a:r>
            <a:r>
              <a:rPr lang="ru-RU" altLang="en-US"/>
              <a:t>мусора</a:t>
            </a:r>
            <a:r>
              <a:rPr lang="en-US" altLang="en-US"/>
              <a:t>”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7929563" cy="403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/>
              <a:t>CLR </a:t>
            </a:r>
            <a:r>
              <a:rPr lang="ru-RU" altLang="en-US" sz="2400"/>
              <a:t>предоставляет возможность сборки мусора</a:t>
            </a:r>
            <a:endParaRPr lang="en-NZ" altLang="en-US" sz="2400"/>
          </a:p>
          <a:p>
            <a:pPr lvl="1">
              <a:lnSpc>
                <a:spcPct val="90000"/>
              </a:lnSpc>
            </a:pPr>
            <a:r>
              <a:rPr lang="ru-RU" altLang="en-US" sz="2000"/>
              <a:t>Она управляет выделением и освобождением памяти</a:t>
            </a:r>
            <a:r>
              <a:rPr lang="en-US" altLang="en-US" sz="2000"/>
              <a:t> </a:t>
            </a:r>
            <a:r>
              <a:rPr lang="ru-RU" altLang="en-US" sz="2000"/>
              <a:t>для приложения. </a:t>
            </a:r>
          </a:p>
          <a:p>
            <a:pPr lvl="1">
              <a:lnSpc>
                <a:spcPct val="90000"/>
              </a:lnSpc>
            </a:pPr>
            <a:r>
              <a:rPr lang="ru-RU" altLang="en-US" sz="1800"/>
              <a:t>Ручное управление памятью может вызвать множество проблем</a:t>
            </a:r>
            <a:endParaRPr lang="en-US" altLang="en-US" sz="1800"/>
          </a:p>
          <a:p>
            <a:pPr lvl="2">
              <a:lnSpc>
                <a:spcPct val="90000"/>
              </a:lnSpc>
            </a:pPr>
            <a:r>
              <a:rPr lang="ru-RU" altLang="en-US"/>
              <a:t>Таких как, например, забыть освободить память под объект, тем самым вызвать утечку памяти </a:t>
            </a:r>
            <a:r>
              <a:rPr lang="en-US" altLang="en-US"/>
              <a:t>(</a:t>
            </a:r>
            <a:r>
              <a:rPr lang="ru-RU" altLang="en-US"/>
              <a:t>актуальная проблема для</a:t>
            </a:r>
            <a:r>
              <a:rPr lang="en-US" altLang="en-US"/>
              <a:t> C </a:t>
            </a:r>
            <a:r>
              <a:rPr lang="ru-RU" altLang="en-US"/>
              <a:t>и</a:t>
            </a:r>
            <a:r>
              <a:rPr lang="en-US" altLang="en-US"/>
              <a:t> C++ </a:t>
            </a:r>
            <a:r>
              <a:rPr lang="ru-RU" altLang="en-US"/>
              <a:t>которые не позволяют автоматически собирать мусор</a:t>
            </a:r>
            <a:r>
              <a:rPr lang="en-US" altLang="en-US"/>
              <a:t>)</a:t>
            </a:r>
          </a:p>
          <a:p>
            <a:pPr lvl="2">
              <a:lnSpc>
                <a:spcPct val="90000"/>
              </a:lnSpc>
            </a:pPr>
            <a:r>
              <a:rPr lang="ru-RU" altLang="en-US"/>
              <a:t>Или, например, попытки достучаться до объекта, который уже был освобождён</a:t>
            </a:r>
            <a:endParaRPr lang="en-US" altLang="en-US" sz="2200"/>
          </a:p>
        </p:txBody>
      </p:sp>
      <p:sp>
        <p:nvSpPr>
          <p:cNvPr id="3072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0DA440D-55F5-4EC5-B4FA-715BF73D0CC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Сборка </a:t>
            </a:r>
            <a:r>
              <a:rPr lang="en-US" altLang="en-US"/>
              <a:t>“</a:t>
            </a:r>
            <a:r>
              <a:rPr lang="ru-RU" altLang="en-US"/>
              <a:t>мусора</a:t>
            </a:r>
            <a:r>
              <a:rPr lang="en-US" altLang="en-US"/>
              <a:t>”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7929563" cy="4032250"/>
          </a:xfrm>
        </p:spPr>
        <p:txBody>
          <a:bodyPr rtlCol="0">
            <a:normAutofit/>
          </a:bodyPr>
          <a:lstStyle/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Объекты .NET размещаются в области памяти, которая называется управляемой кучей (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managed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откуда они автоматически удаляются сборщиком мусора.</a:t>
            </a: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управляемой куче хранятся ссылочные типы</a:t>
            </a:r>
          </a:p>
          <a:p>
            <a:pPr marL="731520" lvl="2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CLR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освобождает память при помощи сборщика мусора –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Garbage Collector (GC)</a:t>
            </a:r>
          </a:p>
          <a:p>
            <a:pPr marL="960120" lvl="2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Сборщик мусора время от времени проверяет кучу на наличие неиспользуемых объектов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CC275FA-053F-4BA2-A7FD-1F3C82F7160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Пространства имён</a:t>
            </a:r>
            <a:endParaRPr lang="en-US" altLang="en-US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420938"/>
            <a:ext cx="8351837" cy="3887787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Физически сборки собраны в логических компонентах называемые пространствами имён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Пространства имён организованы иерархически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разделил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два главных пространства имён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Пространство имён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содержит компоненты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созданные командой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Пространство имён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содержит компоненты созданные в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Microsoft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вне команды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.NET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контента</a:t>
            </a:r>
          </a:p>
          <a:p>
            <a:pPr marL="402336" lvl="1" indent="0"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612D42D-3EEB-4108-A21C-29A0E44185CA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Пространства имён</a:t>
            </a:r>
            <a:endParaRPr lang="en-US" altLang="en-US"/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420938"/>
            <a:ext cx="8351837" cy="3887787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Основные пространства имён</a:t>
            </a:r>
            <a:r>
              <a:rPr lang="en-NZ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Пространство имён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‘System’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содержит фундаментальные классы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Пространство имён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System.Data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содержит классы для доступа к данным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будем использовать в основном пространство имён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(Microsoft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реже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indent="-283464"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Также мы будем создавать пространства имён для собственного контента</a:t>
            </a:r>
          </a:p>
          <a:p>
            <a:pPr marL="402336" lvl="1" indent="0"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DC12AED-6E93-4756-BDB7-5726C800ED7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095375"/>
            <a:ext cx="7810500" cy="709613"/>
          </a:xfrm>
        </p:spPr>
        <p:txBody>
          <a:bodyPr/>
          <a:lstStyle/>
          <a:p>
            <a:r>
              <a:rPr lang="ru-RU" altLang="en-US"/>
              <a:t>Создание консольного приложения</a:t>
            </a:r>
            <a:endParaRPr lang="en-US" altLang="en-US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852738"/>
            <a:ext cx="8280400" cy="3744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Откройте</a:t>
            </a:r>
            <a:r>
              <a:rPr lang="en-NZ" altLang="en-US"/>
              <a:t> Visual Studio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Создайте новый проект с названием</a:t>
            </a:r>
            <a:r>
              <a:rPr lang="en-US" altLang="en-US"/>
              <a:t> HelloWorldApp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Нажмите</a:t>
            </a:r>
            <a:r>
              <a:rPr lang="en-US" altLang="en-US"/>
              <a:t> File</a:t>
            </a:r>
            <a:r>
              <a:rPr lang="ru-RU" altLang="en-US"/>
              <a:t> </a:t>
            </a:r>
            <a:r>
              <a:rPr lang="en-US" altLang="en-US"/>
              <a:t>-&gt;</a:t>
            </a:r>
            <a:r>
              <a:rPr lang="ru-RU" altLang="en-US"/>
              <a:t> </a:t>
            </a:r>
            <a:r>
              <a:rPr lang="en-US" altLang="en-US"/>
              <a:t>New Project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Выберите тип проекта</a:t>
            </a:r>
            <a:r>
              <a:rPr lang="en-NZ" altLang="en-US"/>
              <a:t> Visual C#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Выберите шаблон проекта</a:t>
            </a:r>
            <a:r>
              <a:rPr lang="en-NZ" altLang="en-US"/>
              <a:t> Console Application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Напишите имя проекта</a:t>
            </a:r>
            <a:r>
              <a:rPr lang="en-NZ" altLang="en-US"/>
              <a:t>, </a:t>
            </a:r>
            <a:r>
              <a:rPr lang="ru-RU" altLang="en-US"/>
              <a:t>место хранения</a:t>
            </a:r>
            <a:r>
              <a:rPr lang="en-NZ" altLang="en-US"/>
              <a:t> </a:t>
            </a:r>
            <a:r>
              <a:rPr lang="ru-RU" altLang="en-US"/>
              <a:t>и название </a:t>
            </a:r>
            <a:r>
              <a:rPr lang="en-US" altLang="en-US"/>
              <a:t>solution’a</a:t>
            </a:r>
            <a:endParaRPr lang="en-NZ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Выберите опцию</a:t>
            </a:r>
            <a:r>
              <a:rPr lang="en-NZ" altLang="en-US"/>
              <a:t> Create directory for solution </a:t>
            </a:r>
          </a:p>
          <a:p>
            <a:pPr lvl="2">
              <a:lnSpc>
                <a:spcPct val="80000"/>
              </a:lnSpc>
            </a:pPr>
            <a:r>
              <a:rPr lang="ru-RU" altLang="en-US"/>
              <a:t>Нажмите</a:t>
            </a:r>
            <a:r>
              <a:rPr lang="en-NZ" altLang="en-US"/>
              <a:t> OK – </a:t>
            </a:r>
            <a:r>
              <a:rPr lang="ru-RU" altLang="en-US"/>
              <a:t>шаблон программы с методом</a:t>
            </a:r>
            <a:r>
              <a:rPr lang="en-NZ" altLang="en-US"/>
              <a:t> Main </a:t>
            </a:r>
            <a:r>
              <a:rPr lang="ru-RU" altLang="en-US"/>
              <a:t>появится в редакторе</a:t>
            </a:r>
            <a:endParaRPr lang="en-NZ" altLang="en-US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CB9A4A3-853B-47A0-AE7F-B7A43E218DD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095375"/>
            <a:ext cx="7810500" cy="709613"/>
          </a:xfrm>
        </p:spPr>
        <p:txBody>
          <a:bodyPr/>
          <a:lstStyle/>
          <a:p>
            <a:r>
              <a:rPr lang="ru-RU" altLang="en-US"/>
              <a:t>Создание консольного приложения</a:t>
            </a:r>
            <a:endParaRPr lang="en-US" altLang="en-US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280400" cy="3286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/>
              <a:t>Напишите код, который видите внизу слайда</a:t>
            </a:r>
            <a:r>
              <a:rPr lang="en-US" altLang="en-US"/>
              <a:t>: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Имейте в виду</a:t>
            </a:r>
            <a:r>
              <a:rPr lang="en-NZ" altLang="en-US"/>
              <a:t>: 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Метод</a:t>
            </a:r>
            <a:r>
              <a:rPr lang="en-NZ" altLang="en-US"/>
              <a:t> Main </a:t>
            </a:r>
            <a:r>
              <a:rPr lang="ru-RU" altLang="en-US"/>
              <a:t>это точка входа вашей программы</a:t>
            </a:r>
            <a:r>
              <a:rPr lang="en-NZ" altLang="en-US"/>
              <a:t>, </a:t>
            </a:r>
            <a:r>
              <a:rPr lang="ru-RU" altLang="en-US"/>
              <a:t>где программа начинается и заканчивается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ru-RU" altLang="en-US"/>
              <a:t>Вставка</a:t>
            </a:r>
            <a:r>
              <a:rPr lang="en-US" altLang="en-US"/>
              <a:t> Console.ReadLine() </a:t>
            </a:r>
            <a:r>
              <a:rPr lang="ru-RU" altLang="en-US"/>
              <a:t>нужна для того, чтобы программа ожидала ввода и мы смогли увидеть результат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ru-RU" altLang="en-US"/>
              <a:t>Запустите приложение: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ru-RU" altLang="en-US"/>
              <a:t>Нажмите</a:t>
            </a:r>
            <a:r>
              <a:rPr lang="en-US" altLang="en-US"/>
              <a:t> F5 </a:t>
            </a:r>
            <a:r>
              <a:rPr lang="ru-RU" altLang="en-US"/>
              <a:t>для запуска</a:t>
            </a:r>
          </a:p>
          <a:p>
            <a:pPr lvl="1">
              <a:lnSpc>
                <a:spcPct val="80000"/>
              </a:lnSpc>
            </a:pPr>
            <a:r>
              <a:rPr lang="ru-RU" altLang="en-US"/>
              <a:t>Или нажмите кнопку</a:t>
            </a:r>
            <a:r>
              <a:rPr lang="en-NZ" altLang="en-US"/>
              <a:t> ‘Start’</a:t>
            </a:r>
            <a:r>
              <a:rPr lang="ru-RU" altLang="en-US"/>
              <a:t> (зелёный треугольник)</a:t>
            </a:r>
            <a:endParaRPr lang="en-NZ" alt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CF9867E-D79B-44BC-A75A-2E0F58A611B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2555875" y="6021388"/>
            <a:ext cx="3889375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Console.WriteLine("Hello World");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Console.ReadLine();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Цели сегодняшней лекции</a:t>
            </a:r>
            <a:endParaRPr lang="en-NZ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/>
              <a:t>Введение в</a:t>
            </a:r>
            <a:r>
              <a:rPr lang="en-NZ" altLang="en-US"/>
              <a:t> .NET framework, </a:t>
            </a:r>
            <a:r>
              <a:rPr lang="ru-RU" altLang="en-US"/>
              <a:t>включая</a:t>
            </a:r>
            <a:r>
              <a:rPr lang="en-NZ" altLang="en-US"/>
              <a:t> Visual Studio </a:t>
            </a:r>
            <a:r>
              <a:rPr lang="ru-RU" altLang="en-US"/>
              <a:t>и язык</a:t>
            </a:r>
            <a:r>
              <a:rPr lang="en-NZ" altLang="en-US"/>
              <a:t> C#</a:t>
            </a:r>
          </a:p>
          <a:p>
            <a:r>
              <a:rPr lang="ru-RU" altLang="en-US"/>
              <a:t>Введение в</a:t>
            </a:r>
            <a:r>
              <a:rPr lang="en-NZ" altLang="en-US"/>
              <a:t> Common Language Runtime</a:t>
            </a:r>
          </a:p>
          <a:p>
            <a:r>
              <a:rPr lang="ru-RU" altLang="en-US"/>
              <a:t>Описание наиболее часто используемых проектных шаблонов</a:t>
            </a:r>
            <a:endParaRPr lang="en-NZ" altLang="en-US"/>
          </a:p>
          <a:p>
            <a:pPr lvl="1"/>
            <a:r>
              <a:rPr lang="ru-RU" altLang="en-US"/>
              <a:t>Консольных приложений</a:t>
            </a:r>
            <a:endParaRPr lang="en-NZ" altLang="en-US"/>
          </a:p>
          <a:p>
            <a:pPr lvl="1"/>
            <a:r>
              <a:rPr lang="ru-RU" altLang="en-US"/>
              <a:t>Приложений </a:t>
            </a:r>
            <a:r>
              <a:rPr lang="en-NZ" altLang="en-US"/>
              <a:t>Windows Forms</a:t>
            </a:r>
          </a:p>
          <a:p>
            <a:pPr lvl="1"/>
            <a:r>
              <a:rPr lang="ru-RU" altLang="en-US"/>
              <a:t>Приложений </a:t>
            </a:r>
            <a:r>
              <a:rPr lang="en-NZ" altLang="en-US"/>
              <a:t>ASP MVC</a:t>
            </a:r>
            <a:r>
              <a:rPr lang="ru-RU" altLang="en-US"/>
              <a:t> </a:t>
            </a:r>
            <a:r>
              <a:rPr lang="en-US" altLang="en-US"/>
              <a:t>Web</a:t>
            </a:r>
            <a:endParaRPr lang="en-NZ" alt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1BBDF7E-5263-4C18-B0D3-087D2844E77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.NET </a:t>
            </a:r>
            <a:r>
              <a:rPr lang="ru-RU" altLang="en-US"/>
              <a:t>языки</a:t>
            </a:r>
            <a:endParaRPr lang="en-US" alt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781300"/>
            <a:ext cx="7605713" cy="3743325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(C-sharp)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является относительно молодым языком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Имеет си-подобный синтаксис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также взял лучшее и от языка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NZ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J#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также молодой язык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Синтаксис более похож на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6F5C2CD-8A51-496B-B5FE-BC88BA83681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Windows Forms application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447087" cy="10080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Этот тип проектов начинается с пустой формы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перетаскивать необходимые вам компоненты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форму из окна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‘Toolbox’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FACF2C-1F26-4773-9090-5E1152FB166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392488"/>
            <a:ext cx="285115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3392488"/>
            <a:ext cx="2243138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5" name="Content Placeholder 2"/>
          <p:cNvSpPr txBox="1">
            <a:spLocks/>
          </p:cNvSpPr>
          <p:nvPr/>
        </p:nvSpPr>
        <p:spPr bwMode="auto">
          <a:xfrm>
            <a:off x="468313" y="3392488"/>
            <a:ext cx="3167062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547688" indent="-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8223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096963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371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828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286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743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2004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ts val="600"/>
              </a:spcBef>
              <a:buSzPct val="76000"/>
              <a:buFont typeface="Wingdings 3" panose="05040102010807070707" pitchFamily="18" charset="2"/>
              <a:buChar char=""/>
            </a:pP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Используйте окно 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Properties </a:t>
            </a: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для изменений свойств выбранного элемента</a:t>
            </a:r>
            <a:endParaRPr lang="en-NZ" altLang="en-US" sz="20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ts val="600"/>
              </a:spcBef>
              <a:buSzPct val="76000"/>
              <a:buFont typeface="Wingdings 3" panose="05040102010807070707" pitchFamily="18" charset="2"/>
              <a:buChar char=""/>
            </a:pP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Нажмите дважды на элемент для того, чтобы создать обработчик события клика на него</a:t>
            </a:r>
            <a:endParaRPr lang="en-NZ" altLang="en-US" sz="200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nvoking a controller action that expects a parameter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3049588"/>
            <a:ext cx="31146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Паттерн </a:t>
            </a:r>
            <a:r>
              <a:rPr lang="en-US" altLang="en-US"/>
              <a:t>MVC</a:t>
            </a:r>
            <a:endParaRPr lang="en-NZ" altLang="en-US"/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539750" y="2492375"/>
            <a:ext cx="5489575" cy="4105275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архитектурный паттерн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архитектурным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имеется в виду то, что структурно элементы разделяются на три вида компонентов, но также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является и паттерном проектирования.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Разделение ответственности в приложении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включая подключение и маппинг в СУБД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ограничения целостности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 данных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Данные в том виде, в котором они показываются пользователю и детали того, как пользователь взаимодействует с приложением.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 –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принимает и отвечает на действия пользователя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модель, контроллер подготавливает для пользователя новое представление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197595D-508A-411F-9A60-974DA66F860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Создание </a:t>
            </a:r>
            <a:r>
              <a:rPr lang="en-NZ" altLang="en-US"/>
              <a:t>MVC </a:t>
            </a:r>
            <a:r>
              <a:rPr lang="ru-RU" altLang="en-US"/>
              <a:t>проекта в</a:t>
            </a:r>
            <a:r>
              <a:rPr lang="en-NZ" altLang="en-US"/>
              <a:t> VS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9750" y="2708275"/>
            <a:ext cx="5327650" cy="324167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Откройте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выберите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n-NZ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/New Project</a:t>
            </a: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Выберите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Visual C# -&gt; Web -&gt; ASP .NET Web Application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шаблон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MVC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Дайте проекту имя и выберите папку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Нажмите ОК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Explorer (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рисунке справа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создаст папки для моделей, контроллеров и представлений</a:t>
            </a:r>
            <a:endParaRPr lang="en-NZ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C07D169-C914-403C-8BDE-389E4105B5A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994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68538"/>
            <a:ext cx="2449513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76475"/>
            <a:ext cx="81089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A846A96-0C11-4AA4-8EF6-D7255C6C896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38688" y="3910013"/>
            <a:ext cx="3302000" cy="936625"/>
          </a:xfrm>
          <a:prstGeom prst="wedgeRoundRectCallout">
            <a:avLst>
              <a:gd name="adj1" fmla="val -151556"/>
              <a:gd name="adj2" fmla="val -187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‘localhost’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означает, что приложение работает локально, используя сервер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IIS Express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 dirty="0"/>
              <a:t>Запускаем проект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/>
              <a:t>Пример контроллера</a:t>
            </a:r>
            <a:endParaRPr lang="en-NZ" altLang="en-US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B28686E-859B-4BD7-9CA2-C6ECA60F64F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2349500"/>
            <a:ext cx="8064500" cy="399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class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HomeController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: Controller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Index()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About()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ViewBag.Message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"Your application description page.";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Contact()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ViewBag.Message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"Your contact page.";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27088" y="715963"/>
            <a:ext cx="8058150" cy="990600"/>
          </a:xfrm>
        </p:spPr>
        <p:txBody>
          <a:bodyPr/>
          <a:lstStyle/>
          <a:p>
            <a:r>
              <a:rPr lang="ru-RU" altLang="en-US"/>
              <a:t>Пример контроллера</a:t>
            </a:r>
            <a:endParaRPr lang="en-NZ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9750" y="2349500"/>
            <a:ext cx="8064500" cy="3743325"/>
          </a:xfrm>
        </p:spPr>
        <p:txBody>
          <a:bodyPr/>
          <a:lstStyle/>
          <a:p>
            <a:r>
              <a:rPr lang="ru-RU" altLang="en-US"/>
              <a:t>У рассмотренного контроллера каждый метод имеет возвращаемый тип</a:t>
            </a:r>
            <a:r>
              <a:rPr lang="en-NZ" altLang="en-US"/>
              <a:t> ActionResult</a:t>
            </a:r>
            <a:r>
              <a:rPr lang="ru-RU" altLang="en-US"/>
              <a:t> соответствующий представлению и, соответственно, одной веб-странице</a:t>
            </a:r>
            <a:endParaRPr lang="en-NZ" altLang="en-US"/>
          </a:p>
          <a:p>
            <a:pPr lvl="1"/>
            <a:r>
              <a:rPr lang="ru-RU" altLang="en-US" sz="2000"/>
              <a:t>Код методов контроллера запускается, когда пользователь запрашивает соответствующую страницу</a:t>
            </a:r>
            <a:endParaRPr lang="en-NZ" altLang="en-US" sz="2000"/>
          </a:p>
          <a:p>
            <a:r>
              <a:rPr lang="ru-RU" altLang="en-US"/>
              <a:t>Объект</a:t>
            </a:r>
            <a:r>
              <a:rPr lang="en-NZ" altLang="en-US"/>
              <a:t> ViewBag </a:t>
            </a:r>
            <a:r>
              <a:rPr lang="ru-RU" altLang="en-US"/>
              <a:t>это динамический объект, которые позволяет передать данные на представление</a:t>
            </a:r>
            <a:endParaRPr lang="en-NZ" altLang="en-US"/>
          </a:p>
          <a:p>
            <a:r>
              <a:rPr lang="ru-RU" altLang="en-US" i="1"/>
              <a:t>Примите во внимание наследование нашего контроллера от родительского благодаря двоеточию</a:t>
            </a:r>
            <a:endParaRPr lang="en-NZ" altLang="en-US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1B35347-DB71-4001-ABE2-0B81BA22501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27088" y="698500"/>
            <a:ext cx="8058150" cy="990600"/>
          </a:xfrm>
        </p:spPr>
        <p:txBody>
          <a:bodyPr/>
          <a:lstStyle/>
          <a:p>
            <a:r>
              <a:rPr lang="ru-RU" altLang="en-US"/>
              <a:t>Пример представления</a:t>
            </a:r>
            <a:endParaRPr lang="en-NZ" altLang="en-US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B143317-6469-45D5-90AD-BB107EBB281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2276475"/>
            <a:ext cx="8135938" cy="3786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ViewBag.Title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"Home Page";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&lt;div class="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jumbotron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&lt;h1&gt;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ASP.NET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&lt;/h1&gt;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&lt;p class="lead"&gt;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ASP.NET is a free web framework for building great Web sites and Web applications using HTML, CSS and JavaScript.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&lt;/p&gt;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&lt;p&gt;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&lt;a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href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="http://asp.net" class="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btn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btn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-primary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btn-lg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"&gt;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Learn more &amp;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raquo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&lt;/a&gt;</a:t>
            </a:r>
            <a:endParaRPr lang="ru-RU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&lt;/p&gt;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&lt;/div&gt;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14779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Каждый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cshtml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(C#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HTML)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 соответствует странице в проекте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рассмотренном представлении мы видим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html-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который будет отображён пользователю при запросе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~/home/index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это не только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6FD7E7-38C7-4FAD-92F7-1BE1F374927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5060" name="Content Placeholder 2"/>
          <p:cNvSpPr txBox="1">
            <a:spLocks/>
          </p:cNvSpPr>
          <p:nvPr/>
        </p:nvSpPr>
        <p:spPr bwMode="auto">
          <a:xfrm>
            <a:off x="590550" y="4387850"/>
            <a:ext cx="79740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547688" indent="-2730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8223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096963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371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828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286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743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2004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ts val="600"/>
              </a:spcBef>
              <a:buSzPct val="76000"/>
              <a:buFont typeface="Wingdings 3" panose="05040102010807070707" pitchFamily="18" charset="2"/>
              <a:buChar char=""/>
            </a:pP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Собачка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@” </a:t>
            </a: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это признак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синтаксиса разметки 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Razor</a:t>
            </a:r>
            <a:r>
              <a:rPr lang="ru-RU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, который во время выполнения будет конвертирован в</a:t>
            </a:r>
            <a:r>
              <a:rPr lang="en-NZ" altLang="en-US" sz="2000">
                <a:solidFill>
                  <a:schemeClr val="tx1"/>
                </a:solidFill>
                <a:latin typeface="Gill Sans MT" panose="020B0502020104020203" pitchFamily="34" charset="0"/>
              </a:rPr>
              <a:t> HTML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ru-RU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Может быть блоком кода (используя фигурные скобки)</a:t>
            </a:r>
            <a:endParaRPr lang="en-NZ" altLang="en-US" sz="200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ru-RU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Или </a:t>
            </a:r>
            <a:r>
              <a:rPr lang="en-US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inline-</a:t>
            </a:r>
            <a:r>
              <a:rPr lang="ru-RU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выражением </a:t>
            </a:r>
            <a:r>
              <a:rPr lang="en-NZ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(</a:t>
            </a:r>
            <a:r>
              <a:rPr lang="ru-RU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например </a:t>
            </a:r>
            <a:r>
              <a:rPr lang="en-NZ" altLang="en-US" sz="2000">
                <a:solidFill>
                  <a:schemeClr val="tx2"/>
                </a:solidFill>
                <a:latin typeface="Gill Sans MT" panose="020B0502020104020203" pitchFamily="34" charset="0"/>
              </a:rPr>
              <a:t>&lt;title&gt;@ViewBag.Title&lt;/title&gt;)</a:t>
            </a:r>
          </a:p>
        </p:txBody>
      </p:sp>
      <p:sp>
        <p:nvSpPr>
          <p:cNvPr id="4506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Пример представления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4035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фреймворк для создания приложений различных типов. Состоит из: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Среда выполнения 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CLR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Библиотека классов 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Framework</a:t>
            </a: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CLR </a:t>
            </a:r>
            <a:r>
              <a:rPr lang="ru-RU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управляет выполнением кода</a:t>
            </a:r>
            <a:endParaRPr lang="en-NZ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Just-in-time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компиляция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Управление памятью (сборка мусора)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(VS)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интегрированная среда разработки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(IDE)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.NET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Позволяет вам создавать приложения, использую большое количество языков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включая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VB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C#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предоставляет множество шаблонов для проектов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Можно создавать консольные,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E2118A-A327-47FB-AE6F-5C69A339FD1E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Visual Studio (VS)</a:t>
            </a:r>
            <a:endParaRPr lang="en-NZ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781300"/>
            <a:ext cx="7740650" cy="3675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zh-TW" sz="2400"/>
              <a:t>Что такое </a:t>
            </a:r>
            <a:r>
              <a:rPr lang="en-NZ" altLang="zh-TW" sz="2400"/>
              <a:t>Visual Studio?</a:t>
            </a:r>
          </a:p>
          <a:p>
            <a:pPr lvl="1">
              <a:lnSpc>
                <a:spcPct val="90000"/>
              </a:lnSpc>
            </a:pPr>
            <a:r>
              <a:rPr lang="en-NZ" altLang="zh-TW" sz="2000"/>
              <a:t>Visual Studio </a:t>
            </a:r>
            <a:r>
              <a:rPr lang="ru-RU" altLang="zh-TW" sz="2000"/>
              <a:t>пример так называемой</a:t>
            </a:r>
            <a:r>
              <a:rPr lang="en-NZ" altLang="zh-TW" sz="2000"/>
              <a:t> "Integrated Development Environment" (IDE)</a:t>
            </a:r>
          </a:p>
          <a:p>
            <a:pPr lvl="1">
              <a:lnSpc>
                <a:spcPct val="90000"/>
              </a:lnSpc>
            </a:pPr>
            <a:r>
              <a:rPr lang="ru-RU" altLang="zh-TW" sz="2000"/>
              <a:t>Думайте об </a:t>
            </a:r>
            <a:r>
              <a:rPr lang="en-NZ" altLang="zh-TW" sz="2000"/>
              <a:t>IDE </a:t>
            </a:r>
            <a:r>
              <a:rPr lang="ru-RU" altLang="zh-TW" sz="2000"/>
              <a:t>как</a:t>
            </a:r>
            <a:r>
              <a:rPr lang="en-NZ" altLang="zh-TW" sz="2000"/>
              <a:t> </a:t>
            </a:r>
            <a:r>
              <a:rPr lang="ru-RU" altLang="zh-TW" sz="2000"/>
              <a:t>о приложении, которое включает в себя</a:t>
            </a:r>
            <a:r>
              <a:rPr lang="en-NZ" altLang="zh-TW" sz="2000"/>
              <a:t> </a:t>
            </a:r>
            <a:r>
              <a:rPr lang="ru-RU" altLang="zh-TW" sz="2000"/>
              <a:t>редактор кода</a:t>
            </a:r>
            <a:r>
              <a:rPr lang="en-NZ" altLang="zh-TW" sz="2000"/>
              <a:t>, </a:t>
            </a:r>
            <a:r>
              <a:rPr lang="ru-RU" altLang="zh-TW" sz="2000"/>
              <a:t>компилятор</a:t>
            </a:r>
            <a:r>
              <a:rPr lang="en-NZ" altLang="zh-TW" sz="2000"/>
              <a:t>, </a:t>
            </a:r>
            <a:r>
              <a:rPr lang="ru-RU" altLang="zh-TW" sz="2000"/>
              <a:t>средства отладки и другие вещи</a:t>
            </a:r>
            <a:r>
              <a:rPr lang="en-NZ" altLang="zh-TW" sz="2000"/>
              <a:t> </a:t>
            </a:r>
            <a:r>
              <a:rPr lang="ru-RU" altLang="zh-TW" sz="2000"/>
              <a:t>который позволяют создавать</a:t>
            </a:r>
            <a:r>
              <a:rPr lang="en-NZ" altLang="zh-TW" sz="2000"/>
              <a:t>, </a:t>
            </a:r>
            <a:r>
              <a:rPr lang="ru-RU" altLang="zh-TW" sz="2000"/>
              <a:t>поддерживать и документировать</a:t>
            </a:r>
            <a:r>
              <a:rPr lang="en-NZ" altLang="zh-TW" sz="2000"/>
              <a:t> </a:t>
            </a:r>
            <a:r>
              <a:rPr lang="ru-RU" altLang="zh-TW" sz="2000"/>
              <a:t>большое количество проектов более лёгким образом.</a:t>
            </a:r>
            <a:endParaRPr lang="en-US" altLang="zh-TW" sz="1800"/>
          </a:p>
        </p:txBody>
      </p:sp>
      <p:sp>
        <p:nvSpPr>
          <p:cNvPr id="1946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DEF267-6910-4DB1-8535-BC2DF70B859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r>
              <a:rPr lang="ru-RU" altLang="en-US"/>
              <a:t>Создайте </a:t>
            </a:r>
            <a:r>
              <a:rPr lang="en-US" altLang="en-US"/>
              <a:t>ASP.NET MVC </a:t>
            </a:r>
            <a:r>
              <a:rPr lang="ru-RU" altLang="en-US"/>
              <a:t>приложение</a:t>
            </a:r>
          </a:p>
          <a:p>
            <a:r>
              <a:rPr lang="ru-RU" altLang="en-US"/>
              <a:t>Создайте в контроллере </a:t>
            </a:r>
            <a:r>
              <a:rPr lang="en-US" altLang="en-US"/>
              <a:t>Home </a:t>
            </a:r>
            <a:r>
              <a:rPr lang="ru-RU" altLang="en-US"/>
              <a:t>метод</a:t>
            </a:r>
            <a:r>
              <a:rPr lang="en-US" altLang="en-US"/>
              <a:t>, </a:t>
            </a:r>
            <a:r>
              <a:rPr lang="ru-RU" altLang="en-US"/>
              <a:t>который соответствует вашему имени. Например </a:t>
            </a:r>
            <a:r>
              <a:rPr lang="en-US" altLang="en-US"/>
              <a:t>“~/home/sergey”</a:t>
            </a:r>
          </a:p>
          <a:p>
            <a:r>
              <a:rPr lang="ru-RU" altLang="en-US"/>
              <a:t>Передайте на представление ваше имя через</a:t>
            </a:r>
            <a:r>
              <a:rPr lang="en-US" altLang="en-US"/>
              <a:t> </a:t>
            </a:r>
            <a:r>
              <a:rPr lang="ru-RU" altLang="en-US"/>
              <a:t>переменную во </a:t>
            </a:r>
            <a:r>
              <a:rPr lang="en-US" altLang="en-US"/>
              <a:t>ViewBag</a:t>
            </a:r>
          </a:p>
          <a:p>
            <a:r>
              <a:rPr lang="ru-RU" altLang="en-US"/>
              <a:t>Выведите его, используя файл </a:t>
            </a:r>
            <a:r>
              <a:rPr lang="en-US" altLang="en-US"/>
              <a:t>cshtml</a:t>
            </a:r>
            <a:endParaRPr lang="ru-RU" altLang="en-US"/>
          </a:p>
          <a:p>
            <a:r>
              <a:rPr lang="ru-RU" altLang="en-US"/>
              <a:t>Запустите приложения и убадитесь, что всё работает</a:t>
            </a:r>
            <a:endParaRPr lang="en-NZ" alt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9B18209-1E24-4CCE-9E70-070D285C0D7C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F21BAC-CD5B-4982-AFAF-EA82F930666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Visual Studio (VS)</a:t>
            </a:r>
            <a:endParaRPr lang="en-NZ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349500"/>
            <a:ext cx="7740650" cy="4106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zh-TW" sz="2400"/>
              <a:t>Использование</a:t>
            </a:r>
            <a:r>
              <a:rPr lang="en-US" altLang="zh-TW" sz="2400"/>
              <a:t> IDE</a:t>
            </a:r>
          </a:p>
          <a:p>
            <a:pPr lvl="1">
              <a:lnSpc>
                <a:spcPct val="90000"/>
              </a:lnSpc>
            </a:pPr>
            <a:r>
              <a:rPr lang="ru-RU" altLang="zh-TW" sz="2000"/>
              <a:t>Редактирование, отладка программного кода</a:t>
            </a:r>
            <a:endParaRPr lang="en-NZ" altLang="zh-TW" sz="2000"/>
          </a:p>
          <a:p>
            <a:pPr lvl="1">
              <a:lnSpc>
                <a:spcPct val="90000"/>
              </a:lnSpc>
            </a:pPr>
            <a:r>
              <a:rPr lang="ru-RU" altLang="zh-TW" sz="2000"/>
              <a:t>Используются для крупных и мелких проектов</a:t>
            </a:r>
            <a:endParaRPr lang="en-NZ" altLang="zh-TW" sz="2000"/>
          </a:p>
          <a:p>
            <a:pPr lvl="1">
              <a:lnSpc>
                <a:spcPct val="90000"/>
              </a:lnSpc>
            </a:pPr>
            <a:r>
              <a:rPr lang="ru-RU" altLang="zh-TW" sz="2000"/>
              <a:t>В приложениях</a:t>
            </a:r>
            <a:r>
              <a:rPr lang="en-NZ" altLang="zh-TW" sz="2000"/>
              <a:t> MVC </a:t>
            </a:r>
            <a:r>
              <a:rPr lang="ru-RU" altLang="zh-TW" sz="2000"/>
              <a:t>мы увидим, что у нас есть множество типов различных файлов, которые будут обрабатываться </a:t>
            </a:r>
            <a:r>
              <a:rPr lang="en-US" altLang="zh-TW" sz="2000"/>
              <a:t>IDE </a:t>
            </a:r>
            <a:r>
              <a:rPr lang="ru-RU" altLang="zh-TW" sz="2000"/>
              <a:t>с различными подходами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NZ" altLang="zh-TW" sz="2400"/>
              <a:t>VS </a:t>
            </a:r>
            <a:r>
              <a:rPr lang="ru-RU" altLang="zh-TW" sz="2400"/>
              <a:t>позволяют нам управлять этими возможностями</a:t>
            </a:r>
            <a:r>
              <a:rPr lang="en-NZ" altLang="zh-TW" sz="2400"/>
              <a:t> </a:t>
            </a:r>
            <a:r>
              <a:rPr lang="ru-RU" altLang="zh-TW" sz="2400"/>
              <a:t>и использовать их удобным образом</a:t>
            </a:r>
            <a:endParaRPr lang="en-NZ" altLang="zh-TW" sz="2400"/>
          </a:p>
          <a:p>
            <a:pPr lvl="2">
              <a:lnSpc>
                <a:spcPct val="90000"/>
              </a:lnSpc>
            </a:pPr>
            <a:endParaRPr lang="en-US" altLang="zh-TW" sz="1800"/>
          </a:p>
        </p:txBody>
      </p:sp>
      <p:sp>
        <p:nvSpPr>
          <p:cNvPr id="2048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0EBDD06-A04D-4DD9-AC81-8288287D647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Visual Studio </a:t>
            </a:r>
            <a:r>
              <a:rPr lang="ru-RU" altLang="en-US"/>
              <a:t>и язык</a:t>
            </a:r>
            <a:r>
              <a:rPr lang="en-US" altLang="en-US"/>
              <a:t> C#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3213100"/>
            <a:ext cx="7524750" cy="316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/>
              <a:t>VS </a:t>
            </a:r>
            <a:r>
              <a:rPr lang="ru-RU" altLang="en-US" sz="2400"/>
              <a:t>предоставляет возможность создавать приложения разных типов, таких как </a:t>
            </a:r>
            <a:r>
              <a:rPr lang="en-US" altLang="en-US" sz="2400"/>
              <a:t>Web, Console </a:t>
            </a:r>
            <a:r>
              <a:rPr lang="ru-RU" altLang="en-US" sz="2400"/>
              <a:t>и т.д.</a:t>
            </a:r>
            <a:endParaRPr lang="en-NZ" altLang="en-US" sz="2400"/>
          </a:p>
          <a:p>
            <a:pPr>
              <a:lnSpc>
                <a:spcPct val="90000"/>
              </a:lnSpc>
            </a:pPr>
            <a:r>
              <a:rPr lang="ru-RU" altLang="en-US" sz="2400"/>
              <a:t>Также может интегрироваться с </a:t>
            </a:r>
            <a:r>
              <a:rPr lang="en-NZ" altLang="en-US" sz="2400"/>
              <a:t>Microsoft Office </a:t>
            </a:r>
            <a:r>
              <a:rPr lang="ru-RU" altLang="en-US" sz="2400"/>
              <a:t>приложениями</a:t>
            </a:r>
            <a:r>
              <a:rPr lang="en-NZ" altLang="en-US" sz="2400"/>
              <a:t> (Word, Excel, etc.)</a:t>
            </a:r>
          </a:p>
        </p:txBody>
      </p:sp>
      <p:sp>
        <p:nvSpPr>
          <p:cNvPr id="2150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DB1F3D-838F-46DA-885F-CE94101D6B9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Visual Studio </a:t>
            </a:r>
            <a:r>
              <a:rPr lang="ru-RU" altLang="en-US"/>
              <a:t>и язык</a:t>
            </a:r>
            <a:r>
              <a:rPr lang="en-US" altLang="en-US"/>
              <a:t> C#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3213100"/>
            <a:ext cx="7524750" cy="316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400"/>
              <a:t>VS </a:t>
            </a:r>
            <a:r>
              <a:rPr lang="ru-RU" altLang="en-US" sz="2400"/>
              <a:t>поддерживает работу с множеством языков </a:t>
            </a:r>
            <a:r>
              <a:rPr lang="en-NZ" altLang="en-US" sz="2400"/>
              <a:t>(C#, C++, Visual Basic, J#) </a:t>
            </a:r>
            <a:r>
              <a:rPr lang="ru-RU" altLang="en-US" sz="2400"/>
              <a:t>в одной среде</a:t>
            </a:r>
            <a:endParaRPr lang="en-NZ" altLang="en-US" sz="2400"/>
          </a:p>
          <a:p>
            <a:pPr>
              <a:lnSpc>
                <a:spcPct val="90000"/>
              </a:lnSpc>
            </a:pPr>
            <a:r>
              <a:rPr lang="ru-RU" altLang="en-US" sz="2400"/>
              <a:t>Поддержка языков имеет схожую функциональность</a:t>
            </a:r>
            <a:r>
              <a:rPr lang="en-NZ" altLang="en-US" sz="2400"/>
              <a:t> </a:t>
            </a:r>
            <a:r>
              <a:rPr lang="ru-RU" altLang="en-US" sz="2400"/>
              <a:t>и производительностью так как используется общее ядро</a:t>
            </a:r>
            <a:endParaRPr lang="en-NZ" altLang="en-US" sz="2400"/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8CDBC3-A919-446D-94D4-E232DAF87BEB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Visual Studio </a:t>
            </a:r>
            <a:r>
              <a:rPr lang="ru-RU" altLang="en-US"/>
              <a:t>и язык</a:t>
            </a:r>
            <a:r>
              <a:rPr lang="en-US" altLang="en-US"/>
              <a:t> C#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781300"/>
            <a:ext cx="7524750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400"/>
              <a:t>Что почитать?</a:t>
            </a:r>
            <a:endParaRPr lang="en-NZ" altLang="en-US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altLang="zh-TW" sz="2400"/>
              <a:t>Вступление в </a:t>
            </a:r>
            <a:r>
              <a:rPr lang="en-US" altLang="zh-TW" sz="2400"/>
              <a:t>Visual Studio 2015</a:t>
            </a:r>
            <a:r>
              <a:rPr lang="ru-RU" altLang="zh-TW" sz="2400"/>
              <a:t>:</a:t>
            </a:r>
            <a:r>
              <a:rPr lang="en-US" altLang="zh-TW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hlinkClick r:id="rId2"/>
              </a:rPr>
              <a:t>https://msdn.microsoft.com/en-us/library/dd831853.aspx</a:t>
            </a:r>
            <a:endParaRPr lang="en-US" altLang="zh-TW" sz="2400"/>
          </a:p>
          <a:p>
            <a:pPr lvl="1">
              <a:lnSpc>
                <a:spcPct val="90000"/>
              </a:lnSpc>
            </a:pPr>
            <a:r>
              <a:rPr lang="ru-RU" altLang="zh-TW" sz="2400"/>
              <a:t>Вступление в </a:t>
            </a:r>
            <a:r>
              <a:rPr lang="en-NZ" altLang="zh-TW" sz="2400"/>
              <a:t>C#</a:t>
            </a:r>
            <a:r>
              <a:rPr lang="en-US" altLang="zh-TW" sz="2400"/>
              <a:t>:</a:t>
            </a:r>
          </a:p>
          <a:p>
            <a:pPr lvl="1">
              <a:lnSpc>
                <a:spcPct val="90000"/>
              </a:lnSpc>
            </a:pPr>
            <a:r>
              <a:rPr lang="en-NZ" altLang="en-US" sz="2400">
                <a:hlinkClick r:id="rId3"/>
              </a:rPr>
              <a:t>http://msdn.microsoft.com/en-us/library/aa645597(v=vs.71).aspx</a:t>
            </a:r>
            <a:endParaRPr lang="en-NZ" altLang="en-US" sz="2400"/>
          </a:p>
        </p:txBody>
      </p:sp>
      <p:sp>
        <p:nvSpPr>
          <p:cNvPr id="2355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D3ABFF9-BD2D-429A-AB6D-52C76F204FFE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.NET </a:t>
            </a:r>
            <a:r>
              <a:rPr lang="ru-RU" altLang="en-US"/>
              <a:t>языки</a:t>
            </a:r>
            <a:endParaRPr lang="en-US" altLang="en-US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924175"/>
            <a:ext cx="7605713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400"/>
              <a:t>Все</a:t>
            </a:r>
            <a:r>
              <a:rPr lang="en-US" altLang="en-US" sz="2400"/>
              <a:t> Visual Studio .NET </a:t>
            </a:r>
            <a:r>
              <a:rPr lang="ru-RU" altLang="en-US" sz="2400"/>
              <a:t>языки</a:t>
            </a:r>
            <a:r>
              <a:rPr lang="en-US" altLang="en-US" sz="2400"/>
              <a:t> </a:t>
            </a:r>
            <a:r>
              <a:rPr lang="ru-RU" altLang="en-US" sz="2400"/>
              <a:t>являются объектно-ориентированными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ru-RU" altLang="en-US" sz="2200"/>
              <a:t>Поддерживается  наследование и полиморфизм</a:t>
            </a:r>
            <a:r>
              <a:rPr lang="en-US" altLang="en-US" sz="2200"/>
              <a:t> (</a:t>
            </a:r>
            <a:r>
              <a:rPr lang="ru-RU" altLang="en-US" sz="2200"/>
              <a:t>возможность переопределять методы для дочерних классов</a:t>
            </a:r>
            <a:r>
              <a:rPr lang="en-US" altLang="en-US" sz="2200"/>
              <a:t>)</a:t>
            </a:r>
          </a:p>
          <a:p>
            <a:pPr>
              <a:lnSpc>
                <a:spcPct val="90000"/>
              </a:lnSpc>
            </a:pPr>
            <a:r>
              <a:rPr lang="ru-RU" altLang="en-US" sz="2400"/>
              <a:t>Вне зависимости от языка</a:t>
            </a:r>
            <a:r>
              <a:rPr lang="en-US" altLang="en-US" sz="2400"/>
              <a:t>, </a:t>
            </a:r>
            <a:r>
              <a:rPr lang="ru-RU" altLang="en-US" sz="2400"/>
              <a:t>все программы имеют схожую структуру</a:t>
            </a:r>
            <a:endParaRPr lang="en-US" altLang="en-US" sz="2400"/>
          </a:p>
        </p:txBody>
      </p:sp>
      <p:sp>
        <p:nvSpPr>
          <p:cNvPr id="2458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7D267B5-4F6B-4EC8-89EA-3D1FE1C5F92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.NET </a:t>
            </a:r>
            <a:r>
              <a:rPr lang="ru-RU" altLang="en-US"/>
              <a:t>языки</a:t>
            </a:r>
            <a:endParaRPr lang="en-US" alt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781300"/>
            <a:ext cx="7605713" cy="3743325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(C-sharp)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является относительно молодым языком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Имеет си-подобный синтаксис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также взял лучшее и от языка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NZ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J#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также молодой язык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Синтаксис более похож на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8171571-2B33-4396-AA72-2B8600288FC3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5239</TotalTime>
  <Words>1445</Words>
  <Application>Microsoft Office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Century Gothic</vt:lpstr>
      <vt:lpstr>Arial</vt:lpstr>
      <vt:lpstr>Wingdings 3</vt:lpstr>
      <vt:lpstr>Times New Roman</vt:lpstr>
      <vt:lpstr>Tahoma</vt:lpstr>
      <vt:lpstr>PMingLiU</vt:lpstr>
      <vt:lpstr>Courier New</vt:lpstr>
      <vt:lpstr>Gill Sans MT</vt:lpstr>
      <vt:lpstr>Cordia New</vt:lpstr>
      <vt:lpstr>Ion Boardroom</vt:lpstr>
      <vt:lpstr>PowerPoint Presentation</vt:lpstr>
      <vt:lpstr>Цели сегодняшней лекции</vt:lpstr>
      <vt:lpstr>Visual Studio (VS)</vt:lpstr>
      <vt:lpstr>Visual Studio (VS)</vt:lpstr>
      <vt:lpstr>Visual Studio и язык C#</vt:lpstr>
      <vt:lpstr>Visual Studio и язык C#</vt:lpstr>
      <vt:lpstr>Visual Studio и язык C#</vt:lpstr>
      <vt:lpstr>.NET языки</vt:lpstr>
      <vt:lpstr>.NET языки</vt:lpstr>
      <vt:lpstr>.NET языки</vt:lpstr>
      <vt:lpstr>.NET фреймворк</vt:lpstr>
      <vt:lpstr>CLR &amp; Библиотека классов</vt:lpstr>
      <vt:lpstr>Управление выполнением кода</vt:lpstr>
      <vt:lpstr>Сборка “мусора”</vt:lpstr>
      <vt:lpstr>Сборка “мусора”</vt:lpstr>
      <vt:lpstr>Пространства имён</vt:lpstr>
      <vt:lpstr>Пространства имён</vt:lpstr>
      <vt:lpstr>Создание консольного приложения</vt:lpstr>
      <vt:lpstr>Создание консольного приложения</vt:lpstr>
      <vt:lpstr>.NET языки</vt:lpstr>
      <vt:lpstr>Windows Forms application</vt:lpstr>
      <vt:lpstr>Паттерн MVC</vt:lpstr>
      <vt:lpstr>Создание MVC проекта в VS</vt:lpstr>
      <vt:lpstr>Запускаем проект</vt:lpstr>
      <vt:lpstr>Пример контроллера</vt:lpstr>
      <vt:lpstr>Пример контроллера</vt:lpstr>
      <vt:lpstr>Пример представления</vt:lpstr>
      <vt:lpstr>PowerPoint Presentation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686</cp:revision>
  <cp:lastPrinted>2014-07-21T00:32:01Z</cp:lastPrinted>
  <dcterms:created xsi:type="dcterms:W3CDTF">2003-06-18T01:49:53Z</dcterms:created>
  <dcterms:modified xsi:type="dcterms:W3CDTF">2016-11-18T22:32:45Z</dcterms:modified>
</cp:coreProperties>
</file>