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00" r:id="rId1"/>
  </p:sldMasterIdLst>
  <p:notesMasterIdLst>
    <p:notesMasterId r:id="rId32"/>
  </p:notesMasterIdLst>
  <p:handoutMasterIdLst>
    <p:handoutMasterId r:id="rId33"/>
  </p:handoutMasterIdLst>
  <p:sldIdLst>
    <p:sldId id="372" r:id="rId2"/>
    <p:sldId id="257" r:id="rId3"/>
    <p:sldId id="373" r:id="rId4"/>
    <p:sldId id="370" r:id="rId5"/>
    <p:sldId id="320" r:id="rId6"/>
    <p:sldId id="374" r:id="rId7"/>
    <p:sldId id="353" r:id="rId8"/>
    <p:sldId id="375" r:id="rId9"/>
    <p:sldId id="355" r:id="rId10"/>
    <p:sldId id="376" r:id="rId11"/>
    <p:sldId id="356" r:id="rId12"/>
    <p:sldId id="330" r:id="rId13"/>
    <p:sldId id="379" r:id="rId14"/>
    <p:sldId id="331" r:id="rId15"/>
    <p:sldId id="380" r:id="rId16"/>
    <p:sldId id="358" r:id="rId17"/>
    <p:sldId id="359" r:id="rId18"/>
    <p:sldId id="381" r:id="rId19"/>
    <p:sldId id="360" r:id="rId20"/>
    <p:sldId id="357" r:id="rId21"/>
    <p:sldId id="382" r:id="rId22"/>
    <p:sldId id="362" r:id="rId23"/>
    <p:sldId id="383" r:id="rId24"/>
    <p:sldId id="363" r:id="rId25"/>
    <p:sldId id="384" r:id="rId26"/>
    <p:sldId id="367" r:id="rId27"/>
    <p:sldId id="385" r:id="rId28"/>
    <p:sldId id="371" r:id="rId29"/>
    <p:sldId id="377" r:id="rId30"/>
    <p:sldId id="378" r:id="rId31"/>
  </p:sldIdLst>
  <p:sldSz cx="9144000" cy="6858000" type="screen4x3"/>
  <p:notesSz cx="9601200" cy="73152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5">
          <p15:clr>
            <a:srgbClr val="A4A3A4"/>
          </p15:clr>
        </p15:guide>
        <p15:guide id="2" pos="302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2" autoAdjust="0"/>
    <p:restoredTop sz="99804" autoAdjust="0"/>
  </p:normalViewPr>
  <p:slideViewPr>
    <p:cSldViewPr>
      <p:cViewPr varScale="1">
        <p:scale>
          <a:sx n="72" d="100"/>
          <a:sy n="72" d="100"/>
        </p:scale>
        <p:origin x="139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654" y="-102"/>
      </p:cViewPr>
      <p:guideLst>
        <p:guide orient="horz" pos="2305"/>
        <p:guide pos="302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7663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1" tIns="45787" rIns="91571" bIns="45787" numCol="1" anchor="t" anchorCtr="0" compatLnSpc="1">
            <a:prstTxWarp prst="textNoShape">
              <a:avLst/>
            </a:prstTxWarp>
          </a:bodyPr>
          <a:lstStyle>
            <a:lvl1pPr algn="l" defTabSz="915988" eaLnBrk="1" fontAlgn="auto" hangingPunct="1">
              <a:spcBef>
                <a:spcPct val="20000"/>
              </a:spcBef>
              <a:spcAft>
                <a:spcPts val="0"/>
              </a:spcAft>
              <a:buFontTx/>
              <a:buChar char="•"/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3538" y="0"/>
            <a:ext cx="4157662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1" tIns="45787" rIns="91571" bIns="45787" numCol="1" anchor="t" anchorCtr="0" compatLnSpc="1">
            <a:prstTxWarp prst="textNoShape">
              <a:avLst/>
            </a:prstTxWarp>
          </a:bodyPr>
          <a:lstStyle>
            <a:lvl1pPr algn="r" defTabSz="915988" eaLnBrk="1" fontAlgn="auto" hangingPunct="1">
              <a:spcBef>
                <a:spcPct val="20000"/>
              </a:spcBef>
              <a:spcAft>
                <a:spcPts val="0"/>
              </a:spcAft>
              <a:buFontTx/>
              <a:buChar char="•"/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51663"/>
            <a:ext cx="4157663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1" tIns="45787" rIns="91571" bIns="45787" numCol="1" anchor="b" anchorCtr="0" compatLnSpc="1">
            <a:prstTxWarp prst="textNoShape">
              <a:avLst/>
            </a:prstTxWarp>
          </a:bodyPr>
          <a:lstStyle>
            <a:lvl1pPr algn="l" defTabSz="915988" eaLnBrk="1" fontAlgn="auto" hangingPunct="1">
              <a:spcBef>
                <a:spcPct val="20000"/>
              </a:spcBef>
              <a:spcAft>
                <a:spcPts val="0"/>
              </a:spcAft>
              <a:buFontTx/>
              <a:buChar char="•"/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3538" y="6951663"/>
            <a:ext cx="4157662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1" tIns="45787" rIns="91571" bIns="45787" numCol="1" anchor="b" anchorCtr="0" compatLnSpc="1">
            <a:prstTxWarp prst="textNoShape">
              <a:avLst/>
            </a:prstTxWarp>
          </a:bodyPr>
          <a:lstStyle>
            <a:lvl1pPr algn="r" defTabSz="915988" eaLnBrk="1" fontAlgn="auto" hangingPunct="1">
              <a:spcBef>
                <a:spcPct val="20000"/>
              </a:spcBef>
              <a:spcAft>
                <a:spcPts val="0"/>
              </a:spcAft>
              <a:buFontTx/>
              <a:buChar char="•"/>
              <a:defRPr sz="1200" b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C8F9E1D-8AE7-40BD-AEED-B2513761143B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7663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1" tIns="45787" rIns="91571" bIns="45787" numCol="1" anchor="t" anchorCtr="0" compatLnSpc="1">
            <a:prstTxWarp prst="textNoShape">
              <a:avLst/>
            </a:prstTxWarp>
          </a:bodyPr>
          <a:lstStyle>
            <a:lvl1pPr algn="l" defTabSz="915988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3538" y="0"/>
            <a:ext cx="4157662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1" tIns="45787" rIns="91571" bIns="45787" numCol="1" anchor="t" anchorCtr="0" compatLnSpc="1">
            <a:prstTxWarp prst="textNoShape">
              <a:avLst/>
            </a:prstTxWarp>
          </a:bodyPr>
          <a:lstStyle>
            <a:lvl1pPr algn="r" defTabSz="915988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2974975" y="550863"/>
            <a:ext cx="3652838" cy="2740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7938" y="3475038"/>
            <a:ext cx="7045325" cy="328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1" tIns="45787" rIns="91571" bIns="457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NZ" noProof="0"/>
              <a:t>Click to edit Master text styles</a:t>
            </a:r>
          </a:p>
          <a:p>
            <a:pPr lvl="1"/>
            <a:r>
              <a:rPr lang="en-NZ" noProof="0"/>
              <a:t>Second level</a:t>
            </a:r>
          </a:p>
          <a:p>
            <a:pPr lvl="2"/>
            <a:r>
              <a:rPr lang="en-NZ" noProof="0"/>
              <a:t>Third level</a:t>
            </a:r>
          </a:p>
          <a:p>
            <a:pPr lvl="3"/>
            <a:r>
              <a:rPr lang="en-NZ" noProof="0"/>
              <a:t>Fourth level</a:t>
            </a:r>
          </a:p>
          <a:p>
            <a:pPr lvl="4"/>
            <a:r>
              <a:rPr lang="en-NZ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51663"/>
            <a:ext cx="4157663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1" tIns="45787" rIns="91571" bIns="45787" numCol="1" anchor="b" anchorCtr="0" compatLnSpc="1">
            <a:prstTxWarp prst="textNoShape">
              <a:avLst/>
            </a:prstTxWarp>
          </a:bodyPr>
          <a:lstStyle>
            <a:lvl1pPr algn="l" defTabSz="915988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3538" y="6951663"/>
            <a:ext cx="4157662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1" tIns="45787" rIns="91571" bIns="45787" numCol="1" anchor="b" anchorCtr="0" compatLnSpc="1">
            <a:prstTxWarp prst="textNoShape">
              <a:avLst/>
            </a:prstTxWarp>
          </a:bodyPr>
          <a:lstStyle>
            <a:lvl1pPr algn="r" defTabSz="915988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173E55A-1B53-451E-AEC3-285D7A8779F2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4320 h 4320"/>
                <a:gd name="T4" fmla="*/ 5760 w 5760"/>
                <a:gd name="T5" fmla="*/ 4320 h 4320"/>
                <a:gd name="T6" fmla="*/ 5760 w 5760"/>
                <a:gd name="T7" fmla="*/ 0 h 4320"/>
                <a:gd name="T8" fmla="*/ 0 w 5760"/>
                <a:gd name="T9" fmla="*/ 0 h 4320"/>
                <a:gd name="T10" fmla="*/ 5444 w 5760"/>
                <a:gd name="T11" fmla="*/ 4004 h 4320"/>
                <a:gd name="T12" fmla="*/ 324 w 5760"/>
                <a:gd name="T13" fmla="*/ 4004 h 4320"/>
                <a:gd name="T14" fmla="*/ 324 w 5760"/>
                <a:gd name="T15" fmla="*/ 324 h 4320"/>
                <a:gd name="T16" fmla="*/ 5444 w 5760"/>
                <a:gd name="T17" fmla="*/ 324 h 4320"/>
                <a:gd name="T18" fmla="*/ 5444 w 5760"/>
                <a:gd name="T19" fmla="*/ 4004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7763" y="1828800"/>
            <a:ext cx="990600" cy="228600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Handout 06</a:t>
            </a:r>
            <a:endParaRPr lang="en-NZ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494" y="3264694"/>
            <a:ext cx="3859212" cy="22860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r>
              <a:rPr lang="en-NZ"/>
              <a:t>COMPSCI 280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 smtClean="0"/>
            </a:lvl1pPr>
          </a:lstStyle>
          <a:p>
            <a:pPr>
              <a:defRPr/>
            </a:pPr>
            <a:fld id="{2C550DAD-7023-4386-BE7E-D459E5CD1283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4746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>
              <a:spLocks/>
            </p:cNvSpPr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22275" y="401616"/>
              <a:ext cx="8326438" cy="31414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0"/>
            <p:cNvSpPr>
              <a:spLocks/>
            </p:cNvSpPr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>
                <a:gd name="T0" fmla="*/ 0 w 10000"/>
                <a:gd name="T1" fmla="*/ 0 h 9621"/>
                <a:gd name="T2" fmla="*/ 0 w 10000"/>
                <a:gd name="T3" fmla="*/ 2411 h 9621"/>
                <a:gd name="T4" fmla="*/ 0 w 10000"/>
                <a:gd name="T5" fmla="*/ 9586 h 9621"/>
                <a:gd name="T6" fmla="*/ 0 w 10000"/>
                <a:gd name="T7" fmla="*/ 9621 h 9621"/>
                <a:gd name="T8" fmla="*/ 10000 w 10000"/>
                <a:gd name="T9" fmla="*/ 9585 h 9621"/>
                <a:gd name="T10" fmla="*/ 10000 w 10000"/>
                <a:gd name="T11" fmla="*/ 9586 h 9621"/>
                <a:gd name="T12" fmla="*/ 9990 w 10000"/>
                <a:gd name="T13" fmla="*/ 2411 h 9621"/>
                <a:gd name="T14" fmla="*/ 9990 w 10000"/>
                <a:gd name="T15" fmla="*/ 0 h 9621"/>
                <a:gd name="T16" fmla="*/ 9990 w 10000"/>
                <a:gd name="T17" fmla="*/ 0 h 9621"/>
                <a:gd name="T18" fmla="*/ 9534 w 10000"/>
                <a:gd name="T19" fmla="*/ 253 h 9621"/>
                <a:gd name="T20" fmla="*/ 9084 w 10000"/>
                <a:gd name="T21" fmla="*/ 477 h 9621"/>
                <a:gd name="T22" fmla="*/ 8628 w 10000"/>
                <a:gd name="T23" fmla="*/ 669 h 9621"/>
                <a:gd name="T24" fmla="*/ 8177 w 10000"/>
                <a:gd name="T25" fmla="*/ 847 h 9621"/>
                <a:gd name="T26" fmla="*/ 7726 w 10000"/>
                <a:gd name="T27" fmla="*/ 984 h 9621"/>
                <a:gd name="T28" fmla="*/ 7279 w 10000"/>
                <a:gd name="T29" fmla="*/ 1087 h 9621"/>
                <a:gd name="T30" fmla="*/ 6832 w 10000"/>
                <a:gd name="T31" fmla="*/ 1176 h 9621"/>
                <a:gd name="T32" fmla="*/ 6393 w 10000"/>
                <a:gd name="T33" fmla="*/ 1236 h 9621"/>
                <a:gd name="T34" fmla="*/ 5962 w 10000"/>
                <a:gd name="T35" fmla="*/ 1279 h 9621"/>
                <a:gd name="T36" fmla="*/ 5534 w 10000"/>
                <a:gd name="T37" fmla="*/ 1294 h 9621"/>
                <a:gd name="T38" fmla="*/ 5120 w 10000"/>
                <a:gd name="T39" fmla="*/ 1294 h 9621"/>
                <a:gd name="T40" fmla="*/ 4709 w 10000"/>
                <a:gd name="T41" fmla="*/ 1294 h 9621"/>
                <a:gd name="T42" fmla="*/ 4311 w 10000"/>
                <a:gd name="T43" fmla="*/ 1266 h 9621"/>
                <a:gd name="T44" fmla="*/ 3923 w 10000"/>
                <a:gd name="T45" fmla="*/ 1221 h 9621"/>
                <a:gd name="T46" fmla="*/ 3548 w 10000"/>
                <a:gd name="T47" fmla="*/ 1161 h 9621"/>
                <a:gd name="T48" fmla="*/ 3187 w 10000"/>
                <a:gd name="T49" fmla="*/ 1101 h 9621"/>
                <a:gd name="T50" fmla="*/ 2840 w 10000"/>
                <a:gd name="T51" fmla="*/ 1026 h 9621"/>
                <a:gd name="T52" fmla="*/ 2505 w 10000"/>
                <a:gd name="T53" fmla="*/ 954 h 9621"/>
                <a:gd name="T54" fmla="*/ 2192 w 10000"/>
                <a:gd name="T55" fmla="*/ 865 h 9621"/>
                <a:gd name="T56" fmla="*/ 1889 w 10000"/>
                <a:gd name="T57" fmla="*/ 775 h 9621"/>
                <a:gd name="T58" fmla="*/ 1346 w 10000"/>
                <a:gd name="T59" fmla="*/ 579 h 9621"/>
                <a:gd name="T60" fmla="*/ 882 w 10000"/>
                <a:gd name="T61" fmla="*/ 400 h 9621"/>
                <a:gd name="T62" fmla="*/ 511 w 10000"/>
                <a:gd name="T63" fmla="*/ 253 h 9621"/>
                <a:gd name="T64" fmla="*/ 234 w 10000"/>
                <a:gd name="T65" fmla="*/ 118 h 9621"/>
                <a:gd name="T66" fmla="*/ 0 w 10000"/>
                <a:gd name="T67" fmla="*/ 0 h 9621"/>
                <a:gd name="T68" fmla="*/ 0 w 10000"/>
                <a:gd name="T69" fmla="*/ 0 h 9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4320 h 4320"/>
                <a:gd name="T4" fmla="*/ 5760 w 5760"/>
                <a:gd name="T5" fmla="*/ 4320 h 4320"/>
                <a:gd name="T6" fmla="*/ 5760 w 5760"/>
                <a:gd name="T7" fmla="*/ 0 h 4320"/>
                <a:gd name="T8" fmla="*/ 0 w 5760"/>
                <a:gd name="T9" fmla="*/ 0 h 4320"/>
                <a:gd name="T10" fmla="*/ 5444 w 5760"/>
                <a:gd name="T11" fmla="*/ 4004 h 4320"/>
                <a:gd name="T12" fmla="*/ 324 w 5760"/>
                <a:gd name="T13" fmla="*/ 4004 h 4320"/>
                <a:gd name="T14" fmla="*/ 324 w 5760"/>
                <a:gd name="T15" fmla="*/ 324 h 4320"/>
                <a:gd name="T16" fmla="*/ 5444 w 5760"/>
                <a:gd name="T17" fmla="*/ 324 h 4320"/>
                <a:gd name="T18" fmla="*/ 5444 w 5760"/>
                <a:gd name="T19" fmla="*/ 4004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 02</a:t>
            </a:r>
            <a:endParaRPr lang="en-NZ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 280</a:t>
            </a:r>
          </a:p>
        </p:txBody>
      </p:sp>
      <p:sp>
        <p:nvSpPr>
          <p:cNvPr id="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 smtClean="0"/>
            </a:lvl1pPr>
          </a:lstStyle>
          <a:p>
            <a:pPr>
              <a:defRPr/>
            </a:pPr>
            <a:fld id="{6342555B-1F51-4D39-AAB3-35B779808BA5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85949070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>
              <a:spLocks/>
            </p:cNvSpPr>
            <p:nvPr/>
          </p:nvSpPr>
          <p:spPr bwMode="gray">
            <a:xfrm rot="-589932">
              <a:off x="6359946" y="2780895"/>
              <a:ext cx="2377690" cy="317748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5775" y="4343161"/>
              <a:ext cx="8181975" cy="2112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0"/>
            <p:cNvSpPr>
              <a:spLocks/>
            </p:cNvSpPr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>
                <a:gd name="T0" fmla="*/ 0 w 10000"/>
                <a:gd name="T1" fmla="*/ 0 h 9621"/>
                <a:gd name="T2" fmla="*/ 0 w 10000"/>
                <a:gd name="T3" fmla="*/ 2411 h 9621"/>
                <a:gd name="T4" fmla="*/ 0 w 10000"/>
                <a:gd name="T5" fmla="*/ 9586 h 9621"/>
                <a:gd name="T6" fmla="*/ 0 w 10000"/>
                <a:gd name="T7" fmla="*/ 9621 h 9621"/>
                <a:gd name="T8" fmla="*/ 10000 w 10000"/>
                <a:gd name="T9" fmla="*/ 9585 h 9621"/>
                <a:gd name="T10" fmla="*/ 10000 w 10000"/>
                <a:gd name="T11" fmla="*/ 9586 h 9621"/>
                <a:gd name="T12" fmla="*/ 9990 w 10000"/>
                <a:gd name="T13" fmla="*/ 2411 h 9621"/>
                <a:gd name="T14" fmla="*/ 9990 w 10000"/>
                <a:gd name="T15" fmla="*/ 0 h 9621"/>
                <a:gd name="T16" fmla="*/ 9990 w 10000"/>
                <a:gd name="T17" fmla="*/ 0 h 9621"/>
                <a:gd name="T18" fmla="*/ 9534 w 10000"/>
                <a:gd name="T19" fmla="*/ 253 h 9621"/>
                <a:gd name="T20" fmla="*/ 9084 w 10000"/>
                <a:gd name="T21" fmla="*/ 477 h 9621"/>
                <a:gd name="T22" fmla="*/ 8628 w 10000"/>
                <a:gd name="T23" fmla="*/ 669 h 9621"/>
                <a:gd name="T24" fmla="*/ 8177 w 10000"/>
                <a:gd name="T25" fmla="*/ 847 h 9621"/>
                <a:gd name="T26" fmla="*/ 7726 w 10000"/>
                <a:gd name="T27" fmla="*/ 984 h 9621"/>
                <a:gd name="T28" fmla="*/ 7279 w 10000"/>
                <a:gd name="T29" fmla="*/ 1087 h 9621"/>
                <a:gd name="T30" fmla="*/ 6832 w 10000"/>
                <a:gd name="T31" fmla="*/ 1176 h 9621"/>
                <a:gd name="T32" fmla="*/ 6393 w 10000"/>
                <a:gd name="T33" fmla="*/ 1236 h 9621"/>
                <a:gd name="T34" fmla="*/ 5962 w 10000"/>
                <a:gd name="T35" fmla="*/ 1279 h 9621"/>
                <a:gd name="T36" fmla="*/ 5534 w 10000"/>
                <a:gd name="T37" fmla="*/ 1294 h 9621"/>
                <a:gd name="T38" fmla="*/ 5120 w 10000"/>
                <a:gd name="T39" fmla="*/ 1294 h 9621"/>
                <a:gd name="T40" fmla="*/ 4709 w 10000"/>
                <a:gd name="T41" fmla="*/ 1294 h 9621"/>
                <a:gd name="T42" fmla="*/ 4311 w 10000"/>
                <a:gd name="T43" fmla="*/ 1266 h 9621"/>
                <a:gd name="T44" fmla="*/ 3923 w 10000"/>
                <a:gd name="T45" fmla="*/ 1221 h 9621"/>
                <a:gd name="T46" fmla="*/ 3548 w 10000"/>
                <a:gd name="T47" fmla="*/ 1161 h 9621"/>
                <a:gd name="T48" fmla="*/ 3187 w 10000"/>
                <a:gd name="T49" fmla="*/ 1101 h 9621"/>
                <a:gd name="T50" fmla="*/ 2840 w 10000"/>
                <a:gd name="T51" fmla="*/ 1026 h 9621"/>
                <a:gd name="T52" fmla="*/ 2505 w 10000"/>
                <a:gd name="T53" fmla="*/ 954 h 9621"/>
                <a:gd name="T54" fmla="*/ 2192 w 10000"/>
                <a:gd name="T55" fmla="*/ 865 h 9621"/>
                <a:gd name="T56" fmla="*/ 1889 w 10000"/>
                <a:gd name="T57" fmla="*/ 775 h 9621"/>
                <a:gd name="T58" fmla="*/ 1346 w 10000"/>
                <a:gd name="T59" fmla="*/ 579 h 9621"/>
                <a:gd name="T60" fmla="*/ 882 w 10000"/>
                <a:gd name="T61" fmla="*/ 400 h 9621"/>
                <a:gd name="T62" fmla="*/ 511 w 10000"/>
                <a:gd name="T63" fmla="*/ 253 h 9621"/>
                <a:gd name="T64" fmla="*/ 234 w 10000"/>
                <a:gd name="T65" fmla="*/ 118 h 9621"/>
                <a:gd name="T66" fmla="*/ 0 w 10000"/>
                <a:gd name="T67" fmla="*/ 0 h 9621"/>
                <a:gd name="T68" fmla="*/ 0 w 10000"/>
                <a:gd name="T69" fmla="*/ 0 h 9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4320 h 4320"/>
                <a:gd name="T4" fmla="*/ 5760 w 5760"/>
                <a:gd name="T5" fmla="*/ 4320 h 4320"/>
                <a:gd name="T6" fmla="*/ 5760 w 5760"/>
                <a:gd name="T7" fmla="*/ 0 h 4320"/>
                <a:gd name="T8" fmla="*/ 0 w 5760"/>
                <a:gd name="T9" fmla="*/ 0 h 4320"/>
                <a:gd name="T10" fmla="*/ 5444 w 5760"/>
                <a:gd name="T11" fmla="*/ 4004 h 4320"/>
                <a:gd name="T12" fmla="*/ 324 w 5760"/>
                <a:gd name="T13" fmla="*/ 4004 h 4320"/>
                <a:gd name="T14" fmla="*/ 324 w 5760"/>
                <a:gd name="T15" fmla="*/ 324 h 4320"/>
                <a:gd name="T16" fmla="*/ 5444 w 5760"/>
                <a:gd name="T17" fmla="*/ 324 h 4320"/>
                <a:gd name="T18" fmla="*/ 5444 w 5760"/>
                <a:gd name="T19" fmla="*/ 4004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 02</a:t>
            </a:r>
            <a:endParaRPr lang="en-NZ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 280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 smtClean="0"/>
            </a:lvl1pPr>
          </a:lstStyle>
          <a:p>
            <a:pPr>
              <a:defRPr/>
            </a:pPr>
            <a:fld id="{67BDE447-35F2-498D-BC81-AFD68959F5AB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45899898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>
              <a:spLocks/>
            </p:cNvSpPr>
            <p:nvPr/>
          </p:nvSpPr>
          <p:spPr bwMode="gray">
            <a:xfrm rot="-589932">
              <a:off x="6359946" y="4309201"/>
              <a:ext cx="2377690" cy="317748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>
                <a:gd name="T0" fmla="*/ 0 w 10000"/>
                <a:gd name="T1" fmla="*/ 0 h 9621"/>
                <a:gd name="T2" fmla="*/ 0 w 10000"/>
                <a:gd name="T3" fmla="*/ 2411 h 9621"/>
                <a:gd name="T4" fmla="*/ 0 w 10000"/>
                <a:gd name="T5" fmla="*/ 9586 h 9621"/>
                <a:gd name="T6" fmla="*/ 0 w 10000"/>
                <a:gd name="T7" fmla="*/ 9621 h 9621"/>
                <a:gd name="T8" fmla="*/ 10000 w 10000"/>
                <a:gd name="T9" fmla="*/ 9585 h 9621"/>
                <a:gd name="T10" fmla="*/ 10000 w 10000"/>
                <a:gd name="T11" fmla="*/ 9586 h 9621"/>
                <a:gd name="T12" fmla="*/ 9990 w 10000"/>
                <a:gd name="T13" fmla="*/ 2411 h 9621"/>
                <a:gd name="T14" fmla="*/ 9990 w 10000"/>
                <a:gd name="T15" fmla="*/ 0 h 9621"/>
                <a:gd name="T16" fmla="*/ 9990 w 10000"/>
                <a:gd name="T17" fmla="*/ 0 h 9621"/>
                <a:gd name="T18" fmla="*/ 9534 w 10000"/>
                <a:gd name="T19" fmla="*/ 253 h 9621"/>
                <a:gd name="T20" fmla="*/ 9084 w 10000"/>
                <a:gd name="T21" fmla="*/ 477 h 9621"/>
                <a:gd name="T22" fmla="*/ 8628 w 10000"/>
                <a:gd name="T23" fmla="*/ 669 h 9621"/>
                <a:gd name="T24" fmla="*/ 8177 w 10000"/>
                <a:gd name="T25" fmla="*/ 847 h 9621"/>
                <a:gd name="T26" fmla="*/ 7726 w 10000"/>
                <a:gd name="T27" fmla="*/ 984 h 9621"/>
                <a:gd name="T28" fmla="*/ 7279 w 10000"/>
                <a:gd name="T29" fmla="*/ 1087 h 9621"/>
                <a:gd name="T30" fmla="*/ 6832 w 10000"/>
                <a:gd name="T31" fmla="*/ 1176 h 9621"/>
                <a:gd name="T32" fmla="*/ 6393 w 10000"/>
                <a:gd name="T33" fmla="*/ 1236 h 9621"/>
                <a:gd name="T34" fmla="*/ 5962 w 10000"/>
                <a:gd name="T35" fmla="*/ 1279 h 9621"/>
                <a:gd name="T36" fmla="*/ 5534 w 10000"/>
                <a:gd name="T37" fmla="*/ 1294 h 9621"/>
                <a:gd name="T38" fmla="*/ 5120 w 10000"/>
                <a:gd name="T39" fmla="*/ 1294 h 9621"/>
                <a:gd name="T40" fmla="*/ 4709 w 10000"/>
                <a:gd name="T41" fmla="*/ 1294 h 9621"/>
                <a:gd name="T42" fmla="*/ 4311 w 10000"/>
                <a:gd name="T43" fmla="*/ 1266 h 9621"/>
                <a:gd name="T44" fmla="*/ 3923 w 10000"/>
                <a:gd name="T45" fmla="*/ 1221 h 9621"/>
                <a:gd name="T46" fmla="*/ 3548 w 10000"/>
                <a:gd name="T47" fmla="*/ 1161 h 9621"/>
                <a:gd name="T48" fmla="*/ 3187 w 10000"/>
                <a:gd name="T49" fmla="*/ 1101 h 9621"/>
                <a:gd name="T50" fmla="*/ 2840 w 10000"/>
                <a:gd name="T51" fmla="*/ 1026 h 9621"/>
                <a:gd name="T52" fmla="*/ 2505 w 10000"/>
                <a:gd name="T53" fmla="*/ 954 h 9621"/>
                <a:gd name="T54" fmla="*/ 2192 w 10000"/>
                <a:gd name="T55" fmla="*/ 865 h 9621"/>
                <a:gd name="T56" fmla="*/ 1889 w 10000"/>
                <a:gd name="T57" fmla="*/ 775 h 9621"/>
                <a:gd name="T58" fmla="*/ 1346 w 10000"/>
                <a:gd name="T59" fmla="*/ 579 h 9621"/>
                <a:gd name="T60" fmla="*/ 882 w 10000"/>
                <a:gd name="T61" fmla="*/ 400 h 9621"/>
                <a:gd name="T62" fmla="*/ 511 w 10000"/>
                <a:gd name="T63" fmla="*/ 253 h 9621"/>
                <a:gd name="T64" fmla="*/ 234 w 10000"/>
                <a:gd name="T65" fmla="*/ 118 h 9621"/>
                <a:gd name="T66" fmla="*/ 0 w 10000"/>
                <a:gd name="T67" fmla="*/ 0 h 9621"/>
                <a:gd name="T68" fmla="*/ 0 w 10000"/>
                <a:gd name="T69" fmla="*/ 0 h 9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4320 h 4320"/>
                <a:gd name="T4" fmla="*/ 5760 w 5760"/>
                <a:gd name="T5" fmla="*/ 4320 h 4320"/>
                <a:gd name="T6" fmla="*/ 5760 w 5760"/>
                <a:gd name="T7" fmla="*/ 0 h 4320"/>
                <a:gd name="T8" fmla="*/ 0 w 5760"/>
                <a:gd name="T9" fmla="*/ 0 h 4320"/>
                <a:gd name="T10" fmla="*/ 5444 w 5760"/>
                <a:gd name="T11" fmla="*/ 4004 h 4320"/>
                <a:gd name="T12" fmla="*/ 324 w 5760"/>
                <a:gd name="T13" fmla="*/ 4004 h 4320"/>
                <a:gd name="T14" fmla="*/ 324 w 5760"/>
                <a:gd name="T15" fmla="*/ 324 h 4320"/>
                <a:gd name="T16" fmla="*/ 5444 w 5760"/>
                <a:gd name="T17" fmla="*/ 324 h 4320"/>
                <a:gd name="T18" fmla="*/ 5444 w 5760"/>
                <a:gd name="T19" fmla="*/ 4004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TextBox 36"/>
          <p:cNvSpPr txBox="1">
            <a:spLocks noChangeArrowheads="1"/>
          </p:cNvSpPr>
          <p:nvPr/>
        </p:nvSpPr>
        <p:spPr bwMode="gray">
          <a:xfrm>
            <a:off x="647700" y="652463"/>
            <a:ext cx="601663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/>
            <a:r>
              <a:rPr lang="en-US" altLang="en-US" sz="8000">
                <a:solidFill>
                  <a:srgbClr val="EF53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</a:p>
        </p:txBody>
      </p:sp>
      <p:sp>
        <p:nvSpPr>
          <p:cNvPr id="18" name="TextBox 37"/>
          <p:cNvSpPr txBox="1">
            <a:spLocks noChangeArrowheads="1"/>
          </p:cNvSpPr>
          <p:nvPr/>
        </p:nvSpPr>
        <p:spPr bwMode="gray">
          <a:xfrm>
            <a:off x="7069138" y="2900363"/>
            <a:ext cx="6191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/>
            <a:r>
              <a:rPr lang="en-US" altLang="en-US" sz="8000">
                <a:solidFill>
                  <a:srgbClr val="EF53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 02</a:t>
            </a:r>
            <a:endParaRPr lang="en-NZ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 280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ctr">
              <a:defRPr sz="2800" smtClean="0"/>
            </a:lvl1pPr>
          </a:lstStyle>
          <a:p>
            <a:pPr>
              <a:defRPr/>
            </a:pPr>
            <a:fld id="{E12089D7-A4DF-47DB-A137-949F0E605822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32055092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>
              <a:spLocks/>
            </p:cNvSpPr>
            <p:nvPr/>
          </p:nvSpPr>
          <p:spPr bwMode="gray">
            <a:xfrm rot="-589932">
              <a:off x="6359946" y="4311243"/>
              <a:ext cx="2377690" cy="317748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>
                <a:gd name="T0" fmla="*/ 0 w 10000"/>
                <a:gd name="T1" fmla="*/ 0 h 9621"/>
                <a:gd name="T2" fmla="*/ 0 w 10000"/>
                <a:gd name="T3" fmla="*/ 2411 h 9621"/>
                <a:gd name="T4" fmla="*/ 0 w 10000"/>
                <a:gd name="T5" fmla="*/ 9586 h 9621"/>
                <a:gd name="T6" fmla="*/ 0 w 10000"/>
                <a:gd name="T7" fmla="*/ 9621 h 9621"/>
                <a:gd name="T8" fmla="*/ 10000 w 10000"/>
                <a:gd name="T9" fmla="*/ 9585 h 9621"/>
                <a:gd name="T10" fmla="*/ 10000 w 10000"/>
                <a:gd name="T11" fmla="*/ 9586 h 9621"/>
                <a:gd name="T12" fmla="*/ 9990 w 10000"/>
                <a:gd name="T13" fmla="*/ 2411 h 9621"/>
                <a:gd name="T14" fmla="*/ 9990 w 10000"/>
                <a:gd name="T15" fmla="*/ 0 h 9621"/>
                <a:gd name="T16" fmla="*/ 9990 w 10000"/>
                <a:gd name="T17" fmla="*/ 0 h 9621"/>
                <a:gd name="T18" fmla="*/ 9534 w 10000"/>
                <a:gd name="T19" fmla="*/ 253 h 9621"/>
                <a:gd name="T20" fmla="*/ 9084 w 10000"/>
                <a:gd name="T21" fmla="*/ 477 h 9621"/>
                <a:gd name="T22" fmla="*/ 8628 w 10000"/>
                <a:gd name="T23" fmla="*/ 669 h 9621"/>
                <a:gd name="T24" fmla="*/ 8177 w 10000"/>
                <a:gd name="T25" fmla="*/ 847 h 9621"/>
                <a:gd name="T26" fmla="*/ 7726 w 10000"/>
                <a:gd name="T27" fmla="*/ 984 h 9621"/>
                <a:gd name="T28" fmla="*/ 7279 w 10000"/>
                <a:gd name="T29" fmla="*/ 1087 h 9621"/>
                <a:gd name="T30" fmla="*/ 6832 w 10000"/>
                <a:gd name="T31" fmla="*/ 1176 h 9621"/>
                <a:gd name="T32" fmla="*/ 6393 w 10000"/>
                <a:gd name="T33" fmla="*/ 1236 h 9621"/>
                <a:gd name="T34" fmla="*/ 5962 w 10000"/>
                <a:gd name="T35" fmla="*/ 1279 h 9621"/>
                <a:gd name="T36" fmla="*/ 5534 w 10000"/>
                <a:gd name="T37" fmla="*/ 1294 h 9621"/>
                <a:gd name="T38" fmla="*/ 5120 w 10000"/>
                <a:gd name="T39" fmla="*/ 1294 h 9621"/>
                <a:gd name="T40" fmla="*/ 4709 w 10000"/>
                <a:gd name="T41" fmla="*/ 1294 h 9621"/>
                <a:gd name="T42" fmla="*/ 4311 w 10000"/>
                <a:gd name="T43" fmla="*/ 1266 h 9621"/>
                <a:gd name="T44" fmla="*/ 3923 w 10000"/>
                <a:gd name="T45" fmla="*/ 1221 h 9621"/>
                <a:gd name="T46" fmla="*/ 3548 w 10000"/>
                <a:gd name="T47" fmla="*/ 1161 h 9621"/>
                <a:gd name="T48" fmla="*/ 3187 w 10000"/>
                <a:gd name="T49" fmla="*/ 1101 h 9621"/>
                <a:gd name="T50" fmla="*/ 2840 w 10000"/>
                <a:gd name="T51" fmla="*/ 1026 h 9621"/>
                <a:gd name="T52" fmla="*/ 2505 w 10000"/>
                <a:gd name="T53" fmla="*/ 954 h 9621"/>
                <a:gd name="T54" fmla="*/ 2192 w 10000"/>
                <a:gd name="T55" fmla="*/ 865 h 9621"/>
                <a:gd name="T56" fmla="*/ 1889 w 10000"/>
                <a:gd name="T57" fmla="*/ 775 h 9621"/>
                <a:gd name="T58" fmla="*/ 1346 w 10000"/>
                <a:gd name="T59" fmla="*/ 579 h 9621"/>
                <a:gd name="T60" fmla="*/ 882 w 10000"/>
                <a:gd name="T61" fmla="*/ 400 h 9621"/>
                <a:gd name="T62" fmla="*/ 511 w 10000"/>
                <a:gd name="T63" fmla="*/ 253 h 9621"/>
                <a:gd name="T64" fmla="*/ 234 w 10000"/>
                <a:gd name="T65" fmla="*/ 118 h 9621"/>
                <a:gd name="T66" fmla="*/ 0 w 10000"/>
                <a:gd name="T67" fmla="*/ 0 h 9621"/>
                <a:gd name="T68" fmla="*/ 0 w 10000"/>
                <a:gd name="T69" fmla="*/ 0 h 9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4320 h 4320"/>
                <a:gd name="T4" fmla="*/ 5760 w 5760"/>
                <a:gd name="T5" fmla="*/ 4320 h 4320"/>
                <a:gd name="T6" fmla="*/ 5760 w 5760"/>
                <a:gd name="T7" fmla="*/ 0 h 4320"/>
                <a:gd name="T8" fmla="*/ 0 w 5760"/>
                <a:gd name="T9" fmla="*/ 0 h 4320"/>
                <a:gd name="T10" fmla="*/ 5444 w 5760"/>
                <a:gd name="T11" fmla="*/ 4004 h 4320"/>
                <a:gd name="T12" fmla="*/ 324 w 5760"/>
                <a:gd name="T13" fmla="*/ 4004 h 4320"/>
                <a:gd name="T14" fmla="*/ 324 w 5760"/>
                <a:gd name="T15" fmla="*/ 324 h 4320"/>
                <a:gd name="T16" fmla="*/ 5444 w 5760"/>
                <a:gd name="T17" fmla="*/ 324 h 4320"/>
                <a:gd name="T18" fmla="*/ 5444 w 5760"/>
                <a:gd name="T19" fmla="*/ 4004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 02</a:t>
            </a:r>
            <a:endParaRPr lang="en-NZ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 280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 smtClean="0"/>
            </a:lvl1pPr>
          </a:lstStyle>
          <a:p>
            <a:pPr>
              <a:defRPr/>
            </a:pPr>
            <a:fld id="{2E87C90E-787B-47E0-B672-3057B427B23E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26753969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3294063" y="2489200"/>
            <a:ext cx="0" cy="35464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849938" y="2489200"/>
            <a:ext cx="0" cy="35464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 02</a:t>
            </a:r>
            <a:endParaRPr lang="en-NZ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 280</a:t>
            </a: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algn="ctr">
              <a:defRPr sz="2800" smtClean="0"/>
            </a:lvl1pPr>
          </a:lstStyle>
          <a:p>
            <a:pPr>
              <a:defRPr/>
            </a:pPr>
            <a:fld id="{CE09B2EC-4418-4807-9262-0F9ED2341BD6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2966516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3289300" y="2489200"/>
            <a:ext cx="0" cy="35464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849938" y="2489200"/>
            <a:ext cx="0" cy="35464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Date Placeholder 6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 02</a:t>
            </a:r>
            <a:endParaRPr lang="en-NZ"/>
          </a:p>
        </p:txBody>
      </p:sp>
      <p:sp>
        <p:nvSpPr>
          <p:cNvPr id="16" name="Footer Placeholder 7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 280</a:t>
            </a:r>
          </a:p>
        </p:txBody>
      </p:sp>
      <p:sp>
        <p:nvSpPr>
          <p:cNvPr id="17" name="Slide Number Placeholder 8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algn="ctr">
              <a:defRPr sz="2800" smtClean="0"/>
            </a:lvl1pPr>
          </a:lstStyle>
          <a:p>
            <a:pPr>
              <a:defRPr/>
            </a:pPr>
            <a:fld id="{FDADBBF6-06FA-41CD-97A7-E6ECE7FEACC0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39324581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588" y="6388100"/>
            <a:ext cx="9906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 06</a:t>
            </a:r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5938" y="6388100"/>
            <a:ext cx="3859212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 280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 smtClean="0"/>
            </a:lvl1pPr>
          </a:lstStyle>
          <a:p>
            <a:pPr>
              <a:defRPr/>
            </a:pPr>
            <a:fld id="{A5DE1FF2-5F84-4ABE-9318-AF5B39AD40F3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9556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-1588" y="0"/>
            <a:ext cx="9120188" cy="6861175"/>
            <a:chOff x="-1588" y="0"/>
            <a:chExt cx="9120420" cy="6860798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>
              <a:spLocks/>
            </p:cNvSpPr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414338" y="401638"/>
            <a:ext cx="4611687" cy="60547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9"/>
          <p:cNvSpPr>
            <a:spLocks/>
          </p:cNvSpPr>
          <p:nvPr/>
        </p:nvSpPr>
        <p:spPr bwMode="gray">
          <a:xfrm rot="5400000">
            <a:off x="1298575" y="1765301"/>
            <a:ext cx="5997575" cy="3327400"/>
          </a:xfrm>
          <a:custGeom>
            <a:avLst/>
            <a:gdLst>
              <a:gd name="T0" fmla="*/ 0 w 4960"/>
              <a:gd name="T1" fmla="*/ 0 h 2752"/>
              <a:gd name="T2" fmla="*/ 0 w 4960"/>
              <a:gd name="T3" fmla="*/ 324 h 2752"/>
              <a:gd name="T4" fmla="*/ 0 w 4960"/>
              <a:gd name="T5" fmla="*/ 1992 h 2752"/>
              <a:gd name="T6" fmla="*/ 0 w 4960"/>
              <a:gd name="T7" fmla="*/ 2752 h 2752"/>
              <a:gd name="T8" fmla="*/ 4960 w 4960"/>
              <a:gd name="T9" fmla="*/ 2752 h 2752"/>
              <a:gd name="T10" fmla="*/ 4960 w 4960"/>
              <a:gd name="T11" fmla="*/ 1992 h 2752"/>
              <a:gd name="T12" fmla="*/ 4960 w 4960"/>
              <a:gd name="T13" fmla="*/ 324 h 2752"/>
              <a:gd name="T14" fmla="*/ 4960 w 4960"/>
              <a:gd name="T15" fmla="*/ 0 h 2752"/>
              <a:gd name="T16" fmla="*/ 4960 w 4960"/>
              <a:gd name="T17" fmla="*/ 0 h 2752"/>
              <a:gd name="T18" fmla="*/ 4734 w 4960"/>
              <a:gd name="T19" fmla="*/ 34 h 2752"/>
              <a:gd name="T20" fmla="*/ 4510 w 4960"/>
              <a:gd name="T21" fmla="*/ 64 h 2752"/>
              <a:gd name="T22" fmla="*/ 4284 w 4960"/>
              <a:gd name="T23" fmla="*/ 90 h 2752"/>
              <a:gd name="T24" fmla="*/ 4060 w 4960"/>
              <a:gd name="T25" fmla="*/ 114 h 2752"/>
              <a:gd name="T26" fmla="*/ 3836 w 4960"/>
              <a:gd name="T27" fmla="*/ 132 h 2752"/>
              <a:gd name="T28" fmla="*/ 3614 w 4960"/>
              <a:gd name="T29" fmla="*/ 146 h 2752"/>
              <a:gd name="T30" fmla="*/ 3392 w 4960"/>
              <a:gd name="T31" fmla="*/ 158 h 2752"/>
              <a:gd name="T32" fmla="*/ 3174 w 4960"/>
              <a:gd name="T33" fmla="*/ 166 h 2752"/>
              <a:gd name="T34" fmla="*/ 2960 w 4960"/>
              <a:gd name="T35" fmla="*/ 172 h 2752"/>
              <a:gd name="T36" fmla="*/ 2748 w 4960"/>
              <a:gd name="T37" fmla="*/ 174 h 2752"/>
              <a:gd name="T38" fmla="*/ 2542 w 4960"/>
              <a:gd name="T39" fmla="*/ 174 h 2752"/>
              <a:gd name="T40" fmla="*/ 2338 w 4960"/>
              <a:gd name="T41" fmla="*/ 174 h 2752"/>
              <a:gd name="T42" fmla="*/ 2140 w 4960"/>
              <a:gd name="T43" fmla="*/ 170 h 2752"/>
              <a:gd name="T44" fmla="*/ 1948 w 4960"/>
              <a:gd name="T45" fmla="*/ 164 h 2752"/>
              <a:gd name="T46" fmla="*/ 1762 w 4960"/>
              <a:gd name="T47" fmla="*/ 156 h 2752"/>
              <a:gd name="T48" fmla="*/ 1582 w 4960"/>
              <a:gd name="T49" fmla="*/ 148 h 2752"/>
              <a:gd name="T50" fmla="*/ 1410 w 4960"/>
              <a:gd name="T51" fmla="*/ 138 h 2752"/>
              <a:gd name="T52" fmla="*/ 1244 w 4960"/>
              <a:gd name="T53" fmla="*/ 128 h 2752"/>
              <a:gd name="T54" fmla="*/ 1088 w 4960"/>
              <a:gd name="T55" fmla="*/ 116 h 2752"/>
              <a:gd name="T56" fmla="*/ 938 w 4960"/>
              <a:gd name="T57" fmla="*/ 104 h 2752"/>
              <a:gd name="T58" fmla="*/ 668 w 4960"/>
              <a:gd name="T59" fmla="*/ 78 h 2752"/>
              <a:gd name="T60" fmla="*/ 438 w 4960"/>
              <a:gd name="T61" fmla="*/ 54 h 2752"/>
              <a:gd name="T62" fmla="*/ 254 w 4960"/>
              <a:gd name="T63" fmla="*/ 34 h 2752"/>
              <a:gd name="T64" fmla="*/ 116 w 4960"/>
              <a:gd name="T65" fmla="*/ 16 h 2752"/>
              <a:gd name="T66" fmla="*/ 0 w 4960"/>
              <a:gd name="T67" fmla="*/ 0 h 2752"/>
              <a:gd name="T68" fmla="*/ 0 w 4960"/>
              <a:gd name="T69" fmla="*/ 0 h 2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>
              <a:gd name="T0" fmla="*/ 0 w 5760"/>
              <a:gd name="T1" fmla="*/ 0 h 4320"/>
              <a:gd name="T2" fmla="*/ 0 w 5760"/>
              <a:gd name="T3" fmla="*/ 4320 h 4320"/>
              <a:gd name="T4" fmla="*/ 5760 w 5760"/>
              <a:gd name="T5" fmla="*/ 4320 h 4320"/>
              <a:gd name="T6" fmla="*/ 5760 w 5760"/>
              <a:gd name="T7" fmla="*/ 0 h 4320"/>
              <a:gd name="T8" fmla="*/ 0 w 5760"/>
              <a:gd name="T9" fmla="*/ 0 h 4320"/>
              <a:gd name="T10" fmla="*/ 5444 w 5760"/>
              <a:gd name="T11" fmla="*/ 4004 h 4320"/>
              <a:gd name="T12" fmla="*/ 324 w 5760"/>
              <a:gd name="T13" fmla="*/ 4004 h 4320"/>
              <a:gd name="T14" fmla="*/ 324 w 5760"/>
              <a:gd name="T15" fmla="*/ 324 h 4320"/>
              <a:gd name="T16" fmla="*/ 5444 w 5760"/>
              <a:gd name="T17" fmla="*/ 324 h 4320"/>
              <a:gd name="T18" fmla="*/ 5444 w 5760"/>
              <a:gd name="T19" fmla="*/ 4004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 06</a:t>
            </a:r>
            <a:endParaRPr lang="en-NZ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163" y="6365875"/>
            <a:ext cx="38608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 280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 smtClean="0"/>
            </a:lvl1pPr>
          </a:lstStyle>
          <a:p>
            <a:pPr>
              <a:defRPr/>
            </a:pPr>
            <a:fld id="{570E8E67-D213-45CB-BC30-2C8D11ECD19B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128061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0"/>
            <a:ext cx="7526364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1196975"/>
            <a:ext cx="4243387" cy="5040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5175" y="1196975"/>
            <a:ext cx="4244975" cy="5040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 06</a:t>
            </a:r>
            <a:endParaRPr lang="en-NZ"/>
          </a:p>
        </p:txBody>
      </p:sp>
      <p:sp>
        <p:nvSpPr>
          <p:cNvPr id="6" name="Rectangle 6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 280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F1E54-92C8-488F-9263-B01FFACB80A4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05301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 02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 280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 smtClean="0"/>
            </a:lvl1pPr>
          </a:lstStyle>
          <a:p>
            <a:pPr>
              <a:defRPr/>
            </a:pPr>
            <a:fld id="{9CDFF281-FC31-41D5-804C-71630AA19487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43155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200" y="401616"/>
              <a:ext cx="3465513" cy="6054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0"/>
            <p:cNvSpPr>
              <a:spLocks/>
            </p:cNvSpPr>
            <p:nvPr/>
          </p:nvSpPr>
          <p:spPr bwMode="gray">
            <a:xfrm rot="-5400000">
              <a:off x="3105027" y="1765596"/>
              <a:ext cx="5995993" cy="3326809"/>
            </a:xfrm>
            <a:custGeom>
              <a:avLst/>
              <a:gdLst>
                <a:gd name="T0" fmla="*/ 0 w 4960"/>
                <a:gd name="T1" fmla="*/ 0 h 2752"/>
                <a:gd name="T2" fmla="*/ 0 w 4960"/>
                <a:gd name="T3" fmla="*/ 324 h 2752"/>
                <a:gd name="T4" fmla="*/ 0 w 4960"/>
                <a:gd name="T5" fmla="*/ 1992 h 2752"/>
                <a:gd name="T6" fmla="*/ 0 w 4960"/>
                <a:gd name="T7" fmla="*/ 2752 h 2752"/>
                <a:gd name="T8" fmla="*/ 4960 w 4960"/>
                <a:gd name="T9" fmla="*/ 2752 h 2752"/>
                <a:gd name="T10" fmla="*/ 4960 w 4960"/>
                <a:gd name="T11" fmla="*/ 1992 h 2752"/>
                <a:gd name="T12" fmla="*/ 4960 w 4960"/>
                <a:gd name="T13" fmla="*/ 324 h 2752"/>
                <a:gd name="T14" fmla="*/ 4960 w 4960"/>
                <a:gd name="T15" fmla="*/ 0 h 2752"/>
                <a:gd name="T16" fmla="*/ 4960 w 4960"/>
                <a:gd name="T17" fmla="*/ 0 h 2752"/>
                <a:gd name="T18" fmla="*/ 4734 w 4960"/>
                <a:gd name="T19" fmla="*/ 34 h 2752"/>
                <a:gd name="T20" fmla="*/ 4510 w 4960"/>
                <a:gd name="T21" fmla="*/ 64 h 2752"/>
                <a:gd name="T22" fmla="*/ 4284 w 4960"/>
                <a:gd name="T23" fmla="*/ 90 h 2752"/>
                <a:gd name="T24" fmla="*/ 4060 w 4960"/>
                <a:gd name="T25" fmla="*/ 114 h 2752"/>
                <a:gd name="T26" fmla="*/ 3836 w 4960"/>
                <a:gd name="T27" fmla="*/ 132 h 2752"/>
                <a:gd name="T28" fmla="*/ 3614 w 4960"/>
                <a:gd name="T29" fmla="*/ 146 h 2752"/>
                <a:gd name="T30" fmla="*/ 3392 w 4960"/>
                <a:gd name="T31" fmla="*/ 158 h 2752"/>
                <a:gd name="T32" fmla="*/ 3174 w 4960"/>
                <a:gd name="T33" fmla="*/ 166 h 2752"/>
                <a:gd name="T34" fmla="*/ 2960 w 4960"/>
                <a:gd name="T35" fmla="*/ 172 h 2752"/>
                <a:gd name="T36" fmla="*/ 2748 w 4960"/>
                <a:gd name="T37" fmla="*/ 174 h 2752"/>
                <a:gd name="T38" fmla="*/ 2542 w 4960"/>
                <a:gd name="T39" fmla="*/ 174 h 2752"/>
                <a:gd name="T40" fmla="*/ 2338 w 4960"/>
                <a:gd name="T41" fmla="*/ 174 h 2752"/>
                <a:gd name="T42" fmla="*/ 2140 w 4960"/>
                <a:gd name="T43" fmla="*/ 170 h 2752"/>
                <a:gd name="T44" fmla="*/ 1948 w 4960"/>
                <a:gd name="T45" fmla="*/ 164 h 2752"/>
                <a:gd name="T46" fmla="*/ 1762 w 4960"/>
                <a:gd name="T47" fmla="*/ 156 h 2752"/>
                <a:gd name="T48" fmla="*/ 1582 w 4960"/>
                <a:gd name="T49" fmla="*/ 148 h 2752"/>
                <a:gd name="T50" fmla="*/ 1410 w 4960"/>
                <a:gd name="T51" fmla="*/ 138 h 2752"/>
                <a:gd name="T52" fmla="*/ 1244 w 4960"/>
                <a:gd name="T53" fmla="*/ 128 h 2752"/>
                <a:gd name="T54" fmla="*/ 1088 w 4960"/>
                <a:gd name="T55" fmla="*/ 116 h 2752"/>
                <a:gd name="T56" fmla="*/ 938 w 4960"/>
                <a:gd name="T57" fmla="*/ 104 h 2752"/>
                <a:gd name="T58" fmla="*/ 668 w 4960"/>
                <a:gd name="T59" fmla="*/ 78 h 2752"/>
                <a:gd name="T60" fmla="*/ 438 w 4960"/>
                <a:gd name="T61" fmla="*/ 54 h 2752"/>
                <a:gd name="T62" fmla="*/ 254 w 4960"/>
                <a:gd name="T63" fmla="*/ 34 h 2752"/>
                <a:gd name="T64" fmla="*/ 116 w 4960"/>
                <a:gd name="T65" fmla="*/ 16 h 2752"/>
                <a:gd name="T66" fmla="*/ 0 w 4960"/>
                <a:gd name="T67" fmla="*/ 0 h 2752"/>
                <a:gd name="T68" fmla="*/ 0 w 4960"/>
                <a:gd name="T69" fmla="*/ 0 h 2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5"/>
            <p:cNvSpPr>
              <a:spLocks/>
            </p:cNvSpPr>
            <p:nvPr/>
          </p:nvSpPr>
          <p:spPr bwMode="gray">
            <a:xfrm rot="-5912394">
              <a:off x="3320102" y="1458373"/>
              <a:ext cx="2377690" cy="317748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4320 h 4320"/>
                <a:gd name="T4" fmla="*/ 5760 w 5760"/>
                <a:gd name="T5" fmla="*/ 4320 h 4320"/>
                <a:gd name="T6" fmla="*/ 5760 w 5760"/>
                <a:gd name="T7" fmla="*/ 0 h 4320"/>
                <a:gd name="T8" fmla="*/ 0 w 5760"/>
                <a:gd name="T9" fmla="*/ 0 h 4320"/>
                <a:gd name="T10" fmla="*/ 5444 w 5760"/>
                <a:gd name="T11" fmla="*/ 4004 h 4320"/>
                <a:gd name="T12" fmla="*/ 324 w 5760"/>
                <a:gd name="T13" fmla="*/ 4004 h 4320"/>
                <a:gd name="T14" fmla="*/ 324 w 5760"/>
                <a:gd name="T15" fmla="*/ 324 h 4320"/>
                <a:gd name="T16" fmla="*/ 5444 w 5760"/>
                <a:gd name="T17" fmla="*/ 324 h 4320"/>
                <a:gd name="T18" fmla="*/ 5444 w 5760"/>
                <a:gd name="T19" fmla="*/ 4004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 06</a:t>
            </a:r>
            <a:endParaRPr lang="en-NZ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 280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 smtClean="0"/>
            </a:lvl1pPr>
          </a:lstStyle>
          <a:p>
            <a:pPr>
              <a:defRPr/>
            </a:pPr>
            <a:fld id="{A7232445-644D-4ADA-A2E6-2020164E4290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96521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 06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 280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 smtClean="0"/>
            </a:lvl1pPr>
          </a:lstStyle>
          <a:p>
            <a:pPr>
              <a:defRPr/>
            </a:pPr>
            <a:fld id="{896311DE-3165-4086-9019-B676D562D295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9177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 06</a:t>
            </a:r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 280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 smtClean="0"/>
            </a:lvl1pPr>
          </a:lstStyle>
          <a:p>
            <a:pPr>
              <a:defRPr/>
            </a:pPr>
            <a:fld id="{37B40719-8C10-4881-BDBA-523CD1C21C8C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14439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 06</a:t>
            </a:r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 280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 smtClean="0"/>
            </a:lvl1pPr>
          </a:lstStyle>
          <a:p>
            <a:pPr>
              <a:defRPr/>
            </a:pPr>
            <a:fld id="{D128E864-E854-4CCD-BEC6-D12839399382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13542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 06</a:t>
            </a:r>
            <a:endParaRPr lang="en-NZ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 280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 smtClean="0"/>
            </a:lvl1pPr>
          </a:lstStyle>
          <a:p>
            <a:pPr>
              <a:defRPr/>
            </a:pPr>
            <a:fld id="{81D7E745-0923-4BE2-B4CB-D00A529E2F5B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16511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11"/>
            <p:cNvSpPr/>
            <p:nvPr/>
          </p:nvSpPr>
          <p:spPr>
            <a:xfrm>
              <a:off x="5283200" y="401616"/>
              <a:ext cx="3465513" cy="6054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1"/>
            <p:cNvSpPr>
              <a:spLocks/>
            </p:cNvSpPr>
            <p:nvPr/>
          </p:nvSpPr>
          <p:spPr bwMode="gray">
            <a:xfrm rot="-5400000">
              <a:off x="2548536" y="1765596"/>
              <a:ext cx="5995993" cy="3326809"/>
            </a:xfrm>
            <a:custGeom>
              <a:avLst/>
              <a:gdLst>
                <a:gd name="T0" fmla="*/ 0 w 4960"/>
                <a:gd name="T1" fmla="*/ 0 h 2752"/>
                <a:gd name="T2" fmla="*/ 0 w 4960"/>
                <a:gd name="T3" fmla="*/ 324 h 2752"/>
                <a:gd name="T4" fmla="*/ 0 w 4960"/>
                <a:gd name="T5" fmla="*/ 1992 h 2752"/>
                <a:gd name="T6" fmla="*/ 0 w 4960"/>
                <a:gd name="T7" fmla="*/ 2752 h 2752"/>
                <a:gd name="T8" fmla="*/ 4960 w 4960"/>
                <a:gd name="T9" fmla="*/ 2752 h 2752"/>
                <a:gd name="T10" fmla="*/ 4960 w 4960"/>
                <a:gd name="T11" fmla="*/ 1992 h 2752"/>
                <a:gd name="T12" fmla="*/ 4960 w 4960"/>
                <a:gd name="T13" fmla="*/ 324 h 2752"/>
                <a:gd name="T14" fmla="*/ 4960 w 4960"/>
                <a:gd name="T15" fmla="*/ 0 h 2752"/>
                <a:gd name="T16" fmla="*/ 4960 w 4960"/>
                <a:gd name="T17" fmla="*/ 0 h 2752"/>
                <a:gd name="T18" fmla="*/ 4734 w 4960"/>
                <a:gd name="T19" fmla="*/ 34 h 2752"/>
                <a:gd name="T20" fmla="*/ 4510 w 4960"/>
                <a:gd name="T21" fmla="*/ 64 h 2752"/>
                <a:gd name="T22" fmla="*/ 4284 w 4960"/>
                <a:gd name="T23" fmla="*/ 90 h 2752"/>
                <a:gd name="T24" fmla="*/ 4060 w 4960"/>
                <a:gd name="T25" fmla="*/ 114 h 2752"/>
                <a:gd name="T26" fmla="*/ 3836 w 4960"/>
                <a:gd name="T27" fmla="*/ 132 h 2752"/>
                <a:gd name="T28" fmla="*/ 3614 w 4960"/>
                <a:gd name="T29" fmla="*/ 146 h 2752"/>
                <a:gd name="T30" fmla="*/ 3392 w 4960"/>
                <a:gd name="T31" fmla="*/ 158 h 2752"/>
                <a:gd name="T32" fmla="*/ 3174 w 4960"/>
                <a:gd name="T33" fmla="*/ 166 h 2752"/>
                <a:gd name="T34" fmla="*/ 2960 w 4960"/>
                <a:gd name="T35" fmla="*/ 172 h 2752"/>
                <a:gd name="T36" fmla="*/ 2748 w 4960"/>
                <a:gd name="T37" fmla="*/ 174 h 2752"/>
                <a:gd name="T38" fmla="*/ 2542 w 4960"/>
                <a:gd name="T39" fmla="*/ 174 h 2752"/>
                <a:gd name="T40" fmla="*/ 2338 w 4960"/>
                <a:gd name="T41" fmla="*/ 174 h 2752"/>
                <a:gd name="T42" fmla="*/ 2140 w 4960"/>
                <a:gd name="T43" fmla="*/ 170 h 2752"/>
                <a:gd name="T44" fmla="*/ 1948 w 4960"/>
                <a:gd name="T45" fmla="*/ 164 h 2752"/>
                <a:gd name="T46" fmla="*/ 1762 w 4960"/>
                <a:gd name="T47" fmla="*/ 156 h 2752"/>
                <a:gd name="T48" fmla="*/ 1582 w 4960"/>
                <a:gd name="T49" fmla="*/ 148 h 2752"/>
                <a:gd name="T50" fmla="*/ 1410 w 4960"/>
                <a:gd name="T51" fmla="*/ 138 h 2752"/>
                <a:gd name="T52" fmla="*/ 1244 w 4960"/>
                <a:gd name="T53" fmla="*/ 128 h 2752"/>
                <a:gd name="T54" fmla="*/ 1088 w 4960"/>
                <a:gd name="T55" fmla="*/ 116 h 2752"/>
                <a:gd name="T56" fmla="*/ 938 w 4960"/>
                <a:gd name="T57" fmla="*/ 104 h 2752"/>
                <a:gd name="T58" fmla="*/ 668 w 4960"/>
                <a:gd name="T59" fmla="*/ 78 h 2752"/>
                <a:gd name="T60" fmla="*/ 438 w 4960"/>
                <a:gd name="T61" fmla="*/ 54 h 2752"/>
                <a:gd name="T62" fmla="*/ 254 w 4960"/>
                <a:gd name="T63" fmla="*/ 34 h 2752"/>
                <a:gd name="T64" fmla="*/ 116 w 4960"/>
                <a:gd name="T65" fmla="*/ 16 h 2752"/>
                <a:gd name="T66" fmla="*/ 0 w 4960"/>
                <a:gd name="T67" fmla="*/ 0 h 2752"/>
                <a:gd name="T68" fmla="*/ 0 w 4960"/>
                <a:gd name="T69" fmla="*/ 0 h 2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/>
            <p:cNvSpPr>
              <a:spLocks/>
            </p:cNvSpPr>
            <p:nvPr/>
          </p:nvSpPr>
          <p:spPr bwMode="gray">
            <a:xfrm rot="-5912394">
              <a:off x="2769747" y="1458373"/>
              <a:ext cx="2377690" cy="317748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4320 h 4320"/>
                <a:gd name="T4" fmla="*/ 5760 w 5760"/>
                <a:gd name="T5" fmla="*/ 4320 h 4320"/>
                <a:gd name="T6" fmla="*/ 5760 w 5760"/>
                <a:gd name="T7" fmla="*/ 0 h 4320"/>
                <a:gd name="T8" fmla="*/ 0 w 5760"/>
                <a:gd name="T9" fmla="*/ 0 h 4320"/>
                <a:gd name="T10" fmla="*/ 5444 w 5760"/>
                <a:gd name="T11" fmla="*/ 4004 h 4320"/>
                <a:gd name="T12" fmla="*/ 324 w 5760"/>
                <a:gd name="T13" fmla="*/ 4004 h 4320"/>
                <a:gd name="T14" fmla="*/ 324 w 5760"/>
                <a:gd name="T15" fmla="*/ 324 h 4320"/>
                <a:gd name="T16" fmla="*/ 5444 w 5760"/>
                <a:gd name="T17" fmla="*/ 324 h 4320"/>
                <a:gd name="T18" fmla="*/ 5444 w 5760"/>
                <a:gd name="T19" fmla="*/ 4004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 06</a:t>
            </a:r>
            <a:endParaRPr lang="en-NZ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 280</a:t>
            </a:r>
          </a:p>
        </p:txBody>
      </p:sp>
      <p:sp>
        <p:nvSpPr>
          <p:cNvPr id="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 smtClean="0"/>
            </a:lvl1pPr>
          </a:lstStyle>
          <a:p>
            <a:pPr>
              <a:defRPr/>
            </a:pPr>
            <a:fld id="{A5BA6C1A-7AD7-4707-92B8-89583B8832D4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9973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11"/>
            <p:cNvSpPr/>
            <p:nvPr/>
          </p:nvSpPr>
          <p:spPr>
            <a:xfrm>
              <a:off x="5283200" y="401616"/>
              <a:ext cx="3465513" cy="6054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1"/>
            <p:cNvSpPr>
              <a:spLocks/>
            </p:cNvSpPr>
            <p:nvPr/>
          </p:nvSpPr>
          <p:spPr bwMode="gray">
            <a:xfrm rot="-5400000">
              <a:off x="2852610" y="1765596"/>
              <a:ext cx="5995993" cy="3326809"/>
            </a:xfrm>
            <a:custGeom>
              <a:avLst/>
              <a:gdLst>
                <a:gd name="T0" fmla="*/ 0 w 4960"/>
                <a:gd name="T1" fmla="*/ 0 h 2752"/>
                <a:gd name="T2" fmla="*/ 0 w 4960"/>
                <a:gd name="T3" fmla="*/ 324 h 2752"/>
                <a:gd name="T4" fmla="*/ 0 w 4960"/>
                <a:gd name="T5" fmla="*/ 1992 h 2752"/>
                <a:gd name="T6" fmla="*/ 0 w 4960"/>
                <a:gd name="T7" fmla="*/ 2752 h 2752"/>
                <a:gd name="T8" fmla="*/ 4960 w 4960"/>
                <a:gd name="T9" fmla="*/ 2752 h 2752"/>
                <a:gd name="T10" fmla="*/ 4960 w 4960"/>
                <a:gd name="T11" fmla="*/ 1992 h 2752"/>
                <a:gd name="T12" fmla="*/ 4960 w 4960"/>
                <a:gd name="T13" fmla="*/ 324 h 2752"/>
                <a:gd name="T14" fmla="*/ 4960 w 4960"/>
                <a:gd name="T15" fmla="*/ 0 h 2752"/>
                <a:gd name="T16" fmla="*/ 4960 w 4960"/>
                <a:gd name="T17" fmla="*/ 0 h 2752"/>
                <a:gd name="T18" fmla="*/ 4734 w 4960"/>
                <a:gd name="T19" fmla="*/ 34 h 2752"/>
                <a:gd name="T20" fmla="*/ 4510 w 4960"/>
                <a:gd name="T21" fmla="*/ 64 h 2752"/>
                <a:gd name="T22" fmla="*/ 4284 w 4960"/>
                <a:gd name="T23" fmla="*/ 90 h 2752"/>
                <a:gd name="T24" fmla="*/ 4060 w 4960"/>
                <a:gd name="T25" fmla="*/ 114 h 2752"/>
                <a:gd name="T26" fmla="*/ 3836 w 4960"/>
                <a:gd name="T27" fmla="*/ 132 h 2752"/>
                <a:gd name="T28" fmla="*/ 3614 w 4960"/>
                <a:gd name="T29" fmla="*/ 146 h 2752"/>
                <a:gd name="T30" fmla="*/ 3392 w 4960"/>
                <a:gd name="T31" fmla="*/ 158 h 2752"/>
                <a:gd name="T32" fmla="*/ 3174 w 4960"/>
                <a:gd name="T33" fmla="*/ 166 h 2752"/>
                <a:gd name="T34" fmla="*/ 2960 w 4960"/>
                <a:gd name="T35" fmla="*/ 172 h 2752"/>
                <a:gd name="T36" fmla="*/ 2748 w 4960"/>
                <a:gd name="T37" fmla="*/ 174 h 2752"/>
                <a:gd name="T38" fmla="*/ 2542 w 4960"/>
                <a:gd name="T39" fmla="*/ 174 h 2752"/>
                <a:gd name="T40" fmla="*/ 2338 w 4960"/>
                <a:gd name="T41" fmla="*/ 174 h 2752"/>
                <a:gd name="T42" fmla="*/ 2140 w 4960"/>
                <a:gd name="T43" fmla="*/ 170 h 2752"/>
                <a:gd name="T44" fmla="*/ 1948 w 4960"/>
                <a:gd name="T45" fmla="*/ 164 h 2752"/>
                <a:gd name="T46" fmla="*/ 1762 w 4960"/>
                <a:gd name="T47" fmla="*/ 156 h 2752"/>
                <a:gd name="T48" fmla="*/ 1582 w 4960"/>
                <a:gd name="T49" fmla="*/ 148 h 2752"/>
                <a:gd name="T50" fmla="*/ 1410 w 4960"/>
                <a:gd name="T51" fmla="*/ 138 h 2752"/>
                <a:gd name="T52" fmla="*/ 1244 w 4960"/>
                <a:gd name="T53" fmla="*/ 128 h 2752"/>
                <a:gd name="T54" fmla="*/ 1088 w 4960"/>
                <a:gd name="T55" fmla="*/ 116 h 2752"/>
                <a:gd name="T56" fmla="*/ 938 w 4960"/>
                <a:gd name="T57" fmla="*/ 104 h 2752"/>
                <a:gd name="T58" fmla="*/ 668 w 4960"/>
                <a:gd name="T59" fmla="*/ 78 h 2752"/>
                <a:gd name="T60" fmla="*/ 438 w 4960"/>
                <a:gd name="T61" fmla="*/ 54 h 2752"/>
                <a:gd name="T62" fmla="*/ 254 w 4960"/>
                <a:gd name="T63" fmla="*/ 34 h 2752"/>
                <a:gd name="T64" fmla="*/ 116 w 4960"/>
                <a:gd name="T65" fmla="*/ 16 h 2752"/>
                <a:gd name="T66" fmla="*/ 0 w 4960"/>
                <a:gd name="T67" fmla="*/ 0 h 2752"/>
                <a:gd name="T68" fmla="*/ 0 w 4960"/>
                <a:gd name="T69" fmla="*/ 0 h 2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/>
            <p:cNvSpPr>
              <a:spLocks/>
            </p:cNvSpPr>
            <p:nvPr/>
          </p:nvSpPr>
          <p:spPr bwMode="gray">
            <a:xfrm rot="-5912394">
              <a:off x="3074559" y="1458373"/>
              <a:ext cx="2377690" cy="317748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4320 h 4320"/>
                <a:gd name="T4" fmla="*/ 5760 w 5760"/>
                <a:gd name="T5" fmla="*/ 4320 h 4320"/>
                <a:gd name="T6" fmla="*/ 5760 w 5760"/>
                <a:gd name="T7" fmla="*/ 0 h 4320"/>
                <a:gd name="T8" fmla="*/ 0 w 5760"/>
                <a:gd name="T9" fmla="*/ 0 h 4320"/>
                <a:gd name="T10" fmla="*/ 5444 w 5760"/>
                <a:gd name="T11" fmla="*/ 4004 h 4320"/>
                <a:gd name="T12" fmla="*/ 324 w 5760"/>
                <a:gd name="T13" fmla="*/ 4004 h 4320"/>
                <a:gd name="T14" fmla="*/ 324 w 5760"/>
                <a:gd name="T15" fmla="*/ 324 h 4320"/>
                <a:gd name="T16" fmla="*/ 5444 w 5760"/>
                <a:gd name="T17" fmla="*/ 324 h 4320"/>
                <a:gd name="T18" fmla="*/ 5444 w 5760"/>
                <a:gd name="T19" fmla="*/ 4004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 06</a:t>
            </a:r>
            <a:endParaRPr lang="en-NZ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 280</a:t>
            </a:r>
          </a:p>
        </p:txBody>
      </p:sp>
      <p:sp>
        <p:nvSpPr>
          <p:cNvPr id="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 smtClean="0"/>
            </a:lvl1pPr>
          </a:lstStyle>
          <a:p>
            <a:pPr>
              <a:defRPr/>
            </a:pPr>
            <a:fld id="{32E79E96-47C6-4E7A-9EF0-FF9D52A956FF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46060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5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1" name="Freeform 5"/>
            <p:cNvSpPr>
              <a:spLocks/>
            </p:cNvSpPr>
            <p:nvPr/>
          </p:nvSpPr>
          <p:spPr bwMode="gray">
            <a:xfrm rot="-589932">
              <a:off x="6359946" y="1790293"/>
              <a:ext cx="2377690" cy="317748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24"/>
            <p:cNvSpPr>
              <a:spLocks/>
            </p:cNvSpPr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>
                <a:gd name="T0" fmla="*/ 0 w 4960"/>
                <a:gd name="T1" fmla="*/ 0 h 2752"/>
                <a:gd name="T2" fmla="*/ 0 w 4960"/>
                <a:gd name="T3" fmla="*/ 324 h 2752"/>
                <a:gd name="T4" fmla="*/ 0 w 4960"/>
                <a:gd name="T5" fmla="*/ 1992 h 2752"/>
                <a:gd name="T6" fmla="*/ 0 w 4960"/>
                <a:gd name="T7" fmla="*/ 2752 h 2752"/>
                <a:gd name="T8" fmla="*/ 4960 w 4960"/>
                <a:gd name="T9" fmla="*/ 2752 h 2752"/>
                <a:gd name="T10" fmla="*/ 4960 w 4960"/>
                <a:gd name="T11" fmla="*/ 1992 h 2752"/>
                <a:gd name="T12" fmla="*/ 4960 w 4960"/>
                <a:gd name="T13" fmla="*/ 324 h 2752"/>
                <a:gd name="T14" fmla="*/ 4960 w 4960"/>
                <a:gd name="T15" fmla="*/ 0 h 2752"/>
                <a:gd name="T16" fmla="*/ 4960 w 4960"/>
                <a:gd name="T17" fmla="*/ 0 h 2752"/>
                <a:gd name="T18" fmla="*/ 4734 w 4960"/>
                <a:gd name="T19" fmla="*/ 34 h 2752"/>
                <a:gd name="T20" fmla="*/ 4510 w 4960"/>
                <a:gd name="T21" fmla="*/ 64 h 2752"/>
                <a:gd name="T22" fmla="*/ 4284 w 4960"/>
                <a:gd name="T23" fmla="*/ 90 h 2752"/>
                <a:gd name="T24" fmla="*/ 4060 w 4960"/>
                <a:gd name="T25" fmla="*/ 114 h 2752"/>
                <a:gd name="T26" fmla="*/ 3836 w 4960"/>
                <a:gd name="T27" fmla="*/ 132 h 2752"/>
                <a:gd name="T28" fmla="*/ 3614 w 4960"/>
                <a:gd name="T29" fmla="*/ 146 h 2752"/>
                <a:gd name="T30" fmla="*/ 3392 w 4960"/>
                <a:gd name="T31" fmla="*/ 158 h 2752"/>
                <a:gd name="T32" fmla="*/ 3174 w 4960"/>
                <a:gd name="T33" fmla="*/ 166 h 2752"/>
                <a:gd name="T34" fmla="*/ 2960 w 4960"/>
                <a:gd name="T35" fmla="*/ 172 h 2752"/>
                <a:gd name="T36" fmla="*/ 2748 w 4960"/>
                <a:gd name="T37" fmla="*/ 174 h 2752"/>
                <a:gd name="T38" fmla="*/ 2542 w 4960"/>
                <a:gd name="T39" fmla="*/ 174 h 2752"/>
                <a:gd name="T40" fmla="*/ 2338 w 4960"/>
                <a:gd name="T41" fmla="*/ 174 h 2752"/>
                <a:gd name="T42" fmla="*/ 2140 w 4960"/>
                <a:gd name="T43" fmla="*/ 170 h 2752"/>
                <a:gd name="T44" fmla="*/ 1948 w 4960"/>
                <a:gd name="T45" fmla="*/ 164 h 2752"/>
                <a:gd name="T46" fmla="*/ 1762 w 4960"/>
                <a:gd name="T47" fmla="*/ 156 h 2752"/>
                <a:gd name="T48" fmla="*/ 1582 w 4960"/>
                <a:gd name="T49" fmla="*/ 148 h 2752"/>
                <a:gd name="T50" fmla="*/ 1410 w 4960"/>
                <a:gd name="T51" fmla="*/ 138 h 2752"/>
                <a:gd name="T52" fmla="*/ 1244 w 4960"/>
                <a:gd name="T53" fmla="*/ 128 h 2752"/>
                <a:gd name="T54" fmla="*/ 1088 w 4960"/>
                <a:gd name="T55" fmla="*/ 116 h 2752"/>
                <a:gd name="T56" fmla="*/ 938 w 4960"/>
                <a:gd name="T57" fmla="*/ 104 h 2752"/>
                <a:gd name="T58" fmla="*/ 668 w 4960"/>
                <a:gd name="T59" fmla="*/ 78 h 2752"/>
                <a:gd name="T60" fmla="*/ 438 w 4960"/>
                <a:gd name="T61" fmla="*/ 54 h 2752"/>
                <a:gd name="T62" fmla="*/ 254 w 4960"/>
                <a:gd name="T63" fmla="*/ 34 h 2752"/>
                <a:gd name="T64" fmla="*/ 116 w 4960"/>
                <a:gd name="T65" fmla="*/ 16 h 2752"/>
                <a:gd name="T66" fmla="*/ 0 w 4960"/>
                <a:gd name="T67" fmla="*/ 0 h 2752"/>
                <a:gd name="T68" fmla="*/ 0 w 4960"/>
                <a:gd name="T69" fmla="*/ 0 h 2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4320 h 4320"/>
                <a:gd name="T4" fmla="*/ 5760 w 5760"/>
                <a:gd name="T5" fmla="*/ 4320 h 4320"/>
                <a:gd name="T6" fmla="*/ 5760 w 5760"/>
                <a:gd name="T7" fmla="*/ 0 h 4320"/>
                <a:gd name="T8" fmla="*/ 0 w 5760"/>
                <a:gd name="T9" fmla="*/ 0 h 4320"/>
                <a:gd name="T10" fmla="*/ 5444 w 5760"/>
                <a:gd name="T11" fmla="*/ 4004 h 4320"/>
                <a:gd name="T12" fmla="*/ 324 w 5760"/>
                <a:gd name="T13" fmla="*/ 4004 h 4320"/>
                <a:gd name="T14" fmla="*/ 324 w 5760"/>
                <a:gd name="T15" fmla="*/ 324 h 4320"/>
                <a:gd name="T16" fmla="*/ 5444 w 5760"/>
                <a:gd name="T17" fmla="*/ 324 h 4320"/>
                <a:gd name="T18" fmla="*/ 5444 w 5760"/>
                <a:gd name="T19" fmla="*/ 4004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gray">
          <a:xfrm>
            <a:off x="866775" y="927100"/>
            <a:ext cx="63452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63600" y="2489200"/>
            <a:ext cx="6346825" cy="353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3963" y="6365875"/>
            <a:ext cx="9906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b="1" i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Handout 02</a:t>
            </a:r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550" y="6365875"/>
            <a:ext cx="38608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b="1" i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NZ"/>
              <a:t>COMPSCI 280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738" y="295275"/>
            <a:ext cx="790575" cy="768350"/>
          </a:xfrm>
          <a:prstGeom prst="rect">
            <a:avLst/>
          </a:prstGeom>
        </p:spPr>
        <p:txBody>
          <a:bodyPr anchor="b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280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74091A1B-1875-446F-BE88-9114EF757CEC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  <p:sldLayoutId id="2147484048" r:id="rId12"/>
    <p:sldLayoutId id="2147484049" r:id="rId13"/>
    <p:sldLayoutId id="2147484050" r:id="rId14"/>
    <p:sldLayoutId id="2147484051" r:id="rId15"/>
    <p:sldLayoutId id="2147484052" r:id="rId16"/>
    <p:sldLayoutId id="2147484053" r:id="rId17"/>
    <p:sldLayoutId id="2147484054" r:id="rId18"/>
  </p:sldLayoutIdLst>
  <p:hf hdr="0"/>
  <p:txStyles>
    <p:titleStyle>
      <a:lvl1pPr algn="l" defTabSz="457200" rtl="0" fontAlgn="base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anose="020B0502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anose="020B0502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anose="020B0502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685800" indent="-282575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95885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233488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1508125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4"/>
          <p:cNvSpPr txBox="1">
            <a:spLocks noChangeArrowheads="1"/>
          </p:cNvSpPr>
          <p:nvPr/>
        </p:nvSpPr>
        <p:spPr bwMode="auto">
          <a:xfrm>
            <a:off x="539750" y="3141663"/>
            <a:ext cx="80645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/>
            <a:r>
              <a:rPr lang="ru-RU" altLang="en-US" sz="3600"/>
              <a:t>Синтаксис </a:t>
            </a:r>
            <a:r>
              <a:rPr lang="en-US" altLang="en-US" sz="3600"/>
              <a:t>C#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ru-RU" altLang="en-US"/>
              <a:t>Вложенный</a:t>
            </a:r>
            <a:r>
              <a:rPr lang="en-US" altLang="en-US"/>
              <a:t> IF-ELSE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232B3873-C4FB-435F-95CD-B8F8CC19CE1D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10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258888" y="3394075"/>
            <a:ext cx="3311525" cy="1122363"/>
          </a:xfrm>
          <a:prstGeom prst="rect">
            <a:avLst/>
          </a:prstGeom>
          <a:solidFill>
            <a:srgbClr val="C0C0C0">
              <a:alpha val="50195"/>
            </a:srgbClr>
          </a:solidFill>
          <a:ln w="9525" algn="ctr">
            <a:solidFill>
              <a:srgbClr val="000000"/>
            </a:solidFill>
            <a:miter lim="800000"/>
            <a:headEnd/>
            <a:tailEnd type="none" w="lg" len="med"/>
          </a:ln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if (i &gt; j)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if (i &gt; k)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  Console.WriteLine("A");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else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Console.WriteLine("B");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4859338" y="2609850"/>
            <a:ext cx="3816350" cy="1122363"/>
          </a:xfrm>
          <a:prstGeom prst="rect">
            <a:avLst/>
          </a:prstGeom>
          <a:solidFill>
            <a:srgbClr val="C0C0C0">
              <a:alpha val="50195"/>
            </a:srgbClr>
          </a:solidFill>
          <a:ln w="9525" algn="ctr">
            <a:solidFill>
              <a:srgbClr val="000000"/>
            </a:solidFill>
            <a:miter lim="800000"/>
            <a:headEnd/>
            <a:tailEnd type="none" w="lg" len="med"/>
          </a:ln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if (i &gt; j)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if (i &gt; k)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  Console.WriteLine("A");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else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  Console.WriteLine("B");</a:t>
            </a:r>
          </a:p>
        </p:txBody>
      </p:sp>
      <p:sp>
        <p:nvSpPr>
          <p:cNvPr id="31750" name="AutoShape 6"/>
          <p:cNvSpPr>
            <a:spLocks noChangeArrowheads="1"/>
          </p:cNvSpPr>
          <p:nvPr/>
        </p:nvSpPr>
        <p:spPr bwMode="auto">
          <a:xfrm>
            <a:off x="180975" y="2665413"/>
            <a:ext cx="1654175" cy="504825"/>
          </a:xfrm>
          <a:prstGeom prst="wedgeRectCallout">
            <a:avLst>
              <a:gd name="adj1" fmla="val -356"/>
              <a:gd name="adj2" fmla="val 200356"/>
            </a:avLst>
          </a:prstGeom>
          <a:solidFill>
            <a:srgbClr val="FFFF00"/>
          </a:solidFill>
          <a:ln w="12700" algn="ctr">
            <a:solidFill>
              <a:srgbClr val="800000"/>
            </a:solidFill>
            <a:miter lim="800000"/>
            <a:headEnd/>
            <a:tailEnd type="none" w="lg" len="med"/>
          </a:ln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400" b="1">
                <a:solidFill>
                  <a:schemeClr val="tx1"/>
                </a:solidFill>
                <a:latin typeface="Tahoma" panose="020B0604030504040204" pitchFamily="34" charset="0"/>
              </a:rPr>
              <a:t>Некорректный отступ</a:t>
            </a:r>
            <a:endParaRPr lang="en-NZ" altLang="en-US" sz="1400" b="1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4859338" y="3954463"/>
            <a:ext cx="3816350" cy="1122362"/>
          </a:xfrm>
          <a:prstGeom prst="rect">
            <a:avLst/>
          </a:prstGeom>
          <a:solidFill>
            <a:srgbClr val="C0C0C0">
              <a:alpha val="50195"/>
            </a:srgbClr>
          </a:solidFill>
          <a:ln w="9525" algn="ctr">
            <a:solidFill>
              <a:srgbClr val="000000"/>
            </a:solidFill>
            <a:miter lim="800000"/>
            <a:headEnd/>
            <a:tailEnd type="none" w="lg" len="med"/>
          </a:ln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if (i &gt; j)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if (i &gt; k)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  Console.WriteLine("A");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} else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  Console.WriteLine("B");</a:t>
            </a:r>
          </a:p>
        </p:txBody>
      </p:sp>
      <p:sp>
        <p:nvSpPr>
          <p:cNvPr id="31752" name="TextBox 1"/>
          <p:cNvSpPr txBox="1">
            <a:spLocks noChangeArrowheads="1"/>
          </p:cNvSpPr>
          <p:nvPr/>
        </p:nvSpPr>
        <p:spPr bwMode="auto">
          <a:xfrm>
            <a:off x="865188" y="5076825"/>
            <a:ext cx="3176587" cy="14763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>
                <a:solidFill>
                  <a:schemeClr val="tx1"/>
                </a:solidFill>
                <a:latin typeface="Tahoma" panose="020B0604030504040204" pitchFamily="34" charset="0"/>
              </a:rPr>
              <a:t>К сведению</a:t>
            </a:r>
            <a:r>
              <a:rPr lang="en-NZ" altLang="en-US">
                <a:solidFill>
                  <a:schemeClr val="tx1"/>
                </a:solidFill>
                <a:latin typeface="Tahoma" panose="020B0604030504040204" pitchFamily="34" charset="0"/>
              </a:rPr>
              <a:t>: </a:t>
            </a:r>
            <a:r>
              <a:rPr lang="ru-RU" altLang="en-US">
                <a:solidFill>
                  <a:schemeClr val="tx1"/>
                </a:solidFill>
                <a:latin typeface="Tahoma" panose="020B0604030504040204" pitchFamily="34" charset="0"/>
              </a:rPr>
              <a:t>используя средства форматирования кода </a:t>
            </a:r>
            <a:r>
              <a:rPr lang="en-US" altLang="en-US">
                <a:solidFill>
                  <a:schemeClr val="tx1"/>
                </a:solidFill>
                <a:latin typeface="Tahoma" panose="020B0604030504040204" pitchFamily="34" charset="0"/>
              </a:rPr>
              <a:t>ReShaper </a:t>
            </a:r>
            <a:r>
              <a:rPr lang="ru-RU" altLang="en-US">
                <a:solidFill>
                  <a:schemeClr val="tx1"/>
                </a:solidFill>
                <a:latin typeface="Tahoma" panose="020B0604030504040204" pitchFamily="34" charset="0"/>
              </a:rPr>
              <a:t>комбинация</a:t>
            </a:r>
            <a:r>
              <a:rPr lang="en-NZ" altLang="en-US">
                <a:solidFill>
                  <a:schemeClr val="tx1"/>
                </a:solidFill>
                <a:latin typeface="Tahoma" panose="020B0604030504040204" pitchFamily="34" charset="0"/>
              </a:rPr>
              <a:t> Ctrl+K, Ctrl+</a:t>
            </a:r>
            <a:r>
              <a:rPr lang="en-US" altLang="en-US">
                <a:solidFill>
                  <a:schemeClr val="tx1"/>
                </a:solidFill>
                <a:latin typeface="Tahoma" panose="020B0604030504040204" pitchFamily="34" charset="0"/>
              </a:rPr>
              <a:t>D</a:t>
            </a:r>
            <a:r>
              <a:rPr lang="en-NZ" altLang="en-US">
                <a:solidFill>
                  <a:schemeClr val="tx1"/>
                </a:solidFill>
                <a:latin typeface="Tahoma" panose="020B0604030504040204" pitchFamily="34" charset="0"/>
              </a:rPr>
              <a:t> </a:t>
            </a:r>
            <a:r>
              <a:rPr lang="ru-RU" altLang="en-US">
                <a:solidFill>
                  <a:schemeClr val="tx1"/>
                </a:solidFill>
                <a:latin typeface="Tahoma" panose="020B0604030504040204" pitchFamily="34" charset="0"/>
              </a:rPr>
              <a:t>применяет автоформатирование кода.</a:t>
            </a:r>
            <a:endParaRPr lang="en-NZ" altLang="en-US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ru-RU" altLang="en-US"/>
              <a:t>Многовариантный</a:t>
            </a:r>
            <a:r>
              <a:rPr lang="en-US" altLang="en-US"/>
              <a:t> IF-ELSE </a:t>
            </a:r>
          </a:p>
        </p:txBody>
      </p:sp>
      <p:sp>
        <p:nvSpPr>
          <p:cNvPr id="327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23850" y="2781300"/>
            <a:ext cx="4895850" cy="34528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altLang="en-US" sz="2000"/>
              <a:t>Многовариантный</a:t>
            </a:r>
            <a:r>
              <a:rPr lang="en-US" altLang="en-US" sz="2000"/>
              <a:t> </a:t>
            </a:r>
            <a:r>
              <a:rPr lang="ru-RU" altLang="en-US" sz="2000"/>
              <a:t>блок </a:t>
            </a:r>
            <a:r>
              <a:rPr lang="en-US" altLang="en-US" sz="2000"/>
              <a:t>if-else </a:t>
            </a:r>
            <a:r>
              <a:rPr lang="ru-RU" altLang="en-US" sz="2000"/>
              <a:t>это просто обычный</a:t>
            </a:r>
            <a:r>
              <a:rPr lang="en-US" altLang="en-US" sz="2000"/>
              <a:t> </a:t>
            </a:r>
            <a:r>
              <a:rPr lang="ru-RU" altLang="en-US" sz="2000"/>
              <a:t>блок </a:t>
            </a:r>
            <a:r>
              <a:rPr lang="en-US" altLang="en-US" sz="2000"/>
              <a:t>if-else </a:t>
            </a:r>
            <a:r>
              <a:rPr lang="ru-RU" altLang="en-US" sz="2000"/>
              <a:t>который содержит другой</a:t>
            </a:r>
            <a:r>
              <a:rPr lang="en-US" altLang="en-US" sz="2000"/>
              <a:t> if-else </a:t>
            </a:r>
            <a:r>
              <a:rPr lang="ru-RU" altLang="en-US" sz="2000"/>
              <a:t>блок</a:t>
            </a:r>
            <a:r>
              <a:rPr lang="en-US" altLang="en-US" sz="2000"/>
              <a:t> </a:t>
            </a:r>
            <a:r>
              <a:rPr lang="ru-RU" altLang="en-US" sz="2000"/>
              <a:t>в каждый ветке </a:t>
            </a:r>
            <a:r>
              <a:rPr lang="en-US" altLang="en-US" sz="2000"/>
              <a:t>else</a:t>
            </a:r>
          </a:p>
          <a:p>
            <a:pPr>
              <a:lnSpc>
                <a:spcPct val="80000"/>
              </a:lnSpc>
            </a:pPr>
            <a:r>
              <a:rPr lang="ru-RU" altLang="en-US" sz="2000"/>
              <a:t>Кадый из </a:t>
            </a:r>
            <a:r>
              <a:rPr lang="en-US" altLang="en-US" sz="2000"/>
              <a:t>‘Boolean_Expression’ </a:t>
            </a:r>
            <a:r>
              <a:rPr lang="ru-RU" altLang="en-US" sz="2000"/>
              <a:t>проверяются по порядку пока один из них не вернёт </a:t>
            </a:r>
            <a:r>
              <a:rPr lang="en-US" altLang="en-US" sz="2000"/>
              <a:t>true. </a:t>
            </a:r>
            <a:r>
              <a:rPr lang="ru-RU" altLang="en-US" sz="2000"/>
              <a:t>Если ни один из них не вернёт </a:t>
            </a:r>
            <a:r>
              <a:rPr lang="en-US" altLang="en-US" sz="2000"/>
              <a:t>true, </a:t>
            </a:r>
            <a:r>
              <a:rPr lang="ru-RU" altLang="en-US" sz="2000"/>
              <a:t>отработает последний блок </a:t>
            </a:r>
            <a:r>
              <a:rPr lang="en-US" altLang="en-US" sz="2000"/>
              <a:t>else.</a:t>
            </a:r>
          </a:p>
          <a:p>
            <a:pPr>
              <a:lnSpc>
                <a:spcPct val="80000"/>
              </a:lnSpc>
            </a:pPr>
            <a:r>
              <a:rPr lang="ru-RU" altLang="en-US" sz="2000"/>
              <a:t>Последний</a:t>
            </a:r>
            <a:r>
              <a:rPr lang="en-US" altLang="en-US" sz="2000"/>
              <a:t> else </a:t>
            </a:r>
            <a:r>
              <a:rPr lang="ru-RU" altLang="en-US" sz="2000"/>
              <a:t>опциональный</a:t>
            </a:r>
            <a:endParaRPr lang="en-US" altLang="en-US"/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0B4EA47A-8DA4-4543-89F9-F188DC9D2915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11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32773" name="Text Box 4"/>
          <p:cNvSpPr txBox="1">
            <a:spLocks noChangeArrowheads="1"/>
          </p:cNvSpPr>
          <p:nvPr/>
        </p:nvSpPr>
        <p:spPr bwMode="auto">
          <a:xfrm>
            <a:off x="5375275" y="3213100"/>
            <a:ext cx="3455988" cy="1760538"/>
          </a:xfrm>
          <a:prstGeom prst="rect">
            <a:avLst/>
          </a:prstGeom>
          <a:solidFill>
            <a:srgbClr val="C0C0C0">
              <a:alpha val="50195"/>
            </a:srgbClr>
          </a:solidFill>
          <a:ln w="9525" algn="ctr">
            <a:solidFill>
              <a:srgbClr val="000000"/>
            </a:solidFill>
            <a:miter lim="800000"/>
            <a:headEnd/>
            <a:tailEnd type="none" w="lg" len="med"/>
          </a:ln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if (Boolean_Expression)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 Statement_1;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else if (Boolean_Expression)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 Statement_2;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else if (Boolean_Expression_n)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 Statement_n;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else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Statement;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ru-RU" altLang="en-US"/>
              <a:t>Блок </a:t>
            </a:r>
            <a:r>
              <a:rPr lang="en-US" altLang="en-US"/>
              <a:t>Switch</a:t>
            </a:r>
          </a:p>
        </p:txBody>
      </p:sp>
      <p:sp>
        <p:nvSpPr>
          <p:cNvPr id="337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11188" y="2208213"/>
            <a:ext cx="8208962" cy="44608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altLang="en-US"/>
              <a:t>Блок </a:t>
            </a:r>
            <a:r>
              <a:rPr lang="en-US" altLang="en-US"/>
              <a:t>Switch</a:t>
            </a:r>
          </a:p>
          <a:p>
            <a:pPr lvl="1">
              <a:lnSpc>
                <a:spcPct val="80000"/>
              </a:lnSpc>
            </a:pPr>
            <a:r>
              <a:rPr lang="ru-RU" altLang="en-US"/>
              <a:t>Ведёт себя как многовариантный </a:t>
            </a:r>
            <a:r>
              <a:rPr lang="en-US" altLang="en-US"/>
              <a:t>if-else</a:t>
            </a:r>
          </a:p>
          <a:p>
            <a:pPr lvl="1">
              <a:lnSpc>
                <a:spcPct val="80000"/>
              </a:lnSpc>
            </a:pPr>
            <a:r>
              <a:rPr lang="ru-RU" altLang="en-US"/>
              <a:t>Передаёт на выполнение один из блоков, в зависимости от значение рассматриваемой переменной</a:t>
            </a:r>
            <a:endParaRPr lang="en-US" altLang="en-US"/>
          </a:p>
          <a:p>
            <a:pPr lvl="1">
              <a:lnSpc>
                <a:spcPct val="80000"/>
              </a:lnSpc>
            </a:pPr>
            <a:r>
              <a:rPr lang="ru-RU" altLang="en-US"/>
              <a:t>Ни одно из значений в </a:t>
            </a:r>
            <a:r>
              <a:rPr lang="en-US" altLang="en-US"/>
              <a:t>case </a:t>
            </a:r>
            <a:r>
              <a:rPr lang="ru-RU" altLang="en-US"/>
              <a:t>не должны повторяться</a:t>
            </a:r>
            <a:endParaRPr lang="en-US" altLang="en-US"/>
          </a:p>
          <a:p>
            <a:pPr lvl="1">
              <a:lnSpc>
                <a:spcPct val="80000"/>
              </a:lnSpc>
            </a:pPr>
            <a:r>
              <a:rPr lang="ru-RU" altLang="en-US"/>
              <a:t>Значение должно быть строкой или числом</a:t>
            </a:r>
            <a:endParaRPr lang="en-US" altLang="en-US"/>
          </a:p>
          <a:p>
            <a:pPr lvl="1">
              <a:lnSpc>
                <a:spcPct val="80000"/>
              </a:lnSpc>
            </a:pPr>
            <a:r>
              <a:rPr lang="ru-RU" altLang="en-US"/>
              <a:t>Выполнение блока </a:t>
            </a:r>
            <a:r>
              <a:rPr lang="en-US" altLang="en-US"/>
              <a:t>case </a:t>
            </a:r>
            <a:r>
              <a:rPr lang="ru-RU" altLang="en-US"/>
              <a:t>начинается на следующей строке и заканчивается при достижении кодом блока </a:t>
            </a:r>
            <a:r>
              <a:rPr lang="en-US" altLang="en-US"/>
              <a:t>break</a:t>
            </a:r>
          </a:p>
          <a:p>
            <a:pPr lvl="1">
              <a:lnSpc>
                <a:spcPct val="80000"/>
              </a:lnSpc>
            </a:pPr>
            <a:r>
              <a:rPr lang="ru-RU" altLang="en-US"/>
              <a:t>Если в</a:t>
            </a:r>
            <a:r>
              <a:rPr lang="en-US" altLang="en-US"/>
              <a:t> </a:t>
            </a:r>
            <a:r>
              <a:rPr lang="ru-RU" altLang="en-US"/>
              <a:t>найденном </a:t>
            </a:r>
            <a:r>
              <a:rPr lang="en-US" altLang="en-US"/>
              <a:t>case</a:t>
            </a:r>
            <a:r>
              <a:rPr lang="ru-RU" altLang="en-US"/>
              <a:t> нет кода, в исполнение приведётся следующий блок </a:t>
            </a:r>
            <a:r>
              <a:rPr lang="en-US" altLang="en-US"/>
              <a:t>case</a:t>
            </a:r>
          </a:p>
          <a:p>
            <a:pPr lvl="1">
              <a:lnSpc>
                <a:spcPct val="80000"/>
              </a:lnSpc>
            </a:pPr>
            <a:r>
              <a:rPr lang="ru-RU" altLang="en-US"/>
              <a:t>Опциональный блок </a:t>
            </a:r>
            <a:r>
              <a:rPr lang="en-US" altLang="en-US"/>
              <a:t>default </a:t>
            </a:r>
            <a:r>
              <a:rPr lang="ru-RU" altLang="en-US"/>
              <a:t>выполнится в случает, если ни один из </a:t>
            </a:r>
            <a:r>
              <a:rPr lang="en-US" altLang="en-US"/>
              <a:t>case </a:t>
            </a:r>
            <a:r>
              <a:rPr lang="ru-RU" altLang="en-US"/>
              <a:t>не был удовлетворён </a:t>
            </a:r>
            <a:endParaRPr lang="en-US" altLang="en-US"/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7E9ADB-E463-4738-858A-2C28E1BED76F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12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ru-RU" altLang="en-US"/>
              <a:t>Блок </a:t>
            </a:r>
            <a:r>
              <a:rPr lang="en-US" altLang="en-US"/>
              <a:t>Switch</a:t>
            </a: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92AE54B-90AF-4AF1-BE78-F942F1444798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13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grpSp>
        <p:nvGrpSpPr>
          <p:cNvPr id="34820" name="Group 4"/>
          <p:cNvGrpSpPr>
            <a:grpSpLocks/>
          </p:cNvGrpSpPr>
          <p:nvPr/>
        </p:nvGrpSpPr>
        <p:grpSpPr bwMode="auto">
          <a:xfrm>
            <a:off x="823913" y="3860800"/>
            <a:ext cx="3963987" cy="2684463"/>
            <a:chOff x="1344" y="1104"/>
            <a:chExt cx="2784" cy="2256"/>
          </a:xfrm>
        </p:grpSpPr>
        <p:sp>
          <p:nvSpPr>
            <p:cNvPr id="34824" name="AutoShape 5"/>
            <p:cNvSpPr>
              <a:spLocks noChangeArrowheads="1"/>
            </p:cNvSpPr>
            <p:nvPr/>
          </p:nvSpPr>
          <p:spPr bwMode="auto">
            <a:xfrm>
              <a:off x="1388" y="1344"/>
              <a:ext cx="768" cy="448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chemeClr val="tx1"/>
                  </a:solidFill>
                  <a:latin typeface="Tahoma" panose="020B0604030504040204" pitchFamily="34" charset="0"/>
                </a:rPr>
                <a:t>C</a:t>
              </a:r>
              <a:r>
                <a:rPr lang="en-US" altLang="en-US" sz="1400" b="1" baseline="-25000">
                  <a:solidFill>
                    <a:schemeClr val="tx1"/>
                  </a:solidFill>
                  <a:latin typeface="Tahoma" panose="020B0604030504040204" pitchFamily="34" charset="0"/>
                </a:rPr>
                <a:t>1</a:t>
              </a:r>
              <a:endParaRPr lang="en-US" altLang="en-US" sz="1400" b="1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4825" name="AutoShape 6"/>
            <p:cNvSpPr>
              <a:spLocks noChangeArrowheads="1"/>
            </p:cNvSpPr>
            <p:nvPr/>
          </p:nvSpPr>
          <p:spPr bwMode="auto">
            <a:xfrm>
              <a:off x="1388" y="2000"/>
              <a:ext cx="768" cy="448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chemeClr val="tx1"/>
                  </a:solidFill>
                  <a:latin typeface="Tahoma" panose="020B0604030504040204" pitchFamily="34" charset="0"/>
                </a:rPr>
                <a:t>C</a:t>
              </a:r>
              <a:r>
                <a:rPr lang="en-US" altLang="en-US" sz="1400" b="1" baseline="-25000">
                  <a:solidFill>
                    <a:schemeClr val="tx1"/>
                  </a:solidFill>
                  <a:latin typeface="Tahoma" panose="020B0604030504040204" pitchFamily="34" charset="0"/>
                </a:rPr>
                <a:t>2</a:t>
              </a:r>
              <a:endParaRPr lang="en-US" altLang="en-US" sz="1400" b="1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4826" name="AutoShape 7"/>
            <p:cNvSpPr>
              <a:spLocks noChangeArrowheads="1"/>
            </p:cNvSpPr>
            <p:nvPr/>
          </p:nvSpPr>
          <p:spPr bwMode="auto">
            <a:xfrm>
              <a:off x="1388" y="2672"/>
              <a:ext cx="768" cy="448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chemeClr val="tx1"/>
                  </a:solidFill>
                  <a:latin typeface="Tahoma" panose="020B0604030504040204" pitchFamily="34" charset="0"/>
                </a:rPr>
                <a:t>C</a:t>
              </a:r>
              <a:r>
                <a:rPr lang="en-US" altLang="en-US" sz="1400" b="1" baseline="-25000">
                  <a:solidFill>
                    <a:schemeClr val="tx1"/>
                  </a:solidFill>
                  <a:latin typeface="Tahoma" panose="020B0604030504040204" pitchFamily="34" charset="0"/>
                </a:rPr>
                <a:t>3</a:t>
              </a:r>
              <a:endParaRPr lang="en-US" altLang="en-US" sz="1400" b="1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4827" name="Rectangle 8"/>
            <p:cNvSpPr>
              <a:spLocks noChangeArrowheads="1"/>
            </p:cNvSpPr>
            <p:nvPr/>
          </p:nvSpPr>
          <p:spPr bwMode="auto">
            <a:xfrm>
              <a:off x="2492" y="1392"/>
              <a:ext cx="129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chemeClr val="tx1"/>
                  </a:solidFill>
                  <a:latin typeface="Tahoma" panose="020B0604030504040204" pitchFamily="34" charset="0"/>
                </a:rPr>
                <a:t>Statement(s)</a:t>
              </a:r>
              <a:r>
                <a:rPr lang="en-US" altLang="en-US" sz="1400" b="1" baseline="-25000">
                  <a:solidFill>
                    <a:schemeClr val="tx1"/>
                  </a:solidFill>
                  <a:latin typeface="Tahoma" panose="020B0604030504040204" pitchFamily="34" charset="0"/>
                </a:rPr>
                <a:t>1</a:t>
              </a:r>
              <a:endParaRPr lang="en-US" altLang="en-US" sz="1400" b="1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4828" name="Line 9"/>
            <p:cNvSpPr>
              <a:spLocks noChangeShapeType="1"/>
            </p:cNvSpPr>
            <p:nvPr/>
          </p:nvSpPr>
          <p:spPr bwMode="auto">
            <a:xfrm>
              <a:off x="2156" y="158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9" name="Text Box 10"/>
            <p:cNvSpPr txBox="1">
              <a:spLocks noChangeArrowheads="1"/>
            </p:cNvSpPr>
            <p:nvPr/>
          </p:nvSpPr>
          <p:spPr bwMode="auto">
            <a:xfrm>
              <a:off x="2056" y="1372"/>
              <a:ext cx="478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chemeClr val="tx1"/>
                  </a:solidFill>
                  <a:latin typeface="Tahoma" panose="020B0604030504040204" pitchFamily="34" charset="0"/>
                </a:rPr>
                <a:t>True</a:t>
              </a:r>
            </a:p>
          </p:txBody>
        </p:sp>
        <p:sp>
          <p:nvSpPr>
            <p:cNvPr id="34830" name="Line 11"/>
            <p:cNvSpPr>
              <a:spLocks noChangeShapeType="1"/>
            </p:cNvSpPr>
            <p:nvPr/>
          </p:nvSpPr>
          <p:spPr bwMode="auto">
            <a:xfrm>
              <a:off x="3788" y="158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1" name="Rectangle 12"/>
            <p:cNvSpPr>
              <a:spLocks noChangeArrowheads="1"/>
            </p:cNvSpPr>
            <p:nvPr/>
          </p:nvSpPr>
          <p:spPr bwMode="auto">
            <a:xfrm>
              <a:off x="2496" y="2016"/>
              <a:ext cx="129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chemeClr val="tx1"/>
                  </a:solidFill>
                  <a:latin typeface="Tahoma" panose="020B0604030504040204" pitchFamily="34" charset="0"/>
                </a:rPr>
                <a:t>Statement(s)</a:t>
              </a:r>
              <a:r>
                <a:rPr lang="en-US" altLang="en-US" sz="1400" b="1" baseline="-25000">
                  <a:solidFill>
                    <a:schemeClr val="tx1"/>
                  </a:solidFill>
                  <a:latin typeface="Tahoma" panose="020B0604030504040204" pitchFamily="34" charset="0"/>
                </a:rPr>
                <a:t>2</a:t>
              </a:r>
              <a:endParaRPr lang="en-US" altLang="en-US" sz="1400" b="1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4832" name="Line 13"/>
            <p:cNvSpPr>
              <a:spLocks noChangeShapeType="1"/>
            </p:cNvSpPr>
            <p:nvPr/>
          </p:nvSpPr>
          <p:spPr bwMode="auto">
            <a:xfrm>
              <a:off x="2160" y="220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3" name="Text Box 14"/>
            <p:cNvSpPr txBox="1">
              <a:spLocks noChangeArrowheads="1"/>
            </p:cNvSpPr>
            <p:nvPr/>
          </p:nvSpPr>
          <p:spPr bwMode="auto">
            <a:xfrm>
              <a:off x="2060" y="1997"/>
              <a:ext cx="478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chemeClr val="tx1"/>
                  </a:solidFill>
                  <a:latin typeface="Tahoma" panose="020B0604030504040204" pitchFamily="34" charset="0"/>
                </a:rPr>
                <a:t>True</a:t>
              </a:r>
            </a:p>
          </p:txBody>
        </p:sp>
        <p:sp>
          <p:nvSpPr>
            <p:cNvPr id="34834" name="Line 15"/>
            <p:cNvSpPr>
              <a:spLocks noChangeShapeType="1"/>
            </p:cNvSpPr>
            <p:nvPr/>
          </p:nvSpPr>
          <p:spPr bwMode="auto">
            <a:xfrm>
              <a:off x="3792" y="220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5" name="Rectangle 16"/>
            <p:cNvSpPr>
              <a:spLocks noChangeArrowheads="1"/>
            </p:cNvSpPr>
            <p:nvPr/>
          </p:nvSpPr>
          <p:spPr bwMode="auto">
            <a:xfrm>
              <a:off x="2496" y="2688"/>
              <a:ext cx="129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chemeClr val="tx1"/>
                  </a:solidFill>
                  <a:latin typeface="Tahoma" panose="020B0604030504040204" pitchFamily="34" charset="0"/>
                </a:rPr>
                <a:t>Statement(s)</a:t>
              </a:r>
              <a:r>
                <a:rPr lang="en-US" altLang="en-US" sz="1400" b="1" baseline="-25000">
                  <a:solidFill>
                    <a:schemeClr val="tx1"/>
                  </a:solidFill>
                  <a:latin typeface="Tahoma" panose="020B0604030504040204" pitchFamily="34" charset="0"/>
                </a:rPr>
                <a:t>3</a:t>
              </a:r>
              <a:endParaRPr lang="en-US" altLang="en-US" sz="1400" b="1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4836" name="Line 17"/>
            <p:cNvSpPr>
              <a:spLocks noChangeShapeType="1"/>
            </p:cNvSpPr>
            <p:nvPr/>
          </p:nvSpPr>
          <p:spPr bwMode="auto">
            <a:xfrm>
              <a:off x="2160" y="288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7" name="Text Box 18"/>
            <p:cNvSpPr txBox="1">
              <a:spLocks noChangeArrowheads="1"/>
            </p:cNvSpPr>
            <p:nvPr/>
          </p:nvSpPr>
          <p:spPr bwMode="auto">
            <a:xfrm>
              <a:off x="2060" y="2668"/>
              <a:ext cx="478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chemeClr val="tx1"/>
                  </a:solidFill>
                  <a:latin typeface="Tahoma" panose="020B0604030504040204" pitchFamily="34" charset="0"/>
                </a:rPr>
                <a:t>True</a:t>
              </a:r>
            </a:p>
          </p:txBody>
        </p:sp>
        <p:sp>
          <p:nvSpPr>
            <p:cNvPr id="34838" name="Line 19"/>
            <p:cNvSpPr>
              <a:spLocks noChangeShapeType="1"/>
            </p:cNvSpPr>
            <p:nvPr/>
          </p:nvSpPr>
          <p:spPr bwMode="auto">
            <a:xfrm>
              <a:off x="3792" y="288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9" name="Line 20"/>
            <p:cNvSpPr>
              <a:spLocks noChangeShapeType="1"/>
            </p:cNvSpPr>
            <p:nvPr/>
          </p:nvSpPr>
          <p:spPr bwMode="auto">
            <a:xfrm>
              <a:off x="1772" y="1776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0" name="Line 21"/>
            <p:cNvSpPr>
              <a:spLocks noChangeShapeType="1"/>
            </p:cNvSpPr>
            <p:nvPr/>
          </p:nvSpPr>
          <p:spPr bwMode="auto">
            <a:xfrm>
              <a:off x="1772" y="244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1" name="Line 22"/>
            <p:cNvSpPr>
              <a:spLocks noChangeShapeType="1"/>
            </p:cNvSpPr>
            <p:nvPr/>
          </p:nvSpPr>
          <p:spPr bwMode="auto">
            <a:xfrm>
              <a:off x="1772" y="312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2" name="Line 23"/>
            <p:cNvSpPr>
              <a:spLocks noChangeShapeType="1"/>
            </p:cNvSpPr>
            <p:nvPr/>
          </p:nvSpPr>
          <p:spPr bwMode="auto">
            <a:xfrm>
              <a:off x="1776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3" name="Text Box 24"/>
            <p:cNvSpPr txBox="1">
              <a:spLocks noChangeArrowheads="1"/>
            </p:cNvSpPr>
            <p:nvPr/>
          </p:nvSpPr>
          <p:spPr bwMode="auto">
            <a:xfrm>
              <a:off x="1344" y="1708"/>
              <a:ext cx="522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chemeClr val="tx1"/>
                  </a:solidFill>
                  <a:latin typeface="Tahoma" panose="020B0604030504040204" pitchFamily="34" charset="0"/>
                </a:rPr>
                <a:t>False</a:t>
              </a:r>
            </a:p>
          </p:txBody>
        </p:sp>
        <p:sp>
          <p:nvSpPr>
            <p:cNvPr id="34844" name="Text Box 25"/>
            <p:cNvSpPr txBox="1">
              <a:spLocks noChangeArrowheads="1"/>
            </p:cNvSpPr>
            <p:nvPr/>
          </p:nvSpPr>
          <p:spPr bwMode="auto">
            <a:xfrm>
              <a:off x="1344" y="2389"/>
              <a:ext cx="522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chemeClr val="tx1"/>
                  </a:solidFill>
                  <a:latin typeface="Tahoma" panose="020B0604030504040204" pitchFamily="34" charset="0"/>
                </a:rPr>
                <a:t>False</a:t>
              </a:r>
            </a:p>
          </p:txBody>
        </p:sp>
        <p:sp>
          <p:nvSpPr>
            <p:cNvPr id="34845" name="Text Box 26"/>
            <p:cNvSpPr txBox="1">
              <a:spLocks noChangeArrowheads="1"/>
            </p:cNvSpPr>
            <p:nvPr/>
          </p:nvSpPr>
          <p:spPr bwMode="auto">
            <a:xfrm>
              <a:off x="1344" y="3061"/>
              <a:ext cx="522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chemeClr val="tx1"/>
                  </a:solidFill>
                  <a:latin typeface="Tahoma" panose="020B0604030504040204" pitchFamily="34" charset="0"/>
                </a:rPr>
                <a:t>False</a:t>
              </a:r>
            </a:p>
          </p:txBody>
        </p:sp>
      </p:grpSp>
      <p:sp>
        <p:nvSpPr>
          <p:cNvPr id="34821" name="Rectangle 28"/>
          <p:cNvSpPr>
            <a:spLocks noChangeArrowheads="1"/>
          </p:cNvSpPr>
          <p:nvPr/>
        </p:nvSpPr>
        <p:spPr bwMode="auto">
          <a:xfrm>
            <a:off x="5402263" y="3103563"/>
            <a:ext cx="2087562" cy="2870200"/>
          </a:xfrm>
          <a:prstGeom prst="rect">
            <a:avLst/>
          </a:prstGeom>
          <a:solidFill>
            <a:srgbClr val="C0C0C0">
              <a:alpha val="50195"/>
            </a:srgbClr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switch (n)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case value1: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  statement1;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  break;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case value2: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case value3: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  statement2;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  break;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...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default: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  statementn;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  break;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4822" name="Text Box 31"/>
          <p:cNvSpPr txBox="1">
            <a:spLocks noChangeArrowheads="1"/>
          </p:cNvSpPr>
          <p:nvPr/>
        </p:nvSpPr>
        <p:spPr bwMode="auto">
          <a:xfrm>
            <a:off x="1195388" y="2443163"/>
            <a:ext cx="3455987" cy="1335087"/>
          </a:xfrm>
          <a:prstGeom prst="rect">
            <a:avLst/>
          </a:prstGeom>
          <a:solidFill>
            <a:srgbClr val="C0C0C0">
              <a:alpha val="50195"/>
            </a:srgbClr>
          </a:solidFill>
          <a:ln w="9525" algn="ctr">
            <a:solidFill>
              <a:srgbClr val="000000"/>
            </a:solidFill>
            <a:miter lim="800000"/>
            <a:headEnd/>
            <a:tailEnd type="none" w="lg" len="med"/>
          </a:ln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if (Boolean_Expression)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 Statement_1;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else if (Boolean_Expression_n)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 Statement_n;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else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Statement;</a:t>
            </a:r>
          </a:p>
        </p:txBody>
      </p:sp>
      <p:sp>
        <p:nvSpPr>
          <p:cNvPr id="34823" name="AutoShape 32"/>
          <p:cNvSpPr>
            <a:spLocks noChangeArrowheads="1"/>
          </p:cNvSpPr>
          <p:nvPr/>
        </p:nvSpPr>
        <p:spPr bwMode="auto">
          <a:xfrm>
            <a:off x="7345363" y="3967163"/>
            <a:ext cx="1368425" cy="504825"/>
          </a:xfrm>
          <a:prstGeom prst="wedgeRectCallout">
            <a:avLst>
              <a:gd name="adj1" fmla="val -60208"/>
              <a:gd name="adj2" fmla="val 9120"/>
            </a:avLst>
          </a:prstGeom>
          <a:solidFill>
            <a:schemeClr val="bg1"/>
          </a:solidFill>
          <a:ln w="12700" algn="ctr">
            <a:solidFill>
              <a:srgbClr val="800000"/>
            </a:solidFill>
            <a:miter lim="800000"/>
            <a:headEnd/>
            <a:tailEnd type="none" w="lg" len="med"/>
          </a:ln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Tahoma" panose="020B0604030504040204" pitchFamily="34" charset="0"/>
              </a:rPr>
              <a:t>Implicit fall through </a:t>
            </a:r>
            <a:endParaRPr lang="en-NZ" altLang="en-US" sz="1400" b="1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ru-RU" altLang="en-US">
                <a:cs typeface="Times New Roman" panose="02020603050405020304" pitchFamily="18" charset="0"/>
              </a:rPr>
              <a:t>Циклы</a:t>
            </a:r>
            <a:endParaRPr lang="en-US" altLang="en-US"/>
          </a:p>
        </p:txBody>
      </p:sp>
      <p:sp>
        <p:nvSpPr>
          <p:cNvPr id="2253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Цикл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pPr lvl="1" indent="-283464" fontAlgn="auto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Повторение выполнения одной или </a:t>
            </a:r>
            <a:r>
              <a:rPr lang="ru-RU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нескол</a:t>
            </a:r>
            <a:r>
              <a:rPr lang="uk-UA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ьк</a:t>
            </a: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их строк кода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uk-UA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пока</a:t>
            </a:r>
            <a:r>
              <a:rPr lang="uk-UA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не </a:t>
            </a:r>
            <a:r>
              <a:rPr lang="uk-UA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будет</a:t>
            </a:r>
            <a:r>
              <a:rPr lang="uk-UA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uk-UA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удовлетворено</a:t>
            </a:r>
            <a:r>
              <a:rPr lang="uk-UA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uk-UA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условие</a:t>
            </a:r>
            <a:r>
              <a:rPr lang="uk-UA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завершения</a:t>
            </a:r>
          </a:p>
          <a:p>
            <a:pPr lvl="1" indent="-283464" fontAlgn="auto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uk-UA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Существуют</a:t>
            </a:r>
            <a:r>
              <a:rPr lang="uk-UA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цикл</a:t>
            </a: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ы с условием перед и после </a:t>
            </a:r>
            <a:r>
              <a:rPr lang="ru-RU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выполения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Типы циклов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: </a:t>
            </a:r>
          </a:p>
          <a:p>
            <a:pPr lvl="1" indent="-283464" fontAlgn="auto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Пре-тест циклы</a:t>
            </a:r>
            <a:endParaRPr lang="en-NZ" altLang="en-US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pPr marL="960120" lvl="2" fontAlgn="auto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NZ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while</a:t>
            </a:r>
          </a:p>
          <a:p>
            <a:pPr marL="960120" lvl="2" fontAlgn="auto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for</a:t>
            </a:r>
          </a:p>
          <a:p>
            <a:pPr marL="960120" lvl="2" fontAlgn="auto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Foreach</a:t>
            </a:r>
            <a:endParaRPr lang="ru-RU" altLang="en-US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pPr lvl="1" indent="-283464" fontAlgn="auto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Пост-тест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цикл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pPr marL="960120" lvl="2" fontAlgn="auto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do…while</a:t>
            </a: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C600678F-2EE2-451F-88AF-14FD9EECCB59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14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grpSp>
        <p:nvGrpSpPr>
          <p:cNvPr id="35845" name="Group 4"/>
          <p:cNvGrpSpPr>
            <a:grpSpLocks/>
          </p:cNvGrpSpPr>
          <p:nvPr/>
        </p:nvGrpSpPr>
        <p:grpSpPr bwMode="auto">
          <a:xfrm>
            <a:off x="4597400" y="3817938"/>
            <a:ext cx="3095625" cy="2374900"/>
            <a:chOff x="3452" y="2886"/>
            <a:chExt cx="1680" cy="1242"/>
          </a:xfrm>
        </p:grpSpPr>
        <p:sp>
          <p:nvSpPr>
            <p:cNvPr id="35846" name="AutoShape 5"/>
            <p:cNvSpPr>
              <a:spLocks noChangeArrowheads="1"/>
            </p:cNvSpPr>
            <p:nvPr/>
          </p:nvSpPr>
          <p:spPr bwMode="auto">
            <a:xfrm>
              <a:off x="4000" y="3086"/>
              <a:ext cx="621" cy="202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5847" name="AutoShape 6"/>
            <p:cNvSpPr>
              <a:spLocks noChangeArrowheads="1"/>
            </p:cNvSpPr>
            <p:nvPr/>
          </p:nvSpPr>
          <p:spPr bwMode="auto">
            <a:xfrm>
              <a:off x="4548" y="3792"/>
              <a:ext cx="584" cy="201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5848" name="Line 7"/>
            <p:cNvSpPr>
              <a:spLocks noChangeShapeType="1"/>
            </p:cNvSpPr>
            <p:nvPr/>
          </p:nvSpPr>
          <p:spPr bwMode="auto">
            <a:xfrm flipH="1">
              <a:off x="4329" y="2886"/>
              <a:ext cx="3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35849" name="AutoShape 8"/>
            <p:cNvCxnSpPr>
              <a:cxnSpLocks noChangeShapeType="1"/>
              <a:stCxn id="35846" idx="3"/>
              <a:endCxn id="35847" idx="0"/>
            </p:cNvCxnSpPr>
            <p:nvPr/>
          </p:nvCxnSpPr>
          <p:spPr bwMode="auto">
            <a:xfrm>
              <a:off x="4621" y="3187"/>
              <a:ext cx="219" cy="605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850" name="Line 9"/>
            <p:cNvSpPr>
              <a:spLocks noChangeShapeType="1"/>
            </p:cNvSpPr>
            <p:nvPr/>
          </p:nvSpPr>
          <p:spPr bwMode="auto">
            <a:xfrm>
              <a:off x="4840" y="3993"/>
              <a:ext cx="0" cy="1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1" name="Text Box 10"/>
            <p:cNvSpPr txBox="1">
              <a:spLocks noChangeArrowheads="1"/>
            </p:cNvSpPr>
            <p:nvPr/>
          </p:nvSpPr>
          <p:spPr bwMode="auto">
            <a:xfrm>
              <a:off x="3452" y="3086"/>
              <a:ext cx="402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chemeClr val="tx1"/>
                  </a:solidFill>
                  <a:latin typeface="Tahoma" panose="020B0604030504040204" pitchFamily="34" charset="0"/>
                </a:rPr>
                <a:t>true</a:t>
              </a:r>
            </a:p>
          </p:txBody>
        </p:sp>
        <p:sp>
          <p:nvSpPr>
            <p:cNvPr id="35852" name="Text Box 11"/>
            <p:cNvSpPr txBox="1">
              <a:spLocks noChangeArrowheads="1"/>
            </p:cNvSpPr>
            <p:nvPr/>
          </p:nvSpPr>
          <p:spPr bwMode="auto">
            <a:xfrm>
              <a:off x="4604" y="2976"/>
              <a:ext cx="402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chemeClr val="tx1"/>
                  </a:solidFill>
                  <a:latin typeface="Tahoma" panose="020B0604030504040204" pitchFamily="34" charset="0"/>
                </a:rPr>
                <a:t>false</a:t>
              </a:r>
            </a:p>
          </p:txBody>
        </p:sp>
        <p:sp>
          <p:nvSpPr>
            <p:cNvPr id="35853" name="AutoShape 12"/>
            <p:cNvSpPr>
              <a:spLocks noChangeArrowheads="1"/>
            </p:cNvSpPr>
            <p:nvPr/>
          </p:nvSpPr>
          <p:spPr bwMode="auto">
            <a:xfrm>
              <a:off x="4014" y="3475"/>
              <a:ext cx="584" cy="201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cxnSp>
          <p:nvCxnSpPr>
            <p:cNvPr id="35854" name="AutoShape 13"/>
            <p:cNvCxnSpPr>
              <a:cxnSpLocks noChangeShapeType="1"/>
              <a:stCxn id="35846" idx="2"/>
              <a:endCxn id="35853" idx="0"/>
            </p:cNvCxnSpPr>
            <p:nvPr/>
          </p:nvCxnSpPr>
          <p:spPr bwMode="auto">
            <a:xfrm flipH="1">
              <a:off x="4306" y="3288"/>
              <a:ext cx="5" cy="1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55" name="AutoShape 14"/>
            <p:cNvCxnSpPr>
              <a:cxnSpLocks noChangeShapeType="1"/>
              <a:stCxn id="35853" idx="2"/>
              <a:endCxn id="35846" idx="1"/>
            </p:cNvCxnSpPr>
            <p:nvPr/>
          </p:nvCxnSpPr>
          <p:spPr bwMode="auto">
            <a:xfrm rot="16200000" flipV="1">
              <a:off x="3908" y="3279"/>
              <a:ext cx="489" cy="306"/>
            </a:xfrm>
            <a:prstGeom prst="bentConnector4">
              <a:avLst>
                <a:gd name="adj1" fmla="val -29245"/>
                <a:gd name="adj2" fmla="val 14706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NZ" altLang="en-US"/>
              <a:t>while</a:t>
            </a:r>
            <a:endParaRPr lang="en-US" altLang="en-US"/>
          </a:p>
        </p:txBody>
      </p:sp>
      <p:sp>
        <p:nvSpPr>
          <p:cNvPr id="368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79388" y="2349500"/>
            <a:ext cx="8640762" cy="42481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altLang="en-US" sz="2400"/>
              <a:t>Цикл</a:t>
            </a:r>
            <a:r>
              <a:rPr lang="en-US" altLang="en-US" sz="2400"/>
              <a:t> while </a:t>
            </a:r>
            <a:r>
              <a:rPr lang="ru-RU" altLang="en-US" sz="2400"/>
              <a:t>используется для повторения одной или нескольких строк кода</a:t>
            </a:r>
            <a:r>
              <a:rPr lang="en-US" altLang="en-US" sz="2400"/>
              <a:t> </a:t>
            </a:r>
            <a:r>
              <a:rPr lang="ru-RU" altLang="en-US" sz="2400"/>
              <a:t>(тело цикла)</a:t>
            </a:r>
            <a:r>
              <a:rPr lang="en-US" altLang="en-US" sz="2400"/>
              <a:t> </a:t>
            </a:r>
            <a:r>
              <a:rPr lang="ru-RU" altLang="en-US" sz="2400"/>
              <a:t>базируясь на булевском значении состояния цикла</a:t>
            </a:r>
            <a:endParaRPr lang="en-US" altLang="en-US" sz="2400"/>
          </a:p>
          <a:p>
            <a:pPr lvl="1">
              <a:lnSpc>
                <a:spcPct val="80000"/>
              </a:lnSpc>
            </a:pPr>
            <a:r>
              <a:rPr lang="ru-RU" altLang="en-US" sz="2000"/>
              <a:t>Булевское значение состояния проверяется перед выполнением тела цикла</a:t>
            </a:r>
            <a:endParaRPr lang="en-US" altLang="en-US" sz="2000"/>
          </a:p>
          <a:p>
            <a:pPr lvl="2">
              <a:lnSpc>
                <a:spcPct val="80000"/>
              </a:lnSpc>
            </a:pPr>
            <a:r>
              <a:rPr lang="ru-RU" altLang="en-US" sz="1800"/>
              <a:t>При значении </a:t>
            </a:r>
            <a:r>
              <a:rPr lang="en-US" altLang="en-US" sz="1800"/>
              <a:t>false </a:t>
            </a:r>
            <a:r>
              <a:rPr lang="ru-RU" altLang="en-US" sz="1800"/>
              <a:t>цикл заканчивает выполнение</a:t>
            </a:r>
            <a:endParaRPr lang="en-US" altLang="en-US" sz="1800"/>
          </a:p>
          <a:p>
            <a:pPr lvl="1">
              <a:lnSpc>
                <a:spcPct val="80000"/>
              </a:lnSpc>
            </a:pPr>
            <a:r>
              <a:rPr lang="ru-RU" altLang="en-US" sz="2000"/>
              <a:t>Перед выполнением каждой итерации булевское значение состояния проверяется ещё раз</a:t>
            </a:r>
            <a:endParaRPr lang="en-US" altLang="en-US" sz="2000"/>
          </a:p>
          <a:p>
            <a:pPr lvl="2">
              <a:lnSpc>
                <a:spcPct val="80000"/>
              </a:lnSpc>
            </a:pPr>
            <a:r>
              <a:rPr lang="ru-RU" altLang="en-US" sz="1800"/>
              <a:t>В случае</a:t>
            </a:r>
            <a:r>
              <a:rPr lang="en-US" altLang="en-US" sz="1800"/>
              <a:t> true</a:t>
            </a:r>
            <a:r>
              <a:rPr lang="ru-RU" altLang="en-US" sz="1800"/>
              <a:t> тело цикла выполняется снова</a:t>
            </a:r>
            <a:endParaRPr lang="en-US" altLang="en-US" sz="1800"/>
          </a:p>
          <a:p>
            <a:pPr lvl="2">
              <a:lnSpc>
                <a:spcPct val="80000"/>
              </a:lnSpc>
            </a:pPr>
            <a:r>
              <a:rPr lang="ru-RU" altLang="en-US" sz="1800"/>
              <a:t>В случае </a:t>
            </a:r>
            <a:r>
              <a:rPr lang="en-US" altLang="en-US" sz="1800"/>
              <a:t>false </a:t>
            </a:r>
            <a:r>
              <a:rPr lang="ru-RU" altLang="en-US" sz="1800"/>
              <a:t>цикл заканчивается</a:t>
            </a:r>
            <a:endParaRPr lang="en-US" altLang="en-US" sz="1800"/>
          </a:p>
          <a:p>
            <a:pPr lvl="1">
              <a:lnSpc>
                <a:spcPct val="80000"/>
              </a:lnSpc>
            </a:pPr>
            <a:r>
              <a:rPr lang="ru-RU" altLang="en-US" sz="2000"/>
              <a:t>Тело цикла может состоять как из одной строки кода, так и из нескольких, обрамлённых в фигурные скобки </a:t>
            </a:r>
            <a:r>
              <a:rPr lang="en-US" altLang="en-US" sz="2000"/>
              <a:t>({ })</a:t>
            </a:r>
            <a:endParaRPr lang="en-NZ" altLang="en-US" sz="2000"/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E93BD918-557F-4664-98B9-9E01402CA94F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15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NZ" altLang="en-US"/>
              <a:t>while</a:t>
            </a:r>
            <a:endParaRPr lang="en-US" altLang="en-US"/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F854226-28C0-440D-9900-7FD270FD750F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16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37892" name="Text Box 5"/>
          <p:cNvSpPr txBox="1">
            <a:spLocks noChangeArrowheads="1"/>
          </p:cNvSpPr>
          <p:nvPr/>
        </p:nvSpPr>
        <p:spPr bwMode="auto">
          <a:xfrm>
            <a:off x="947738" y="3649663"/>
            <a:ext cx="3527425" cy="1352550"/>
          </a:xfrm>
          <a:prstGeom prst="rect">
            <a:avLst/>
          </a:prstGeom>
          <a:solidFill>
            <a:srgbClr val="C0C0C0">
              <a:alpha val="50195"/>
            </a:srgbClr>
          </a:solidFill>
          <a:ln w="9525" algn="ctr">
            <a:solidFill>
              <a:srgbClr val="000000"/>
            </a:solidFill>
            <a:miter lim="800000"/>
            <a:headEnd/>
            <a:tailEnd type="none" w="lg" len="med"/>
          </a:ln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while (boolean_expression)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Statement_1;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Statement_2;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. . . 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Statement_Last;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37893" name="Group 6"/>
          <p:cNvGrpSpPr>
            <a:grpSpLocks/>
          </p:cNvGrpSpPr>
          <p:nvPr/>
        </p:nvGrpSpPr>
        <p:grpSpPr bwMode="auto">
          <a:xfrm>
            <a:off x="5076825" y="2852738"/>
            <a:ext cx="3024188" cy="2663825"/>
            <a:chOff x="3452" y="2886"/>
            <a:chExt cx="1680" cy="1242"/>
          </a:xfrm>
        </p:grpSpPr>
        <p:sp>
          <p:nvSpPr>
            <p:cNvPr id="37894" name="AutoShape 7"/>
            <p:cNvSpPr>
              <a:spLocks noChangeArrowheads="1"/>
            </p:cNvSpPr>
            <p:nvPr/>
          </p:nvSpPr>
          <p:spPr bwMode="auto">
            <a:xfrm>
              <a:off x="4000" y="3086"/>
              <a:ext cx="621" cy="202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7895" name="AutoShape 8"/>
            <p:cNvSpPr>
              <a:spLocks noChangeArrowheads="1"/>
            </p:cNvSpPr>
            <p:nvPr/>
          </p:nvSpPr>
          <p:spPr bwMode="auto">
            <a:xfrm>
              <a:off x="4548" y="3792"/>
              <a:ext cx="584" cy="201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7896" name="Line 9"/>
            <p:cNvSpPr>
              <a:spLocks noChangeShapeType="1"/>
            </p:cNvSpPr>
            <p:nvPr/>
          </p:nvSpPr>
          <p:spPr bwMode="auto">
            <a:xfrm flipH="1">
              <a:off x="4329" y="2886"/>
              <a:ext cx="3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37897" name="AutoShape 10"/>
            <p:cNvCxnSpPr>
              <a:cxnSpLocks noChangeShapeType="1"/>
              <a:stCxn id="37894" idx="3"/>
              <a:endCxn id="37895" idx="0"/>
            </p:cNvCxnSpPr>
            <p:nvPr/>
          </p:nvCxnSpPr>
          <p:spPr bwMode="auto">
            <a:xfrm>
              <a:off x="4621" y="3187"/>
              <a:ext cx="219" cy="605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898" name="Line 11"/>
            <p:cNvSpPr>
              <a:spLocks noChangeShapeType="1"/>
            </p:cNvSpPr>
            <p:nvPr/>
          </p:nvSpPr>
          <p:spPr bwMode="auto">
            <a:xfrm>
              <a:off x="4840" y="3993"/>
              <a:ext cx="0" cy="1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99" name="Text Box 12"/>
            <p:cNvSpPr txBox="1">
              <a:spLocks noChangeArrowheads="1"/>
            </p:cNvSpPr>
            <p:nvPr/>
          </p:nvSpPr>
          <p:spPr bwMode="auto">
            <a:xfrm>
              <a:off x="3452" y="3086"/>
              <a:ext cx="40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chemeClr val="tx1"/>
                  </a:solidFill>
                  <a:latin typeface="Tahoma" panose="020B0604030504040204" pitchFamily="34" charset="0"/>
                </a:rPr>
                <a:t>while true</a:t>
              </a:r>
            </a:p>
          </p:txBody>
        </p:sp>
        <p:sp>
          <p:nvSpPr>
            <p:cNvPr id="37900" name="Text Box 13"/>
            <p:cNvSpPr txBox="1">
              <a:spLocks noChangeArrowheads="1"/>
            </p:cNvSpPr>
            <p:nvPr/>
          </p:nvSpPr>
          <p:spPr bwMode="auto">
            <a:xfrm>
              <a:off x="4604" y="2976"/>
              <a:ext cx="4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chemeClr val="tx1"/>
                  </a:solidFill>
                  <a:latin typeface="Tahoma" panose="020B0604030504040204" pitchFamily="34" charset="0"/>
                </a:rPr>
                <a:t>false</a:t>
              </a:r>
            </a:p>
          </p:txBody>
        </p:sp>
        <p:sp>
          <p:nvSpPr>
            <p:cNvPr id="37901" name="AutoShape 14"/>
            <p:cNvSpPr>
              <a:spLocks noChangeArrowheads="1"/>
            </p:cNvSpPr>
            <p:nvPr/>
          </p:nvSpPr>
          <p:spPr bwMode="auto">
            <a:xfrm>
              <a:off x="4014" y="3475"/>
              <a:ext cx="584" cy="201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cxnSp>
          <p:nvCxnSpPr>
            <p:cNvPr id="37902" name="AutoShape 15"/>
            <p:cNvCxnSpPr>
              <a:cxnSpLocks noChangeShapeType="1"/>
              <a:stCxn id="37894" idx="2"/>
              <a:endCxn id="37901" idx="0"/>
            </p:cNvCxnSpPr>
            <p:nvPr/>
          </p:nvCxnSpPr>
          <p:spPr bwMode="auto">
            <a:xfrm flipH="1">
              <a:off x="4306" y="3288"/>
              <a:ext cx="5" cy="1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03" name="AutoShape 16"/>
            <p:cNvCxnSpPr>
              <a:cxnSpLocks noChangeShapeType="1"/>
              <a:stCxn id="37901" idx="2"/>
              <a:endCxn id="37894" idx="1"/>
            </p:cNvCxnSpPr>
            <p:nvPr/>
          </p:nvCxnSpPr>
          <p:spPr bwMode="auto">
            <a:xfrm rot="16200000" flipV="1">
              <a:off x="3908" y="3279"/>
              <a:ext cx="489" cy="306"/>
            </a:xfrm>
            <a:prstGeom prst="bentConnector4">
              <a:avLst>
                <a:gd name="adj1" fmla="val -29245"/>
                <a:gd name="adj2" fmla="val 14706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do-while</a:t>
            </a:r>
          </a:p>
        </p:txBody>
      </p:sp>
      <p:sp>
        <p:nvSpPr>
          <p:cNvPr id="2458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60388" y="2628900"/>
            <a:ext cx="4198937" cy="3530600"/>
          </a:xfrm>
        </p:spPr>
        <p:txBody>
          <a:bodyPr rtlCol="0">
            <a:normAutofit fontScale="92500" lnSpcReduction="100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Похож на 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while, </a:t>
            </a:r>
            <a:r>
              <a:rPr lang="ru-RU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но условие проверяется в конце выполнения тела цикла</a:t>
            </a: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fontAlgn="auto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Тело цикла выполняется по крайней мере один раз</a:t>
            </a:r>
          </a:p>
          <a:p>
            <a:pPr lvl="1" indent="-283464" fontAlgn="auto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 сведению: не забудьте обрамить тело цикла в фигурные скобки, в противном случае получите ошибку компиляции</a:t>
            </a:r>
            <a:endParaRPr lang="en-US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0110D167-7C12-4549-8C21-6524BD3A542F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17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5076825" y="4867275"/>
            <a:ext cx="3816350" cy="1352550"/>
          </a:xfrm>
          <a:prstGeom prst="rect">
            <a:avLst/>
          </a:prstGeom>
          <a:solidFill>
            <a:srgbClr val="C0C0C0">
              <a:alpha val="50195"/>
            </a:srgbClr>
          </a:solidFill>
          <a:ln w="9525" algn="ctr">
            <a:solidFill>
              <a:srgbClr val="000000"/>
            </a:solidFill>
            <a:miter lim="800000"/>
            <a:headEnd/>
            <a:tailEnd type="none" w="lg" len="med"/>
          </a:ln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do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 Statement_1;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 Statement_2;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 . . .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 Statement_Last;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}  while (boolean_expression);</a:t>
            </a:r>
          </a:p>
        </p:txBody>
      </p:sp>
      <p:grpSp>
        <p:nvGrpSpPr>
          <p:cNvPr id="38918" name="Group 5"/>
          <p:cNvGrpSpPr>
            <a:grpSpLocks/>
          </p:cNvGrpSpPr>
          <p:nvPr/>
        </p:nvGrpSpPr>
        <p:grpSpPr bwMode="auto">
          <a:xfrm>
            <a:off x="5651500" y="2708275"/>
            <a:ext cx="2611438" cy="1941513"/>
            <a:chOff x="3724" y="2115"/>
            <a:chExt cx="1645" cy="1223"/>
          </a:xfrm>
        </p:grpSpPr>
        <p:sp>
          <p:nvSpPr>
            <p:cNvPr id="38919" name="AutoShape 6"/>
            <p:cNvSpPr>
              <a:spLocks noChangeArrowheads="1"/>
            </p:cNvSpPr>
            <p:nvPr/>
          </p:nvSpPr>
          <p:spPr bwMode="auto">
            <a:xfrm>
              <a:off x="4272" y="2249"/>
              <a:ext cx="584" cy="202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8920" name="AutoShape 7"/>
            <p:cNvSpPr>
              <a:spLocks noChangeArrowheads="1"/>
            </p:cNvSpPr>
            <p:nvPr/>
          </p:nvSpPr>
          <p:spPr bwMode="auto">
            <a:xfrm>
              <a:off x="4272" y="2619"/>
              <a:ext cx="621" cy="202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8921" name="AutoShape 8"/>
            <p:cNvSpPr>
              <a:spLocks noChangeArrowheads="1"/>
            </p:cNvSpPr>
            <p:nvPr/>
          </p:nvSpPr>
          <p:spPr bwMode="auto">
            <a:xfrm>
              <a:off x="4785" y="2976"/>
              <a:ext cx="584" cy="201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8922" name="Line 9"/>
            <p:cNvSpPr>
              <a:spLocks noChangeShapeType="1"/>
            </p:cNvSpPr>
            <p:nvPr/>
          </p:nvSpPr>
          <p:spPr bwMode="auto">
            <a:xfrm>
              <a:off x="4601" y="2451"/>
              <a:ext cx="0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38923" name="AutoShape 10"/>
            <p:cNvCxnSpPr>
              <a:cxnSpLocks noChangeShapeType="1"/>
            </p:cNvCxnSpPr>
            <p:nvPr/>
          </p:nvCxnSpPr>
          <p:spPr bwMode="auto">
            <a:xfrm>
              <a:off x="4876" y="2704"/>
              <a:ext cx="184" cy="256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924" name="Line 11"/>
            <p:cNvSpPr>
              <a:spLocks noChangeShapeType="1"/>
            </p:cNvSpPr>
            <p:nvPr/>
          </p:nvSpPr>
          <p:spPr bwMode="auto">
            <a:xfrm>
              <a:off x="5057" y="3203"/>
              <a:ext cx="0" cy="1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5" name="Text Box 12"/>
            <p:cNvSpPr txBox="1">
              <a:spLocks noChangeArrowheads="1"/>
            </p:cNvSpPr>
            <p:nvPr/>
          </p:nvSpPr>
          <p:spPr bwMode="auto">
            <a:xfrm>
              <a:off x="3724" y="2619"/>
              <a:ext cx="40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chemeClr val="tx1"/>
                  </a:solidFill>
                  <a:latin typeface="Tahoma" panose="020B0604030504040204" pitchFamily="34" charset="0"/>
                </a:rPr>
                <a:t>while true</a:t>
              </a:r>
            </a:p>
          </p:txBody>
        </p:sp>
        <p:sp>
          <p:nvSpPr>
            <p:cNvPr id="38926" name="Text Box 13"/>
            <p:cNvSpPr txBox="1">
              <a:spLocks noChangeArrowheads="1"/>
            </p:cNvSpPr>
            <p:nvPr/>
          </p:nvSpPr>
          <p:spPr bwMode="auto">
            <a:xfrm>
              <a:off x="4921" y="2523"/>
              <a:ext cx="4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chemeClr val="tx1"/>
                  </a:solidFill>
                  <a:latin typeface="Tahoma" panose="020B0604030504040204" pitchFamily="34" charset="0"/>
                </a:rPr>
                <a:t>false</a:t>
              </a:r>
            </a:p>
          </p:txBody>
        </p:sp>
        <p:sp>
          <p:nvSpPr>
            <p:cNvPr id="38927" name="Line 14"/>
            <p:cNvSpPr>
              <a:spLocks noChangeShapeType="1"/>
            </p:cNvSpPr>
            <p:nvPr/>
          </p:nvSpPr>
          <p:spPr bwMode="auto">
            <a:xfrm>
              <a:off x="4601" y="2115"/>
              <a:ext cx="0" cy="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38928" name="AutoShape 15"/>
            <p:cNvCxnSpPr>
              <a:cxnSpLocks noChangeShapeType="1"/>
              <a:stCxn id="38920" idx="2"/>
              <a:endCxn id="38919" idx="1"/>
            </p:cNvCxnSpPr>
            <p:nvPr/>
          </p:nvCxnSpPr>
          <p:spPr bwMode="auto">
            <a:xfrm rot="16200000" flipV="1">
              <a:off x="4192" y="2430"/>
              <a:ext cx="471" cy="311"/>
            </a:xfrm>
            <a:prstGeom prst="bentConnector4">
              <a:avLst>
                <a:gd name="adj1" fmla="val -30574"/>
                <a:gd name="adj2" fmla="val 14630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for</a:t>
            </a:r>
          </a:p>
        </p:txBody>
      </p:sp>
      <p:sp>
        <p:nvSpPr>
          <p:cNvPr id="2560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68313" y="2363788"/>
            <a:ext cx="8207375" cy="4089400"/>
          </a:xfrm>
        </p:spPr>
        <p:txBody>
          <a:bodyPr rtlCol="0">
            <a:normAutofit lnSpcReduction="10000"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Цикл 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</a:t>
            </a:r>
            <a:r>
              <a:rPr lang="ru-RU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это наиболее часто используемый цикл для того, чтобы пройти по массиву, используя </a:t>
            </a:r>
            <a:r>
              <a:rPr lang="ru-RU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инкрементно</a:t>
            </a:r>
            <a:r>
              <a:rPr lang="ru-RU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возрастающую числовую переменную</a:t>
            </a: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fontAlgn="auto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Начинается с ключевого слова 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for, </a:t>
            </a: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после которого в круглых скобках идёт три блока для контроля одной или нескольких переменных</a:t>
            </a:r>
            <a:endParaRPr lang="en-US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60120" lvl="2" fontAlgn="auto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Первый блок инициализирует значения для тела цикла, выполняется только один раз при входе в цикл</a:t>
            </a:r>
            <a:endParaRPr lang="en-US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60120" lvl="2" fontAlgn="auto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Второй блок содержат условие окончания цикла, проверяется после каждой итерации</a:t>
            </a:r>
            <a:endParaRPr lang="en-US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60120" lvl="2" fontAlgn="auto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Третий цикл содержит код, который должен выполняться после каждой итерации. Часто здесь увеличивается значение одной или нескольких переменных-</a:t>
            </a:r>
            <a:r>
              <a:rPr lang="ru-RU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перечислителей</a:t>
            </a:r>
            <a:r>
              <a:rPr lang="ru-RU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41EA13D3-5745-4BC3-A19D-CBC2F05632E6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18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for</a:t>
            </a:r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AF86BFBD-0545-4076-843F-A6C1A9CB3919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19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1758950" y="2792413"/>
            <a:ext cx="5616575" cy="695325"/>
          </a:xfrm>
          <a:prstGeom prst="rect">
            <a:avLst/>
          </a:prstGeom>
          <a:solidFill>
            <a:srgbClr val="C0C0C0">
              <a:alpha val="50195"/>
            </a:srgbClr>
          </a:solidFill>
          <a:ln w="9525" algn="ctr">
            <a:solidFill>
              <a:srgbClr val="000000"/>
            </a:solidFill>
            <a:miter lim="800000"/>
            <a:headEnd/>
            <a:tailEnd type="none" w="lg" len="med"/>
          </a:ln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for (initialization; boolean_expression; update)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Statements_Body;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5106988" y="4422775"/>
            <a:ext cx="638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Tahoma" panose="020B0604030504040204" pitchFamily="34" charset="0"/>
              </a:rPr>
              <a:t>false</a:t>
            </a:r>
          </a:p>
        </p:txBody>
      </p:sp>
      <p:sp>
        <p:nvSpPr>
          <p:cNvPr id="40966" name="AutoShape 6"/>
          <p:cNvSpPr>
            <a:spLocks noChangeArrowheads="1"/>
          </p:cNvSpPr>
          <p:nvPr/>
        </p:nvSpPr>
        <p:spPr bwMode="auto">
          <a:xfrm>
            <a:off x="3968750" y="4125913"/>
            <a:ext cx="1174750" cy="388937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chemeClr val="tx1"/>
                </a:solidFill>
                <a:latin typeface="Tahoma" panose="020B0604030504040204" pitchFamily="34" charset="0"/>
              </a:rPr>
              <a:t>Initialize the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chemeClr val="tx1"/>
                </a:solidFill>
                <a:latin typeface="Tahoma" panose="020B0604030504040204" pitchFamily="34" charset="0"/>
              </a:rPr>
              <a:t> control variable</a:t>
            </a:r>
          </a:p>
        </p:txBody>
      </p:sp>
      <p:sp>
        <p:nvSpPr>
          <p:cNvPr id="40967" name="AutoShape 7"/>
          <p:cNvSpPr>
            <a:spLocks noChangeArrowheads="1"/>
          </p:cNvSpPr>
          <p:nvPr/>
        </p:nvSpPr>
        <p:spPr bwMode="auto">
          <a:xfrm>
            <a:off x="4017963" y="4781550"/>
            <a:ext cx="985837" cy="320675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0968" name="AutoShape 8"/>
          <p:cNvSpPr>
            <a:spLocks noChangeArrowheads="1"/>
          </p:cNvSpPr>
          <p:nvPr/>
        </p:nvSpPr>
        <p:spPr bwMode="auto">
          <a:xfrm>
            <a:off x="4905375" y="5454650"/>
            <a:ext cx="927100" cy="319088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0969" name="Line 9"/>
          <p:cNvSpPr>
            <a:spLocks noChangeShapeType="1"/>
          </p:cNvSpPr>
          <p:nvPr/>
        </p:nvSpPr>
        <p:spPr bwMode="auto">
          <a:xfrm>
            <a:off x="4540250" y="4514850"/>
            <a:ext cx="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40970" name="AutoShape 10"/>
          <p:cNvCxnSpPr>
            <a:cxnSpLocks noChangeShapeType="1"/>
            <a:stCxn id="40967" idx="3"/>
            <a:endCxn id="40968" idx="0"/>
          </p:cNvCxnSpPr>
          <p:nvPr/>
        </p:nvCxnSpPr>
        <p:spPr bwMode="auto">
          <a:xfrm>
            <a:off x="5003800" y="4941888"/>
            <a:ext cx="365125" cy="51276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5337175" y="5815013"/>
            <a:ext cx="0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4037013" y="5156200"/>
            <a:ext cx="6381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chemeClr val="tx1"/>
                </a:solidFill>
                <a:latin typeface="Tahoma" panose="020B0604030504040204" pitchFamily="34" charset="0"/>
              </a:rPr>
              <a:t>true</a:t>
            </a:r>
          </a:p>
        </p:txBody>
      </p:sp>
      <p:sp>
        <p:nvSpPr>
          <p:cNvPr id="40973" name="Line 13"/>
          <p:cNvSpPr>
            <a:spLocks noChangeShapeType="1"/>
          </p:cNvSpPr>
          <p:nvPr/>
        </p:nvSpPr>
        <p:spPr bwMode="auto">
          <a:xfrm>
            <a:off x="4545013" y="3910013"/>
            <a:ext cx="0" cy="212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4" name="AutoShape 14"/>
          <p:cNvSpPr>
            <a:spLocks noChangeArrowheads="1"/>
          </p:cNvSpPr>
          <p:nvPr/>
        </p:nvSpPr>
        <p:spPr bwMode="auto">
          <a:xfrm>
            <a:off x="2947988" y="5357813"/>
            <a:ext cx="947737" cy="288925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chemeClr val="tx1"/>
                </a:solidFill>
                <a:latin typeface="Tahoma" panose="020B0604030504040204" pitchFamily="34" charset="0"/>
              </a:rPr>
              <a:t>statement(s)</a:t>
            </a:r>
          </a:p>
        </p:txBody>
      </p:sp>
      <p:cxnSp>
        <p:nvCxnSpPr>
          <p:cNvPr id="40975" name="AutoShape 15"/>
          <p:cNvCxnSpPr>
            <a:cxnSpLocks noChangeShapeType="1"/>
            <a:stCxn id="40967" idx="2"/>
          </p:cNvCxnSpPr>
          <p:nvPr/>
        </p:nvCxnSpPr>
        <p:spPr bwMode="auto">
          <a:xfrm rot="5400000">
            <a:off x="3694906" y="4829969"/>
            <a:ext cx="544513" cy="1089025"/>
          </a:xfrm>
          <a:prstGeom prst="bentConnector3">
            <a:avLst>
              <a:gd name="adj1" fmla="val 14202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6" name="AutoShape 16"/>
          <p:cNvCxnSpPr>
            <a:cxnSpLocks noChangeShapeType="1"/>
            <a:stCxn id="40977" idx="3"/>
            <a:endCxn id="40967" idx="1"/>
          </p:cNvCxnSpPr>
          <p:nvPr/>
        </p:nvCxnSpPr>
        <p:spPr bwMode="auto">
          <a:xfrm flipV="1">
            <a:off x="3895725" y="4941888"/>
            <a:ext cx="122238" cy="222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7" name="AutoShape 14"/>
          <p:cNvSpPr>
            <a:spLocks noChangeArrowheads="1"/>
          </p:cNvSpPr>
          <p:nvPr/>
        </p:nvSpPr>
        <p:spPr bwMode="auto">
          <a:xfrm>
            <a:off x="2947988" y="4830763"/>
            <a:ext cx="947737" cy="265112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chemeClr val="tx1"/>
                </a:solidFill>
                <a:latin typeface="Tahoma" panose="020B0604030504040204" pitchFamily="34" charset="0"/>
              </a:rPr>
              <a:t>update</a:t>
            </a:r>
          </a:p>
        </p:txBody>
      </p:sp>
      <p:cxnSp>
        <p:nvCxnSpPr>
          <p:cNvPr id="40978" name="AutoShape 16"/>
          <p:cNvCxnSpPr>
            <a:cxnSpLocks noChangeShapeType="1"/>
            <a:stCxn id="40974" idx="0"/>
            <a:endCxn id="40977" idx="2"/>
          </p:cNvCxnSpPr>
          <p:nvPr/>
        </p:nvCxnSpPr>
        <p:spPr bwMode="auto">
          <a:xfrm rot="16200000" flipV="1">
            <a:off x="3290888" y="5226050"/>
            <a:ext cx="261938" cy="15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92150"/>
            <a:ext cx="7772400" cy="1152525"/>
          </a:xfrm>
        </p:spPr>
        <p:txBody>
          <a:bodyPr/>
          <a:lstStyle/>
          <a:p>
            <a:r>
              <a:rPr lang="ru-RU" altLang="en-US"/>
              <a:t>В сегодняшней лекции</a:t>
            </a:r>
            <a:endParaRPr lang="en-NZ" altLang="en-US"/>
          </a:p>
        </p:txBody>
      </p:sp>
      <p:sp>
        <p:nvSpPr>
          <p:cNvPr id="235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52400" y="2781300"/>
            <a:ext cx="8839200" cy="36004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altLang="en-US" sz="2000"/>
              <a:t>Как использовать язык </a:t>
            </a:r>
            <a:r>
              <a:rPr lang="en-US" altLang="en-US" sz="2000"/>
              <a:t>C# </a:t>
            </a:r>
            <a:r>
              <a:rPr lang="ru-RU" altLang="en-US" sz="2000"/>
              <a:t>для контроля потока выполнения</a:t>
            </a:r>
            <a:endParaRPr lang="en-US" altLang="en-US" sz="2000"/>
          </a:p>
          <a:p>
            <a:pPr lvl="1">
              <a:lnSpc>
                <a:spcPct val="80000"/>
              </a:lnSpc>
            </a:pPr>
            <a:r>
              <a:rPr lang="ru-RU" altLang="en-US" sz="1800"/>
              <a:t>Блоки принятия решений</a:t>
            </a:r>
            <a:r>
              <a:rPr lang="en-US" altLang="en-US" sz="1800"/>
              <a:t>:</a:t>
            </a:r>
          </a:p>
          <a:p>
            <a:pPr lvl="2">
              <a:lnSpc>
                <a:spcPct val="80000"/>
              </a:lnSpc>
            </a:pPr>
            <a:r>
              <a:rPr lang="en-NZ" altLang="en-US" sz="1600"/>
              <a:t>if, if-else, nested if-else, if-else-if, switch</a:t>
            </a:r>
            <a:endParaRPr lang="en-US" altLang="en-US" sz="1600"/>
          </a:p>
          <a:p>
            <a:pPr lvl="1">
              <a:lnSpc>
                <a:spcPct val="80000"/>
              </a:lnSpc>
            </a:pPr>
            <a:r>
              <a:rPr lang="ru-RU" altLang="en-US" sz="1800"/>
              <a:t>Циклы</a:t>
            </a:r>
            <a:endParaRPr lang="en-US" altLang="en-US" sz="1800"/>
          </a:p>
          <a:p>
            <a:pPr lvl="2">
              <a:lnSpc>
                <a:spcPct val="80000"/>
              </a:lnSpc>
            </a:pPr>
            <a:r>
              <a:rPr lang="en-NZ" altLang="en-US" sz="1600"/>
              <a:t>while, do-while, for, </a:t>
            </a:r>
          </a:p>
          <a:p>
            <a:pPr lvl="1">
              <a:lnSpc>
                <a:spcPct val="80000"/>
              </a:lnSpc>
            </a:pPr>
            <a:r>
              <a:rPr lang="ru-RU" altLang="en-US" sz="1800"/>
              <a:t>Вложенные циклы</a:t>
            </a:r>
            <a:endParaRPr lang="en-US" altLang="en-US" sz="1800"/>
          </a:p>
          <a:p>
            <a:pPr lvl="1">
              <a:lnSpc>
                <a:spcPct val="80000"/>
              </a:lnSpc>
            </a:pPr>
            <a:r>
              <a:rPr lang="ru-RU" altLang="en-US" sz="1800"/>
              <a:t>Другое</a:t>
            </a:r>
            <a:endParaRPr lang="en-NZ" altLang="en-US" sz="1800"/>
          </a:p>
          <a:p>
            <a:pPr lvl="2">
              <a:lnSpc>
                <a:spcPct val="80000"/>
              </a:lnSpc>
            </a:pPr>
            <a:r>
              <a:rPr lang="en-NZ" altLang="en-US" sz="1600"/>
              <a:t>break, continue, goto</a:t>
            </a:r>
          </a:p>
          <a:p>
            <a:pPr lvl="2">
              <a:lnSpc>
                <a:spcPct val="80000"/>
              </a:lnSpc>
            </a:pPr>
            <a:r>
              <a:rPr lang="en-NZ" altLang="en-US" sz="1600"/>
              <a:t>return, using </a:t>
            </a:r>
            <a:endParaRPr lang="en-US" altLang="en-US" sz="1600"/>
          </a:p>
          <a:p>
            <a:pPr>
              <a:lnSpc>
                <a:spcPct val="80000"/>
              </a:lnSpc>
            </a:pPr>
            <a:endParaRPr lang="en-US" altLang="zh-TW" sz="2000"/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D0032F0-2A69-42E6-9226-CE8C1A526DEC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ru-RU" altLang="en-US"/>
              <a:t>Счётчики</a:t>
            </a:r>
            <a:endParaRPr lang="en-US" altLang="en-US"/>
          </a:p>
        </p:txBody>
      </p:sp>
      <p:sp>
        <p:nvSpPr>
          <p:cNvPr id="419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39750" y="2420938"/>
            <a:ext cx="8280400" cy="41036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altLang="en-US" sz="1900"/>
              <a:t>Переменные, которые называются счётчиками, используются для контроля циклов</a:t>
            </a:r>
            <a:endParaRPr lang="en-US" altLang="en-US" sz="1900"/>
          </a:p>
          <a:p>
            <a:pPr lvl="1">
              <a:lnSpc>
                <a:spcPct val="80000"/>
              </a:lnSpc>
            </a:pPr>
            <a:r>
              <a:rPr lang="ru-RU" altLang="en-US"/>
              <a:t>Счётчики инициализируются в начале циклов</a:t>
            </a:r>
            <a:endParaRPr lang="en-US" altLang="en-US"/>
          </a:p>
          <a:p>
            <a:pPr lvl="1">
              <a:lnSpc>
                <a:spcPct val="80000"/>
              </a:lnSpc>
            </a:pPr>
            <a:r>
              <a:rPr lang="ru-RU" altLang="en-US"/>
              <a:t>Также они обычно меняют своё значение в теле цикла</a:t>
            </a:r>
            <a:endParaRPr lang="en-US" altLang="en-US"/>
          </a:p>
          <a:p>
            <a:pPr lvl="1">
              <a:lnSpc>
                <a:spcPct val="80000"/>
              </a:lnSpc>
            </a:pPr>
            <a:r>
              <a:rPr lang="ru-RU" altLang="en-US"/>
              <a:t>Счётчик может повлиять на завершение цикла</a:t>
            </a:r>
            <a:endParaRPr lang="en-US" altLang="en-US"/>
          </a:p>
          <a:p>
            <a:pPr lvl="2">
              <a:lnSpc>
                <a:spcPct val="80000"/>
              </a:lnSpc>
            </a:pPr>
            <a:r>
              <a:rPr lang="ru-RU" altLang="en-US"/>
              <a:t>В противном случае цикл может стать бесконечным</a:t>
            </a:r>
          </a:p>
          <a:p>
            <a:pPr>
              <a:lnSpc>
                <a:spcPct val="80000"/>
              </a:lnSpc>
            </a:pPr>
            <a:r>
              <a:rPr lang="ru-RU" altLang="en-US" sz="2200"/>
              <a:t>Как использовать</a:t>
            </a:r>
            <a:endParaRPr lang="en-US" altLang="en-US" sz="2200"/>
          </a:p>
          <a:p>
            <a:pPr lvl="1">
              <a:lnSpc>
                <a:spcPct val="80000"/>
              </a:lnSpc>
            </a:pPr>
            <a:r>
              <a:rPr lang="en-US" altLang="en-US"/>
              <a:t>while</a:t>
            </a:r>
            <a:r>
              <a:rPr lang="ru-RU" altLang="en-US"/>
              <a:t> / </a:t>
            </a:r>
            <a:r>
              <a:rPr lang="en-US" altLang="en-US"/>
              <a:t>do</a:t>
            </a:r>
            <a:r>
              <a:rPr lang="ru-RU" altLang="en-US"/>
              <a:t>-</a:t>
            </a:r>
            <a:r>
              <a:rPr lang="en-US" altLang="en-US"/>
              <a:t>while</a:t>
            </a:r>
          </a:p>
          <a:p>
            <a:pPr lvl="2">
              <a:lnSpc>
                <a:spcPct val="80000"/>
              </a:lnSpc>
            </a:pPr>
            <a:r>
              <a:rPr lang="ru-RU" altLang="en-US"/>
              <a:t>Инициализируйте переменную перед циклом и меняйте её значение внутри тела цикла</a:t>
            </a:r>
            <a:endParaRPr lang="en-US" altLang="en-US"/>
          </a:p>
          <a:p>
            <a:pPr lvl="1">
              <a:lnSpc>
                <a:spcPct val="80000"/>
              </a:lnSpc>
            </a:pPr>
            <a:r>
              <a:rPr lang="en-US" altLang="en-US"/>
              <a:t>for</a:t>
            </a:r>
          </a:p>
          <a:p>
            <a:pPr lvl="2">
              <a:lnSpc>
                <a:spcPct val="80000"/>
              </a:lnSpc>
            </a:pPr>
            <a:r>
              <a:rPr lang="ru-RU" altLang="en-US"/>
              <a:t>Инициализируйте переменную в первом блока цикла </a:t>
            </a:r>
            <a:r>
              <a:rPr lang="en-US" altLang="en-US"/>
              <a:t>for </a:t>
            </a:r>
            <a:r>
              <a:rPr lang="ru-RU" altLang="en-US"/>
              <a:t>и изменяйте её значение в третьем</a:t>
            </a:r>
            <a:endParaRPr lang="en-US" altLang="en-US" sz="1600"/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BB71052-99BF-4A85-8C87-5DB8D4D00964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20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ru-RU" altLang="en-US"/>
              <a:t>Счётчики</a:t>
            </a:r>
            <a:endParaRPr lang="en-US" altLang="en-US"/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F6CA7EB8-E949-4A0C-B48F-153204BF74C4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21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781050" y="2406650"/>
            <a:ext cx="1944688" cy="1122363"/>
          </a:xfrm>
          <a:prstGeom prst="rect">
            <a:avLst/>
          </a:prstGeom>
          <a:solidFill>
            <a:srgbClr val="C0C0C0">
              <a:alpha val="50195"/>
            </a:srgbClr>
          </a:solidFill>
          <a:ln w="9525" algn="ctr">
            <a:solidFill>
              <a:srgbClr val="000000"/>
            </a:solidFill>
            <a:miter lim="800000"/>
            <a:headEnd/>
            <a:tailEnd type="none" w="lg" len="med"/>
          </a:ln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//case 1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int i = 1;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while (i &lt; 3)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i = i + 1;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}  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6524625" y="2398713"/>
            <a:ext cx="1944688" cy="1122362"/>
          </a:xfrm>
          <a:prstGeom prst="rect">
            <a:avLst/>
          </a:prstGeom>
          <a:solidFill>
            <a:srgbClr val="C0C0C0">
              <a:alpha val="50195"/>
            </a:srgbClr>
          </a:solidFill>
          <a:ln w="9525" algn="ctr">
            <a:solidFill>
              <a:srgbClr val="000000"/>
            </a:solidFill>
            <a:miter lim="800000"/>
            <a:headEnd/>
            <a:tailEnd type="none" w="lg" len="med"/>
          </a:ln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//case 2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int i = 20;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while (i &lt; 3)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i = i + 1;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}  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3436938" y="2398713"/>
            <a:ext cx="2376487" cy="1122362"/>
          </a:xfrm>
          <a:prstGeom prst="rect">
            <a:avLst/>
          </a:prstGeom>
          <a:solidFill>
            <a:srgbClr val="C0C0C0">
              <a:alpha val="50195"/>
            </a:srgbClr>
          </a:solidFill>
          <a:ln w="9525" algn="ctr">
            <a:solidFill>
              <a:srgbClr val="000000"/>
            </a:solidFill>
            <a:miter lim="800000"/>
            <a:headEnd/>
            <a:tailEnd type="none" w="lg" len="med"/>
          </a:ln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//case 3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int i = 20;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do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i = i + 1;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} while (i &lt; 3);  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781050" y="3900488"/>
            <a:ext cx="7688263" cy="481012"/>
          </a:xfrm>
          <a:prstGeom prst="rect">
            <a:avLst/>
          </a:prstGeom>
          <a:solidFill>
            <a:srgbClr val="C0C0C0"/>
          </a:solidFill>
          <a:ln w="9525" algn="ctr">
            <a:solidFill>
              <a:srgbClr val="000000"/>
            </a:solidFill>
            <a:miter lim="800000"/>
            <a:headEnd/>
            <a:tailEnd type="none" w="lg" len="med"/>
          </a:ln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//case 4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for (int i = 1; i &lt; 3; i++) System.Console.WriteLine(</a:t>
            </a:r>
            <a:r>
              <a:rPr lang="en-NZ" altLang="en-US" sz="1400">
                <a:solidFill>
                  <a:schemeClr val="tx1"/>
                </a:solidFill>
                <a:latin typeface="Gill Sans MT" panose="020B0502020104020203" pitchFamily="34" charset="0"/>
              </a:rPr>
              <a:t>"</a:t>
            </a: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i=</a:t>
            </a:r>
            <a:r>
              <a:rPr lang="en-NZ" altLang="en-US" sz="1400">
                <a:solidFill>
                  <a:schemeClr val="tx1"/>
                </a:solidFill>
                <a:latin typeface="Gill Sans MT" panose="020B0502020104020203" pitchFamily="34" charset="0"/>
              </a:rPr>
              <a:t> "</a:t>
            </a: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+i);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2268538" y="4927600"/>
            <a:ext cx="2014537" cy="909638"/>
          </a:xfrm>
          <a:prstGeom prst="rect">
            <a:avLst/>
          </a:prstGeom>
          <a:solidFill>
            <a:srgbClr val="C0C0C0">
              <a:alpha val="50195"/>
            </a:srgbClr>
          </a:solidFill>
          <a:ln w="9525" algn="ctr">
            <a:solidFill>
              <a:srgbClr val="000000"/>
            </a:solidFill>
            <a:miter lim="800000"/>
            <a:headEnd/>
            <a:tailEnd type="none" w="lg" len="med"/>
          </a:ln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//case 5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int i = 1;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while (i &lt; 3)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}  </a:t>
            </a:r>
          </a:p>
        </p:txBody>
      </p:sp>
      <p:sp>
        <p:nvSpPr>
          <p:cNvPr id="43017" name="AutoShape 9"/>
          <p:cNvSpPr>
            <a:spLocks noChangeArrowheads="1"/>
          </p:cNvSpPr>
          <p:nvPr/>
        </p:nvSpPr>
        <p:spPr bwMode="auto">
          <a:xfrm>
            <a:off x="5084763" y="5383213"/>
            <a:ext cx="2089150" cy="215900"/>
          </a:xfrm>
          <a:prstGeom prst="wedgeRectCallout">
            <a:avLst>
              <a:gd name="adj1" fmla="val -78718"/>
              <a:gd name="adj2" fmla="val -180968"/>
            </a:avLst>
          </a:prstGeom>
          <a:solidFill>
            <a:schemeClr val="bg1"/>
          </a:solidFill>
          <a:ln w="12700" algn="ctr">
            <a:solidFill>
              <a:srgbClr val="800000"/>
            </a:solidFill>
            <a:miter lim="800000"/>
            <a:headEnd/>
            <a:tailEnd type="none" w="lg" len="med"/>
          </a:ln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400" b="1">
                <a:solidFill>
                  <a:schemeClr val="tx1"/>
                </a:solidFill>
                <a:latin typeface="Tahoma" panose="020B0604030504040204" pitchFamily="34" charset="0"/>
              </a:rPr>
              <a:t>Бесконечный цикл</a:t>
            </a:r>
            <a:endParaRPr lang="en-NZ" altLang="en-US" sz="1400" b="1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696913"/>
            <a:ext cx="7526337" cy="1143000"/>
          </a:xfrm>
        </p:spPr>
        <p:txBody>
          <a:bodyPr/>
          <a:lstStyle/>
          <a:p>
            <a:r>
              <a:rPr lang="ru-RU" altLang="en-US"/>
              <a:t>Вложенные циклы</a:t>
            </a:r>
            <a:endParaRPr lang="en-US" altLang="en-US"/>
          </a:p>
        </p:txBody>
      </p:sp>
      <p:sp>
        <p:nvSpPr>
          <p:cNvPr id="440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2420938"/>
            <a:ext cx="7993063" cy="27368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altLang="en-US"/>
              <a:t>Циклы можно вкладывать друг в друга</a:t>
            </a:r>
            <a:endParaRPr lang="en-US" altLang="en-US"/>
          </a:p>
          <a:p>
            <a:pPr lvl="1">
              <a:lnSpc>
                <a:spcPct val="80000"/>
              </a:lnSpc>
            </a:pPr>
            <a:r>
              <a:rPr lang="ru-RU" altLang="en-US"/>
              <a:t>Когда один цикл вложен во второй, внутренний цикл выполняется снова для каждой итерации внешнего цикла</a:t>
            </a:r>
            <a:endParaRPr lang="en-US" altLang="en-US"/>
          </a:p>
          <a:p>
            <a:pPr lvl="1">
              <a:lnSpc>
                <a:spcPct val="80000"/>
              </a:lnSpc>
            </a:pPr>
            <a:r>
              <a:rPr lang="ru-RU" altLang="en-US"/>
              <a:t>Нет лимита на вложенность циклов</a:t>
            </a:r>
            <a:endParaRPr lang="en-US" altLang="en-US"/>
          </a:p>
          <a:p>
            <a:pPr>
              <a:lnSpc>
                <a:spcPct val="80000"/>
              </a:lnSpc>
            </a:pPr>
            <a:r>
              <a:rPr lang="ru-RU" altLang="en-US"/>
              <a:t>Пример</a:t>
            </a:r>
            <a:endParaRPr lang="en-US" altLang="en-US"/>
          </a:p>
          <a:p>
            <a:pPr lvl="1">
              <a:lnSpc>
                <a:spcPct val="80000"/>
              </a:lnSpc>
            </a:pPr>
            <a:r>
              <a:rPr lang="ru-RU" altLang="en-US"/>
              <a:t>Таблица умножения</a:t>
            </a:r>
            <a:endParaRPr lang="en-US" altLang="en-US"/>
          </a:p>
          <a:p>
            <a:pPr lvl="2">
              <a:lnSpc>
                <a:spcPct val="80000"/>
              </a:lnSpc>
            </a:pPr>
            <a:r>
              <a:rPr lang="ru-RU" altLang="en-US"/>
              <a:t>ряд</a:t>
            </a:r>
            <a:r>
              <a:rPr lang="en-US" altLang="en-US"/>
              <a:t> =</a:t>
            </a:r>
            <a:r>
              <a:rPr lang="ru-RU" altLang="en-US"/>
              <a:t> </a:t>
            </a:r>
            <a:r>
              <a:rPr lang="en-US" altLang="en-US"/>
              <a:t>3, </a:t>
            </a:r>
            <a:r>
              <a:rPr lang="ru-RU" altLang="en-US"/>
              <a:t>колонка</a:t>
            </a:r>
            <a:r>
              <a:rPr lang="en-US" altLang="en-US"/>
              <a:t> = 4</a:t>
            </a:r>
            <a:endParaRPr lang="ru-RU" altLang="en-US"/>
          </a:p>
          <a:p>
            <a:pPr lvl="2">
              <a:lnSpc>
                <a:spcPct val="80000"/>
              </a:lnSpc>
            </a:pPr>
            <a:r>
              <a:rPr lang="ru-RU" altLang="en-US"/>
              <a:t>результат = 12</a:t>
            </a:r>
            <a:r>
              <a:rPr lang="en-US" altLang="en-US"/>
              <a:t> </a:t>
            </a:r>
          </a:p>
        </p:txBody>
      </p:sp>
      <p:sp>
        <p:nvSpPr>
          <p:cNvPr id="44036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0060820-C24B-4A0C-A5AC-3F2CAB230473}" type="slidenum">
              <a:rPr lang="en-NZ" altLang="en-US" sz="1400" smtClean="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22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539750" y="5300663"/>
            <a:ext cx="7488238" cy="1335087"/>
          </a:xfrm>
          <a:prstGeom prst="rect">
            <a:avLst/>
          </a:prstGeom>
          <a:solidFill>
            <a:srgbClr val="C0C0C0">
              <a:alpha val="50195"/>
            </a:srgbClr>
          </a:solidFill>
          <a:ln w="9525" algn="ctr">
            <a:solidFill>
              <a:srgbClr val="000000"/>
            </a:solidFill>
            <a:miter lim="800000"/>
            <a:headEnd/>
            <a:tailEnd type="none" w="lg" len="med"/>
          </a:ln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for( int i = 1; i &lt;= row; i ++)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for (int j = 1; j &lt;= col; j++)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  Console.Write( (i * j)  &lt; 10 ? "   "  +i *j : "  " + i * j);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Console.WriteLine();    // Print blank line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4038" name="Text Box 5"/>
          <p:cNvSpPr txBox="1">
            <a:spLocks noChangeArrowheads="1"/>
          </p:cNvSpPr>
          <p:nvPr/>
        </p:nvSpPr>
        <p:spPr bwMode="auto">
          <a:xfrm>
            <a:off x="3635375" y="3933825"/>
            <a:ext cx="2087563" cy="696913"/>
          </a:xfrm>
          <a:prstGeom prst="rect">
            <a:avLst/>
          </a:prstGeom>
          <a:solidFill>
            <a:srgbClr val="C0C0C0">
              <a:alpha val="50195"/>
            </a:srgbClr>
          </a:solidFill>
          <a:ln w="9525" algn="ctr">
            <a:solidFill>
              <a:srgbClr val="000000"/>
            </a:solidFill>
            <a:miter lim="800000"/>
            <a:headEnd/>
            <a:tailEnd type="none" w="lg" len="med"/>
          </a:ln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 1   2   3   4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 2   4   6   8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 3   6   9  12</a:t>
            </a:r>
          </a:p>
        </p:txBody>
      </p:sp>
      <p:sp>
        <p:nvSpPr>
          <p:cNvPr id="44039" name="AutoShape 9"/>
          <p:cNvSpPr>
            <a:spLocks noChangeArrowheads="1"/>
          </p:cNvSpPr>
          <p:nvPr/>
        </p:nvSpPr>
        <p:spPr bwMode="auto">
          <a:xfrm>
            <a:off x="6227763" y="6164263"/>
            <a:ext cx="2736850" cy="215900"/>
          </a:xfrm>
          <a:prstGeom prst="wedgeRectCallout">
            <a:avLst>
              <a:gd name="adj1" fmla="val -77968"/>
              <a:gd name="adj2" fmla="val -142440"/>
            </a:avLst>
          </a:prstGeom>
          <a:solidFill>
            <a:schemeClr val="bg1"/>
          </a:solidFill>
          <a:ln w="12700" algn="ctr">
            <a:solidFill>
              <a:srgbClr val="800000"/>
            </a:solidFill>
            <a:miter lim="800000"/>
            <a:headEnd/>
            <a:tailEnd type="none" w="lg" len="med"/>
          </a:ln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400" b="1">
                <a:solidFill>
                  <a:schemeClr val="tx1"/>
                </a:solidFill>
                <a:latin typeface="Tahoma" panose="020B0604030504040204" pitchFamily="34" charset="0"/>
              </a:rPr>
              <a:t>3 </a:t>
            </a:r>
            <a:r>
              <a:rPr lang="ru-RU" altLang="en-US" sz="1400" b="1">
                <a:solidFill>
                  <a:schemeClr val="tx1"/>
                </a:solidFill>
                <a:latin typeface="Tahoma" panose="020B0604030504040204" pitchFamily="34" charset="0"/>
              </a:rPr>
              <a:t>пробелов</a:t>
            </a:r>
            <a:r>
              <a:rPr lang="en-NZ" altLang="en-US" sz="1400" b="1">
                <a:solidFill>
                  <a:schemeClr val="tx1"/>
                </a:solidFill>
                <a:latin typeface="Tahoma" panose="020B0604030504040204" pitchFamily="34" charset="0"/>
              </a:rPr>
              <a:t> if &lt;10 else 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7388" y="671513"/>
            <a:ext cx="7526337" cy="1143000"/>
          </a:xfrm>
        </p:spPr>
        <p:txBody>
          <a:bodyPr/>
          <a:lstStyle/>
          <a:p>
            <a:r>
              <a:rPr lang="ru-RU" altLang="en-US"/>
              <a:t>Вложенные циклы</a:t>
            </a:r>
            <a:endParaRPr lang="en-US" altLang="en-US"/>
          </a:p>
        </p:txBody>
      </p:sp>
      <p:sp>
        <p:nvSpPr>
          <p:cNvPr id="45059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398C246-ACEB-4740-B77F-2171E8E49AE8}" type="slidenum">
              <a:rPr lang="en-NZ" altLang="en-US" sz="1400" smtClean="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23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45060" name="Text Box 66"/>
          <p:cNvSpPr txBox="1">
            <a:spLocks noChangeArrowheads="1"/>
          </p:cNvSpPr>
          <p:nvPr/>
        </p:nvSpPr>
        <p:spPr bwMode="auto">
          <a:xfrm>
            <a:off x="2484438" y="2978150"/>
            <a:ext cx="4176712" cy="1335088"/>
          </a:xfrm>
          <a:prstGeom prst="rect">
            <a:avLst/>
          </a:prstGeom>
          <a:solidFill>
            <a:srgbClr val="C0C0C0">
              <a:alpha val="50195"/>
            </a:srgbClr>
          </a:solidFill>
          <a:ln w="9525" algn="ctr">
            <a:solidFill>
              <a:srgbClr val="000000"/>
            </a:solidFill>
            <a:miter lim="800000"/>
            <a:headEnd/>
            <a:tailEnd type="none" w="lg" len="med"/>
          </a:ln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for( int i = 0; i &lt; row; i ++)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  for (int j = 0; j &lt; row; j++)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    Console.Write("*");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  Console.WriteLine();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5061" name="Text Box 67"/>
          <p:cNvSpPr txBox="1">
            <a:spLocks noChangeArrowheads="1"/>
          </p:cNvSpPr>
          <p:nvPr/>
        </p:nvSpPr>
        <p:spPr bwMode="auto">
          <a:xfrm>
            <a:off x="2484438" y="4806950"/>
            <a:ext cx="4176712" cy="1335088"/>
          </a:xfrm>
          <a:prstGeom prst="rect">
            <a:avLst/>
          </a:prstGeom>
          <a:solidFill>
            <a:srgbClr val="C0C0C0">
              <a:alpha val="50195"/>
            </a:srgbClr>
          </a:solidFill>
          <a:ln w="9525" algn="ctr">
            <a:solidFill>
              <a:srgbClr val="000000"/>
            </a:solidFill>
            <a:miter lim="800000"/>
            <a:headEnd/>
            <a:tailEnd type="none" w="lg" len="med"/>
          </a:ln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for( int i = 0; i &lt; row; i ++)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  for (int j = 0; j &lt;= i; j++)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    Console.Write("*");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  Console.WriteLine();   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5062" name="Text Box 68"/>
          <p:cNvSpPr txBox="1">
            <a:spLocks noChangeArrowheads="1"/>
          </p:cNvSpPr>
          <p:nvPr/>
        </p:nvSpPr>
        <p:spPr bwMode="auto">
          <a:xfrm>
            <a:off x="5940425" y="3554413"/>
            <a:ext cx="576263" cy="696912"/>
          </a:xfrm>
          <a:prstGeom prst="rect">
            <a:avLst/>
          </a:prstGeom>
          <a:solidFill>
            <a:srgbClr val="C0C0C0">
              <a:alpha val="50195"/>
            </a:srgbClr>
          </a:solidFill>
          <a:ln w="9525" algn="ctr">
            <a:solidFill>
              <a:srgbClr val="000000"/>
            </a:solidFill>
            <a:miter lim="800000"/>
            <a:headEnd/>
            <a:tailEnd type="none" w="lg" len="med"/>
          </a:ln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***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***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***</a:t>
            </a:r>
          </a:p>
        </p:txBody>
      </p:sp>
      <p:sp>
        <p:nvSpPr>
          <p:cNvPr id="45063" name="Text Box 69"/>
          <p:cNvSpPr txBox="1">
            <a:spLocks noChangeArrowheads="1"/>
          </p:cNvSpPr>
          <p:nvPr/>
        </p:nvSpPr>
        <p:spPr bwMode="auto">
          <a:xfrm>
            <a:off x="5967413" y="5383213"/>
            <a:ext cx="622300" cy="696912"/>
          </a:xfrm>
          <a:prstGeom prst="rect">
            <a:avLst/>
          </a:prstGeom>
          <a:solidFill>
            <a:srgbClr val="C0C0C0">
              <a:alpha val="50195"/>
            </a:srgbClr>
          </a:solidFill>
          <a:ln w="9525" algn="ctr">
            <a:solidFill>
              <a:srgbClr val="000000"/>
            </a:solidFill>
            <a:miter lim="800000"/>
            <a:headEnd/>
            <a:tailEnd type="none" w="lg" len="med"/>
          </a:ln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*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**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***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break</a:t>
            </a:r>
          </a:p>
        </p:txBody>
      </p:sp>
      <p:sp>
        <p:nvSpPr>
          <p:cNvPr id="460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22263" y="2492375"/>
            <a:ext cx="8640762" cy="1584325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/>
              <a:t>Ключевое слово</a:t>
            </a:r>
            <a:r>
              <a:rPr lang="en-US" altLang="en-US"/>
              <a:t> break </a:t>
            </a:r>
            <a:r>
              <a:rPr lang="ru-RU" altLang="en-US"/>
              <a:t>завершает ближайший к нему цикл или </a:t>
            </a:r>
            <a:r>
              <a:rPr lang="en-US" altLang="en-US"/>
              <a:t>switch</a:t>
            </a:r>
          </a:p>
          <a:p>
            <a:pPr lvl="1">
              <a:lnSpc>
                <a:spcPct val="80000"/>
              </a:lnSpc>
            </a:pPr>
            <a:r>
              <a:rPr lang="ru-RU" altLang="en-US"/>
              <a:t>Использование </a:t>
            </a:r>
            <a:r>
              <a:rPr lang="en-US" altLang="en-US"/>
              <a:t>break </a:t>
            </a:r>
            <a:r>
              <a:rPr lang="ru-RU" altLang="en-US"/>
              <a:t>вне цикла или </a:t>
            </a:r>
            <a:r>
              <a:rPr lang="en-US" altLang="en-US"/>
              <a:t>switch </a:t>
            </a:r>
            <a:r>
              <a:rPr lang="ru-RU" altLang="en-US"/>
              <a:t>вызовет ошибку компиляции</a:t>
            </a:r>
            <a:endParaRPr lang="en-US" altLang="en-US"/>
          </a:p>
          <a:p>
            <a:pPr lvl="1">
              <a:lnSpc>
                <a:spcPct val="80000"/>
              </a:lnSpc>
            </a:pPr>
            <a:endParaRPr lang="en-US" altLang="en-US"/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A71C6136-13A0-414E-925E-475DDC2F306F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24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46085" name="Text Box 4"/>
          <p:cNvSpPr txBox="1">
            <a:spLocks noChangeArrowheads="1"/>
          </p:cNvSpPr>
          <p:nvPr/>
        </p:nvSpPr>
        <p:spPr bwMode="auto">
          <a:xfrm>
            <a:off x="2051050" y="4035425"/>
            <a:ext cx="4103688" cy="1760538"/>
          </a:xfrm>
          <a:prstGeom prst="rect">
            <a:avLst/>
          </a:prstGeom>
          <a:solidFill>
            <a:srgbClr val="C0C0C0">
              <a:alpha val="50195"/>
            </a:srgbClr>
          </a:solidFill>
          <a:ln w="9525" algn="ctr">
            <a:solidFill>
              <a:srgbClr val="000000"/>
            </a:solidFill>
            <a:miter lim="800000"/>
            <a:headEnd/>
            <a:tailEnd type="none" w="lg" len="med"/>
          </a:ln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for( int i = 0; i &lt; row; i ++)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 for (int j = 0; j &lt; row; j++)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    if ( i+j &gt;= row )     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      break;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    Console.Write("*");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 Console.WriteLine();   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}</a:t>
            </a:r>
          </a:p>
        </p:txBody>
      </p:sp>
      <p:sp>
        <p:nvSpPr>
          <p:cNvPr id="46086" name="Text Box 5"/>
          <p:cNvSpPr txBox="1">
            <a:spLocks noChangeArrowheads="1"/>
          </p:cNvSpPr>
          <p:nvPr/>
        </p:nvSpPr>
        <p:spPr bwMode="auto">
          <a:xfrm>
            <a:off x="4930775" y="4756150"/>
            <a:ext cx="1008063" cy="696913"/>
          </a:xfrm>
          <a:prstGeom prst="rect">
            <a:avLst/>
          </a:prstGeom>
          <a:solidFill>
            <a:srgbClr val="C0C0C0">
              <a:alpha val="50195"/>
            </a:srgbClr>
          </a:solidFill>
          <a:ln w="9525" algn="ctr">
            <a:solidFill>
              <a:srgbClr val="000000"/>
            </a:solidFill>
            <a:miter lim="800000"/>
            <a:headEnd/>
            <a:tailEnd type="none" w="lg" len="med"/>
          </a:ln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***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**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*</a:t>
            </a:r>
          </a:p>
        </p:txBody>
      </p:sp>
      <p:sp>
        <p:nvSpPr>
          <p:cNvPr id="46087" name="AutoShape 9"/>
          <p:cNvSpPr>
            <a:spLocks noChangeArrowheads="1"/>
          </p:cNvSpPr>
          <p:nvPr/>
        </p:nvSpPr>
        <p:spPr bwMode="auto">
          <a:xfrm>
            <a:off x="6011863" y="4716463"/>
            <a:ext cx="2089150" cy="215900"/>
          </a:xfrm>
          <a:prstGeom prst="wedgeRectCallout">
            <a:avLst>
              <a:gd name="adj1" fmla="val -50046"/>
              <a:gd name="adj2" fmla="val 136032"/>
            </a:avLst>
          </a:prstGeom>
          <a:solidFill>
            <a:schemeClr val="bg1"/>
          </a:solidFill>
          <a:ln w="12700" algn="ctr">
            <a:solidFill>
              <a:srgbClr val="800000"/>
            </a:solidFill>
            <a:miter lim="800000"/>
            <a:headEnd/>
            <a:tailEnd type="none" w="lg" len="med"/>
          </a:ln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400" b="1">
                <a:solidFill>
                  <a:schemeClr val="tx1"/>
                </a:solidFill>
                <a:latin typeface="Tahoma" panose="020B0604030504040204" pitchFamily="34" charset="0"/>
              </a:rPr>
              <a:t>В случае </a:t>
            </a:r>
            <a:r>
              <a:rPr lang="en-NZ" altLang="en-US" sz="1400" b="1">
                <a:solidFill>
                  <a:schemeClr val="tx1"/>
                </a:solidFill>
                <a:latin typeface="Tahoma" panose="020B0604030504040204" pitchFamily="34" charset="0"/>
              </a:rPr>
              <a:t>row=3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continue</a:t>
            </a:r>
          </a:p>
        </p:txBody>
      </p:sp>
      <p:sp>
        <p:nvSpPr>
          <p:cNvPr id="2867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68313" y="2349500"/>
            <a:ext cx="8207375" cy="2879725"/>
          </a:xfrm>
        </p:spPr>
        <p:txBody>
          <a:bodyPr rtlCol="0">
            <a:normAutofit/>
          </a:bodyPr>
          <a:lstStyle/>
          <a:p>
            <a:pPr marL="402336" lvl="1" indent="0" fontAlgn="auto">
              <a:lnSpc>
                <a:spcPct val="80000"/>
              </a:lnSpc>
              <a:spcAft>
                <a:spcPts val="0"/>
              </a:spcAft>
              <a:buFont typeface="Wingdings 3" charset="2"/>
              <a:buNone/>
              <a:defRPr/>
            </a:pP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Ключевое слово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continue </a:t>
            </a: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используется для прерывания выполнения текущего тела цикла и вызывает переход цикла в следующую итерацию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fontAlgn="auto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Должно быть внутри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while, do, for, </a:t>
            </a: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или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foreach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fontAlgn="auto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Применяется только для ближайшего цикла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CDA86A09-65E7-4280-B517-550F2EDA5A5C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25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47109" name="Text Box 99"/>
          <p:cNvSpPr txBox="1">
            <a:spLocks noChangeArrowheads="1"/>
          </p:cNvSpPr>
          <p:nvPr/>
        </p:nvSpPr>
        <p:spPr bwMode="auto">
          <a:xfrm>
            <a:off x="5940425" y="4738688"/>
            <a:ext cx="792163" cy="484187"/>
          </a:xfrm>
          <a:prstGeom prst="rect">
            <a:avLst/>
          </a:prstGeom>
          <a:solidFill>
            <a:srgbClr val="C0C0C0">
              <a:alpha val="50195"/>
            </a:srgbClr>
          </a:solidFill>
          <a:ln w="9525" algn="ctr">
            <a:solidFill>
              <a:srgbClr val="000000"/>
            </a:solidFill>
            <a:miter lim="800000"/>
            <a:headEnd/>
            <a:tailEnd type="none" w="lg" len="med"/>
          </a:ln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i = 1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i = 3</a:t>
            </a:r>
          </a:p>
        </p:txBody>
      </p:sp>
      <p:sp>
        <p:nvSpPr>
          <p:cNvPr id="47110" name="Text Box 136"/>
          <p:cNvSpPr txBox="1">
            <a:spLocks noChangeArrowheads="1"/>
          </p:cNvSpPr>
          <p:nvPr/>
        </p:nvSpPr>
        <p:spPr bwMode="auto">
          <a:xfrm>
            <a:off x="1835150" y="4667250"/>
            <a:ext cx="3960813" cy="1122363"/>
          </a:xfrm>
          <a:prstGeom prst="rect">
            <a:avLst/>
          </a:prstGeom>
          <a:solidFill>
            <a:srgbClr val="C0C0C0">
              <a:alpha val="50195"/>
            </a:srgbClr>
          </a:solidFill>
          <a:ln w="9525" algn="ctr">
            <a:solidFill>
              <a:srgbClr val="000000"/>
            </a:solidFill>
            <a:miter lim="800000"/>
            <a:headEnd/>
            <a:tailEnd type="none" w="lg" len="med"/>
          </a:ln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for (int i= 1; i &lt;= row; i++ 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if( i % 2 == 0)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  continue;   // Go back to for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Console.WriteLine("i = " +  i 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765175"/>
            <a:ext cx="7526338" cy="960438"/>
          </a:xfrm>
        </p:spPr>
        <p:txBody>
          <a:bodyPr/>
          <a:lstStyle/>
          <a:p>
            <a:r>
              <a:rPr lang="en-US" altLang="en-US"/>
              <a:t>return</a:t>
            </a:r>
          </a:p>
        </p:txBody>
      </p:sp>
      <p:sp>
        <p:nvSpPr>
          <p:cNvPr id="307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2276475"/>
            <a:ext cx="8424862" cy="2305050"/>
          </a:xfrm>
        </p:spPr>
        <p:txBody>
          <a:bodyPr rtlCol="0">
            <a:normAutofit lnSpcReduction="10000"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</a:t>
            </a:r>
          </a:p>
          <a:p>
            <a:pPr lvl="1" indent="-283464" fontAlgn="auto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Ключевое слово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return </a:t>
            </a: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используется для завершения кода текущего метода и передаёт управление вызывающему методу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960120" lvl="2" fontAlgn="auto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Также возвращает значение метода</a:t>
            </a: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 </a:t>
            </a:r>
            <a:r>
              <a:rPr lang="ru-RU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соотстветствии</a:t>
            </a:r>
            <a:r>
              <a:rPr lang="ru-RU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с типом метода, в котором используется</a:t>
            </a: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marL="960120" lvl="2" fontAlgn="auto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Если метод имеет возвращаемое значение </a:t>
            </a: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void, </a:t>
            </a:r>
            <a:r>
              <a:rPr lang="ru-RU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использование </a:t>
            </a: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 </a:t>
            </a:r>
            <a:r>
              <a:rPr lang="ru-RU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опционально.</a:t>
            </a:r>
            <a:endParaRPr lang="en-US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592941" name="Group 45"/>
          <p:cNvGraphicFramePr>
            <a:graphicFrameLocks noGrp="1"/>
          </p:cNvGraphicFramePr>
          <p:nvPr>
            <p:ph sz="half" idx="2"/>
          </p:nvPr>
        </p:nvGraphicFramePr>
        <p:xfrm>
          <a:off x="5821363" y="5243513"/>
          <a:ext cx="2422525" cy="819150"/>
        </p:xfrm>
        <a:graphic>
          <a:graphicData uri="http://schemas.openxmlformats.org/drawingml/2006/table">
            <a:tbl>
              <a:tblPr/>
              <a:tblGrid>
                <a:gridCol w="264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37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4" marR="91394"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случай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4" marR="91394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результат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4" marR="91394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7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91394" marR="91394"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1&lt;=4</a:t>
                      </a:r>
                    </a:p>
                  </a:txBody>
                  <a:tcPr marL="91394" marR="91394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печатает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=1</a:t>
                      </a:r>
                    </a:p>
                  </a:txBody>
                  <a:tcPr marL="91394" marR="91394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91394" marR="91394"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2&lt;=4</a:t>
                      </a:r>
                    </a:p>
                  </a:txBody>
                  <a:tcPr marL="91394" marR="91394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ничего не печатает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4" marR="91394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8150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B634DA8-FF7C-46D9-AEB5-C37FB906B663}" type="slidenum">
              <a:rPr lang="en-NZ" altLang="en-US" sz="1400" smtClean="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26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48151" name="Text Box 4"/>
          <p:cNvSpPr txBox="1">
            <a:spLocks noChangeArrowheads="1"/>
          </p:cNvSpPr>
          <p:nvPr/>
        </p:nvSpPr>
        <p:spPr bwMode="auto">
          <a:xfrm>
            <a:off x="682625" y="4868863"/>
            <a:ext cx="4752975" cy="1547812"/>
          </a:xfrm>
          <a:prstGeom prst="rect">
            <a:avLst/>
          </a:prstGeom>
          <a:solidFill>
            <a:srgbClr val="C0C0C0">
              <a:alpha val="50195"/>
            </a:srgbClr>
          </a:solidFill>
          <a:ln w="9525" algn="ctr">
            <a:solidFill>
              <a:srgbClr val="000000"/>
            </a:solidFill>
            <a:miter lim="800000"/>
            <a:headEnd/>
            <a:tailEnd type="none" w="lg" len="med"/>
          </a:ln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public static void returnMethod(int row)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for (int i = 1; i &lt;= row; i++)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  if (i % 2 == 0)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    return;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  Console.WriteLine("i = " + i);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692150"/>
            <a:ext cx="7526338" cy="1112838"/>
          </a:xfrm>
        </p:spPr>
        <p:txBody>
          <a:bodyPr/>
          <a:lstStyle/>
          <a:p>
            <a:r>
              <a:rPr lang="en-US" altLang="en-US"/>
              <a:t>using</a:t>
            </a:r>
          </a:p>
        </p:txBody>
      </p:sp>
      <p:sp>
        <p:nvSpPr>
          <p:cNvPr id="491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2349500"/>
            <a:ext cx="8064500" cy="1727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using</a:t>
            </a:r>
          </a:p>
          <a:p>
            <a:pPr lvl="1">
              <a:lnSpc>
                <a:spcPct val="80000"/>
              </a:lnSpc>
            </a:pPr>
            <a:r>
              <a:rPr lang="ru-RU" altLang="en-US" sz="2000"/>
              <a:t>Определяет участок кода, после выполнения которого будет освобождён объект, указанный в круглых скобках</a:t>
            </a:r>
            <a:endParaRPr lang="en-US" altLang="en-US" sz="2000"/>
          </a:p>
          <a:p>
            <a:pPr lvl="2">
              <a:lnSpc>
                <a:spcPct val="80000"/>
              </a:lnSpc>
            </a:pPr>
            <a:r>
              <a:rPr lang="ru-RU" altLang="en-US" sz="1800"/>
              <a:t>Является</a:t>
            </a:r>
            <a:r>
              <a:rPr lang="en-US" altLang="en-US" sz="1800"/>
              <a:t> ”</a:t>
            </a:r>
            <a:r>
              <a:rPr lang="ru-RU" altLang="en-US" sz="1800"/>
              <a:t>синтаксическим сахаром</a:t>
            </a:r>
            <a:r>
              <a:rPr lang="en-US" altLang="en-US" sz="1800"/>
              <a:t>”</a:t>
            </a:r>
            <a:r>
              <a:rPr lang="ru-RU" altLang="en-US" sz="1800"/>
              <a:t> и внутри представляет собой блок </a:t>
            </a:r>
            <a:r>
              <a:rPr lang="en-US" altLang="en-US" sz="1800"/>
              <a:t>try-finally</a:t>
            </a:r>
          </a:p>
        </p:txBody>
      </p:sp>
      <p:sp>
        <p:nvSpPr>
          <p:cNvPr id="49156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D072FC07-5B53-4480-83EC-53C707BCF79E}" type="slidenum">
              <a:rPr lang="en-NZ" altLang="en-US" sz="1400" smtClean="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27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49157" name="Text Box 46"/>
          <p:cNvSpPr txBox="1">
            <a:spLocks noChangeArrowheads="1"/>
          </p:cNvSpPr>
          <p:nvPr/>
        </p:nvSpPr>
        <p:spPr bwMode="auto">
          <a:xfrm>
            <a:off x="1619250" y="4819650"/>
            <a:ext cx="5256213" cy="484188"/>
          </a:xfrm>
          <a:prstGeom prst="rect">
            <a:avLst/>
          </a:prstGeom>
          <a:solidFill>
            <a:srgbClr val="C0C0C0">
              <a:alpha val="50195"/>
            </a:srgbClr>
          </a:solidFill>
          <a:ln w="9525" algn="ctr">
            <a:solidFill>
              <a:srgbClr val="000000"/>
            </a:solidFill>
            <a:miter lim="800000"/>
            <a:headEnd/>
            <a:tailEnd type="none" w="lg" len="med"/>
          </a:ln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using (Font font1 = new Font("Arial", 10.0f))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NZ" altLang="en-US"/>
              <a:t>Conclusion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863600" y="2781300"/>
            <a:ext cx="6346825" cy="1800225"/>
          </a:xfrm>
        </p:spPr>
        <p:txBody>
          <a:bodyPr/>
          <a:lstStyle/>
          <a:p>
            <a:r>
              <a:rPr lang="ru-RU" altLang="en-US"/>
              <a:t>Мы изучили методы и ключевые слова для контроля выполнения кода в </a:t>
            </a:r>
            <a:r>
              <a:rPr lang="en-NZ" altLang="en-US"/>
              <a:t>C#</a:t>
            </a:r>
          </a:p>
          <a:p>
            <a:r>
              <a:rPr lang="ru-RU" altLang="en-US"/>
              <a:t>Во время лекции затронули множество особенностей синтаксиса </a:t>
            </a:r>
            <a:r>
              <a:rPr lang="en-US" altLang="en-US"/>
              <a:t>C#</a:t>
            </a:r>
            <a:endParaRPr lang="en-NZ" altLang="en-US"/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03962E06-0C17-49C6-89B6-936E57F37923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28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590550" y="2852738"/>
            <a:ext cx="7974013" cy="3313112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Добавьте в проект 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MVC </a:t>
            </a: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из предыдущей лекции метод 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loops</a:t>
            </a: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Внутри этого метода определите циклы 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for, while</a:t>
            </a: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и 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</a:t>
            </a: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while, </a:t>
            </a: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которые буду увеличивать значение заданной вами переменной</a:t>
            </a: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</a:t>
            </a: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увеличивает значение на 1 при каждой итерации, 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while </a:t>
            </a: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 5, 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</a:t>
            </a: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while </a:t>
            </a: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 10</a:t>
            </a: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Используйте как можно больше ключевых слов из лекции, экспериментируйте</a:t>
            </a: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Выведите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 экран значение переменной через объект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ViewBag</a:t>
            </a:r>
            <a:endParaRPr lang="en-NZ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20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A02686B-26DF-4832-90B9-FC074B0784F9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29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51204" name="Title 1"/>
          <p:cNvSpPr txBox="1">
            <a:spLocks/>
          </p:cNvSpPr>
          <p:nvPr/>
        </p:nvSpPr>
        <p:spPr bwMode="gray">
          <a:xfrm>
            <a:off x="827088" y="698500"/>
            <a:ext cx="80581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685800" indent="-28257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95885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233488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1508125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1965325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422525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2879725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336925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3200">
                <a:solidFill>
                  <a:schemeClr val="bg1"/>
                </a:solidFill>
              </a:rPr>
              <a:t>Домашнее задание</a:t>
            </a:r>
            <a:endParaRPr lang="en-NZ" alt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NZ" altLang="en-US"/>
              <a:t>Hello World </a:t>
            </a:r>
            <a:r>
              <a:rPr lang="ru-RU" altLang="en-US"/>
              <a:t>в</a:t>
            </a:r>
            <a:r>
              <a:rPr lang="en-NZ" altLang="en-US"/>
              <a:t> C# </a:t>
            </a:r>
            <a:r>
              <a:rPr lang="ru-RU" altLang="en-US"/>
              <a:t>и</a:t>
            </a:r>
            <a:r>
              <a:rPr lang="en-NZ" altLang="en-US"/>
              <a:t> Java</a:t>
            </a:r>
            <a:endParaRPr lang="en-US" altLang="en-US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863600" y="2489200"/>
            <a:ext cx="6346825" cy="41798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Java</a:t>
            </a:r>
          </a:p>
          <a:p>
            <a:pPr>
              <a:lnSpc>
                <a:spcPct val="90000"/>
              </a:lnSpc>
            </a:pPr>
            <a:endParaRPr lang="en-NZ" altLang="en-US"/>
          </a:p>
          <a:p>
            <a:pPr>
              <a:lnSpc>
                <a:spcPct val="90000"/>
              </a:lnSpc>
            </a:pPr>
            <a:endParaRPr lang="en-NZ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ru-RU" altLang="en-US"/>
          </a:p>
          <a:p>
            <a:pPr>
              <a:lnSpc>
                <a:spcPct val="90000"/>
              </a:lnSpc>
            </a:pPr>
            <a:r>
              <a:rPr lang="en-US" altLang="en-US"/>
              <a:t>C# (</a:t>
            </a:r>
            <a:r>
              <a:rPr lang="ru-RU" altLang="en-US"/>
              <a:t>шаблон </a:t>
            </a:r>
            <a:r>
              <a:rPr lang="en-US" altLang="en-US"/>
              <a:t>Console Application)</a:t>
            </a:r>
          </a:p>
          <a:p>
            <a:pPr>
              <a:lnSpc>
                <a:spcPct val="90000"/>
              </a:lnSpc>
            </a:pPr>
            <a:endParaRPr lang="en-NZ" altLang="en-US"/>
          </a:p>
          <a:p>
            <a:pPr>
              <a:lnSpc>
                <a:spcPct val="90000"/>
              </a:lnSpc>
            </a:pPr>
            <a:endParaRPr lang="en-NZ" altLang="en-US"/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DFBCD899-CF9D-426C-B57E-9E623D5BFDC5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860425" y="2954338"/>
            <a:ext cx="6643688" cy="1169987"/>
          </a:xfrm>
          <a:prstGeom prst="rect">
            <a:avLst/>
          </a:prstGeom>
          <a:solidFill>
            <a:srgbClr val="C0C0C0">
              <a:alpha val="50195"/>
            </a:srgbClr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public class Hello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	public static void main(</a:t>
            </a:r>
            <a:r>
              <a:rPr lang="en-US" altLang="en-US" sz="1400" b="1">
                <a:solidFill>
                  <a:srgbClr val="FF0000"/>
                </a:solidFill>
                <a:latin typeface="Courier New" panose="02070309020205020404" pitchFamily="49" charset="0"/>
              </a:rPr>
              <a:t>String[] args</a:t>
            </a: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		System.out.println("Hello world.");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4582" name="Rectangle 4"/>
          <p:cNvSpPr>
            <a:spLocks noChangeArrowheads="1"/>
          </p:cNvSpPr>
          <p:nvPr/>
        </p:nvSpPr>
        <p:spPr bwMode="auto">
          <a:xfrm>
            <a:off x="860425" y="4856163"/>
            <a:ext cx="6643688" cy="1168400"/>
          </a:xfrm>
          <a:prstGeom prst="rect">
            <a:avLst/>
          </a:prstGeom>
          <a:solidFill>
            <a:srgbClr val="C0C0C0">
              <a:alpha val="50195"/>
            </a:srgbClr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public class Hello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	public static void Main()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		System.</a:t>
            </a:r>
            <a:r>
              <a:rPr lang="en-US" altLang="en-US" sz="1400" b="1">
                <a:solidFill>
                  <a:srgbClr val="FF0000"/>
                </a:solidFill>
                <a:latin typeface="Courier New" panose="02070309020205020404" pitchFamily="49" charset="0"/>
              </a:rPr>
              <a:t>Console</a:t>
            </a: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.</a:t>
            </a:r>
            <a:r>
              <a:rPr lang="en-US" altLang="en-US" sz="1400" b="1">
                <a:solidFill>
                  <a:srgbClr val="FF0000"/>
                </a:solidFill>
                <a:latin typeface="Courier New" panose="02070309020205020404" pitchFamily="49" charset="0"/>
              </a:rPr>
              <a:t>WriteLine</a:t>
            </a: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("Hello World.");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61FA5C8-59B2-4113-8069-C5C205F4FA7D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30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52227" name="Title 1"/>
          <p:cNvSpPr txBox="1">
            <a:spLocks/>
          </p:cNvSpPr>
          <p:nvPr/>
        </p:nvSpPr>
        <p:spPr bwMode="gray">
          <a:xfrm>
            <a:off x="827088" y="698500"/>
            <a:ext cx="80581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685800" indent="-28257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95885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233488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1508125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1965325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422525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2879725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336925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3200">
                <a:solidFill>
                  <a:schemeClr val="bg1"/>
                </a:solidFill>
              </a:rPr>
              <a:t>Вопросы?</a:t>
            </a:r>
            <a:endParaRPr lang="en-NZ" altLang="en-US" sz="3200">
              <a:solidFill>
                <a:schemeClr val="bg1"/>
              </a:solidFill>
            </a:endParaRPr>
          </a:p>
        </p:txBody>
      </p:sp>
      <p:pic>
        <p:nvPicPr>
          <p:cNvPr id="52228" name="Picture 2" descr="Image result for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2420938"/>
            <a:ext cx="7156450" cy="402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NZ" altLang="en-US"/>
              <a:t>Hello World </a:t>
            </a:r>
            <a:r>
              <a:rPr lang="ru-RU" altLang="en-US"/>
              <a:t>в</a:t>
            </a:r>
            <a:r>
              <a:rPr lang="en-NZ" altLang="en-US"/>
              <a:t> C# </a:t>
            </a:r>
            <a:r>
              <a:rPr lang="ru-RU" altLang="en-US"/>
              <a:t>и</a:t>
            </a:r>
            <a:r>
              <a:rPr lang="en-NZ" altLang="en-US"/>
              <a:t> Java</a:t>
            </a:r>
            <a:endParaRPr lang="en-US" altLang="en-US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863600" y="2489200"/>
            <a:ext cx="6346825" cy="4179888"/>
          </a:xfrm>
        </p:spPr>
        <p:txBody>
          <a:bodyPr rtlCol="0">
            <a:normAutofit/>
          </a:bodyPr>
          <a:lstStyle/>
          <a:p>
            <a:pPr marL="0" indent="0" fontAlgn="auto">
              <a:lnSpc>
                <a:spcPct val="90000"/>
              </a:lnSpc>
              <a:spcAft>
                <a:spcPts val="0"/>
              </a:spcAft>
              <a:buFont typeface="Wingdings 3" charset="2"/>
              <a:buNone/>
              <a:defRPr/>
            </a:pPr>
            <a:endParaRPr lang="en-NZ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NZ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C# Vs Java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fontAlgn="auto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Написание 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 </a:t>
            </a: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 заглавной буквы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fontAlgn="auto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Метод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Main</a:t>
            </a: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не принимает аргументов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fontAlgn="auto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Разное использования интерфейса 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Input-Output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6069E9F-34A9-489C-841E-A7EA0148EBA1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ru-RU" altLang="en-US"/>
              <a:t>Блоки принятия решений</a:t>
            </a:r>
            <a:endParaRPr lang="en-US" altLang="en-US"/>
          </a:p>
        </p:txBody>
      </p:sp>
      <p:sp>
        <p:nvSpPr>
          <p:cNvPr id="266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39750" y="2636838"/>
            <a:ext cx="8135938" cy="2376487"/>
          </a:xfrm>
        </p:spPr>
        <p:txBody>
          <a:bodyPr/>
          <a:lstStyle/>
          <a:p>
            <a:r>
              <a:rPr lang="ru-RU" altLang="en-US"/>
              <a:t>Блоки принятия решений проверяют состояние объекта</a:t>
            </a:r>
            <a:r>
              <a:rPr lang="en-US" altLang="en-US"/>
              <a:t> </a:t>
            </a:r>
            <a:r>
              <a:rPr lang="ru-RU" altLang="en-US"/>
              <a:t>и выполняют код в зависимости от состояния</a:t>
            </a:r>
            <a:endParaRPr lang="en-US" altLang="en-US"/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567611D-F2CE-487E-9C01-E5D58EDBF824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5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grpSp>
        <p:nvGrpSpPr>
          <p:cNvPr id="26629" name="Group 13"/>
          <p:cNvGrpSpPr>
            <a:grpSpLocks/>
          </p:cNvGrpSpPr>
          <p:nvPr/>
        </p:nvGrpSpPr>
        <p:grpSpPr bwMode="auto">
          <a:xfrm>
            <a:off x="4284663" y="3716338"/>
            <a:ext cx="2700337" cy="2513012"/>
            <a:chOff x="2928" y="1248"/>
            <a:chExt cx="2208" cy="2352"/>
          </a:xfrm>
        </p:grpSpPr>
        <p:sp>
          <p:nvSpPr>
            <p:cNvPr id="26631" name="AutoShape 4"/>
            <p:cNvSpPr>
              <a:spLocks noChangeArrowheads="1"/>
            </p:cNvSpPr>
            <p:nvPr/>
          </p:nvSpPr>
          <p:spPr bwMode="auto">
            <a:xfrm>
              <a:off x="2928" y="1728"/>
              <a:ext cx="1344" cy="768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en-US" sz="1400" b="1">
                  <a:solidFill>
                    <a:schemeClr val="tx1"/>
                  </a:solidFill>
                  <a:latin typeface="Tahoma" panose="020B0604030504040204" pitchFamily="34" charset="0"/>
                </a:rPr>
                <a:t>Условие</a:t>
              </a:r>
              <a:endParaRPr lang="en-US" altLang="en-US" sz="1400" b="1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6632" name="AutoShape 5"/>
            <p:cNvSpPr>
              <a:spLocks noChangeArrowheads="1"/>
            </p:cNvSpPr>
            <p:nvPr/>
          </p:nvSpPr>
          <p:spPr bwMode="auto">
            <a:xfrm>
              <a:off x="4032" y="2688"/>
              <a:ext cx="1104" cy="76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en-US" sz="1400" b="1">
                  <a:solidFill>
                    <a:schemeClr val="tx1"/>
                  </a:solidFill>
                  <a:latin typeface="Tahoma" panose="020B0604030504040204" pitchFamily="34" charset="0"/>
                </a:rPr>
                <a:t>Код при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en-US" sz="1400" b="1">
                  <a:solidFill>
                    <a:schemeClr val="tx1"/>
                  </a:solidFill>
                  <a:latin typeface="Tahoma" panose="020B0604030504040204" pitchFamily="34" charset="0"/>
                </a:rPr>
                <a:t>условии</a:t>
              </a:r>
              <a:endParaRPr lang="en-US" altLang="en-US" sz="1400" b="1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6633" name="Line 6"/>
            <p:cNvSpPr>
              <a:spLocks noChangeShapeType="1"/>
            </p:cNvSpPr>
            <p:nvPr/>
          </p:nvSpPr>
          <p:spPr bwMode="auto">
            <a:xfrm>
              <a:off x="3600" y="1248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4" name="Line 7"/>
            <p:cNvSpPr>
              <a:spLocks noChangeShapeType="1"/>
            </p:cNvSpPr>
            <p:nvPr/>
          </p:nvSpPr>
          <p:spPr bwMode="auto">
            <a:xfrm>
              <a:off x="4608" y="2112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5" name="Line 8"/>
            <p:cNvSpPr>
              <a:spLocks noChangeShapeType="1"/>
            </p:cNvSpPr>
            <p:nvPr/>
          </p:nvSpPr>
          <p:spPr bwMode="auto">
            <a:xfrm>
              <a:off x="4272" y="2112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6" name="Line 9"/>
            <p:cNvSpPr>
              <a:spLocks noChangeShapeType="1"/>
            </p:cNvSpPr>
            <p:nvPr/>
          </p:nvSpPr>
          <p:spPr bwMode="auto">
            <a:xfrm>
              <a:off x="3600" y="2496"/>
              <a:ext cx="0" cy="11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7" name="Line 10"/>
            <p:cNvSpPr>
              <a:spLocks noChangeShapeType="1"/>
            </p:cNvSpPr>
            <p:nvPr/>
          </p:nvSpPr>
          <p:spPr bwMode="auto">
            <a:xfrm rot="5400000">
              <a:off x="3816" y="2904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8" name="Text Box 11"/>
            <p:cNvSpPr txBox="1">
              <a:spLocks noChangeArrowheads="1"/>
            </p:cNvSpPr>
            <p:nvPr/>
          </p:nvSpPr>
          <p:spPr bwMode="auto">
            <a:xfrm>
              <a:off x="4352" y="1808"/>
              <a:ext cx="585" cy="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chemeClr val="tx1"/>
                  </a:solidFill>
                  <a:latin typeface="Tahoma" panose="020B0604030504040204" pitchFamily="34" charset="0"/>
                </a:rPr>
                <a:t>True</a:t>
              </a:r>
            </a:p>
          </p:txBody>
        </p:sp>
        <p:sp>
          <p:nvSpPr>
            <p:cNvPr id="26639" name="Text Box 12"/>
            <p:cNvSpPr txBox="1">
              <a:spLocks noChangeArrowheads="1"/>
            </p:cNvSpPr>
            <p:nvPr/>
          </p:nvSpPr>
          <p:spPr bwMode="auto">
            <a:xfrm>
              <a:off x="3000" y="2554"/>
              <a:ext cx="639" cy="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chemeClr val="tx1"/>
                  </a:solidFill>
                  <a:latin typeface="Tahoma" panose="020B0604030504040204" pitchFamily="34" charset="0"/>
                </a:rPr>
                <a:t>False</a:t>
              </a:r>
            </a:p>
          </p:txBody>
        </p:sp>
      </p:grpSp>
      <p:sp>
        <p:nvSpPr>
          <p:cNvPr id="26630" name="AutoShape 14"/>
          <p:cNvSpPr>
            <a:spLocks noChangeArrowheads="1"/>
          </p:cNvSpPr>
          <p:nvPr/>
        </p:nvSpPr>
        <p:spPr bwMode="auto">
          <a:xfrm>
            <a:off x="1063625" y="5181600"/>
            <a:ext cx="2355850" cy="831850"/>
          </a:xfrm>
          <a:prstGeom prst="wedgeRectCallout">
            <a:avLst>
              <a:gd name="adj1" fmla="val 53773"/>
              <a:gd name="adj2" fmla="val -86028"/>
            </a:avLst>
          </a:prstGeom>
          <a:solidFill>
            <a:schemeClr val="bg1"/>
          </a:solidFill>
          <a:ln w="12700" algn="ctr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400" b="1">
                <a:solidFill>
                  <a:schemeClr val="tx1"/>
                </a:solidFill>
                <a:latin typeface="Tahoma" panose="020B0604030504040204" pitchFamily="34" charset="0"/>
              </a:rPr>
              <a:t>Блок-схема типичного блока принятия решений</a:t>
            </a:r>
            <a:endParaRPr lang="en-NZ" altLang="en-US" sz="1400" b="1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NZ" altLang="en-US" sz="1400" b="1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ru-RU" altLang="en-US"/>
              <a:t>Блоки принятия решений</a:t>
            </a:r>
            <a:endParaRPr lang="en-US" altLang="en-US"/>
          </a:p>
        </p:txBody>
      </p:sp>
      <p:sp>
        <p:nvSpPr>
          <p:cNvPr id="276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39750" y="2420938"/>
            <a:ext cx="8135938" cy="3455987"/>
          </a:xfrm>
        </p:spPr>
        <p:txBody>
          <a:bodyPr/>
          <a:lstStyle/>
          <a:p>
            <a:r>
              <a:rPr lang="en-US" altLang="en-US"/>
              <a:t>C# </a:t>
            </a:r>
            <a:r>
              <a:rPr lang="ru-RU" altLang="en-US"/>
              <a:t>включает в себя</a:t>
            </a:r>
            <a:r>
              <a:rPr lang="en-US" altLang="en-US"/>
              <a:t> </a:t>
            </a:r>
            <a:r>
              <a:rPr lang="ru-RU" altLang="en-US"/>
              <a:t>два типа блоков принятия решений</a:t>
            </a:r>
            <a:r>
              <a:rPr lang="en-US" altLang="en-US"/>
              <a:t>:</a:t>
            </a:r>
          </a:p>
          <a:p>
            <a:pPr lvl="1"/>
            <a:r>
              <a:rPr lang="ru-RU" altLang="en-US"/>
              <a:t>Блок </a:t>
            </a:r>
            <a:r>
              <a:rPr lang="en-US" altLang="en-US"/>
              <a:t>IF</a:t>
            </a:r>
          </a:p>
          <a:p>
            <a:pPr lvl="2"/>
            <a:r>
              <a:rPr lang="ru-RU" altLang="en-US"/>
              <a:t>Проверяет удовлетворение условию</a:t>
            </a:r>
            <a:endParaRPr lang="en-US" altLang="en-US"/>
          </a:p>
          <a:p>
            <a:pPr lvl="2"/>
            <a:r>
              <a:rPr lang="ru-RU" altLang="en-US"/>
              <a:t>Выполняет одну или несколько строк кода в случае удовлетворения условию</a:t>
            </a:r>
            <a:endParaRPr lang="en-US" altLang="en-US"/>
          </a:p>
          <a:p>
            <a:pPr lvl="2"/>
            <a:r>
              <a:rPr lang="ru-RU" altLang="en-US"/>
              <a:t>Может опционально выполнять одну или несколько строк кода в случае неудовлетворения условию</a:t>
            </a:r>
            <a:endParaRPr lang="en-US" altLang="en-US"/>
          </a:p>
          <a:p>
            <a:pPr lvl="1"/>
            <a:r>
              <a:rPr lang="ru-RU" altLang="en-US"/>
              <a:t>Блок </a:t>
            </a:r>
            <a:r>
              <a:rPr lang="en-US" altLang="en-US"/>
              <a:t>SWITCH</a:t>
            </a:r>
          </a:p>
          <a:p>
            <a:pPr lvl="2"/>
            <a:r>
              <a:rPr lang="ru-RU" altLang="en-US"/>
              <a:t>Сравнивает переменную с несколькими возможными значениями</a:t>
            </a:r>
            <a:endParaRPr lang="en-US" altLang="en-US"/>
          </a:p>
          <a:p>
            <a:pPr lvl="2"/>
            <a:r>
              <a:rPr lang="ru-RU" altLang="en-US"/>
              <a:t>Выполняет одну или несколько строк кода в случае совпадения значения переменной с одним из предустановленных значений</a:t>
            </a:r>
            <a:endParaRPr lang="en-US" altLang="en-US"/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28F114A7-BECD-424A-A5DE-BFACBD656F74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6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ru-RU" altLang="en-US"/>
              <a:t>Блок </a:t>
            </a:r>
            <a:r>
              <a:rPr lang="en-US" altLang="en-US"/>
              <a:t>IF</a:t>
            </a:r>
          </a:p>
        </p:txBody>
      </p:sp>
      <p:sp>
        <p:nvSpPr>
          <p:cNvPr id="286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39750" y="2441575"/>
            <a:ext cx="8280400" cy="27876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altLang="en-US"/>
              <a:t>Блок </a:t>
            </a:r>
            <a:r>
              <a:rPr lang="en-US" altLang="en-US"/>
              <a:t>IF</a:t>
            </a:r>
            <a:endParaRPr lang="en-NZ" altLang="en-US"/>
          </a:p>
          <a:p>
            <a:pPr lvl="1">
              <a:lnSpc>
                <a:spcPct val="80000"/>
              </a:lnSpc>
            </a:pPr>
            <a:r>
              <a:rPr lang="ru-RU" altLang="en-US"/>
              <a:t>Код данного блока выполняется в случает если условие удовлетворено</a:t>
            </a:r>
            <a:endParaRPr lang="en-US" altLang="en-US"/>
          </a:p>
          <a:p>
            <a:pPr lvl="1">
              <a:lnSpc>
                <a:spcPct val="80000"/>
              </a:lnSpc>
            </a:pPr>
            <a:r>
              <a:rPr lang="ru-RU" altLang="en-US"/>
              <a:t>Булевское условие должно быть взять в круглые скобки</a:t>
            </a:r>
            <a:endParaRPr lang="en-US" altLang="en-US"/>
          </a:p>
          <a:p>
            <a:pPr lvl="1">
              <a:lnSpc>
                <a:spcPct val="80000"/>
              </a:lnSpc>
            </a:pPr>
            <a:r>
              <a:rPr lang="ru-RU" altLang="en-US"/>
              <a:t>Строка кода, идущая после условия </a:t>
            </a:r>
            <a:r>
              <a:rPr lang="en-US" altLang="en-US"/>
              <a:t>If </a:t>
            </a:r>
            <a:r>
              <a:rPr lang="ru-RU" altLang="en-US"/>
              <a:t>выполнится в случае, если условие возвращает значение </a:t>
            </a:r>
            <a:r>
              <a:rPr lang="en-US" altLang="en-US"/>
              <a:t>true</a:t>
            </a:r>
          </a:p>
          <a:p>
            <a:pPr lvl="2">
              <a:lnSpc>
                <a:spcPct val="80000"/>
              </a:lnSpc>
            </a:pPr>
            <a:r>
              <a:rPr lang="ru-RU" altLang="en-US"/>
              <a:t>Имейте в виду</a:t>
            </a:r>
            <a:r>
              <a:rPr lang="en-US" altLang="en-US"/>
              <a:t>: </a:t>
            </a:r>
          </a:p>
          <a:p>
            <a:pPr lvl="3">
              <a:lnSpc>
                <a:spcPct val="80000"/>
              </a:lnSpc>
            </a:pPr>
            <a:r>
              <a:rPr lang="ru-RU" altLang="en-US"/>
              <a:t>В случае, если вам необходимо выполнение нескольких строк кода после условия, вы должны взять их в фигурные скобки</a:t>
            </a:r>
            <a:r>
              <a:rPr lang="en-US" altLang="en-US"/>
              <a:t> ({ })</a:t>
            </a:r>
          </a:p>
          <a:p>
            <a:pPr lvl="3">
              <a:lnSpc>
                <a:spcPct val="80000"/>
              </a:lnSpc>
            </a:pPr>
            <a:endParaRPr lang="en-US" altLang="en-US"/>
          </a:p>
          <a:p>
            <a:pPr lvl="3">
              <a:lnSpc>
                <a:spcPct val="80000"/>
              </a:lnSpc>
            </a:pPr>
            <a:endParaRPr lang="en-US" altLang="en-US"/>
          </a:p>
          <a:p>
            <a:pPr lvl="3">
              <a:lnSpc>
                <a:spcPct val="80000"/>
              </a:lnSpc>
            </a:pPr>
            <a:endParaRPr lang="en-US" altLang="en-US"/>
          </a:p>
          <a:p>
            <a:pPr lvl="3">
              <a:lnSpc>
                <a:spcPct val="80000"/>
              </a:lnSpc>
            </a:pPr>
            <a:endParaRPr lang="en-US" altLang="en-US"/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8B9F70C8-0F9F-4652-98C3-9E196AC824A1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7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539750" y="4986338"/>
            <a:ext cx="2808288" cy="485775"/>
          </a:xfrm>
          <a:prstGeom prst="rect">
            <a:avLst/>
          </a:prstGeom>
          <a:solidFill>
            <a:srgbClr val="C0C0C0">
              <a:alpha val="50195"/>
            </a:srgbClr>
          </a:solidFill>
          <a:ln w="9525" algn="ctr">
            <a:solidFill>
              <a:srgbClr val="000000"/>
            </a:solidFill>
            <a:miter lim="800000"/>
            <a:headEnd/>
            <a:tailEnd type="none" w="lg" len="med"/>
          </a:ln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if (boolean_expression)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statement_when_true;</a:t>
            </a:r>
          </a:p>
        </p:txBody>
      </p:sp>
      <p:grpSp>
        <p:nvGrpSpPr>
          <p:cNvPr id="28678" name="Group 5"/>
          <p:cNvGrpSpPr>
            <a:grpSpLocks/>
          </p:cNvGrpSpPr>
          <p:nvPr/>
        </p:nvGrpSpPr>
        <p:grpSpPr bwMode="auto">
          <a:xfrm>
            <a:off x="6156325" y="4783138"/>
            <a:ext cx="1944688" cy="1512887"/>
            <a:chOff x="2608" y="1389"/>
            <a:chExt cx="935" cy="1132"/>
          </a:xfrm>
        </p:grpSpPr>
        <p:sp>
          <p:nvSpPr>
            <p:cNvPr id="28681" name="AutoShape 6"/>
            <p:cNvSpPr>
              <a:spLocks noChangeArrowheads="1"/>
            </p:cNvSpPr>
            <p:nvPr/>
          </p:nvSpPr>
          <p:spPr bwMode="auto">
            <a:xfrm>
              <a:off x="3003" y="1389"/>
              <a:ext cx="480" cy="162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8682" name="AutoShape 7"/>
            <p:cNvSpPr>
              <a:spLocks noChangeArrowheads="1"/>
            </p:cNvSpPr>
            <p:nvPr/>
          </p:nvSpPr>
          <p:spPr bwMode="auto">
            <a:xfrm>
              <a:off x="3003" y="1685"/>
              <a:ext cx="510" cy="162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8683" name="AutoShape 8"/>
            <p:cNvSpPr>
              <a:spLocks noChangeArrowheads="1"/>
            </p:cNvSpPr>
            <p:nvPr/>
          </p:nvSpPr>
          <p:spPr bwMode="auto">
            <a:xfrm>
              <a:off x="2613" y="1928"/>
              <a:ext cx="480" cy="162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8684" name="AutoShape 9"/>
            <p:cNvSpPr>
              <a:spLocks noChangeArrowheads="1"/>
            </p:cNvSpPr>
            <p:nvPr/>
          </p:nvSpPr>
          <p:spPr bwMode="auto">
            <a:xfrm>
              <a:off x="3063" y="2251"/>
              <a:ext cx="480" cy="162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8685" name="Line 10"/>
            <p:cNvSpPr>
              <a:spLocks noChangeShapeType="1"/>
            </p:cNvSpPr>
            <p:nvPr/>
          </p:nvSpPr>
          <p:spPr bwMode="auto">
            <a:xfrm>
              <a:off x="3273" y="1551"/>
              <a:ext cx="0" cy="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28686" name="AutoShape 11"/>
            <p:cNvCxnSpPr>
              <a:cxnSpLocks noChangeShapeType="1"/>
              <a:stCxn id="28682" idx="1"/>
              <a:endCxn id="28683" idx="0"/>
            </p:cNvCxnSpPr>
            <p:nvPr/>
          </p:nvCxnSpPr>
          <p:spPr bwMode="auto">
            <a:xfrm rot="10800000" flipV="1">
              <a:off x="2853" y="1766"/>
              <a:ext cx="150" cy="162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87" name="AutoShape 12"/>
            <p:cNvCxnSpPr>
              <a:cxnSpLocks noChangeShapeType="1"/>
              <a:stCxn id="28683" idx="2"/>
              <a:endCxn id="28684" idx="0"/>
            </p:cNvCxnSpPr>
            <p:nvPr/>
          </p:nvCxnSpPr>
          <p:spPr bwMode="auto">
            <a:xfrm rot="16200000" flipH="1">
              <a:off x="2997" y="1946"/>
              <a:ext cx="161" cy="45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88" name="AutoShape 13"/>
            <p:cNvCxnSpPr>
              <a:cxnSpLocks noChangeShapeType="1"/>
              <a:stCxn id="28682" idx="3"/>
              <a:endCxn id="28684" idx="0"/>
            </p:cNvCxnSpPr>
            <p:nvPr/>
          </p:nvCxnSpPr>
          <p:spPr bwMode="auto">
            <a:xfrm flipH="1">
              <a:off x="3303" y="1766"/>
              <a:ext cx="210" cy="485"/>
            </a:xfrm>
            <a:prstGeom prst="bentConnector4">
              <a:avLst>
                <a:gd name="adj1" fmla="val -68569"/>
                <a:gd name="adj2" fmla="val 5835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689" name="Line 14"/>
            <p:cNvSpPr>
              <a:spLocks noChangeShapeType="1"/>
            </p:cNvSpPr>
            <p:nvPr/>
          </p:nvSpPr>
          <p:spPr bwMode="auto">
            <a:xfrm>
              <a:off x="3303" y="2413"/>
              <a:ext cx="0" cy="1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0" name="Text Box 16"/>
            <p:cNvSpPr txBox="1">
              <a:spLocks noChangeArrowheads="1"/>
            </p:cNvSpPr>
            <p:nvPr/>
          </p:nvSpPr>
          <p:spPr bwMode="auto">
            <a:xfrm>
              <a:off x="2608" y="1797"/>
              <a:ext cx="284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000">
                  <a:solidFill>
                    <a:schemeClr val="tx1"/>
                  </a:solidFill>
                  <a:latin typeface="Tahoma" panose="020B0604030504040204" pitchFamily="34" charset="0"/>
                </a:rPr>
                <a:t>true</a:t>
              </a:r>
            </a:p>
          </p:txBody>
        </p:sp>
      </p:grpSp>
      <p:sp>
        <p:nvSpPr>
          <p:cNvPr id="28679" name="AutoShape 17"/>
          <p:cNvSpPr>
            <a:spLocks noChangeArrowheads="1"/>
          </p:cNvSpPr>
          <p:nvPr/>
        </p:nvSpPr>
        <p:spPr bwMode="auto">
          <a:xfrm>
            <a:off x="6407150" y="4924425"/>
            <a:ext cx="503238" cy="215900"/>
          </a:xfrm>
          <a:prstGeom prst="wedgeRectCallout">
            <a:avLst>
              <a:gd name="adj1" fmla="val 99602"/>
              <a:gd name="adj2" fmla="val 96009"/>
            </a:avLst>
          </a:prstGeom>
          <a:solidFill>
            <a:schemeClr val="bg1"/>
          </a:solidFill>
          <a:ln w="12700" algn="ctr">
            <a:solidFill>
              <a:srgbClr val="800000"/>
            </a:solidFill>
            <a:miter lim="800000"/>
            <a:headEnd/>
            <a:tailEnd type="none" w="lg" len="med"/>
          </a:ln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Tahoma" panose="020B0604030504040204" pitchFamily="34" charset="0"/>
              </a:rPr>
              <a:t>if</a:t>
            </a:r>
            <a:endParaRPr lang="en-NZ" altLang="en-US" sz="1400" b="1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8680" name="Text Box 18"/>
          <p:cNvSpPr txBox="1">
            <a:spLocks noChangeArrowheads="1"/>
          </p:cNvSpPr>
          <p:nvPr/>
        </p:nvSpPr>
        <p:spPr bwMode="auto">
          <a:xfrm>
            <a:off x="539750" y="5578475"/>
            <a:ext cx="3384550" cy="909638"/>
          </a:xfrm>
          <a:prstGeom prst="rect">
            <a:avLst/>
          </a:prstGeom>
          <a:solidFill>
            <a:srgbClr val="C0C0C0">
              <a:alpha val="50195"/>
            </a:srgbClr>
          </a:solidFill>
          <a:ln w="9525" algn="ctr">
            <a:solidFill>
              <a:srgbClr val="000000"/>
            </a:solidFill>
            <a:miter lim="800000"/>
            <a:headEnd/>
            <a:tailEnd type="none" w="lg" len="med"/>
          </a:ln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if (boolean_expression)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statementS_when_true;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...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ru-RU" altLang="en-US"/>
              <a:t>Блок </a:t>
            </a:r>
            <a:r>
              <a:rPr lang="en-US" altLang="en-US"/>
              <a:t>IF</a:t>
            </a:r>
            <a:r>
              <a:rPr lang="ru-RU" altLang="en-US"/>
              <a:t>-</a:t>
            </a:r>
            <a:r>
              <a:rPr lang="en-US" altLang="en-US"/>
              <a:t>ELSE</a:t>
            </a:r>
          </a:p>
        </p:txBody>
      </p:sp>
      <p:sp>
        <p:nvSpPr>
          <p:cNvPr id="296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98463" y="2271713"/>
            <a:ext cx="8421687" cy="2957512"/>
          </a:xfrm>
        </p:spPr>
        <p:txBody>
          <a:bodyPr/>
          <a:lstStyle/>
          <a:p>
            <a:pPr marL="1004888" lvl="3" indent="0">
              <a:lnSpc>
                <a:spcPct val="80000"/>
              </a:lnSpc>
              <a:buFont typeface="Wingdings 3" panose="05040102010807070707" pitchFamily="18" charset="2"/>
              <a:buNone/>
            </a:pPr>
            <a:endParaRPr lang="en-US" altLang="en-US"/>
          </a:p>
          <a:p>
            <a:pPr>
              <a:lnSpc>
                <a:spcPct val="80000"/>
              </a:lnSpc>
            </a:pPr>
            <a:r>
              <a:rPr lang="ru-RU" altLang="en-US"/>
              <a:t>Блок </a:t>
            </a:r>
            <a:r>
              <a:rPr lang="en-US" altLang="en-US"/>
              <a:t>IF-ELSE</a:t>
            </a:r>
            <a:endParaRPr lang="en-NZ" altLang="en-US"/>
          </a:p>
          <a:p>
            <a:pPr lvl="1">
              <a:lnSpc>
                <a:spcPct val="80000"/>
              </a:lnSpc>
            </a:pPr>
            <a:r>
              <a:rPr lang="ru-RU" altLang="en-US"/>
              <a:t>Позволяет выбрать между двумя блоками кода</a:t>
            </a:r>
            <a:endParaRPr lang="en-US" altLang="en-US"/>
          </a:p>
          <a:p>
            <a:pPr lvl="1">
              <a:lnSpc>
                <a:spcPct val="80000"/>
              </a:lnSpc>
            </a:pPr>
            <a:r>
              <a:rPr lang="ru-RU" altLang="en-US"/>
              <a:t>Блок </a:t>
            </a:r>
            <a:r>
              <a:rPr lang="en-US" altLang="en-US"/>
              <a:t>ELSE </a:t>
            </a:r>
            <a:r>
              <a:rPr lang="ru-RU" altLang="en-US"/>
              <a:t>выполняется в случае, если условие в </a:t>
            </a:r>
            <a:r>
              <a:rPr lang="en-US" altLang="en-US"/>
              <a:t>if</a:t>
            </a:r>
            <a:r>
              <a:rPr lang="ru-RU" altLang="en-US"/>
              <a:t> не удовлетворено</a:t>
            </a:r>
            <a:endParaRPr lang="en-NZ" altLang="en-US"/>
          </a:p>
          <a:p>
            <a:pPr lvl="1">
              <a:lnSpc>
                <a:spcPct val="80000"/>
              </a:lnSpc>
            </a:pPr>
            <a:r>
              <a:rPr lang="ru-RU" altLang="en-US"/>
              <a:t>Так же, как и в </a:t>
            </a:r>
            <a:r>
              <a:rPr lang="en-US" altLang="en-US"/>
              <a:t>IF</a:t>
            </a:r>
            <a:r>
              <a:rPr lang="en-NZ" altLang="en-US"/>
              <a:t>, </a:t>
            </a:r>
            <a:r>
              <a:rPr lang="ru-RU" altLang="en-US"/>
              <a:t>каждый из блоков </a:t>
            </a:r>
            <a:r>
              <a:rPr lang="en-US" altLang="en-US"/>
              <a:t>IF-ELSE </a:t>
            </a:r>
            <a:r>
              <a:rPr lang="ru-RU" altLang="en-US"/>
              <a:t>может вополнять одну или несколько строк кода</a:t>
            </a:r>
            <a:endParaRPr lang="en-US" altLang="en-US"/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F5119CD-6F1D-4BFC-9C73-15FD56E3D1E1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8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29701" name="Text Box 20"/>
          <p:cNvSpPr txBox="1">
            <a:spLocks noChangeArrowheads="1"/>
          </p:cNvSpPr>
          <p:nvPr/>
        </p:nvSpPr>
        <p:spPr bwMode="auto">
          <a:xfrm>
            <a:off x="387350" y="4143375"/>
            <a:ext cx="2879725" cy="909638"/>
          </a:xfrm>
          <a:prstGeom prst="rect">
            <a:avLst/>
          </a:prstGeom>
          <a:solidFill>
            <a:srgbClr val="C0C0C0">
              <a:alpha val="50195"/>
            </a:srgbClr>
          </a:solidFill>
          <a:ln w="9525" algn="ctr">
            <a:solidFill>
              <a:srgbClr val="000000"/>
            </a:solidFill>
            <a:miter lim="800000"/>
            <a:headEnd/>
            <a:tailEnd type="none" w="lg" len="med"/>
          </a:ln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if (boolean_expression)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statement_when_true;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else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statement_when_false;</a:t>
            </a:r>
          </a:p>
        </p:txBody>
      </p:sp>
      <p:sp>
        <p:nvSpPr>
          <p:cNvPr id="29702" name="Text Box 21"/>
          <p:cNvSpPr txBox="1">
            <a:spLocks noChangeArrowheads="1"/>
          </p:cNvSpPr>
          <p:nvPr/>
        </p:nvSpPr>
        <p:spPr bwMode="auto">
          <a:xfrm>
            <a:off x="398463" y="5175250"/>
            <a:ext cx="2952750" cy="1547813"/>
          </a:xfrm>
          <a:prstGeom prst="rect">
            <a:avLst/>
          </a:prstGeom>
          <a:solidFill>
            <a:srgbClr val="C0C0C0">
              <a:alpha val="50195"/>
            </a:srgbClr>
          </a:solidFill>
          <a:ln w="9525" algn="ctr">
            <a:solidFill>
              <a:srgbClr val="000000"/>
            </a:solidFill>
            <a:miter lim="800000"/>
            <a:headEnd/>
            <a:tailEnd type="none" w="lg" len="med"/>
          </a:ln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if (boolean_expression){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statements_when_true;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...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} else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statements_when_false;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...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29703" name="Group 22"/>
          <p:cNvGrpSpPr>
            <a:grpSpLocks/>
          </p:cNvGrpSpPr>
          <p:nvPr/>
        </p:nvGrpSpPr>
        <p:grpSpPr bwMode="auto">
          <a:xfrm>
            <a:off x="5146675" y="4467225"/>
            <a:ext cx="2303463" cy="1698625"/>
            <a:chOff x="2971" y="1616"/>
            <a:chExt cx="2178" cy="2016"/>
          </a:xfrm>
        </p:grpSpPr>
        <p:sp>
          <p:nvSpPr>
            <p:cNvPr id="29705" name="AutoShape 23"/>
            <p:cNvSpPr>
              <a:spLocks noChangeArrowheads="1"/>
            </p:cNvSpPr>
            <p:nvPr/>
          </p:nvSpPr>
          <p:spPr bwMode="auto">
            <a:xfrm>
              <a:off x="3603" y="1616"/>
              <a:ext cx="768" cy="28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9706" name="AutoShape 24"/>
            <p:cNvSpPr>
              <a:spLocks noChangeArrowheads="1"/>
            </p:cNvSpPr>
            <p:nvPr/>
          </p:nvSpPr>
          <p:spPr bwMode="auto">
            <a:xfrm>
              <a:off x="3603" y="2144"/>
              <a:ext cx="816" cy="288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9707" name="AutoShape 25"/>
            <p:cNvSpPr>
              <a:spLocks noChangeArrowheads="1"/>
            </p:cNvSpPr>
            <p:nvPr/>
          </p:nvSpPr>
          <p:spPr bwMode="auto">
            <a:xfrm>
              <a:off x="2979" y="2576"/>
              <a:ext cx="768" cy="28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9708" name="AutoShape 26"/>
            <p:cNvSpPr>
              <a:spLocks noChangeArrowheads="1"/>
            </p:cNvSpPr>
            <p:nvPr/>
          </p:nvSpPr>
          <p:spPr bwMode="auto">
            <a:xfrm>
              <a:off x="4323" y="2576"/>
              <a:ext cx="768" cy="28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9709" name="AutoShape 27"/>
            <p:cNvSpPr>
              <a:spLocks noChangeArrowheads="1"/>
            </p:cNvSpPr>
            <p:nvPr/>
          </p:nvSpPr>
          <p:spPr bwMode="auto">
            <a:xfrm>
              <a:off x="3699" y="3152"/>
              <a:ext cx="768" cy="28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9710" name="Line 28"/>
            <p:cNvSpPr>
              <a:spLocks noChangeShapeType="1"/>
            </p:cNvSpPr>
            <p:nvPr/>
          </p:nvSpPr>
          <p:spPr bwMode="auto">
            <a:xfrm>
              <a:off x="4035" y="19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29711" name="AutoShape 29"/>
            <p:cNvCxnSpPr>
              <a:cxnSpLocks noChangeShapeType="1"/>
              <a:stCxn id="29706" idx="1"/>
              <a:endCxn id="29707" idx="0"/>
            </p:cNvCxnSpPr>
            <p:nvPr/>
          </p:nvCxnSpPr>
          <p:spPr bwMode="auto">
            <a:xfrm rot="10800000" flipV="1">
              <a:off x="3363" y="2288"/>
              <a:ext cx="240" cy="28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2" name="AutoShape 30"/>
            <p:cNvCxnSpPr>
              <a:cxnSpLocks noChangeShapeType="1"/>
              <a:stCxn id="29706" idx="3"/>
              <a:endCxn id="29708" idx="0"/>
            </p:cNvCxnSpPr>
            <p:nvPr/>
          </p:nvCxnSpPr>
          <p:spPr bwMode="auto">
            <a:xfrm>
              <a:off x="4419" y="2288"/>
              <a:ext cx="288" cy="28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3" name="AutoShape 31"/>
            <p:cNvCxnSpPr>
              <a:cxnSpLocks noChangeShapeType="1"/>
              <a:stCxn id="29707" idx="2"/>
              <a:endCxn id="29709" idx="0"/>
            </p:cNvCxnSpPr>
            <p:nvPr/>
          </p:nvCxnSpPr>
          <p:spPr bwMode="auto">
            <a:xfrm rot="16200000" flipH="1">
              <a:off x="3579" y="2648"/>
              <a:ext cx="288" cy="72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4" name="AutoShape 32"/>
            <p:cNvCxnSpPr>
              <a:cxnSpLocks noChangeShapeType="1"/>
              <a:stCxn id="29708" idx="2"/>
              <a:endCxn id="29709" idx="0"/>
            </p:cNvCxnSpPr>
            <p:nvPr/>
          </p:nvCxnSpPr>
          <p:spPr bwMode="auto">
            <a:xfrm rot="5400000">
              <a:off x="4251" y="2696"/>
              <a:ext cx="288" cy="62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15" name="Line 33"/>
            <p:cNvSpPr>
              <a:spLocks noChangeShapeType="1"/>
            </p:cNvSpPr>
            <p:nvPr/>
          </p:nvSpPr>
          <p:spPr bwMode="auto">
            <a:xfrm>
              <a:off x="4083" y="3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6" name="Text Box 35"/>
            <p:cNvSpPr txBox="1">
              <a:spLocks noChangeArrowheads="1"/>
            </p:cNvSpPr>
            <p:nvPr/>
          </p:nvSpPr>
          <p:spPr bwMode="auto">
            <a:xfrm>
              <a:off x="2971" y="2342"/>
              <a:ext cx="453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000">
                  <a:solidFill>
                    <a:schemeClr val="tx1"/>
                  </a:solidFill>
                  <a:latin typeface="Tahoma" panose="020B0604030504040204" pitchFamily="34" charset="0"/>
                </a:rPr>
                <a:t>true</a:t>
              </a:r>
            </a:p>
          </p:txBody>
        </p:sp>
        <p:sp>
          <p:nvSpPr>
            <p:cNvPr id="29717" name="Text Box 36"/>
            <p:cNvSpPr txBox="1">
              <a:spLocks noChangeArrowheads="1"/>
            </p:cNvSpPr>
            <p:nvPr/>
          </p:nvSpPr>
          <p:spPr bwMode="auto">
            <a:xfrm>
              <a:off x="4696" y="2342"/>
              <a:ext cx="453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NZ" altLang="en-US" sz="1000">
                  <a:solidFill>
                    <a:schemeClr val="tx1"/>
                  </a:solidFill>
                  <a:latin typeface="Tahoma" panose="020B0604030504040204" pitchFamily="34" charset="0"/>
                </a:rPr>
                <a:t>false</a:t>
              </a:r>
              <a:endParaRPr lang="en-US" altLang="en-US" sz="10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29704" name="AutoShape 37"/>
          <p:cNvSpPr>
            <a:spLocks noChangeArrowheads="1"/>
          </p:cNvSpPr>
          <p:nvPr/>
        </p:nvSpPr>
        <p:spPr bwMode="auto">
          <a:xfrm>
            <a:off x="6588125" y="4652963"/>
            <a:ext cx="865188" cy="215900"/>
          </a:xfrm>
          <a:prstGeom prst="wedgeRectCallout">
            <a:avLst>
              <a:gd name="adj1" fmla="val -33852"/>
              <a:gd name="adj2" fmla="val 100736"/>
            </a:avLst>
          </a:prstGeom>
          <a:solidFill>
            <a:schemeClr val="bg1"/>
          </a:solidFill>
          <a:ln w="12700" algn="ctr">
            <a:solidFill>
              <a:srgbClr val="800000"/>
            </a:solidFill>
            <a:miter lim="800000"/>
            <a:headEnd/>
            <a:tailEnd type="none" w="lg" len="med"/>
          </a:ln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Tahoma" panose="020B0604030504040204" pitchFamily="34" charset="0"/>
              </a:rPr>
              <a:t>if-else</a:t>
            </a:r>
            <a:endParaRPr lang="en-NZ" altLang="en-US" sz="1400" b="1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ru-RU" altLang="en-US"/>
              <a:t>Вложенный</a:t>
            </a:r>
            <a:r>
              <a:rPr lang="en-US" altLang="en-US"/>
              <a:t> IF-ELSE</a:t>
            </a:r>
          </a:p>
        </p:txBody>
      </p:sp>
      <p:sp>
        <p:nvSpPr>
          <p:cNvPr id="307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39750" y="2565400"/>
            <a:ext cx="8064500" cy="37433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altLang="en-US" sz="2400"/>
              <a:t>Вложенный</a:t>
            </a:r>
            <a:r>
              <a:rPr lang="en-US" altLang="en-US" sz="2400"/>
              <a:t> if-else</a:t>
            </a:r>
          </a:p>
          <a:p>
            <a:pPr lvl="1">
              <a:lnSpc>
                <a:spcPct val="80000"/>
              </a:lnSpc>
            </a:pPr>
            <a:r>
              <a:rPr lang="ru-RU" altLang="en-US" sz="2000"/>
              <a:t>Блок </a:t>
            </a:r>
            <a:r>
              <a:rPr lang="en-US" altLang="en-US" sz="2000"/>
              <a:t>If</a:t>
            </a:r>
            <a:r>
              <a:rPr lang="ru-RU" altLang="en-US" sz="2000"/>
              <a:t> или</a:t>
            </a:r>
            <a:r>
              <a:rPr lang="en-US" altLang="en-US" sz="2000"/>
              <a:t> If-else </a:t>
            </a:r>
            <a:r>
              <a:rPr lang="ru-RU" altLang="en-US" sz="2000"/>
              <a:t>могут быть использованы как подблок</a:t>
            </a:r>
            <a:r>
              <a:rPr lang="en-US" altLang="en-US" sz="2000"/>
              <a:t> </a:t>
            </a:r>
            <a:r>
              <a:rPr lang="ru-RU" altLang="en-US" sz="2000"/>
              <a:t>другого</a:t>
            </a:r>
            <a:r>
              <a:rPr lang="en-US" altLang="en-US" sz="2000"/>
              <a:t> if-else </a:t>
            </a:r>
            <a:r>
              <a:rPr lang="ru-RU" altLang="en-US" sz="2000"/>
              <a:t>или</a:t>
            </a:r>
            <a:r>
              <a:rPr lang="en-US" altLang="en-US" sz="2000"/>
              <a:t> if </a:t>
            </a:r>
            <a:r>
              <a:rPr lang="ru-RU" altLang="en-US" sz="2000"/>
              <a:t>блока</a:t>
            </a:r>
            <a:r>
              <a:rPr lang="en-US" altLang="en-US" sz="2000"/>
              <a:t>. </a:t>
            </a:r>
          </a:p>
          <a:p>
            <a:pPr lvl="1">
              <a:lnSpc>
                <a:spcPct val="80000"/>
              </a:lnSpc>
            </a:pPr>
            <a:r>
              <a:rPr lang="ru-RU" altLang="en-US" sz="2000"/>
              <a:t>Клауза</a:t>
            </a:r>
            <a:r>
              <a:rPr lang="en-US" altLang="en-US" sz="2000"/>
              <a:t> else </a:t>
            </a:r>
            <a:r>
              <a:rPr lang="ru-RU" altLang="en-US" sz="2000"/>
              <a:t>применяется</a:t>
            </a:r>
            <a:r>
              <a:rPr lang="en-US" altLang="en-US" sz="2000"/>
              <a:t> </a:t>
            </a:r>
            <a:r>
              <a:rPr lang="ru-RU" altLang="en-US" sz="2000" u="sng"/>
              <a:t>к последней</a:t>
            </a:r>
            <a:r>
              <a:rPr lang="en-US" altLang="en-US" sz="2000"/>
              <a:t> </a:t>
            </a:r>
            <a:r>
              <a:rPr lang="ru-RU" altLang="en-US" sz="2000"/>
              <a:t>клаузе </a:t>
            </a:r>
            <a:r>
              <a:rPr lang="en-US" altLang="en-US" sz="2000"/>
              <a:t>if</a:t>
            </a:r>
            <a:r>
              <a:rPr lang="ru-RU" altLang="en-US" sz="2000"/>
              <a:t> в одном блоке</a:t>
            </a:r>
            <a:r>
              <a:rPr lang="en-US" altLang="en-US" sz="2000"/>
              <a:t>.</a:t>
            </a:r>
          </a:p>
          <a:p>
            <a:pPr lvl="1">
              <a:lnSpc>
                <a:spcPct val="80000"/>
              </a:lnSpc>
            </a:pPr>
            <a:r>
              <a:rPr lang="ru-RU" altLang="en-US" sz="2000"/>
              <a:t>Отступы могут улучшать читаемость вложенных блоков</a:t>
            </a:r>
            <a:endParaRPr lang="en-US" altLang="en-US" sz="2000"/>
          </a:p>
          <a:p>
            <a:pPr lvl="1">
              <a:lnSpc>
                <a:spcPct val="80000"/>
              </a:lnSpc>
            </a:pPr>
            <a:r>
              <a:rPr lang="ru-RU" altLang="en-US" sz="2000"/>
              <a:t>Неправильные отступы не меняют поведение исполнения </a:t>
            </a:r>
            <a:r>
              <a:rPr lang="en-US" altLang="en-US" sz="2000">
                <a:sym typeface="Wingdings" panose="05000000000000000000" pitchFamily="2" charset="2"/>
              </a:rPr>
              <a:t></a:t>
            </a:r>
            <a:endParaRPr lang="en-US" altLang="en-US" sz="2000"/>
          </a:p>
          <a:p>
            <a:pPr lvl="1">
              <a:lnSpc>
                <a:spcPct val="80000"/>
              </a:lnSpc>
            </a:pPr>
            <a:r>
              <a:rPr lang="ru-RU" altLang="en-US" sz="2000">
                <a:cs typeface="Times New Roman" panose="02020603050405020304" pitchFamily="18" charset="0"/>
              </a:rPr>
              <a:t>Для явного указания к какой клаузе </a:t>
            </a:r>
            <a:r>
              <a:rPr lang="en-US" altLang="en-US" sz="2000">
                <a:cs typeface="Times New Roman" panose="02020603050405020304" pitchFamily="18" charset="0"/>
              </a:rPr>
              <a:t>IF </a:t>
            </a:r>
            <a:r>
              <a:rPr lang="ru-RU" altLang="en-US" sz="2000">
                <a:cs typeface="Times New Roman" panose="02020603050405020304" pitchFamily="18" charset="0"/>
              </a:rPr>
              <a:t>должен применяться конкретная клаузе </a:t>
            </a:r>
            <a:r>
              <a:rPr lang="en-US" altLang="en-US" sz="2000">
                <a:cs typeface="Times New Roman" panose="02020603050405020304" pitchFamily="18" charset="0"/>
              </a:rPr>
              <a:t>ELSE </a:t>
            </a:r>
            <a:r>
              <a:rPr lang="ru-RU" altLang="en-US" sz="2000">
                <a:cs typeface="Times New Roman" panose="02020603050405020304" pitchFamily="18" charset="0"/>
              </a:rPr>
              <a:t>рекомендуется явно указывать это, используя фигурные скобки</a:t>
            </a:r>
            <a:endParaRPr lang="en-US" altLang="en-US" sz="2000">
              <a:latin typeface="Courier" pitchFamily="49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endParaRPr lang="en-US" altLang="en-US" sz="1800"/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2D885B9A-890D-407A-929E-0EF308C8A56B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9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10056</TotalTime>
  <Words>2014</Words>
  <Application>Microsoft Office PowerPoint</Application>
  <PresentationFormat>On-screen Show (4:3)</PresentationFormat>
  <Paragraphs>389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Century Gothic</vt:lpstr>
      <vt:lpstr>Arial</vt:lpstr>
      <vt:lpstr>Wingdings 3</vt:lpstr>
      <vt:lpstr>Times New Roman</vt:lpstr>
      <vt:lpstr>PMingLiU</vt:lpstr>
      <vt:lpstr>Tahoma</vt:lpstr>
      <vt:lpstr>Courier New</vt:lpstr>
      <vt:lpstr>Wingdings</vt:lpstr>
      <vt:lpstr>Courier</vt:lpstr>
      <vt:lpstr>Gill Sans MT</vt:lpstr>
      <vt:lpstr>Ion Boardroom</vt:lpstr>
      <vt:lpstr>PowerPoint Presentation</vt:lpstr>
      <vt:lpstr>В сегодняшней лекции</vt:lpstr>
      <vt:lpstr>Hello World в C# и Java</vt:lpstr>
      <vt:lpstr>Hello World в C# и Java</vt:lpstr>
      <vt:lpstr>Блоки принятия решений</vt:lpstr>
      <vt:lpstr>Блоки принятия решений</vt:lpstr>
      <vt:lpstr>Блок IF</vt:lpstr>
      <vt:lpstr>Блок IF-ELSE</vt:lpstr>
      <vt:lpstr>Вложенный IF-ELSE</vt:lpstr>
      <vt:lpstr>Вложенный IF-ELSE</vt:lpstr>
      <vt:lpstr>Многовариантный IF-ELSE </vt:lpstr>
      <vt:lpstr>Блок Switch</vt:lpstr>
      <vt:lpstr>Блок Switch</vt:lpstr>
      <vt:lpstr>Циклы</vt:lpstr>
      <vt:lpstr>while</vt:lpstr>
      <vt:lpstr>while</vt:lpstr>
      <vt:lpstr>do-while</vt:lpstr>
      <vt:lpstr>for</vt:lpstr>
      <vt:lpstr>for</vt:lpstr>
      <vt:lpstr>Счётчики</vt:lpstr>
      <vt:lpstr>Счётчики</vt:lpstr>
      <vt:lpstr>Вложенные циклы</vt:lpstr>
      <vt:lpstr>Вложенные циклы</vt:lpstr>
      <vt:lpstr>break</vt:lpstr>
      <vt:lpstr>continue</vt:lpstr>
      <vt:lpstr>return</vt:lpstr>
      <vt:lpstr>using</vt:lpstr>
      <vt:lpstr>Conclusion</vt:lpstr>
      <vt:lpstr>PowerPoint Presentation</vt:lpstr>
      <vt:lpstr>PowerPoint Presentation</vt:lpstr>
    </vt:vector>
  </TitlesOfParts>
  <Company>The University of Auckland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 Chang</dc:creator>
  <cp:lastModifiedBy>Windows User</cp:lastModifiedBy>
  <cp:revision>1007</cp:revision>
  <dcterms:created xsi:type="dcterms:W3CDTF">2003-06-18T01:49:53Z</dcterms:created>
  <dcterms:modified xsi:type="dcterms:W3CDTF">2016-11-18T22:33:50Z</dcterms:modified>
</cp:coreProperties>
</file>