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20" r:id="rId1"/>
  </p:sldMasterIdLst>
  <p:notesMasterIdLst>
    <p:notesMasterId r:id="rId32"/>
  </p:notesMasterIdLst>
  <p:handoutMasterIdLst>
    <p:handoutMasterId r:id="rId33"/>
  </p:handoutMasterIdLst>
  <p:sldIdLst>
    <p:sldId id="375" r:id="rId2"/>
    <p:sldId id="257" r:id="rId3"/>
    <p:sldId id="320" r:id="rId4"/>
    <p:sldId id="376" r:id="rId5"/>
    <p:sldId id="382" r:id="rId6"/>
    <p:sldId id="379" r:id="rId7"/>
    <p:sldId id="329" r:id="rId8"/>
    <p:sldId id="330" r:id="rId9"/>
    <p:sldId id="380" r:id="rId10"/>
    <p:sldId id="336" r:id="rId11"/>
    <p:sldId id="381" r:id="rId12"/>
    <p:sldId id="383" r:id="rId13"/>
    <p:sldId id="321" r:id="rId14"/>
    <p:sldId id="348" r:id="rId15"/>
    <p:sldId id="358" r:id="rId16"/>
    <p:sldId id="384" r:id="rId17"/>
    <p:sldId id="359" r:id="rId18"/>
    <p:sldId id="360" r:id="rId19"/>
    <p:sldId id="386" r:id="rId20"/>
    <p:sldId id="385" r:id="rId21"/>
    <p:sldId id="364" r:id="rId22"/>
    <p:sldId id="387" r:id="rId23"/>
    <p:sldId id="365" r:id="rId24"/>
    <p:sldId id="371" r:id="rId25"/>
    <p:sldId id="388" r:id="rId26"/>
    <p:sldId id="372" r:id="rId27"/>
    <p:sldId id="389" r:id="rId28"/>
    <p:sldId id="374" r:id="rId29"/>
    <p:sldId id="377" r:id="rId30"/>
    <p:sldId id="378" r:id="rId31"/>
  </p:sldIdLst>
  <p:sldSz cx="9144000" cy="6858000" type="screen4x3"/>
  <p:notesSz cx="9871075" cy="6732588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21">
          <p15:clr>
            <a:srgbClr val="A4A3A4"/>
          </p15:clr>
        </p15:guide>
        <p15:guide id="2" pos="31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C0C0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16" autoAdjust="0"/>
    <p:restoredTop sz="99863" autoAdjust="0"/>
  </p:normalViewPr>
  <p:slideViewPr>
    <p:cSldViewPr>
      <p:cViewPr varScale="1">
        <p:scale>
          <a:sx n="72" d="100"/>
          <a:sy n="72" d="100"/>
        </p:scale>
        <p:origin x="139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3" d="100"/>
          <a:sy n="93" d="100"/>
        </p:scale>
        <p:origin x="-102" y="-138"/>
      </p:cViewPr>
      <p:guideLst>
        <p:guide orient="horz" pos="2121"/>
        <p:guide pos="310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275138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2" tIns="45776" rIns="91552" bIns="45776" numCol="1" anchor="t" anchorCtr="0" compatLnSpc="1">
            <a:prstTxWarp prst="textNoShape">
              <a:avLst/>
            </a:prstTxWarp>
          </a:bodyPr>
          <a:lstStyle>
            <a:lvl1pPr algn="l" defTabSz="915988" eaLnBrk="1" fontAlgn="auto" hangingPunct="1">
              <a:spcBef>
                <a:spcPct val="20000"/>
              </a:spcBef>
              <a:spcAft>
                <a:spcPts val="0"/>
              </a:spcAft>
              <a:buFontTx/>
              <a:buChar char="•"/>
              <a:defRPr sz="1200" b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595938" y="0"/>
            <a:ext cx="4275137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2" tIns="45776" rIns="91552" bIns="45776" numCol="1" anchor="t" anchorCtr="0" compatLnSpc="1">
            <a:prstTxWarp prst="textNoShape">
              <a:avLst/>
            </a:prstTxWarp>
          </a:bodyPr>
          <a:lstStyle>
            <a:lvl1pPr algn="r" defTabSz="915988" eaLnBrk="1" fontAlgn="auto" hangingPunct="1">
              <a:spcBef>
                <a:spcPct val="20000"/>
              </a:spcBef>
              <a:spcAft>
                <a:spcPts val="0"/>
              </a:spcAft>
              <a:buFontTx/>
              <a:buChar char="•"/>
              <a:defRPr sz="1200" b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397625"/>
            <a:ext cx="4275138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2" tIns="45776" rIns="91552" bIns="45776" numCol="1" anchor="b" anchorCtr="0" compatLnSpc="1">
            <a:prstTxWarp prst="textNoShape">
              <a:avLst/>
            </a:prstTxWarp>
          </a:bodyPr>
          <a:lstStyle>
            <a:lvl1pPr algn="l" defTabSz="915988" eaLnBrk="1" fontAlgn="auto" hangingPunct="1">
              <a:spcBef>
                <a:spcPct val="20000"/>
              </a:spcBef>
              <a:spcAft>
                <a:spcPts val="0"/>
              </a:spcAft>
              <a:buFontTx/>
              <a:buChar char="•"/>
              <a:defRPr sz="1200" b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595938" y="6397625"/>
            <a:ext cx="4275137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2" tIns="45776" rIns="91552" bIns="45776" numCol="1" anchor="b" anchorCtr="0" compatLnSpc="1">
            <a:prstTxWarp prst="textNoShape">
              <a:avLst/>
            </a:prstTxWarp>
          </a:bodyPr>
          <a:lstStyle>
            <a:lvl1pPr algn="r" defTabSz="915988" eaLnBrk="1" fontAlgn="auto" hangingPunct="1">
              <a:spcBef>
                <a:spcPct val="20000"/>
              </a:spcBef>
              <a:spcAft>
                <a:spcPts val="0"/>
              </a:spcAft>
              <a:buFontTx/>
              <a:buChar char="•"/>
              <a:defRPr sz="1200" b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B5D60FDE-9F09-4EAD-AF4E-F20073190F52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275138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2" tIns="45776" rIns="91552" bIns="45776" numCol="1" anchor="t" anchorCtr="0" compatLnSpc="1">
            <a:prstTxWarp prst="textNoShape">
              <a:avLst/>
            </a:prstTxWarp>
          </a:bodyPr>
          <a:lstStyle>
            <a:lvl1pPr algn="l" defTabSz="915988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595938" y="0"/>
            <a:ext cx="4275137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2" tIns="45776" rIns="91552" bIns="45776" numCol="1" anchor="t" anchorCtr="0" compatLnSpc="1">
            <a:prstTxWarp prst="textNoShape">
              <a:avLst/>
            </a:prstTxWarp>
          </a:bodyPr>
          <a:lstStyle>
            <a:lvl1pPr algn="r" defTabSz="915988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3254375" y="506413"/>
            <a:ext cx="3365500" cy="25241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14450" y="3198813"/>
            <a:ext cx="7242175" cy="302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2" tIns="45776" rIns="91552" bIns="4577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NZ" noProof="0"/>
              <a:t>Click to edit Master text styles</a:t>
            </a:r>
          </a:p>
          <a:p>
            <a:pPr lvl="1"/>
            <a:r>
              <a:rPr lang="en-NZ" noProof="0"/>
              <a:t>Second level</a:t>
            </a:r>
          </a:p>
          <a:p>
            <a:pPr lvl="2"/>
            <a:r>
              <a:rPr lang="en-NZ" noProof="0"/>
              <a:t>Third level</a:t>
            </a:r>
          </a:p>
          <a:p>
            <a:pPr lvl="3"/>
            <a:r>
              <a:rPr lang="en-NZ" noProof="0"/>
              <a:t>Fourth level</a:t>
            </a:r>
          </a:p>
          <a:p>
            <a:pPr lvl="4"/>
            <a:r>
              <a:rPr lang="en-NZ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397625"/>
            <a:ext cx="4275138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2" tIns="45776" rIns="91552" bIns="45776" numCol="1" anchor="b" anchorCtr="0" compatLnSpc="1">
            <a:prstTxWarp prst="textNoShape">
              <a:avLst/>
            </a:prstTxWarp>
          </a:bodyPr>
          <a:lstStyle>
            <a:lvl1pPr algn="l" defTabSz="915988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595938" y="6397625"/>
            <a:ext cx="4275137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52" tIns="45776" rIns="91552" bIns="45776" numCol="1" anchor="b" anchorCtr="0" compatLnSpc="1">
            <a:prstTxWarp prst="textNoShape">
              <a:avLst/>
            </a:prstTxWarp>
          </a:bodyPr>
          <a:lstStyle>
            <a:lvl1pPr algn="r" defTabSz="915988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37B9E97D-313A-45BE-B98D-B601E6945E31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6"/>
          <p:cNvGrpSpPr>
            <a:grpSpLocks/>
          </p:cNvGrpSpPr>
          <p:nvPr/>
        </p:nvGrpSpPr>
        <p:grpSpPr bwMode="auto">
          <a:xfrm>
            <a:off x="-1588" y="0"/>
            <a:ext cx="9145588" cy="6861175"/>
            <a:chOff x="-1588" y="0"/>
            <a:chExt cx="9145588" cy="6860798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" name="Oval 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Oval 6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Oval 7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>
                <a:gd name="T0" fmla="*/ 0 w 5760"/>
                <a:gd name="T1" fmla="*/ 0 h 4320"/>
                <a:gd name="T2" fmla="*/ 0 w 5760"/>
                <a:gd name="T3" fmla="*/ 6858000 h 4320"/>
                <a:gd name="T4" fmla="*/ 9144000 w 5760"/>
                <a:gd name="T5" fmla="*/ 6858000 h 4320"/>
                <a:gd name="T6" fmla="*/ 9144000 w 5760"/>
                <a:gd name="T7" fmla="*/ 0 h 4320"/>
                <a:gd name="T8" fmla="*/ 0 w 5760"/>
                <a:gd name="T9" fmla="*/ 0 h 4320"/>
                <a:gd name="T10" fmla="*/ 8642350 w 5760"/>
                <a:gd name="T11" fmla="*/ 6356350 h 4320"/>
                <a:gd name="T12" fmla="*/ 514350 w 5760"/>
                <a:gd name="T13" fmla="*/ 6356350 h 4320"/>
                <a:gd name="T14" fmla="*/ 514350 w 5760"/>
                <a:gd name="T15" fmla="*/ 514350 h 4320"/>
                <a:gd name="T16" fmla="*/ 8642350 w 5760"/>
                <a:gd name="T17" fmla="*/ 514350 h 4320"/>
                <a:gd name="T18" fmla="*/ 8642350 w 5760"/>
                <a:gd name="T19" fmla="*/ 6356350 h 432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" name="Rectangle 11"/>
          <p:cNvSpPr/>
          <p:nvPr/>
        </p:nvSpPr>
        <p:spPr>
          <a:xfrm>
            <a:off x="7745413" y="0"/>
            <a:ext cx="685800" cy="11001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7763" y="1828800"/>
            <a:ext cx="990600" cy="228600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Handout 07</a:t>
            </a:r>
            <a:endParaRPr lang="en-NZ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494" y="3264694"/>
            <a:ext cx="3859212" cy="22860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pPr>
              <a:defRPr/>
            </a:pPr>
            <a:r>
              <a:rPr lang="en-NZ"/>
              <a:t>COMPSCI280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 sz="2800"/>
            </a:lvl1pPr>
          </a:lstStyle>
          <a:p>
            <a:pPr>
              <a:defRPr/>
            </a:pPr>
            <a:fld id="{D07B9D3B-F180-4E05-8D45-9B7F45501A84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581635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26"/>
          <p:cNvGrpSpPr>
            <a:grpSpLocks/>
          </p:cNvGrpSpPr>
          <p:nvPr/>
        </p:nvGrpSpPr>
        <p:grpSpPr bwMode="auto">
          <a:xfrm>
            <a:off x="-1588" y="0"/>
            <a:ext cx="9145588" cy="6861175"/>
            <a:chOff x="-1588" y="0"/>
            <a:chExt cx="9145588" cy="6860798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Oval 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Oval 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>
              <a:spLocks/>
            </p:cNvSpPr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>
                <a:gd name="T0" fmla="*/ 20210 w 10000"/>
                <a:gd name="T1" fmla="*/ 152058 h 5291"/>
                <a:gd name="T2" fmla="*/ 2367704 w 10000"/>
                <a:gd name="T3" fmla="*/ 317748 h 5291"/>
                <a:gd name="T4" fmla="*/ 2377690 w 10000"/>
                <a:gd name="T5" fmla="*/ 0 h 5291"/>
                <a:gd name="T6" fmla="*/ 2377690 w 10000"/>
                <a:gd name="T7" fmla="*/ 0 h 5291"/>
                <a:gd name="T8" fmla="*/ 2298513 w 10000"/>
                <a:gd name="T9" fmla="*/ 12251 h 5291"/>
                <a:gd name="T10" fmla="*/ 2219336 w 10000"/>
                <a:gd name="T11" fmla="*/ 24022 h 5291"/>
                <a:gd name="T12" fmla="*/ 2140159 w 10000"/>
                <a:gd name="T13" fmla="*/ 35432 h 5291"/>
                <a:gd name="T14" fmla="*/ 2060744 w 10000"/>
                <a:gd name="T15" fmla="*/ 45221 h 5291"/>
                <a:gd name="T16" fmla="*/ 1981329 w 10000"/>
                <a:gd name="T17" fmla="*/ 55070 h 5291"/>
                <a:gd name="T18" fmla="*/ 1901914 w 10000"/>
                <a:gd name="T19" fmla="*/ 64318 h 5291"/>
                <a:gd name="T20" fmla="*/ 1823450 w 10000"/>
                <a:gd name="T21" fmla="*/ 72185 h 5291"/>
                <a:gd name="T22" fmla="*/ 1743560 w 10000"/>
                <a:gd name="T23" fmla="*/ 79572 h 5291"/>
                <a:gd name="T24" fmla="*/ 1664383 w 10000"/>
                <a:gd name="T25" fmla="*/ 86478 h 5291"/>
                <a:gd name="T26" fmla="*/ 1586633 w 10000"/>
                <a:gd name="T27" fmla="*/ 92364 h 5291"/>
                <a:gd name="T28" fmla="*/ 1507455 w 10000"/>
                <a:gd name="T29" fmla="*/ 98249 h 5291"/>
                <a:gd name="T30" fmla="*/ 1429705 w 10000"/>
                <a:gd name="T31" fmla="*/ 103234 h 5291"/>
                <a:gd name="T32" fmla="*/ 1351955 w 10000"/>
                <a:gd name="T33" fmla="*/ 107137 h 5291"/>
                <a:gd name="T34" fmla="*/ 1274204 w 10000"/>
                <a:gd name="T35" fmla="*/ 111101 h 5291"/>
                <a:gd name="T36" fmla="*/ 1197405 w 10000"/>
                <a:gd name="T37" fmla="*/ 114464 h 5291"/>
                <a:gd name="T38" fmla="*/ 1121556 w 10000"/>
                <a:gd name="T39" fmla="*/ 116986 h 5291"/>
                <a:gd name="T40" fmla="*/ 1045233 w 10000"/>
                <a:gd name="T41" fmla="*/ 118908 h 5291"/>
                <a:gd name="T42" fmla="*/ 969860 w 10000"/>
                <a:gd name="T43" fmla="*/ 120890 h 5291"/>
                <a:gd name="T44" fmla="*/ 895438 w 10000"/>
                <a:gd name="T45" fmla="*/ 121850 h 5291"/>
                <a:gd name="T46" fmla="*/ 821254 w 10000"/>
                <a:gd name="T47" fmla="*/ 122871 h 5291"/>
                <a:gd name="T48" fmla="*/ 747784 w 10000"/>
                <a:gd name="T49" fmla="*/ 123292 h 5291"/>
                <a:gd name="T50" fmla="*/ 675026 w 10000"/>
                <a:gd name="T51" fmla="*/ 122871 h 5291"/>
                <a:gd name="T52" fmla="*/ 603220 w 10000"/>
                <a:gd name="T53" fmla="*/ 122871 h 5291"/>
                <a:gd name="T54" fmla="*/ 532127 w 10000"/>
                <a:gd name="T55" fmla="*/ 121850 h 5291"/>
                <a:gd name="T56" fmla="*/ 461985 w 10000"/>
                <a:gd name="T57" fmla="*/ 120349 h 5291"/>
                <a:gd name="T58" fmla="*/ 393032 w 10000"/>
                <a:gd name="T59" fmla="*/ 118908 h 5291"/>
                <a:gd name="T60" fmla="*/ 325268 w 10000"/>
                <a:gd name="T61" fmla="*/ 117406 h 5291"/>
                <a:gd name="T62" fmla="*/ 257979 w 10000"/>
                <a:gd name="T63" fmla="*/ 115004 h 5291"/>
                <a:gd name="T64" fmla="*/ 191642 w 10000"/>
                <a:gd name="T65" fmla="*/ 112482 h 5291"/>
                <a:gd name="T66" fmla="*/ 126731 w 10000"/>
                <a:gd name="T67" fmla="*/ 110080 h 5291"/>
                <a:gd name="T68" fmla="*/ 0 w 10000"/>
                <a:gd name="T69" fmla="*/ 103654 h 5291"/>
                <a:gd name="T70" fmla="*/ 20210 w 10000"/>
                <a:gd name="T71" fmla="*/ 152058 h 5291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22275" y="401616"/>
              <a:ext cx="8326438" cy="31414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35"/>
            <p:cNvSpPr>
              <a:spLocks/>
            </p:cNvSpPr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>
                <a:gd name="T0" fmla="*/ 0 w 10000"/>
                <a:gd name="T1" fmla="*/ 0 h 9621"/>
                <a:gd name="T2" fmla="*/ 0 w 10000"/>
                <a:gd name="T3" fmla="*/ 533900 h 9621"/>
                <a:gd name="T4" fmla="*/ 0 w 10000"/>
                <a:gd name="T5" fmla="*/ 2122757 h 9621"/>
                <a:gd name="T6" fmla="*/ 0 w 10000"/>
                <a:gd name="T7" fmla="*/ 2130508 h 9621"/>
                <a:gd name="T8" fmla="*/ 8182128 w 10000"/>
                <a:gd name="T9" fmla="*/ 2122536 h 9621"/>
                <a:gd name="T10" fmla="*/ 8182128 w 10000"/>
                <a:gd name="T11" fmla="*/ 2122757 h 9621"/>
                <a:gd name="T12" fmla="*/ 8173946 w 10000"/>
                <a:gd name="T13" fmla="*/ 533900 h 9621"/>
                <a:gd name="T14" fmla="*/ 8173946 w 10000"/>
                <a:gd name="T15" fmla="*/ 0 h 9621"/>
                <a:gd name="T16" fmla="*/ 8173946 w 10000"/>
                <a:gd name="T17" fmla="*/ 0 h 9621"/>
                <a:gd name="T18" fmla="*/ 7800841 w 10000"/>
                <a:gd name="T19" fmla="*/ 56025 h 9621"/>
                <a:gd name="T20" fmla="*/ 7432645 w 10000"/>
                <a:gd name="T21" fmla="*/ 105629 h 9621"/>
                <a:gd name="T22" fmla="*/ 7059540 w 10000"/>
                <a:gd name="T23" fmla="*/ 148146 h 9621"/>
                <a:gd name="T24" fmla="*/ 6690526 w 10000"/>
                <a:gd name="T25" fmla="*/ 187563 h 9621"/>
                <a:gd name="T26" fmla="*/ 6321512 w 10000"/>
                <a:gd name="T27" fmla="*/ 217900 h 9621"/>
                <a:gd name="T28" fmla="*/ 5955771 w 10000"/>
                <a:gd name="T29" fmla="*/ 240709 h 9621"/>
                <a:gd name="T30" fmla="*/ 5590030 w 10000"/>
                <a:gd name="T31" fmla="*/ 260418 h 9621"/>
                <a:gd name="T32" fmla="*/ 5230834 w 10000"/>
                <a:gd name="T33" fmla="*/ 273704 h 9621"/>
                <a:gd name="T34" fmla="*/ 4878185 w 10000"/>
                <a:gd name="T35" fmla="*/ 283226 h 9621"/>
                <a:gd name="T36" fmla="*/ 4527990 w 10000"/>
                <a:gd name="T37" fmla="*/ 286548 h 9621"/>
                <a:gd name="T38" fmla="*/ 4189250 w 10000"/>
                <a:gd name="T39" fmla="*/ 286548 h 9621"/>
                <a:gd name="T40" fmla="*/ 3852964 w 10000"/>
                <a:gd name="T41" fmla="*/ 286548 h 9621"/>
                <a:gd name="T42" fmla="*/ 3527315 w 10000"/>
                <a:gd name="T43" fmla="*/ 280347 h 9621"/>
                <a:gd name="T44" fmla="*/ 3209849 w 10000"/>
                <a:gd name="T45" fmla="*/ 270383 h 9621"/>
                <a:gd name="T46" fmla="*/ 2903019 w 10000"/>
                <a:gd name="T47" fmla="*/ 257096 h 9621"/>
                <a:gd name="T48" fmla="*/ 2607644 w 10000"/>
                <a:gd name="T49" fmla="*/ 243809 h 9621"/>
                <a:gd name="T50" fmla="*/ 2323724 w 10000"/>
                <a:gd name="T51" fmla="*/ 227201 h 9621"/>
                <a:gd name="T52" fmla="*/ 2049623 w 10000"/>
                <a:gd name="T53" fmla="*/ 211257 h 9621"/>
                <a:gd name="T54" fmla="*/ 1793522 w 10000"/>
                <a:gd name="T55" fmla="*/ 191549 h 9621"/>
                <a:gd name="T56" fmla="*/ 1545604 w 10000"/>
                <a:gd name="T57" fmla="*/ 171619 h 9621"/>
                <a:gd name="T58" fmla="*/ 1101314 w 10000"/>
                <a:gd name="T59" fmla="*/ 128216 h 9621"/>
                <a:gd name="T60" fmla="*/ 721664 w 10000"/>
                <a:gd name="T61" fmla="*/ 88577 h 9621"/>
                <a:gd name="T62" fmla="*/ 418107 w 10000"/>
                <a:gd name="T63" fmla="*/ 56025 h 9621"/>
                <a:gd name="T64" fmla="*/ 191462 w 10000"/>
                <a:gd name="T65" fmla="*/ 26130 h 9621"/>
                <a:gd name="T66" fmla="*/ 0 w 10000"/>
                <a:gd name="T67" fmla="*/ 0 h 9621"/>
                <a:gd name="T68" fmla="*/ 0 w 10000"/>
                <a:gd name="T69" fmla="*/ 0 h 962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>
                <a:gd name="T0" fmla="*/ 0 w 5760"/>
                <a:gd name="T1" fmla="*/ 0 h 4320"/>
                <a:gd name="T2" fmla="*/ 0 w 5760"/>
                <a:gd name="T3" fmla="*/ 6858000 h 4320"/>
                <a:gd name="T4" fmla="*/ 9144000 w 5760"/>
                <a:gd name="T5" fmla="*/ 6858000 h 4320"/>
                <a:gd name="T6" fmla="*/ 9144000 w 5760"/>
                <a:gd name="T7" fmla="*/ 0 h 4320"/>
                <a:gd name="T8" fmla="*/ 0 w 5760"/>
                <a:gd name="T9" fmla="*/ 0 h 4320"/>
                <a:gd name="T10" fmla="*/ 8642350 w 5760"/>
                <a:gd name="T11" fmla="*/ 6356350 h 4320"/>
                <a:gd name="T12" fmla="*/ 514350 w 5760"/>
                <a:gd name="T13" fmla="*/ 6356350 h 4320"/>
                <a:gd name="T14" fmla="*/ 514350 w 5760"/>
                <a:gd name="T15" fmla="*/ 514350 h 4320"/>
                <a:gd name="T16" fmla="*/ 8642350 w 5760"/>
                <a:gd name="T17" fmla="*/ 514350 h 4320"/>
                <a:gd name="T18" fmla="*/ 8642350 w 5760"/>
                <a:gd name="T19" fmla="*/ 6356350 h 432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" name="Rectangle 15"/>
          <p:cNvSpPr/>
          <p:nvPr/>
        </p:nvSpPr>
        <p:spPr>
          <a:xfrm>
            <a:off x="7745413" y="0"/>
            <a:ext cx="685800" cy="11001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Handout 07</a:t>
            </a:r>
            <a:endParaRPr lang="en-NZ"/>
          </a:p>
        </p:txBody>
      </p:sp>
      <p:sp>
        <p:nvSpPr>
          <p:cNvPr id="1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NZ"/>
              <a:t>COMPSCI280</a:t>
            </a:r>
          </a:p>
        </p:txBody>
      </p:sp>
      <p:sp>
        <p:nvSpPr>
          <p:cNvPr id="1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 sz="2800"/>
            </a:lvl1pPr>
          </a:lstStyle>
          <a:p>
            <a:pPr>
              <a:defRPr/>
            </a:pPr>
            <a:fld id="{D9765797-2F38-4E17-8FB5-14F7AE60651B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676120799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6"/>
          <p:cNvGrpSpPr>
            <a:grpSpLocks/>
          </p:cNvGrpSpPr>
          <p:nvPr/>
        </p:nvGrpSpPr>
        <p:grpSpPr bwMode="auto">
          <a:xfrm>
            <a:off x="-1588" y="0"/>
            <a:ext cx="9145588" cy="6861175"/>
            <a:chOff x="-1588" y="0"/>
            <a:chExt cx="9145588" cy="6860798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" name="Oval 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Oval 6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Oval 7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>
              <a:spLocks/>
            </p:cNvSpPr>
            <p:nvPr/>
          </p:nvSpPr>
          <p:spPr bwMode="gray">
            <a:xfrm rot="-589932">
              <a:off x="6359946" y="2780895"/>
              <a:ext cx="2377690" cy="317748"/>
            </a:xfrm>
            <a:custGeom>
              <a:avLst/>
              <a:gdLst>
                <a:gd name="T0" fmla="*/ 20210 w 10000"/>
                <a:gd name="T1" fmla="*/ 152058 h 5291"/>
                <a:gd name="T2" fmla="*/ 2367704 w 10000"/>
                <a:gd name="T3" fmla="*/ 317748 h 5291"/>
                <a:gd name="T4" fmla="*/ 2377690 w 10000"/>
                <a:gd name="T5" fmla="*/ 0 h 5291"/>
                <a:gd name="T6" fmla="*/ 2377690 w 10000"/>
                <a:gd name="T7" fmla="*/ 0 h 5291"/>
                <a:gd name="T8" fmla="*/ 2298513 w 10000"/>
                <a:gd name="T9" fmla="*/ 12251 h 5291"/>
                <a:gd name="T10" fmla="*/ 2219336 w 10000"/>
                <a:gd name="T11" fmla="*/ 24022 h 5291"/>
                <a:gd name="T12" fmla="*/ 2140159 w 10000"/>
                <a:gd name="T13" fmla="*/ 35432 h 5291"/>
                <a:gd name="T14" fmla="*/ 2060744 w 10000"/>
                <a:gd name="T15" fmla="*/ 45221 h 5291"/>
                <a:gd name="T16" fmla="*/ 1981329 w 10000"/>
                <a:gd name="T17" fmla="*/ 55070 h 5291"/>
                <a:gd name="T18" fmla="*/ 1901914 w 10000"/>
                <a:gd name="T19" fmla="*/ 64318 h 5291"/>
                <a:gd name="T20" fmla="*/ 1823450 w 10000"/>
                <a:gd name="T21" fmla="*/ 72185 h 5291"/>
                <a:gd name="T22" fmla="*/ 1743560 w 10000"/>
                <a:gd name="T23" fmla="*/ 79572 h 5291"/>
                <a:gd name="T24" fmla="*/ 1664383 w 10000"/>
                <a:gd name="T25" fmla="*/ 86478 h 5291"/>
                <a:gd name="T26" fmla="*/ 1586633 w 10000"/>
                <a:gd name="T27" fmla="*/ 92364 h 5291"/>
                <a:gd name="T28" fmla="*/ 1507455 w 10000"/>
                <a:gd name="T29" fmla="*/ 98249 h 5291"/>
                <a:gd name="T30" fmla="*/ 1429705 w 10000"/>
                <a:gd name="T31" fmla="*/ 103234 h 5291"/>
                <a:gd name="T32" fmla="*/ 1351955 w 10000"/>
                <a:gd name="T33" fmla="*/ 107137 h 5291"/>
                <a:gd name="T34" fmla="*/ 1274204 w 10000"/>
                <a:gd name="T35" fmla="*/ 111101 h 5291"/>
                <a:gd name="T36" fmla="*/ 1197405 w 10000"/>
                <a:gd name="T37" fmla="*/ 114464 h 5291"/>
                <a:gd name="T38" fmla="*/ 1121556 w 10000"/>
                <a:gd name="T39" fmla="*/ 116986 h 5291"/>
                <a:gd name="T40" fmla="*/ 1045233 w 10000"/>
                <a:gd name="T41" fmla="*/ 118908 h 5291"/>
                <a:gd name="T42" fmla="*/ 969860 w 10000"/>
                <a:gd name="T43" fmla="*/ 120890 h 5291"/>
                <a:gd name="T44" fmla="*/ 895438 w 10000"/>
                <a:gd name="T45" fmla="*/ 121850 h 5291"/>
                <a:gd name="T46" fmla="*/ 821254 w 10000"/>
                <a:gd name="T47" fmla="*/ 122871 h 5291"/>
                <a:gd name="T48" fmla="*/ 747784 w 10000"/>
                <a:gd name="T49" fmla="*/ 123292 h 5291"/>
                <a:gd name="T50" fmla="*/ 675026 w 10000"/>
                <a:gd name="T51" fmla="*/ 122871 h 5291"/>
                <a:gd name="T52" fmla="*/ 603220 w 10000"/>
                <a:gd name="T53" fmla="*/ 122871 h 5291"/>
                <a:gd name="T54" fmla="*/ 532127 w 10000"/>
                <a:gd name="T55" fmla="*/ 121850 h 5291"/>
                <a:gd name="T56" fmla="*/ 461985 w 10000"/>
                <a:gd name="T57" fmla="*/ 120349 h 5291"/>
                <a:gd name="T58" fmla="*/ 393032 w 10000"/>
                <a:gd name="T59" fmla="*/ 118908 h 5291"/>
                <a:gd name="T60" fmla="*/ 325268 w 10000"/>
                <a:gd name="T61" fmla="*/ 117406 h 5291"/>
                <a:gd name="T62" fmla="*/ 257979 w 10000"/>
                <a:gd name="T63" fmla="*/ 115004 h 5291"/>
                <a:gd name="T64" fmla="*/ 191642 w 10000"/>
                <a:gd name="T65" fmla="*/ 112482 h 5291"/>
                <a:gd name="T66" fmla="*/ 126731 w 10000"/>
                <a:gd name="T67" fmla="*/ 110080 h 5291"/>
                <a:gd name="T68" fmla="*/ 0 w 10000"/>
                <a:gd name="T69" fmla="*/ 103654 h 5291"/>
                <a:gd name="T70" fmla="*/ 20210 w 10000"/>
                <a:gd name="T71" fmla="*/ 152058 h 5291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85775" y="4343161"/>
              <a:ext cx="8181975" cy="21128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35"/>
            <p:cNvSpPr>
              <a:spLocks/>
            </p:cNvSpPr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>
                <a:gd name="T0" fmla="*/ 0 w 10000"/>
                <a:gd name="T1" fmla="*/ 0 h 9621"/>
                <a:gd name="T2" fmla="*/ 0 w 10000"/>
                <a:gd name="T3" fmla="*/ 533900 h 9621"/>
                <a:gd name="T4" fmla="*/ 0 w 10000"/>
                <a:gd name="T5" fmla="*/ 2122757 h 9621"/>
                <a:gd name="T6" fmla="*/ 0 w 10000"/>
                <a:gd name="T7" fmla="*/ 2130508 h 9621"/>
                <a:gd name="T8" fmla="*/ 8182128 w 10000"/>
                <a:gd name="T9" fmla="*/ 2122536 h 9621"/>
                <a:gd name="T10" fmla="*/ 8182128 w 10000"/>
                <a:gd name="T11" fmla="*/ 2122757 h 9621"/>
                <a:gd name="T12" fmla="*/ 8173946 w 10000"/>
                <a:gd name="T13" fmla="*/ 533900 h 9621"/>
                <a:gd name="T14" fmla="*/ 8173946 w 10000"/>
                <a:gd name="T15" fmla="*/ 0 h 9621"/>
                <a:gd name="T16" fmla="*/ 8173946 w 10000"/>
                <a:gd name="T17" fmla="*/ 0 h 9621"/>
                <a:gd name="T18" fmla="*/ 7800841 w 10000"/>
                <a:gd name="T19" fmla="*/ 56025 h 9621"/>
                <a:gd name="T20" fmla="*/ 7432645 w 10000"/>
                <a:gd name="T21" fmla="*/ 105629 h 9621"/>
                <a:gd name="T22" fmla="*/ 7059540 w 10000"/>
                <a:gd name="T23" fmla="*/ 148146 h 9621"/>
                <a:gd name="T24" fmla="*/ 6690526 w 10000"/>
                <a:gd name="T25" fmla="*/ 187563 h 9621"/>
                <a:gd name="T26" fmla="*/ 6321512 w 10000"/>
                <a:gd name="T27" fmla="*/ 217900 h 9621"/>
                <a:gd name="T28" fmla="*/ 5955771 w 10000"/>
                <a:gd name="T29" fmla="*/ 240709 h 9621"/>
                <a:gd name="T30" fmla="*/ 5590030 w 10000"/>
                <a:gd name="T31" fmla="*/ 260418 h 9621"/>
                <a:gd name="T32" fmla="*/ 5230834 w 10000"/>
                <a:gd name="T33" fmla="*/ 273704 h 9621"/>
                <a:gd name="T34" fmla="*/ 4878185 w 10000"/>
                <a:gd name="T35" fmla="*/ 283226 h 9621"/>
                <a:gd name="T36" fmla="*/ 4527990 w 10000"/>
                <a:gd name="T37" fmla="*/ 286548 h 9621"/>
                <a:gd name="T38" fmla="*/ 4189250 w 10000"/>
                <a:gd name="T39" fmla="*/ 286548 h 9621"/>
                <a:gd name="T40" fmla="*/ 3852964 w 10000"/>
                <a:gd name="T41" fmla="*/ 286548 h 9621"/>
                <a:gd name="T42" fmla="*/ 3527315 w 10000"/>
                <a:gd name="T43" fmla="*/ 280347 h 9621"/>
                <a:gd name="T44" fmla="*/ 3209849 w 10000"/>
                <a:gd name="T45" fmla="*/ 270383 h 9621"/>
                <a:gd name="T46" fmla="*/ 2903019 w 10000"/>
                <a:gd name="T47" fmla="*/ 257096 h 9621"/>
                <a:gd name="T48" fmla="*/ 2607644 w 10000"/>
                <a:gd name="T49" fmla="*/ 243809 h 9621"/>
                <a:gd name="T50" fmla="*/ 2323724 w 10000"/>
                <a:gd name="T51" fmla="*/ 227201 h 9621"/>
                <a:gd name="T52" fmla="*/ 2049623 w 10000"/>
                <a:gd name="T53" fmla="*/ 211257 h 9621"/>
                <a:gd name="T54" fmla="*/ 1793522 w 10000"/>
                <a:gd name="T55" fmla="*/ 191549 h 9621"/>
                <a:gd name="T56" fmla="*/ 1545604 w 10000"/>
                <a:gd name="T57" fmla="*/ 171619 h 9621"/>
                <a:gd name="T58" fmla="*/ 1101314 w 10000"/>
                <a:gd name="T59" fmla="*/ 128216 h 9621"/>
                <a:gd name="T60" fmla="*/ 721664 w 10000"/>
                <a:gd name="T61" fmla="*/ 88577 h 9621"/>
                <a:gd name="T62" fmla="*/ 418107 w 10000"/>
                <a:gd name="T63" fmla="*/ 56025 h 9621"/>
                <a:gd name="T64" fmla="*/ 191462 w 10000"/>
                <a:gd name="T65" fmla="*/ 26130 h 9621"/>
                <a:gd name="T66" fmla="*/ 0 w 10000"/>
                <a:gd name="T67" fmla="*/ 0 h 9621"/>
                <a:gd name="T68" fmla="*/ 0 w 10000"/>
                <a:gd name="T69" fmla="*/ 0 h 962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>
                <a:gd name="T0" fmla="*/ 0 w 5760"/>
                <a:gd name="T1" fmla="*/ 0 h 4320"/>
                <a:gd name="T2" fmla="*/ 0 w 5760"/>
                <a:gd name="T3" fmla="*/ 6858000 h 4320"/>
                <a:gd name="T4" fmla="*/ 9144000 w 5760"/>
                <a:gd name="T5" fmla="*/ 6858000 h 4320"/>
                <a:gd name="T6" fmla="*/ 9144000 w 5760"/>
                <a:gd name="T7" fmla="*/ 0 h 4320"/>
                <a:gd name="T8" fmla="*/ 0 w 5760"/>
                <a:gd name="T9" fmla="*/ 0 h 4320"/>
                <a:gd name="T10" fmla="*/ 8642350 w 5760"/>
                <a:gd name="T11" fmla="*/ 6356350 h 4320"/>
                <a:gd name="T12" fmla="*/ 514350 w 5760"/>
                <a:gd name="T13" fmla="*/ 6356350 h 4320"/>
                <a:gd name="T14" fmla="*/ 514350 w 5760"/>
                <a:gd name="T15" fmla="*/ 514350 h 4320"/>
                <a:gd name="T16" fmla="*/ 8642350 w 5760"/>
                <a:gd name="T17" fmla="*/ 514350 h 4320"/>
                <a:gd name="T18" fmla="*/ 8642350 w 5760"/>
                <a:gd name="T19" fmla="*/ 6356350 h 432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" name="Rectangle 15"/>
          <p:cNvSpPr/>
          <p:nvPr/>
        </p:nvSpPr>
        <p:spPr>
          <a:xfrm>
            <a:off x="7745413" y="0"/>
            <a:ext cx="685800" cy="11001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Handout 07</a:t>
            </a:r>
            <a:endParaRPr lang="en-NZ"/>
          </a:p>
        </p:txBody>
      </p:sp>
      <p:sp>
        <p:nvSpPr>
          <p:cNvPr id="1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NZ"/>
              <a:t>COMPSCI280</a:t>
            </a:r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 sz="2800"/>
            </a:lvl1pPr>
          </a:lstStyle>
          <a:p>
            <a:pPr>
              <a:defRPr/>
            </a:pPr>
            <a:fld id="{981B68D0-83B9-4D25-A4B3-ED2D212DC6AD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707893850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26"/>
          <p:cNvGrpSpPr>
            <a:grpSpLocks/>
          </p:cNvGrpSpPr>
          <p:nvPr/>
        </p:nvGrpSpPr>
        <p:grpSpPr bwMode="auto">
          <a:xfrm>
            <a:off x="-1588" y="0"/>
            <a:ext cx="9145588" cy="6861175"/>
            <a:chOff x="-1588" y="0"/>
            <a:chExt cx="9145588" cy="6860798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Oval 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Oval 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>
              <a:spLocks/>
            </p:cNvSpPr>
            <p:nvPr/>
          </p:nvSpPr>
          <p:spPr bwMode="gray">
            <a:xfrm rot="-589932">
              <a:off x="6359946" y="4309201"/>
              <a:ext cx="2377690" cy="317748"/>
            </a:xfrm>
            <a:custGeom>
              <a:avLst/>
              <a:gdLst>
                <a:gd name="T0" fmla="*/ 20210 w 10000"/>
                <a:gd name="T1" fmla="*/ 152058 h 5291"/>
                <a:gd name="T2" fmla="*/ 2367704 w 10000"/>
                <a:gd name="T3" fmla="*/ 317748 h 5291"/>
                <a:gd name="T4" fmla="*/ 2377690 w 10000"/>
                <a:gd name="T5" fmla="*/ 0 h 5291"/>
                <a:gd name="T6" fmla="*/ 2377690 w 10000"/>
                <a:gd name="T7" fmla="*/ 0 h 5291"/>
                <a:gd name="T8" fmla="*/ 2298513 w 10000"/>
                <a:gd name="T9" fmla="*/ 12251 h 5291"/>
                <a:gd name="T10" fmla="*/ 2219336 w 10000"/>
                <a:gd name="T11" fmla="*/ 24022 h 5291"/>
                <a:gd name="T12" fmla="*/ 2140159 w 10000"/>
                <a:gd name="T13" fmla="*/ 35432 h 5291"/>
                <a:gd name="T14" fmla="*/ 2060744 w 10000"/>
                <a:gd name="T15" fmla="*/ 45221 h 5291"/>
                <a:gd name="T16" fmla="*/ 1981329 w 10000"/>
                <a:gd name="T17" fmla="*/ 55070 h 5291"/>
                <a:gd name="T18" fmla="*/ 1901914 w 10000"/>
                <a:gd name="T19" fmla="*/ 64318 h 5291"/>
                <a:gd name="T20" fmla="*/ 1823450 w 10000"/>
                <a:gd name="T21" fmla="*/ 72185 h 5291"/>
                <a:gd name="T22" fmla="*/ 1743560 w 10000"/>
                <a:gd name="T23" fmla="*/ 79572 h 5291"/>
                <a:gd name="T24" fmla="*/ 1664383 w 10000"/>
                <a:gd name="T25" fmla="*/ 86478 h 5291"/>
                <a:gd name="T26" fmla="*/ 1586633 w 10000"/>
                <a:gd name="T27" fmla="*/ 92364 h 5291"/>
                <a:gd name="T28" fmla="*/ 1507455 w 10000"/>
                <a:gd name="T29" fmla="*/ 98249 h 5291"/>
                <a:gd name="T30" fmla="*/ 1429705 w 10000"/>
                <a:gd name="T31" fmla="*/ 103234 h 5291"/>
                <a:gd name="T32" fmla="*/ 1351955 w 10000"/>
                <a:gd name="T33" fmla="*/ 107137 h 5291"/>
                <a:gd name="T34" fmla="*/ 1274204 w 10000"/>
                <a:gd name="T35" fmla="*/ 111101 h 5291"/>
                <a:gd name="T36" fmla="*/ 1197405 w 10000"/>
                <a:gd name="T37" fmla="*/ 114464 h 5291"/>
                <a:gd name="T38" fmla="*/ 1121556 w 10000"/>
                <a:gd name="T39" fmla="*/ 116986 h 5291"/>
                <a:gd name="T40" fmla="*/ 1045233 w 10000"/>
                <a:gd name="T41" fmla="*/ 118908 h 5291"/>
                <a:gd name="T42" fmla="*/ 969860 w 10000"/>
                <a:gd name="T43" fmla="*/ 120890 h 5291"/>
                <a:gd name="T44" fmla="*/ 895438 w 10000"/>
                <a:gd name="T45" fmla="*/ 121850 h 5291"/>
                <a:gd name="T46" fmla="*/ 821254 w 10000"/>
                <a:gd name="T47" fmla="*/ 122871 h 5291"/>
                <a:gd name="T48" fmla="*/ 747784 w 10000"/>
                <a:gd name="T49" fmla="*/ 123292 h 5291"/>
                <a:gd name="T50" fmla="*/ 675026 w 10000"/>
                <a:gd name="T51" fmla="*/ 122871 h 5291"/>
                <a:gd name="T52" fmla="*/ 603220 w 10000"/>
                <a:gd name="T53" fmla="*/ 122871 h 5291"/>
                <a:gd name="T54" fmla="*/ 532127 w 10000"/>
                <a:gd name="T55" fmla="*/ 121850 h 5291"/>
                <a:gd name="T56" fmla="*/ 461985 w 10000"/>
                <a:gd name="T57" fmla="*/ 120349 h 5291"/>
                <a:gd name="T58" fmla="*/ 393032 w 10000"/>
                <a:gd name="T59" fmla="*/ 118908 h 5291"/>
                <a:gd name="T60" fmla="*/ 325268 w 10000"/>
                <a:gd name="T61" fmla="*/ 117406 h 5291"/>
                <a:gd name="T62" fmla="*/ 257979 w 10000"/>
                <a:gd name="T63" fmla="*/ 115004 h 5291"/>
                <a:gd name="T64" fmla="*/ 191642 w 10000"/>
                <a:gd name="T65" fmla="*/ 112482 h 5291"/>
                <a:gd name="T66" fmla="*/ 126731 w 10000"/>
                <a:gd name="T67" fmla="*/ 110080 h 5291"/>
                <a:gd name="T68" fmla="*/ 0 w 10000"/>
                <a:gd name="T69" fmla="*/ 103654 h 5291"/>
                <a:gd name="T70" fmla="*/ 20210 w 10000"/>
                <a:gd name="T71" fmla="*/ 152058 h 5291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34"/>
            <p:cNvSpPr>
              <a:spLocks/>
            </p:cNvSpPr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>
                <a:gd name="T0" fmla="*/ 0 w 10000"/>
                <a:gd name="T1" fmla="*/ 0 h 9621"/>
                <a:gd name="T2" fmla="*/ 0 w 10000"/>
                <a:gd name="T3" fmla="*/ 533900 h 9621"/>
                <a:gd name="T4" fmla="*/ 0 w 10000"/>
                <a:gd name="T5" fmla="*/ 2122757 h 9621"/>
                <a:gd name="T6" fmla="*/ 0 w 10000"/>
                <a:gd name="T7" fmla="*/ 2130508 h 9621"/>
                <a:gd name="T8" fmla="*/ 8182128 w 10000"/>
                <a:gd name="T9" fmla="*/ 2122536 h 9621"/>
                <a:gd name="T10" fmla="*/ 8182128 w 10000"/>
                <a:gd name="T11" fmla="*/ 2122757 h 9621"/>
                <a:gd name="T12" fmla="*/ 8173946 w 10000"/>
                <a:gd name="T13" fmla="*/ 533900 h 9621"/>
                <a:gd name="T14" fmla="*/ 8173946 w 10000"/>
                <a:gd name="T15" fmla="*/ 0 h 9621"/>
                <a:gd name="T16" fmla="*/ 8173946 w 10000"/>
                <a:gd name="T17" fmla="*/ 0 h 9621"/>
                <a:gd name="T18" fmla="*/ 7800841 w 10000"/>
                <a:gd name="T19" fmla="*/ 56025 h 9621"/>
                <a:gd name="T20" fmla="*/ 7432645 w 10000"/>
                <a:gd name="T21" fmla="*/ 105629 h 9621"/>
                <a:gd name="T22" fmla="*/ 7059540 w 10000"/>
                <a:gd name="T23" fmla="*/ 148146 h 9621"/>
                <a:gd name="T24" fmla="*/ 6690526 w 10000"/>
                <a:gd name="T25" fmla="*/ 187563 h 9621"/>
                <a:gd name="T26" fmla="*/ 6321512 w 10000"/>
                <a:gd name="T27" fmla="*/ 217900 h 9621"/>
                <a:gd name="T28" fmla="*/ 5955771 w 10000"/>
                <a:gd name="T29" fmla="*/ 240709 h 9621"/>
                <a:gd name="T30" fmla="*/ 5590030 w 10000"/>
                <a:gd name="T31" fmla="*/ 260418 h 9621"/>
                <a:gd name="T32" fmla="*/ 5230834 w 10000"/>
                <a:gd name="T33" fmla="*/ 273704 h 9621"/>
                <a:gd name="T34" fmla="*/ 4878185 w 10000"/>
                <a:gd name="T35" fmla="*/ 283226 h 9621"/>
                <a:gd name="T36" fmla="*/ 4527990 w 10000"/>
                <a:gd name="T37" fmla="*/ 286548 h 9621"/>
                <a:gd name="T38" fmla="*/ 4189250 w 10000"/>
                <a:gd name="T39" fmla="*/ 286548 h 9621"/>
                <a:gd name="T40" fmla="*/ 3852964 w 10000"/>
                <a:gd name="T41" fmla="*/ 286548 h 9621"/>
                <a:gd name="T42" fmla="*/ 3527315 w 10000"/>
                <a:gd name="T43" fmla="*/ 280347 h 9621"/>
                <a:gd name="T44" fmla="*/ 3209849 w 10000"/>
                <a:gd name="T45" fmla="*/ 270383 h 9621"/>
                <a:gd name="T46" fmla="*/ 2903019 w 10000"/>
                <a:gd name="T47" fmla="*/ 257096 h 9621"/>
                <a:gd name="T48" fmla="*/ 2607644 w 10000"/>
                <a:gd name="T49" fmla="*/ 243809 h 9621"/>
                <a:gd name="T50" fmla="*/ 2323724 w 10000"/>
                <a:gd name="T51" fmla="*/ 227201 h 9621"/>
                <a:gd name="T52" fmla="*/ 2049623 w 10000"/>
                <a:gd name="T53" fmla="*/ 211257 h 9621"/>
                <a:gd name="T54" fmla="*/ 1793522 w 10000"/>
                <a:gd name="T55" fmla="*/ 191549 h 9621"/>
                <a:gd name="T56" fmla="*/ 1545604 w 10000"/>
                <a:gd name="T57" fmla="*/ 171619 h 9621"/>
                <a:gd name="T58" fmla="*/ 1101314 w 10000"/>
                <a:gd name="T59" fmla="*/ 128216 h 9621"/>
                <a:gd name="T60" fmla="*/ 721664 w 10000"/>
                <a:gd name="T61" fmla="*/ 88577 h 9621"/>
                <a:gd name="T62" fmla="*/ 418107 w 10000"/>
                <a:gd name="T63" fmla="*/ 56025 h 9621"/>
                <a:gd name="T64" fmla="*/ 191462 w 10000"/>
                <a:gd name="T65" fmla="*/ 26130 h 9621"/>
                <a:gd name="T66" fmla="*/ 0 w 10000"/>
                <a:gd name="T67" fmla="*/ 0 h 9621"/>
                <a:gd name="T68" fmla="*/ 0 w 10000"/>
                <a:gd name="T69" fmla="*/ 0 h 962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>
                <a:gd name="T0" fmla="*/ 0 w 5760"/>
                <a:gd name="T1" fmla="*/ 0 h 4320"/>
                <a:gd name="T2" fmla="*/ 0 w 5760"/>
                <a:gd name="T3" fmla="*/ 6858000 h 4320"/>
                <a:gd name="T4" fmla="*/ 9144000 w 5760"/>
                <a:gd name="T5" fmla="*/ 6858000 h 4320"/>
                <a:gd name="T6" fmla="*/ 9144000 w 5760"/>
                <a:gd name="T7" fmla="*/ 0 h 4320"/>
                <a:gd name="T8" fmla="*/ 0 w 5760"/>
                <a:gd name="T9" fmla="*/ 0 h 4320"/>
                <a:gd name="T10" fmla="*/ 8642350 w 5760"/>
                <a:gd name="T11" fmla="*/ 6356350 h 4320"/>
                <a:gd name="T12" fmla="*/ 514350 w 5760"/>
                <a:gd name="T13" fmla="*/ 6356350 h 4320"/>
                <a:gd name="T14" fmla="*/ 514350 w 5760"/>
                <a:gd name="T15" fmla="*/ 514350 h 4320"/>
                <a:gd name="T16" fmla="*/ 8642350 w 5760"/>
                <a:gd name="T17" fmla="*/ 514350 h 4320"/>
                <a:gd name="T18" fmla="*/ 8642350 w 5760"/>
                <a:gd name="T19" fmla="*/ 6356350 h 432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" name="TextBox 36"/>
          <p:cNvSpPr txBox="1">
            <a:spLocks noChangeArrowheads="1"/>
          </p:cNvSpPr>
          <p:nvPr/>
        </p:nvSpPr>
        <p:spPr bwMode="gray">
          <a:xfrm>
            <a:off x="647700" y="652463"/>
            <a:ext cx="601663" cy="1322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8000">
                <a:solidFill>
                  <a:srgbClr val="EF53A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</a:p>
        </p:txBody>
      </p:sp>
      <p:sp>
        <p:nvSpPr>
          <p:cNvPr id="18" name="TextBox 37"/>
          <p:cNvSpPr txBox="1">
            <a:spLocks noChangeArrowheads="1"/>
          </p:cNvSpPr>
          <p:nvPr/>
        </p:nvSpPr>
        <p:spPr bwMode="gray">
          <a:xfrm>
            <a:off x="7069138" y="2900363"/>
            <a:ext cx="619125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8000">
                <a:solidFill>
                  <a:srgbClr val="EF53A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745413" y="0"/>
            <a:ext cx="685800" cy="11001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Handout 07</a:t>
            </a:r>
            <a:endParaRPr lang="en-NZ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NZ"/>
              <a:t>COMPSCI280</a:t>
            </a:r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algn="ctr">
              <a:defRPr sz="2800"/>
            </a:lvl1pPr>
          </a:lstStyle>
          <a:p>
            <a:pPr>
              <a:defRPr/>
            </a:pPr>
            <a:fld id="{DD51C53E-0AF2-4711-B98E-A5B2F8C4353C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504667320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6"/>
          <p:cNvGrpSpPr>
            <a:grpSpLocks/>
          </p:cNvGrpSpPr>
          <p:nvPr/>
        </p:nvGrpSpPr>
        <p:grpSpPr bwMode="auto">
          <a:xfrm>
            <a:off x="-1588" y="0"/>
            <a:ext cx="9145588" cy="6861175"/>
            <a:chOff x="-1588" y="0"/>
            <a:chExt cx="9145588" cy="6860798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" name="Oval 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Oval 6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Oval 7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>
              <a:spLocks/>
            </p:cNvSpPr>
            <p:nvPr/>
          </p:nvSpPr>
          <p:spPr bwMode="gray">
            <a:xfrm rot="-589932">
              <a:off x="6359946" y="4311243"/>
              <a:ext cx="2377690" cy="317748"/>
            </a:xfrm>
            <a:custGeom>
              <a:avLst/>
              <a:gdLst>
                <a:gd name="T0" fmla="*/ 20210 w 10000"/>
                <a:gd name="T1" fmla="*/ 152058 h 5291"/>
                <a:gd name="T2" fmla="*/ 2367704 w 10000"/>
                <a:gd name="T3" fmla="*/ 317748 h 5291"/>
                <a:gd name="T4" fmla="*/ 2377690 w 10000"/>
                <a:gd name="T5" fmla="*/ 0 h 5291"/>
                <a:gd name="T6" fmla="*/ 2377690 w 10000"/>
                <a:gd name="T7" fmla="*/ 0 h 5291"/>
                <a:gd name="T8" fmla="*/ 2298513 w 10000"/>
                <a:gd name="T9" fmla="*/ 12251 h 5291"/>
                <a:gd name="T10" fmla="*/ 2219336 w 10000"/>
                <a:gd name="T11" fmla="*/ 24022 h 5291"/>
                <a:gd name="T12" fmla="*/ 2140159 w 10000"/>
                <a:gd name="T13" fmla="*/ 35432 h 5291"/>
                <a:gd name="T14" fmla="*/ 2060744 w 10000"/>
                <a:gd name="T15" fmla="*/ 45221 h 5291"/>
                <a:gd name="T16" fmla="*/ 1981329 w 10000"/>
                <a:gd name="T17" fmla="*/ 55070 h 5291"/>
                <a:gd name="T18" fmla="*/ 1901914 w 10000"/>
                <a:gd name="T19" fmla="*/ 64318 h 5291"/>
                <a:gd name="T20" fmla="*/ 1823450 w 10000"/>
                <a:gd name="T21" fmla="*/ 72185 h 5291"/>
                <a:gd name="T22" fmla="*/ 1743560 w 10000"/>
                <a:gd name="T23" fmla="*/ 79572 h 5291"/>
                <a:gd name="T24" fmla="*/ 1664383 w 10000"/>
                <a:gd name="T25" fmla="*/ 86478 h 5291"/>
                <a:gd name="T26" fmla="*/ 1586633 w 10000"/>
                <a:gd name="T27" fmla="*/ 92364 h 5291"/>
                <a:gd name="T28" fmla="*/ 1507455 w 10000"/>
                <a:gd name="T29" fmla="*/ 98249 h 5291"/>
                <a:gd name="T30" fmla="*/ 1429705 w 10000"/>
                <a:gd name="T31" fmla="*/ 103234 h 5291"/>
                <a:gd name="T32" fmla="*/ 1351955 w 10000"/>
                <a:gd name="T33" fmla="*/ 107137 h 5291"/>
                <a:gd name="T34" fmla="*/ 1274204 w 10000"/>
                <a:gd name="T35" fmla="*/ 111101 h 5291"/>
                <a:gd name="T36" fmla="*/ 1197405 w 10000"/>
                <a:gd name="T37" fmla="*/ 114464 h 5291"/>
                <a:gd name="T38" fmla="*/ 1121556 w 10000"/>
                <a:gd name="T39" fmla="*/ 116986 h 5291"/>
                <a:gd name="T40" fmla="*/ 1045233 w 10000"/>
                <a:gd name="T41" fmla="*/ 118908 h 5291"/>
                <a:gd name="T42" fmla="*/ 969860 w 10000"/>
                <a:gd name="T43" fmla="*/ 120890 h 5291"/>
                <a:gd name="T44" fmla="*/ 895438 w 10000"/>
                <a:gd name="T45" fmla="*/ 121850 h 5291"/>
                <a:gd name="T46" fmla="*/ 821254 w 10000"/>
                <a:gd name="T47" fmla="*/ 122871 h 5291"/>
                <a:gd name="T48" fmla="*/ 747784 w 10000"/>
                <a:gd name="T49" fmla="*/ 123292 h 5291"/>
                <a:gd name="T50" fmla="*/ 675026 w 10000"/>
                <a:gd name="T51" fmla="*/ 122871 h 5291"/>
                <a:gd name="T52" fmla="*/ 603220 w 10000"/>
                <a:gd name="T53" fmla="*/ 122871 h 5291"/>
                <a:gd name="T54" fmla="*/ 532127 w 10000"/>
                <a:gd name="T55" fmla="*/ 121850 h 5291"/>
                <a:gd name="T56" fmla="*/ 461985 w 10000"/>
                <a:gd name="T57" fmla="*/ 120349 h 5291"/>
                <a:gd name="T58" fmla="*/ 393032 w 10000"/>
                <a:gd name="T59" fmla="*/ 118908 h 5291"/>
                <a:gd name="T60" fmla="*/ 325268 w 10000"/>
                <a:gd name="T61" fmla="*/ 117406 h 5291"/>
                <a:gd name="T62" fmla="*/ 257979 w 10000"/>
                <a:gd name="T63" fmla="*/ 115004 h 5291"/>
                <a:gd name="T64" fmla="*/ 191642 w 10000"/>
                <a:gd name="T65" fmla="*/ 112482 h 5291"/>
                <a:gd name="T66" fmla="*/ 126731 w 10000"/>
                <a:gd name="T67" fmla="*/ 110080 h 5291"/>
                <a:gd name="T68" fmla="*/ 0 w 10000"/>
                <a:gd name="T69" fmla="*/ 103654 h 5291"/>
                <a:gd name="T70" fmla="*/ 20210 w 10000"/>
                <a:gd name="T71" fmla="*/ 152058 h 5291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34"/>
            <p:cNvSpPr>
              <a:spLocks/>
            </p:cNvSpPr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>
                <a:gd name="T0" fmla="*/ 0 w 10000"/>
                <a:gd name="T1" fmla="*/ 0 h 9621"/>
                <a:gd name="T2" fmla="*/ 0 w 10000"/>
                <a:gd name="T3" fmla="*/ 533900 h 9621"/>
                <a:gd name="T4" fmla="*/ 0 w 10000"/>
                <a:gd name="T5" fmla="*/ 2122757 h 9621"/>
                <a:gd name="T6" fmla="*/ 0 w 10000"/>
                <a:gd name="T7" fmla="*/ 2130508 h 9621"/>
                <a:gd name="T8" fmla="*/ 8182128 w 10000"/>
                <a:gd name="T9" fmla="*/ 2122536 h 9621"/>
                <a:gd name="T10" fmla="*/ 8182128 w 10000"/>
                <a:gd name="T11" fmla="*/ 2122757 h 9621"/>
                <a:gd name="T12" fmla="*/ 8173946 w 10000"/>
                <a:gd name="T13" fmla="*/ 533900 h 9621"/>
                <a:gd name="T14" fmla="*/ 8173946 w 10000"/>
                <a:gd name="T15" fmla="*/ 0 h 9621"/>
                <a:gd name="T16" fmla="*/ 8173946 w 10000"/>
                <a:gd name="T17" fmla="*/ 0 h 9621"/>
                <a:gd name="T18" fmla="*/ 7800841 w 10000"/>
                <a:gd name="T19" fmla="*/ 56025 h 9621"/>
                <a:gd name="T20" fmla="*/ 7432645 w 10000"/>
                <a:gd name="T21" fmla="*/ 105629 h 9621"/>
                <a:gd name="T22" fmla="*/ 7059540 w 10000"/>
                <a:gd name="T23" fmla="*/ 148146 h 9621"/>
                <a:gd name="T24" fmla="*/ 6690526 w 10000"/>
                <a:gd name="T25" fmla="*/ 187563 h 9621"/>
                <a:gd name="T26" fmla="*/ 6321512 w 10000"/>
                <a:gd name="T27" fmla="*/ 217900 h 9621"/>
                <a:gd name="T28" fmla="*/ 5955771 w 10000"/>
                <a:gd name="T29" fmla="*/ 240709 h 9621"/>
                <a:gd name="T30" fmla="*/ 5590030 w 10000"/>
                <a:gd name="T31" fmla="*/ 260418 h 9621"/>
                <a:gd name="T32" fmla="*/ 5230834 w 10000"/>
                <a:gd name="T33" fmla="*/ 273704 h 9621"/>
                <a:gd name="T34" fmla="*/ 4878185 w 10000"/>
                <a:gd name="T35" fmla="*/ 283226 h 9621"/>
                <a:gd name="T36" fmla="*/ 4527990 w 10000"/>
                <a:gd name="T37" fmla="*/ 286548 h 9621"/>
                <a:gd name="T38" fmla="*/ 4189250 w 10000"/>
                <a:gd name="T39" fmla="*/ 286548 h 9621"/>
                <a:gd name="T40" fmla="*/ 3852964 w 10000"/>
                <a:gd name="T41" fmla="*/ 286548 h 9621"/>
                <a:gd name="T42" fmla="*/ 3527315 w 10000"/>
                <a:gd name="T43" fmla="*/ 280347 h 9621"/>
                <a:gd name="T44" fmla="*/ 3209849 w 10000"/>
                <a:gd name="T45" fmla="*/ 270383 h 9621"/>
                <a:gd name="T46" fmla="*/ 2903019 w 10000"/>
                <a:gd name="T47" fmla="*/ 257096 h 9621"/>
                <a:gd name="T48" fmla="*/ 2607644 w 10000"/>
                <a:gd name="T49" fmla="*/ 243809 h 9621"/>
                <a:gd name="T50" fmla="*/ 2323724 w 10000"/>
                <a:gd name="T51" fmla="*/ 227201 h 9621"/>
                <a:gd name="T52" fmla="*/ 2049623 w 10000"/>
                <a:gd name="T53" fmla="*/ 211257 h 9621"/>
                <a:gd name="T54" fmla="*/ 1793522 w 10000"/>
                <a:gd name="T55" fmla="*/ 191549 h 9621"/>
                <a:gd name="T56" fmla="*/ 1545604 w 10000"/>
                <a:gd name="T57" fmla="*/ 171619 h 9621"/>
                <a:gd name="T58" fmla="*/ 1101314 w 10000"/>
                <a:gd name="T59" fmla="*/ 128216 h 9621"/>
                <a:gd name="T60" fmla="*/ 721664 w 10000"/>
                <a:gd name="T61" fmla="*/ 88577 h 9621"/>
                <a:gd name="T62" fmla="*/ 418107 w 10000"/>
                <a:gd name="T63" fmla="*/ 56025 h 9621"/>
                <a:gd name="T64" fmla="*/ 191462 w 10000"/>
                <a:gd name="T65" fmla="*/ 26130 h 9621"/>
                <a:gd name="T66" fmla="*/ 0 w 10000"/>
                <a:gd name="T67" fmla="*/ 0 h 9621"/>
                <a:gd name="T68" fmla="*/ 0 w 10000"/>
                <a:gd name="T69" fmla="*/ 0 h 962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>
                <a:gd name="T0" fmla="*/ 0 w 5760"/>
                <a:gd name="T1" fmla="*/ 0 h 4320"/>
                <a:gd name="T2" fmla="*/ 0 w 5760"/>
                <a:gd name="T3" fmla="*/ 6858000 h 4320"/>
                <a:gd name="T4" fmla="*/ 9144000 w 5760"/>
                <a:gd name="T5" fmla="*/ 6858000 h 4320"/>
                <a:gd name="T6" fmla="*/ 9144000 w 5760"/>
                <a:gd name="T7" fmla="*/ 0 h 4320"/>
                <a:gd name="T8" fmla="*/ 0 w 5760"/>
                <a:gd name="T9" fmla="*/ 0 h 4320"/>
                <a:gd name="T10" fmla="*/ 8642350 w 5760"/>
                <a:gd name="T11" fmla="*/ 6356350 h 4320"/>
                <a:gd name="T12" fmla="*/ 514350 w 5760"/>
                <a:gd name="T13" fmla="*/ 6356350 h 4320"/>
                <a:gd name="T14" fmla="*/ 514350 w 5760"/>
                <a:gd name="T15" fmla="*/ 514350 h 4320"/>
                <a:gd name="T16" fmla="*/ 8642350 w 5760"/>
                <a:gd name="T17" fmla="*/ 514350 h 4320"/>
                <a:gd name="T18" fmla="*/ 8642350 w 5760"/>
                <a:gd name="T19" fmla="*/ 6356350 h 432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" name="Rectangle 13"/>
          <p:cNvSpPr/>
          <p:nvPr/>
        </p:nvSpPr>
        <p:spPr>
          <a:xfrm>
            <a:off x="7745413" y="0"/>
            <a:ext cx="685800" cy="11001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Handout 07</a:t>
            </a:r>
            <a:endParaRPr lang="en-NZ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NZ"/>
              <a:t>COMPSCI280</a:t>
            </a: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 sz="2800"/>
            </a:lvl1pPr>
          </a:lstStyle>
          <a:p>
            <a:pPr>
              <a:defRPr/>
            </a:pPr>
            <a:fld id="{5C3DFED3-572C-4B66-ABC0-5F826B33DD49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486472623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3294063" y="2489200"/>
            <a:ext cx="0" cy="3546475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849938" y="2489200"/>
            <a:ext cx="0" cy="3546475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Date Placeholder 6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Handout 07</a:t>
            </a:r>
            <a:endParaRPr lang="en-NZ"/>
          </a:p>
        </p:txBody>
      </p:sp>
      <p:sp>
        <p:nvSpPr>
          <p:cNvPr id="12" name="Footer Placeholder 7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NZ"/>
              <a:t>COMPSCI280</a:t>
            </a:r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 algn="ctr">
              <a:defRPr sz="2800"/>
            </a:lvl1pPr>
          </a:lstStyle>
          <a:p>
            <a:pPr>
              <a:defRPr/>
            </a:pPr>
            <a:fld id="{F60270F7-0156-46C9-ACEB-93E55A5B4B5A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597258503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/>
        </p:nvCxnSpPr>
        <p:spPr>
          <a:xfrm>
            <a:off x="3289300" y="2489200"/>
            <a:ext cx="0" cy="3546475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849938" y="2489200"/>
            <a:ext cx="0" cy="3546475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Date Placeholder 6"/>
          <p:cNvSpPr>
            <a:spLocks noGrp="1"/>
          </p:cNvSpPr>
          <p:nvPr>
            <p:ph type="dt" sz="half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Handout 07</a:t>
            </a:r>
            <a:endParaRPr lang="en-NZ"/>
          </a:p>
        </p:txBody>
      </p:sp>
      <p:sp>
        <p:nvSpPr>
          <p:cNvPr id="16" name="Footer Placeholder 7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NZ"/>
              <a:t>COMPSCI280</a:t>
            </a:r>
          </a:p>
        </p:txBody>
      </p:sp>
      <p:sp>
        <p:nvSpPr>
          <p:cNvPr id="17" name="Slide Number Placeholder 8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 algn="ctr">
              <a:defRPr sz="2800"/>
            </a:lvl1pPr>
          </a:lstStyle>
          <a:p>
            <a:pPr>
              <a:defRPr/>
            </a:pPr>
            <a:fld id="{CBEA112F-91D8-48D4-96C7-73DF3DF1E2C3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843586881"/>
      </p:ext>
    </p:extLst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1588" y="6388100"/>
            <a:ext cx="9906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Handout 07</a:t>
            </a:r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5938" y="6388100"/>
            <a:ext cx="3859212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NZ"/>
              <a:t>COMPSCI280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 sz="2800"/>
            </a:lvl1pPr>
          </a:lstStyle>
          <a:p>
            <a:pPr>
              <a:defRPr/>
            </a:pPr>
            <a:fld id="{D631EDD0-162E-49C2-B20F-FBAF32CF4A08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2866753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6"/>
          <p:cNvGrpSpPr>
            <a:grpSpLocks/>
          </p:cNvGrpSpPr>
          <p:nvPr/>
        </p:nvGrpSpPr>
        <p:grpSpPr bwMode="auto">
          <a:xfrm>
            <a:off x="-1588" y="0"/>
            <a:ext cx="9120188" cy="6861175"/>
            <a:chOff x="-1588" y="0"/>
            <a:chExt cx="9120420" cy="6860798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" name="Oval 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Oval 6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Oval 7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>
              <a:spLocks/>
            </p:cNvSpPr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>
                <a:gd name="T0" fmla="*/ 20210 w 10000"/>
                <a:gd name="T1" fmla="*/ 152058 h 5291"/>
                <a:gd name="T2" fmla="*/ 2367704 w 10000"/>
                <a:gd name="T3" fmla="*/ 317748 h 5291"/>
                <a:gd name="T4" fmla="*/ 2377690 w 10000"/>
                <a:gd name="T5" fmla="*/ 0 h 5291"/>
                <a:gd name="T6" fmla="*/ 2377690 w 10000"/>
                <a:gd name="T7" fmla="*/ 0 h 5291"/>
                <a:gd name="T8" fmla="*/ 2298513 w 10000"/>
                <a:gd name="T9" fmla="*/ 12251 h 5291"/>
                <a:gd name="T10" fmla="*/ 2219336 w 10000"/>
                <a:gd name="T11" fmla="*/ 24022 h 5291"/>
                <a:gd name="T12" fmla="*/ 2140159 w 10000"/>
                <a:gd name="T13" fmla="*/ 35432 h 5291"/>
                <a:gd name="T14" fmla="*/ 2060744 w 10000"/>
                <a:gd name="T15" fmla="*/ 45221 h 5291"/>
                <a:gd name="T16" fmla="*/ 1981329 w 10000"/>
                <a:gd name="T17" fmla="*/ 55070 h 5291"/>
                <a:gd name="T18" fmla="*/ 1901914 w 10000"/>
                <a:gd name="T19" fmla="*/ 64318 h 5291"/>
                <a:gd name="T20" fmla="*/ 1823450 w 10000"/>
                <a:gd name="T21" fmla="*/ 72185 h 5291"/>
                <a:gd name="T22" fmla="*/ 1743560 w 10000"/>
                <a:gd name="T23" fmla="*/ 79572 h 5291"/>
                <a:gd name="T24" fmla="*/ 1664383 w 10000"/>
                <a:gd name="T25" fmla="*/ 86478 h 5291"/>
                <a:gd name="T26" fmla="*/ 1586633 w 10000"/>
                <a:gd name="T27" fmla="*/ 92364 h 5291"/>
                <a:gd name="T28" fmla="*/ 1507455 w 10000"/>
                <a:gd name="T29" fmla="*/ 98249 h 5291"/>
                <a:gd name="T30" fmla="*/ 1429705 w 10000"/>
                <a:gd name="T31" fmla="*/ 103234 h 5291"/>
                <a:gd name="T32" fmla="*/ 1351955 w 10000"/>
                <a:gd name="T33" fmla="*/ 107137 h 5291"/>
                <a:gd name="T34" fmla="*/ 1274204 w 10000"/>
                <a:gd name="T35" fmla="*/ 111101 h 5291"/>
                <a:gd name="T36" fmla="*/ 1197405 w 10000"/>
                <a:gd name="T37" fmla="*/ 114464 h 5291"/>
                <a:gd name="T38" fmla="*/ 1121556 w 10000"/>
                <a:gd name="T39" fmla="*/ 116986 h 5291"/>
                <a:gd name="T40" fmla="*/ 1045233 w 10000"/>
                <a:gd name="T41" fmla="*/ 118908 h 5291"/>
                <a:gd name="T42" fmla="*/ 969860 w 10000"/>
                <a:gd name="T43" fmla="*/ 120890 h 5291"/>
                <a:gd name="T44" fmla="*/ 895438 w 10000"/>
                <a:gd name="T45" fmla="*/ 121850 h 5291"/>
                <a:gd name="T46" fmla="*/ 821254 w 10000"/>
                <a:gd name="T47" fmla="*/ 122871 h 5291"/>
                <a:gd name="T48" fmla="*/ 747784 w 10000"/>
                <a:gd name="T49" fmla="*/ 123292 h 5291"/>
                <a:gd name="T50" fmla="*/ 675026 w 10000"/>
                <a:gd name="T51" fmla="*/ 122871 h 5291"/>
                <a:gd name="T52" fmla="*/ 603220 w 10000"/>
                <a:gd name="T53" fmla="*/ 122871 h 5291"/>
                <a:gd name="T54" fmla="*/ 532127 w 10000"/>
                <a:gd name="T55" fmla="*/ 121850 h 5291"/>
                <a:gd name="T56" fmla="*/ 461985 w 10000"/>
                <a:gd name="T57" fmla="*/ 120349 h 5291"/>
                <a:gd name="T58" fmla="*/ 393032 w 10000"/>
                <a:gd name="T59" fmla="*/ 118908 h 5291"/>
                <a:gd name="T60" fmla="*/ 325268 w 10000"/>
                <a:gd name="T61" fmla="*/ 117406 h 5291"/>
                <a:gd name="T62" fmla="*/ 257979 w 10000"/>
                <a:gd name="T63" fmla="*/ 115004 h 5291"/>
                <a:gd name="T64" fmla="*/ 191642 w 10000"/>
                <a:gd name="T65" fmla="*/ 112482 h 5291"/>
                <a:gd name="T66" fmla="*/ 126731 w 10000"/>
                <a:gd name="T67" fmla="*/ 110080 h 5291"/>
                <a:gd name="T68" fmla="*/ 0 w 10000"/>
                <a:gd name="T69" fmla="*/ 103654 h 5291"/>
                <a:gd name="T70" fmla="*/ 20210 w 10000"/>
                <a:gd name="T71" fmla="*/ 152058 h 5291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" name="Rectangle 11"/>
          <p:cNvSpPr/>
          <p:nvPr/>
        </p:nvSpPr>
        <p:spPr>
          <a:xfrm>
            <a:off x="414338" y="401638"/>
            <a:ext cx="4611687" cy="60547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Freeform 35"/>
          <p:cNvSpPr>
            <a:spLocks/>
          </p:cNvSpPr>
          <p:nvPr/>
        </p:nvSpPr>
        <p:spPr bwMode="gray">
          <a:xfrm rot="5400000">
            <a:off x="1298575" y="1765301"/>
            <a:ext cx="5997575" cy="3327400"/>
          </a:xfrm>
          <a:custGeom>
            <a:avLst/>
            <a:gdLst>
              <a:gd name="T0" fmla="*/ 0 w 4960"/>
              <a:gd name="T1" fmla="*/ 0 h 2752"/>
              <a:gd name="T2" fmla="*/ 0 w 4960"/>
              <a:gd name="T3" fmla="*/ 391743 h 2752"/>
              <a:gd name="T4" fmla="*/ 0 w 4960"/>
              <a:gd name="T5" fmla="*/ 2408496 h 2752"/>
              <a:gd name="T6" fmla="*/ 0 w 4960"/>
              <a:gd name="T7" fmla="*/ 3327400 h 2752"/>
              <a:gd name="T8" fmla="*/ 5997575 w 4960"/>
              <a:gd name="T9" fmla="*/ 3327400 h 2752"/>
              <a:gd name="T10" fmla="*/ 5997575 w 4960"/>
              <a:gd name="T11" fmla="*/ 2408496 h 2752"/>
              <a:gd name="T12" fmla="*/ 5997575 w 4960"/>
              <a:gd name="T13" fmla="*/ 391743 h 2752"/>
              <a:gd name="T14" fmla="*/ 5997575 w 4960"/>
              <a:gd name="T15" fmla="*/ 0 h 2752"/>
              <a:gd name="T16" fmla="*/ 5997575 w 4960"/>
              <a:gd name="T17" fmla="*/ 0 h 2752"/>
              <a:gd name="T18" fmla="*/ 5724298 w 4960"/>
              <a:gd name="T19" fmla="*/ 41109 h 2752"/>
              <a:gd name="T20" fmla="*/ 5453440 w 4960"/>
              <a:gd name="T21" fmla="*/ 77381 h 2752"/>
              <a:gd name="T22" fmla="*/ 5180164 w 4960"/>
              <a:gd name="T23" fmla="*/ 108818 h 2752"/>
              <a:gd name="T24" fmla="*/ 4909305 w 4960"/>
              <a:gd name="T25" fmla="*/ 137836 h 2752"/>
              <a:gd name="T26" fmla="*/ 4638447 w 4960"/>
              <a:gd name="T27" fmla="*/ 159599 h 2752"/>
              <a:gd name="T28" fmla="*/ 4370007 w 4960"/>
              <a:gd name="T29" fmla="*/ 176526 h 2752"/>
              <a:gd name="T30" fmla="*/ 4101567 w 4960"/>
              <a:gd name="T31" fmla="*/ 191035 h 2752"/>
              <a:gd name="T32" fmla="*/ 3837964 w 4960"/>
              <a:gd name="T33" fmla="*/ 200708 h 2752"/>
              <a:gd name="T34" fmla="*/ 3579198 w 4960"/>
              <a:gd name="T35" fmla="*/ 207963 h 2752"/>
              <a:gd name="T36" fmla="*/ 3322850 w 4960"/>
              <a:gd name="T37" fmla="*/ 210381 h 2752"/>
              <a:gd name="T38" fmla="*/ 3073757 w 4960"/>
              <a:gd name="T39" fmla="*/ 210381 h 2752"/>
              <a:gd name="T40" fmla="*/ 2827083 w 4960"/>
              <a:gd name="T41" fmla="*/ 210381 h 2752"/>
              <a:gd name="T42" fmla="*/ 2587663 w 4960"/>
              <a:gd name="T43" fmla="*/ 205544 h 2752"/>
              <a:gd name="T44" fmla="*/ 2355499 w 4960"/>
              <a:gd name="T45" fmla="*/ 198290 h 2752"/>
              <a:gd name="T46" fmla="*/ 2130590 w 4960"/>
              <a:gd name="T47" fmla="*/ 188617 h 2752"/>
              <a:gd name="T48" fmla="*/ 1912936 w 4960"/>
              <a:gd name="T49" fmla="*/ 178944 h 2752"/>
              <a:gd name="T50" fmla="*/ 1704956 w 4960"/>
              <a:gd name="T51" fmla="*/ 166854 h 2752"/>
              <a:gd name="T52" fmla="*/ 1504231 w 4960"/>
              <a:gd name="T53" fmla="*/ 154763 h 2752"/>
              <a:gd name="T54" fmla="*/ 1315597 w 4960"/>
              <a:gd name="T55" fmla="*/ 140254 h 2752"/>
              <a:gd name="T56" fmla="*/ 1134219 w 4960"/>
              <a:gd name="T57" fmla="*/ 125745 h 2752"/>
              <a:gd name="T58" fmla="*/ 807738 w 4960"/>
              <a:gd name="T59" fmla="*/ 94309 h 2752"/>
              <a:gd name="T60" fmla="*/ 529625 w 4960"/>
              <a:gd name="T61" fmla="*/ 65291 h 2752"/>
              <a:gd name="T62" fmla="*/ 307134 w 4960"/>
              <a:gd name="T63" fmla="*/ 41109 h 2752"/>
              <a:gd name="T64" fmla="*/ 140266 w 4960"/>
              <a:gd name="T65" fmla="*/ 19345 h 2752"/>
              <a:gd name="T66" fmla="*/ 0 w 4960"/>
              <a:gd name="T67" fmla="*/ 0 h 2752"/>
              <a:gd name="T68" fmla="*/ 0 w 4960"/>
              <a:gd name="T69" fmla="*/ 0 h 2752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Freeform 5"/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>
              <a:gd name="T0" fmla="*/ 0 w 5760"/>
              <a:gd name="T1" fmla="*/ 0 h 4320"/>
              <a:gd name="T2" fmla="*/ 0 w 5760"/>
              <a:gd name="T3" fmla="*/ 6858000 h 4320"/>
              <a:gd name="T4" fmla="*/ 9144000 w 5760"/>
              <a:gd name="T5" fmla="*/ 6858000 h 4320"/>
              <a:gd name="T6" fmla="*/ 9144000 w 5760"/>
              <a:gd name="T7" fmla="*/ 0 h 4320"/>
              <a:gd name="T8" fmla="*/ 0 w 5760"/>
              <a:gd name="T9" fmla="*/ 0 h 4320"/>
              <a:gd name="T10" fmla="*/ 8642350 w 5760"/>
              <a:gd name="T11" fmla="*/ 6356350 h 4320"/>
              <a:gd name="T12" fmla="*/ 514350 w 5760"/>
              <a:gd name="T13" fmla="*/ 6356350 h 4320"/>
              <a:gd name="T14" fmla="*/ 514350 w 5760"/>
              <a:gd name="T15" fmla="*/ 514350 h 4320"/>
              <a:gd name="T16" fmla="*/ 8642350 w 5760"/>
              <a:gd name="T17" fmla="*/ 514350 h 4320"/>
              <a:gd name="T18" fmla="*/ 8642350 w 5760"/>
              <a:gd name="T19" fmla="*/ 6356350 h 432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745413" y="0"/>
            <a:ext cx="685800" cy="11001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Handout 07</a:t>
            </a:r>
            <a:endParaRPr lang="en-NZ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163" y="6365875"/>
            <a:ext cx="38608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NZ"/>
              <a:t>COMPSCI280</a:t>
            </a:r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 sz="2800"/>
            </a:lvl1pPr>
          </a:lstStyle>
          <a:p>
            <a:pPr>
              <a:defRPr/>
            </a:pPr>
            <a:fld id="{2CC76D41-86D4-49E7-8F09-6446F06869CD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57923152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188" y="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79388" y="1196975"/>
            <a:ext cx="4243387" cy="5040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75175" y="1196975"/>
            <a:ext cx="4244975" cy="2443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5175" y="3792538"/>
            <a:ext cx="4244975" cy="2444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Handout 07</a:t>
            </a:r>
            <a:endParaRPr lang="en-NZ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NZ"/>
              <a:t>COMPSCI280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F614D3-7F05-4CAE-A504-26C68DC9CDA9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5801393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24" y="0"/>
            <a:ext cx="7526364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79388" y="1196975"/>
            <a:ext cx="4243387" cy="5040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5175" y="1196975"/>
            <a:ext cx="4244975" cy="5040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Handout 07</a:t>
            </a:r>
            <a:endParaRPr lang="en-NZ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NZ"/>
              <a:t>COMPSCI280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2217AE-5C8E-4641-8580-01B6C9ED282F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563531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Handout 03</a:t>
            </a:r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NZ"/>
              <a:t>COMPSCI280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 sz="2800"/>
            </a:lvl1pPr>
          </a:lstStyle>
          <a:p>
            <a:pPr>
              <a:defRPr/>
            </a:pPr>
            <a:fld id="{37288F50-ED96-4997-AB92-FEF249078898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708234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6"/>
          <p:cNvGrpSpPr>
            <a:grpSpLocks/>
          </p:cNvGrpSpPr>
          <p:nvPr/>
        </p:nvGrpSpPr>
        <p:grpSpPr bwMode="auto">
          <a:xfrm>
            <a:off x="-1588" y="0"/>
            <a:ext cx="9145588" cy="6861175"/>
            <a:chOff x="-1588" y="0"/>
            <a:chExt cx="9145588" cy="6860798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" name="Oval 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Oval 6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Oval 7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200" y="401616"/>
              <a:ext cx="3465513" cy="60543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34"/>
            <p:cNvSpPr>
              <a:spLocks/>
            </p:cNvSpPr>
            <p:nvPr/>
          </p:nvSpPr>
          <p:spPr bwMode="gray">
            <a:xfrm rot="-5400000">
              <a:off x="3105027" y="1765596"/>
              <a:ext cx="5995993" cy="3326809"/>
            </a:xfrm>
            <a:custGeom>
              <a:avLst/>
              <a:gdLst>
                <a:gd name="T0" fmla="*/ 0 w 4960"/>
                <a:gd name="T1" fmla="*/ 0 h 2752"/>
                <a:gd name="T2" fmla="*/ 0 w 4960"/>
                <a:gd name="T3" fmla="*/ 391674 h 2752"/>
                <a:gd name="T4" fmla="*/ 0 w 4960"/>
                <a:gd name="T5" fmla="*/ 2408068 h 2752"/>
                <a:gd name="T6" fmla="*/ 0 w 4960"/>
                <a:gd name="T7" fmla="*/ 3326809 h 2752"/>
                <a:gd name="T8" fmla="*/ 5995993 w 4960"/>
                <a:gd name="T9" fmla="*/ 3326809 h 2752"/>
                <a:gd name="T10" fmla="*/ 5995993 w 4960"/>
                <a:gd name="T11" fmla="*/ 2408068 h 2752"/>
                <a:gd name="T12" fmla="*/ 5995993 w 4960"/>
                <a:gd name="T13" fmla="*/ 391674 h 2752"/>
                <a:gd name="T14" fmla="*/ 5995993 w 4960"/>
                <a:gd name="T15" fmla="*/ 0 h 2752"/>
                <a:gd name="T16" fmla="*/ 5995993 w 4960"/>
                <a:gd name="T17" fmla="*/ 0 h 2752"/>
                <a:gd name="T18" fmla="*/ 5722788 w 4960"/>
                <a:gd name="T19" fmla="*/ 41102 h 2752"/>
                <a:gd name="T20" fmla="*/ 5452002 w 4960"/>
                <a:gd name="T21" fmla="*/ 77368 h 2752"/>
                <a:gd name="T22" fmla="*/ 5178797 w 4960"/>
                <a:gd name="T23" fmla="*/ 108798 h 2752"/>
                <a:gd name="T24" fmla="*/ 4908010 w 4960"/>
                <a:gd name="T25" fmla="*/ 137811 h 2752"/>
                <a:gd name="T26" fmla="*/ 4637224 w 4960"/>
                <a:gd name="T27" fmla="*/ 159571 h 2752"/>
                <a:gd name="T28" fmla="*/ 4368855 w 4960"/>
                <a:gd name="T29" fmla="*/ 176495 h 2752"/>
                <a:gd name="T30" fmla="*/ 4100486 w 4960"/>
                <a:gd name="T31" fmla="*/ 191001 h 2752"/>
                <a:gd name="T32" fmla="*/ 3836952 w 4960"/>
                <a:gd name="T33" fmla="*/ 200672 h 2752"/>
                <a:gd name="T34" fmla="*/ 3578254 w 4960"/>
                <a:gd name="T35" fmla="*/ 207926 h 2752"/>
                <a:gd name="T36" fmla="*/ 3321974 w 4960"/>
                <a:gd name="T37" fmla="*/ 210343 h 2752"/>
                <a:gd name="T38" fmla="*/ 3072946 w 4960"/>
                <a:gd name="T39" fmla="*/ 210343 h 2752"/>
                <a:gd name="T40" fmla="*/ 2826337 w 4960"/>
                <a:gd name="T41" fmla="*/ 210343 h 2752"/>
                <a:gd name="T42" fmla="*/ 2586981 w 4960"/>
                <a:gd name="T43" fmla="*/ 205508 h 2752"/>
                <a:gd name="T44" fmla="*/ 2354878 w 4960"/>
                <a:gd name="T45" fmla="*/ 198255 h 2752"/>
                <a:gd name="T46" fmla="*/ 2130028 w 4960"/>
                <a:gd name="T47" fmla="*/ 188584 h 2752"/>
                <a:gd name="T48" fmla="*/ 1912432 w 4960"/>
                <a:gd name="T49" fmla="*/ 178913 h 2752"/>
                <a:gd name="T50" fmla="*/ 1704506 w 4960"/>
                <a:gd name="T51" fmla="*/ 166824 h 2752"/>
                <a:gd name="T52" fmla="*/ 1503834 w 4960"/>
                <a:gd name="T53" fmla="*/ 154735 h 2752"/>
                <a:gd name="T54" fmla="*/ 1315250 w 4960"/>
                <a:gd name="T55" fmla="*/ 140229 h 2752"/>
                <a:gd name="T56" fmla="*/ 1133920 w 4960"/>
                <a:gd name="T57" fmla="*/ 125722 h 2752"/>
                <a:gd name="T58" fmla="*/ 807525 w 4960"/>
                <a:gd name="T59" fmla="*/ 94292 h 2752"/>
                <a:gd name="T60" fmla="*/ 529485 w 4960"/>
                <a:gd name="T61" fmla="*/ 65279 h 2752"/>
                <a:gd name="T62" fmla="*/ 307053 w 4960"/>
                <a:gd name="T63" fmla="*/ 41102 h 2752"/>
                <a:gd name="T64" fmla="*/ 140229 w 4960"/>
                <a:gd name="T65" fmla="*/ 19342 h 2752"/>
                <a:gd name="T66" fmla="*/ 0 w 4960"/>
                <a:gd name="T67" fmla="*/ 0 h 2752"/>
                <a:gd name="T68" fmla="*/ 0 w 4960"/>
                <a:gd name="T69" fmla="*/ 0 h 2752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5"/>
            <p:cNvSpPr>
              <a:spLocks/>
            </p:cNvSpPr>
            <p:nvPr/>
          </p:nvSpPr>
          <p:spPr bwMode="gray">
            <a:xfrm rot="-5912394">
              <a:off x="3320102" y="1458373"/>
              <a:ext cx="2377690" cy="317748"/>
            </a:xfrm>
            <a:custGeom>
              <a:avLst/>
              <a:gdLst>
                <a:gd name="T0" fmla="*/ 20210 w 10000"/>
                <a:gd name="T1" fmla="*/ 152058 h 5291"/>
                <a:gd name="T2" fmla="*/ 2367704 w 10000"/>
                <a:gd name="T3" fmla="*/ 317748 h 5291"/>
                <a:gd name="T4" fmla="*/ 2377690 w 10000"/>
                <a:gd name="T5" fmla="*/ 0 h 5291"/>
                <a:gd name="T6" fmla="*/ 2377690 w 10000"/>
                <a:gd name="T7" fmla="*/ 0 h 5291"/>
                <a:gd name="T8" fmla="*/ 2298513 w 10000"/>
                <a:gd name="T9" fmla="*/ 12251 h 5291"/>
                <a:gd name="T10" fmla="*/ 2219336 w 10000"/>
                <a:gd name="T11" fmla="*/ 24022 h 5291"/>
                <a:gd name="T12" fmla="*/ 2140159 w 10000"/>
                <a:gd name="T13" fmla="*/ 35432 h 5291"/>
                <a:gd name="T14" fmla="*/ 2060744 w 10000"/>
                <a:gd name="T15" fmla="*/ 45221 h 5291"/>
                <a:gd name="T16" fmla="*/ 1981329 w 10000"/>
                <a:gd name="T17" fmla="*/ 55070 h 5291"/>
                <a:gd name="T18" fmla="*/ 1901914 w 10000"/>
                <a:gd name="T19" fmla="*/ 64318 h 5291"/>
                <a:gd name="T20" fmla="*/ 1823450 w 10000"/>
                <a:gd name="T21" fmla="*/ 72185 h 5291"/>
                <a:gd name="T22" fmla="*/ 1743560 w 10000"/>
                <a:gd name="T23" fmla="*/ 79572 h 5291"/>
                <a:gd name="T24" fmla="*/ 1664383 w 10000"/>
                <a:gd name="T25" fmla="*/ 86478 h 5291"/>
                <a:gd name="T26" fmla="*/ 1586633 w 10000"/>
                <a:gd name="T27" fmla="*/ 92364 h 5291"/>
                <a:gd name="T28" fmla="*/ 1507455 w 10000"/>
                <a:gd name="T29" fmla="*/ 98249 h 5291"/>
                <a:gd name="T30" fmla="*/ 1429705 w 10000"/>
                <a:gd name="T31" fmla="*/ 103234 h 5291"/>
                <a:gd name="T32" fmla="*/ 1351955 w 10000"/>
                <a:gd name="T33" fmla="*/ 107137 h 5291"/>
                <a:gd name="T34" fmla="*/ 1274204 w 10000"/>
                <a:gd name="T35" fmla="*/ 111101 h 5291"/>
                <a:gd name="T36" fmla="*/ 1197405 w 10000"/>
                <a:gd name="T37" fmla="*/ 114464 h 5291"/>
                <a:gd name="T38" fmla="*/ 1121556 w 10000"/>
                <a:gd name="T39" fmla="*/ 116986 h 5291"/>
                <a:gd name="T40" fmla="*/ 1045233 w 10000"/>
                <a:gd name="T41" fmla="*/ 118908 h 5291"/>
                <a:gd name="T42" fmla="*/ 969860 w 10000"/>
                <a:gd name="T43" fmla="*/ 120890 h 5291"/>
                <a:gd name="T44" fmla="*/ 895438 w 10000"/>
                <a:gd name="T45" fmla="*/ 121850 h 5291"/>
                <a:gd name="T46" fmla="*/ 821254 w 10000"/>
                <a:gd name="T47" fmla="*/ 122871 h 5291"/>
                <a:gd name="T48" fmla="*/ 747784 w 10000"/>
                <a:gd name="T49" fmla="*/ 123292 h 5291"/>
                <a:gd name="T50" fmla="*/ 675026 w 10000"/>
                <a:gd name="T51" fmla="*/ 122871 h 5291"/>
                <a:gd name="T52" fmla="*/ 603220 w 10000"/>
                <a:gd name="T53" fmla="*/ 122871 h 5291"/>
                <a:gd name="T54" fmla="*/ 532127 w 10000"/>
                <a:gd name="T55" fmla="*/ 121850 h 5291"/>
                <a:gd name="T56" fmla="*/ 461985 w 10000"/>
                <a:gd name="T57" fmla="*/ 120349 h 5291"/>
                <a:gd name="T58" fmla="*/ 393032 w 10000"/>
                <a:gd name="T59" fmla="*/ 118908 h 5291"/>
                <a:gd name="T60" fmla="*/ 325268 w 10000"/>
                <a:gd name="T61" fmla="*/ 117406 h 5291"/>
                <a:gd name="T62" fmla="*/ 257979 w 10000"/>
                <a:gd name="T63" fmla="*/ 115004 h 5291"/>
                <a:gd name="T64" fmla="*/ 191642 w 10000"/>
                <a:gd name="T65" fmla="*/ 112482 h 5291"/>
                <a:gd name="T66" fmla="*/ 126731 w 10000"/>
                <a:gd name="T67" fmla="*/ 110080 h 5291"/>
                <a:gd name="T68" fmla="*/ 0 w 10000"/>
                <a:gd name="T69" fmla="*/ 103654 h 5291"/>
                <a:gd name="T70" fmla="*/ 20210 w 10000"/>
                <a:gd name="T71" fmla="*/ 152058 h 5291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>
                <a:gd name="T0" fmla="*/ 0 w 5760"/>
                <a:gd name="T1" fmla="*/ 0 h 4320"/>
                <a:gd name="T2" fmla="*/ 0 w 5760"/>
                <a:gd name="T3" fmla="*/ 6858000 h 4320"/>
                <a:gd name="T4" fmla="*/ 9144000 w 5760"/>
                <a:gd name="T5" fmla="*/ 6858000 h 4320"/>
                <a:gd name="T6" fmla="*/ 9144000 w 5760"/>
                <a:gd name="T7" fmla="*/ 0 h 4320"/>
                <a:gd name="T8" fmla="*/ 0 w 5760"/>
                <a:gd name="T9" fmla="*/ 0 h 4320"/>
                <a:gd name="T10" fmla="*/ 8642350 w 5760"/>
                <a:gd name="T11" fmla="*/ 6356350 h 4320"/>
                <a:gd name="T12" fmla="*/ 514350 w 5760"/>
                <a:gd name="T13" fmla="*/ 6356350 h 4320"/>
                <a:gd name="T14" fmla="*/ 514350 w 5760"/>
                <a:gd name="T15" fmla="*/ 514350 h 4320"/>
                <a:gd name="T16" fmla="*/ 8642350 w 5760"/>
                <a:gd name="T17" fmla="*/ 514350 h 4320"/>
                <a:gd name="T18" fmla="*/ 8642350 w 5760"/>
                <a:gd name="T19" fmla="*/ 6356350 h 432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" name="Rectangle 14"/>
          <p:cNvSpPr/>
          <p:nvPr/>
        </p:nvSpPr>
        <p:spPr>
          <a:xfrm>
            <a:off x="7745413" y="0"/>
            <a:ext cx="685800" cy="11001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/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Handout 07</a:t>
            </a:r>
            <a:endParaRPr lang="en-NZ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NZ"/>
              <a:t>COMPSCI280</a:t>
            </a:r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 sz="2800"/>
            </a:lvl1pPr>
          </a:lstStyle>
          <a:p>
            <a:pPr>
              <a:defRPr/>
            </a:pPr>
            <a:fld id="{74606447-4E66-43B2-8361-31732CB50C13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529211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Handout 07</a:t>
            </a:r>
            <a:endParaRPr lang="en-NZ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NZ"/>
              <a:t>COMPSCI280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B26BAF-6D65-486B-951C-778907E3AF8B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641652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Handout 07</a:t>
            </a:r>
            <a:endParaRPr lang="en-NZ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NZ"/>
              <a:t>COMPSCI280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66C3CB-8512-457C-AB17-94A9324D29CC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20117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Handout 07</a:t>
            </a:r>
            <a:endParaRPr lang="en-NZ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NZ"/>
              <a:t>COMPSCI280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758E86-FF60-4FCA-AE11-DDC27BCC9F6F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987037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745413" y="0"/>
            <a:ext cx="685800" cy="11001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Handout 07</a:t>
            </a:r>
            <a:endParaRPr lang="en-NZ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NZ"/>
              <a:t>COMPSCI280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 sz="2800"/>
            </a:lvl1pPr>
          </a:lstStyle>
          <a:p>
            <a:pPr>
              <a:defRPr/>
            </a:pPr>
            <a:fld id="{FC08891F-E483-4161-B0F4-9C6A91E3AA65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900158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26"/>
          <p:cNvGrpSpPr>
            <a:grpSpLocks/>
          </p:cNvGrpSpPr>
          <p:nvPr/>
        </p:nvGrpSpPr>
        <p:grpSpPr bwMode="auto">
          <a:xfrm>
            <a:off x="-1588" y="0"/>
            <a:ext cx="9145588" cy="6861175"/>
            <a:chOff x="-1588" y="0"/>
            <a:chExt cx="9145588" cy="6860798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Oval 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Oval 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11"/>
            <p:cNvSpPr/>
            <p:nvPr/>
          </p:nvSpPr>
          <p:spPr>
            <a:xfrm>
              <a:off x="5283200" y="401616"/>
              <a:ext cx="3465513" cy="60543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34"/>
            <p:cNvSpPr>
              <a:spLocks/>
            </p:cNvSpPr>
            <p:nvPr/>
          </p:nvSpPr>
          <p:spPr bwMode="gray">
            <a:xfrm rot="-5400000">
              <a:off x="2548536" y="1765596"/>
              <a:ext cx="5995993" cy="3326809"/>
            </a:xfrm>
            <a:custGeom>
              <a:avLst/>
              <a:gdLst>
                <a:gd name="T0" fmla="*/ 0 w 4960"/>
                <a:gd name="T1" fmla="*/ 0 h 2752"/>
                <a:gd name="T2" fmla="*/ 0 w 4960"/>
                <a:gd name="T3" fmla="*/ 391674 h 2752"/>
                <a:gd name="T4" fmla="*/ 0 w 4960"/>
                <a:gd name="T5" fmla="*/ 2408068 h 2752"/>
                <a:gd name="T6" fmla="*/ 0 w 4960"/>
                <a:gd name="T7" fmla="*/ 3326809 h 2752"/>
                <a:gd name="T8" fmla="*/ 5995993 w 4960"/>
                <a:gd name="T9" fmla="*/ 3326809 h 2752"/>
                <a:gd name="T10" fmla="*/ 5995993 w 4960"/>
                <a:gd name="T11" fmla="*/ 2408068 h 2752"/>
                <a:gd name="T12" fmla="*/ 5995993 w 4960"/>
                <a:gd name="T13" fmla="*/ 391674 h 2752"/>
                <a:gd name="T14" fmla="*/ 5995993 w 4960"/>
                <a:gd name="T15" fmla="*/ 0 h 2752"/>
                <a:gd name="T16" fmla="*/ 5995993 w 4960"/>
                <a:gd name="T17" fmla="*/ 0 h 2752"/>
                <a:gd name="T18" fmla="*/ 5722788 w 4960"/>
                <a:gd name="T19" fmla="*/ 41102 h 2752"/>
                <a:gd name="T20" fmla="*/ 5452002 w 4960"/>
                <a:gd name="T21" fmla="*/ 77368 h 2752"/>
                <a:gd name="T22" fmla="*/ 5178797 w 4960"/>
                <a:gd name="T23" fmla="*/ 108798 h 2752"/>
                <a:gd name="T24" fmla="*/ 4908010 w 4960"/>
                <a:gd name="T25" fmla="*/ 137811 h 2752"/>
                <a:gd name="T26" fmla="*/ 4637224 w 4960"/>
                <a:gd name="T27" fmla="*/ 159571 h 2752"/>
                <a:gd name="T28" fmla="*/ 4368855 w 4960"/>
                <a:gd name="T29" fmla="*/ 176495 h 2752"/>
                <a:gd name="T30" fmla="*/ 4100486 w 4960"/>
                <a:gd name="T31" fmla="*/ 191001 h 2752"/>
                <a:gd name="T32" fmla="*/ 3836952 w 4960"/>
                <a:gd name="T33" fmla="*/ 200672 h 2752"/>
                <a:gd name="T34" fmla="*/ 3578254 w 4960"/>
                <a:gd name="T35" fmla="*/ 207926 h 2752"/>
                <a:gd name="T36" fmla="*/ 3321974 w 4960"/>
                <a:gd name="T37" fmla="*/ 210343 h 2752"/>
                <a:gd name="T38" fmla="*/ 3072946 w 4960"/>
                <a:gd name="T39" fmla="*/ 210343 h 2752"/>
                <a:gd name="T40" fmla="*/ 2826337 w 4960"/>
                <a:gd name="T41" fmla="*/ 210343 h 2752"/>
                <a:gd name="T42" fmla="*/ 2586981 w 4960"/>
                <a:gd name="T43" fmla="*/ 205508 h 2752"/>
                <a:gd name="T44" fmla="*/ 2354878 w 4960"/>
                <a:gd name="T45" fmla="*/ 198255 h 2752"/>
                <a:gd name="T46" fmla="*/ 2130028 w 4960"/>
                <a:gd name="T47" fmla="*/ 188584 h 2752"/>
                <a:gd name="T48" fmla="*/ 1912432 w 4960"/>
                <a:gd name="T49" fmla="*/ 178913 h 2752"/>
                <a:gd name="T50" fmla="*/ 1704506 w 4960"/>
                <a:gd name="T51" fmla="*/ 166824 h 2752"/>
                <a:gd name="T52" fmla="*/ 1503834 w 4960"/>
                <a:gd name="T53" fmla="*/ 154735 h 2752"/>
                <a:gd name="T54" fmla="*/ 1315250 w 4960"/>
                <a:gd name="T55" fmla="*/ 140229 h 2752"/>
                <a:gd name="T56" fmla="*/ 1133920 w 4960"/>
                <a:gd name="T57" fmla="*/ 125722 h 2752"/>
                <a:gd name="T58" fmla="*/ 807525 w 4960"/>
                <a:gd name="T59" fmla="*/ 94292 h 2752"/>
                <a:gd name="T60" fmla="*/ 529485 w 4960"/>
                <a:gd name="T61" fmla="*/ 65279 h 2752"/>
                <a:gd name="T62" fmla="*/ 307053 w 4960"/>
                <a:gd name="T63" fmla="*/ 41102 h 2752"/>
                <a:gd name="T64" fmla="*/ 140229 w 4960"/>
                <a:gd name="T65" fmla="*/ 19342 h 2752"/>
                <a:gd name="T66" fmla="*/ 0 w 4960"/>
                <a:gd name="T67" fmla="*/ 0 h 2752"/>
                <a:gd name="T68" fmla="*/ 0 w 4960"/>
                <a:gd name="T69" fmla="*/ 0 h 2752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5"/>
            <p:cNvSpPr>
              <a:spLocks/>
            </p:cNvSpPr>
            <p:nvPr/>
          </p:nvSpPr>
          <p:spPr bwMode="gray">
            <a:xfrm rot="-5912394">
              <a:off x="2769747" y="1458373"/>
              <a:ext cx="2377690" cy="317748"/>
            </a:xfrm>
            <a:custGeom>
              <a:avLst/>
              <a:gdLst>
                <a:gd name="T0" fmla="*/ 20210 w 10000"/>
                <a:gd name="T1" fmla="*/ 152058 h 5291"/>
                <a:gd name="T2" fmla="*/ 2367704 w 10000"/>
                <a:gd name="T3" fmla="*/ 317748 h 5291"/>
                <a:gd name="T4" fmla="*/ 2377690 w 10000"/>
                <a:gd name="T5" fmla="*/ 0 h 5291"/>
                <a:gd name="T6" fmla="*/ 2377690 w 10000"/>
                <a:gd name="T7" fmla="*/ 0 h 5291"/>
                <a:gd name="T8" fmla="*/ 2298513 w 10000"/>
                <a:gd name="T9" fmla="*/ 12251 h 5291"/>
                <a:gd name="T10" fmla="*/ 2219336 w 10000"/>
                <a:gd name="T11" fmla="*/ 24022 h 5291"/>
                <a:gd name="T12" fmla="*/ 2140159 w 10000"/>
                <a:gd name="T13" fmla="*/ 35432 h 5291"/>
                <a:gd name="T14" fmla="*/ 2060744 w 10000"/>
                <a:gd name="T15" fmla="*/ 45221 h 5291"/>
                <a:gd name="T16" fmla="*/ 1981329 w 10000"/>
                <a:gd name="T17" fmla="*/ 55070 h 5291"/>
                <a:gd name="T18" fmla="*/ 1901914 w 10000"/>
                <a:gd name="T19" fmla="*/ 64318 h 5291"/>
                <a:gd name="T20" fmla="*/ 1823450 w 10000"/>
                <a:gd name="T21" fmla="*/ 72185 h 5291"/>
                <a:gd name="T22" fmla="*/ 1743560 w 10000"/>
                <a:gd name="T23" fmla="*/ 79572 h 5291"/>
                <a:gd name="T24" fmla="*/ 1664383 w 10000"/>
                <a:gd name="T25" fmla="*/ 86478 h 5291"/>
                <a:gd name="T26" fmla="*/ 1586633 w 10000"/>
                <a:gd name="T27" fmla="*/ 92364 h 5291"/>
                <a:gd name="T28" fmla="*/ 1507455 w 10000"/>
                <a:gd name="T29" fmla="*/ 98249 h 5291"/>
                <a:gd name="T30" fmla="*/ 1429705 w 10000"/>
                <a:gd name="T31" fmla="*/ 103234 h 5291"/>
                <a:gd name="T32" fmla="*/ 1351955 w 10000"/>
                <a:gd name="T33" fmla="*/ 107137 h 5291"/>
                <a:gd name="T34" fmla="*/ 1274204 w 10000"/>
                <a:gd name="T35" fmla="*/ 111101 h 5291"/>
                <a:gd name="T36" fmla="*/ 1197405 w 10000"/>
                <a:gd name="T37" fmla="*/ 114464 h 5291"/>
                <a:gd name="T38" fmla="*/ 1121556 w 10000"/>
                <a:gd name="T39" fmla="*/ 116986 h 5291"/>
                <a:gd name="T40" fmla="*/ 1045233 w 10000"/>
                <a:gd name="T41" fmla="*/ 118908 h 5291"/>
                <a:gd name="T42" fmla="*/ 969860 w 10000"/>
                <a:gd name="T43" fmla="*/ 120890 h 5291"/>
                <a:gd name="T44" fmla="*/ 895438 w 10000"/>
                <a:gd name="T45" fmla="*/ 121850 h 5291"/>
                <a:gd name="T46" fmla="*/ 821254 w 10000"/>
                <a:gd name="T47" fmla="*/ 122871 h 5291"/>
                <a:gd name="T48" fmla="*/ 747784 w 10000"/>
                <a:gd name="T49" fmla="*/ 123292 h 5291"/>
                <a:gd name="T50" fmla="*/ 675026 w 10000"/>
                <a:gd name="T51" fmla="*/ 122871 h 5291"/>
                <a:gd name="T52" fmla="*/ 603220 w 10000"/>
                <a:gd name="T53" fmla="*/ 122871 h 5291"/>
                <a:gd name="T54" fmla="*/ 532127 w 10000"/>
                <a:gd name="T55" fmla="*/ 121850 h 5291"/>
                <a:gd name="T56" fmla="*/ 461985 w 10000"/>
                <a:gd name="T57" fmla="*/ 120349 h 5291"/>
                <a:gd name="T58" fmla="*/ 393032 w 10000"/>
                <a:gd name="T59" fmla="*/ 118908 h 5291"/>
                <a:gd name="T60" fmla="*/ 325268 w 10000"/>
                <a:gd name="T61" fmla="*/ 117406 h 5291"/>
                <a:gd name="T62" fmla="*/ 257979 w 10000"/>
                <a:gd name="T63" fmla="*/ 115004 h 5291"/>
                <a:gd name="T64" fmla="*/ 191642 w 10000"/>
                <a:gd name="T65" fmla="*/ 112482 h 5291"/>
                <a:gd name="T66" fmla="*/ 126731 w 10000"/>
                <a:gd name="T67" fmla="*/ 110080 h 5291"/>
                <a:gd name="T68" fmla="*/ 0 w 10000"/>
                <a:gd name="T69" fmla="*/ 103654 h 5291"/>
                <a:gd name="T70" fmla="*/ 20210 w 10000"/>
                <a:gd name="T71" fmla="*/ 152058 h 5291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>
                <a:gd name="T0" fmla="*/ 0 w 5760"/>
                <a:gd name="T1" fmla="*/ 0 h 4320"/>
                <a:gd name="T2" fmla="*/ 0 w 5760"/>
                <a:gd name="T3" fmla="*/ 6858000 h 4320"/>
                <a:gd name="T4" fmla="*/ 9144000 w 5760"/>
                <a:gd name="T5" fmla="*/ 6858000 h 4320"/>
                <a:gd name="T6" fmla="*/ 9144000 w 5760"/>
                <a:gd name="T7" fmla="*/ 0 h 4320"/>
                <a:gd name="T8" fmla="*/ 0 w 5760"/>
                <a:gd name="T9" fmla="*/ 0 h 4320"/>
                <a:gd name="T10" fmla="*/ 8642350 w 5760"/>
                <a:gd name="T11" fmla="*/ 6356350 h 4320"/>
                <a:gd name="T12" fmla="*/ 514350 w 5760"/>
                <a:gd name="T13" fmla="*/ 6356350 h 4320"/>
                <a:gd name="T14" fmla="*/ 514350 w 5760"/>
                <a:gd name="T15" fmla="*/ 514350 h 4320"/>
                <a:gd name="T16" fmla="*/ 8642350 w 5760"/>
                <a:gd name="T17" fmla="*/ 514350 h 4320"/>
                <a:gd name="T18" fmla="*/ 8642350 w 5760"/>
                <a:gd name="T19" fmla="*/ 6356350 h 432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" name="Rectangle 15"/>
          <p:cNvSpPr/>
          <p:nvPr/>
        </p:nvSpPr>
        <p:spPr>
          <a:xfrm>
            <a:off x="7745413" y="0"/>
            <a:ext cx="685800" cy="11001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Handout 07</a:t>
            </a:r>
            <a:endParaRPr lang="en-NZ"/>
          </a:p>
        </p:txBody>
      </p:sp>
      <p:sp>
        <p:nvSpPr>
          <p:cNvPr id="1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NZ"/>
              <a:t>COMPSCI280</a:t>
            </a:r>
          </a:p>
        </p:txBody>
      </p:sp>
      <p:sp>
        <p:nvSpPr>
          <p:cNvPr id="1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 sz="2800"/>
            </a:lvl1pPr>
          </a:lstStyle>
          <a:p>
            <a:pPr>
              <a:defRPr/>
            </a:pPr>
            <a:fld id="{B996CBFB-2C45-4B72-8693-FA56AC77BBD4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225615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26"/>
          <p:cNvGrpSpPr>
            <a:grpSpLocks/>
          </p:cNvGrpSpPr>
          <p:nvPr/>
        </p:nvGrpSpPr>
        <p:grpSpPr bwMode="auto">
          <a:xfrm>
            <a:off x="-1588" y="0"/>
            <a:ext cx="9145588" cy="6861175"/>
            <a:chOff x="-1588" y="0"/>
            <a:chExt cx="9145588" cy="6860798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Oval 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Oval 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11"/>
            <p:cNvSpPr/>
            <p:nvPr/>
          </p:nvSpPr>
          <p:spPr>
            <a:xfrm>
              <a:off x="5283200" y="401616"/>
              <a:ext cx="3465513" cy="60543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34"/>
            <p:cNvSpPr>
              <a:spLocks/>
            </p:cNvSpPr>
            <p:nvPr/>
          </p:nvSpPr>
          <p:spPr bwMode="gray">
            <a:xfrm rot="-5400000">
              <a:off x="2852610" y="1765596"/>
              <a:ext cx="5995993" cy="3326809"/>
            </a:xfrm>
            <a:custGeom>
              <a:avLst/>
              <a:gdLst>
                <a:gd name="T0" fmla="*/ 0 w 4960"/>
                <a:gd name="T1" fmla="*/ 0 h 2752"/>
                <a:gd name="T2" fmla="*/ 0 w 4960"/>
                <a:gd name="T3" fmla="*/ 391674 h 2752"/>
                <a:gd name="T4" fmla="*/ 0 w 4960"/>
                <a:gd name="T5" fmla="*/ 2408068 h 2752"/>
                <a:gd name="T6" fmla="*/ 0 w 4960"/>
                <a:gd name="T7" fmla="*/ 3326809 h 2752"/>
                <a:gd name="T8" fmla="*/ 5995993 w 4960"/>
                <a:gd name="T9" fmla="*/ 3326809 h 2752"/>
                <a:gd name="T10" fmla="*/ 5995993 w 4960"/>
                <a:gd name="T11" fmla="*/ 2408068 h 2752"/>
                <a:gd name="T12" fmla="*/ 5995993 w 4960"/>
                <a:gd name="T13" fmla="*/ 391674 h 2752"/>
                <a:gd name="T14" fmla="*/ 5995993 w 4960"/>
                <a:gd name="T15" fmla="*/ 0 h 2752"/>
                <a:gd name="T16" fmla="*/ 5995993 w 4960"/>
                <a:gd name="T17" fmla="*/ 0 h 2752"/>
                <a:gd name="T18" fmla="*/ 5722788 w 4960"/>
                <a:gd name="T19" fmla="*/ 41102 h 2752"/>
                <a:gd name="T20" fmla="*/ 5452002 w 4960"/>
                <a:gd name="T21" fmla="*/ 77368 h 2752"/>
                <a:gd name="T22" fmla="*/ 5178797 w 4960"/>
                <a:gd name="T23" fmla="*/ 108798 h 2752"/>
                <a:gd name="T24" fmla="*/ 4908010 w 4960"/>
                <a:gd name="T25" fmla="*/ 137811 h 2752"/>
                <a:gd name="T26" fmla="*/ 4637224 w 4960"/>
                <a:gd name="T27" fmla="*/ 159571 h 2752"/>
                <a:gd name="T28" fmla="*/ 4368855 w 4960"/>
                <a:gd name="T29" fmla="*/ 176495 h 2752"/>
                <a:gd name="T30" fmla="*/ 4100486 w 4960"/>
                <a:gd name="T31" fmla="*/ 191001 h 2752"/>
                <a:gd name="T32" fmla="*/ 3836952 w 4960"/>
                <a:gd name="T33" fmla="*/ 200672 h 2752"/>
                <a:gd name="T34" fmla="*/ 3578254 w 4960"/>
                <a:gd name="T35" fmla="*/ 207926 h 2752"/>
                <a:gd name="T36" fmla="*/ 3321974 w 4960"/>
                <a:gd name="T37" fmla="*/ 210343 h 2752"/>
                <a:gd name="T38" fmla="*/ 3072946 w 4960"/>
                <a:gd name="T39" fmla="*/ 210343 h 2752"/>
                <a:gd name="T40" fmla="*/ 2826337 w 4960"/>
                <a:gd name="T41" fmla="*/ 210343 h 2752"/>
                <a:gd name="T42" fmla="*/ 2586981 w 4960"/>
                <a:gd name="T43" fmla="*/ 205508 h 2752"/>
                <a:gd name="T44" fmla="*/ 2354878 w 4960"/>
                <a:gd name="T45" fmla="*/ 198255 h 2752"/>
                <a:gd name="T46" fmla="*/ 2130028 w 4960"/>
                <a:gd name="T47" fmla="*/ 188584 h 2752"/>
                <a:gd name="T48" fmla="*/ 1912432 w 4960"/>
                <a:gd name="T49" fmla="*/ 178913 h 2752"/>
                <a:gd name="T50" fmla="*/ 1704506 w 4960"/>
                <a:gd name="T51" fmla="*/ 166824 h 2752"/>
                <a:gd name="T52" fmla="*/ 1503834 w 4960"/>
                <a:gd name="T53" fmla="*/ 154735 h 2752"/>
                <a:gd name="T54" fmla="*/ 1315250 w 4960"/>
                <a:gd name="T55" fmla="*/ 140229 h 2752"/>
                <a:gd name="T56" fmla="*/ 1133920 w 4960"/>
                <a:gd name="T57" fmla="*/ 125722 h 2752"/>
                <a:gd name="T58" fmla="*/ 807525 w 4960"/>
                <a:gd name="T59" fmla="*/ 94292 h 2752"/>
                <a:gd name="T60" fmla="*/ 529485 w 4960"/>
                <a:gd name="T61" fmla="*/ 65279 h 2752"/>
                <a:gd name="T62" fmla="*/ 307053 w 4960"/>
                <a:gd name="T63" fmla="*/ 41102 h 2752"/>
                <a:gd name="T64" fmla="*/ 140229 w 4960"/>
                <a:gd name="T65" fmla="*/ 19342 h 2752"/>
                <a:gd name="T66" fmla="*/ 0 w 4960"/>
                <a:gd name="T67" fmla="*/ 0 h 2752"/>
                <a:gd name="T68" fmla="*/ 0 w 4960"/>
                <a:gd name="T69" fmla="*/ 0 h 2752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5"/>
            <p:cNvSpPr>
              <a:spLocks/>
            </p:cNvSpPr>
            <p:nvPr/>
          </p:nvSpPr>
          <p:spPr bwMode="gray">
            <a:xfrm rot="-5912394">
              <a:off x="3074559" y="1458373"/>
              <a:ext cx="2377690" cy="317748"/>
            </a:xfrm>
            <a:custGeom>
              <a:avLst/>
              <a:gdLst>
                <a:gd name="T0" fmla="*/ 20210 w 10000"/>
                <a:gd name="T1" fmla="*/ 152058 h 5291"/>
                <a:gd name="T2" fmla="*/ 2367704 w 10000"/>
                <a:gd name="T3" fmla="*/ 317748 h 5291"/>
                <a:gd name="T4" fmla="*/ 2377690 w 10000"/>
                <a:gd name="T5" fmla="*/ 0 h 5291"/>
                <a:gd name="T6" fmla="*/ 2377690 w 10000"/>
                <a:gd name="T7" fmla="*/ 0 h 5291"/>
                <a:gd name="T8" fmla="*/ 2298513 w 10000"/>
                <a:gd name="T9" fmla="*/ 12251 h 5291"/>
                <a:gd name="T10" fmla="*/ 2219336 w 10000"/>
                <a:gd name="T11" fmla="*/ 24022 h 5291"/>
                <a:gd name="T12" fmla="*/ 2140159 w 10000"/>
                <a:gd name="T13" fmla="*/ 35432 h 5291"/>
                <a:gd name="T14" fmla="*/ 2060744 w 10000"/>
                <a:gd name="T15" fmla="*/ 45221 h 5291"/>
                <a:gd name="T16" fmla="*/ 1981329 w 10000"/>
                <a:gd name="T17" fmla="*/ 55070 h 5291"/>
                <a:gd name="T18" fmla="*/ 1901914 w 10000"/>
                <a:gd name="T19" fmla="*/ 64318 h 5291"/>
                <a:gd name="T20" fmla="*/ 1823450 w 10000"/>
                <a:gd name="T21" fmla="*/ 72185 h 5291"/>
                <a:gd name="T22" fmla="*/ 1743560 w 10000"/>
                <a:gd name="T23" fmla="*/ 79572 h 5291"/>
                <a:gd name="T24" fmla="*/ 1664383 w 10000"/>
                <a:gd name="T25" fmla="*/ 86478 h 5291"/>
                <a:gd name="T26" fmla="*/ 1586633 w 10000"/>
                <a:gd name="T27" fmla="*/ 92364 h 5291"/>
                <a:gd name="T28" fmla="*/ 1507455 w 10000"/>
                <a:gd name="T29" fmla="*/ 98249 h 5291"/>
                <a:gd name="T30" fmla="*/ 1429705 w 10000"/>
                <a:gd name="T31" fmla="*/ 103234 h 5291"/>
                <a:gd name="T32" fmla="*/ 1351955 w 10000"/>
                <a:gd name="T33" fmla="*/ 107137 h 5291"/>
                <a:gd name="T34" fmla="*/ 1274204 w 10000"/>
                <a:gd name="T35" fmla="*/ 111101 h 5291"/>
                <a:gd name="T36" fmla="*/ 1197405 w 10000"/>
                <a:gd name="T37" fmla="*/ 114464 h 5291"/>
                <a:gd name="T38" fmla="*/ 1121556 w 10000"/>
                <a:gd name="T39" fmla="*/ 116986 h 5291"/>
                <a:gd name="T40" fmla="*/ 1045233 w 10000"/>
                <a:gd name="T41" fmla="*/ 118908 h 5291"/>
                <a:gd name="T42" fmla="*/ 969860 w 10000"/>
                <a:gd name="T43" fmla="*/ 120890 h 5291"/>
                <a:gd name="T44" fmla="*/ 895438 w 10000"/>
                <a:gd name="T45" fmla="*/ 121850 h 5291"/>
                <a:gd name="T46" fmla="*/ 821254 w 10000"/>
                <a:gd name="T47" fmla="*/ 122871 h 5291"/>
                <a:gd name="T48" fmla="*/ 747784 w 10000"/>
                <a:gd name="T49" fmla="*/ 123292 h 5291"/>
                <a:gd name="T50" fmla="*/ 675026 w 10000"/>
                <a:gd name="T51" fmla="*/ 122871 h 5291"/>
                <a:gd name="T52" fmla="*/ 603220 w 10000"/>
                <a:gd name="T53" fmla="*/ 122871 h 5291"/>
                <a:gd name="T54" fmla="*/ 532127 w 10000"/>
                <a:gd name="T55" fmla="*/ 121850 h 5291"/>
                <a:gd name="T56" fmla="*/ 461985 w 10000"/>
                <a:gd name="T57" fmla="*/ 120349 h 5291"/>
                <a:gd name="T58" fmla="*/ 393032 w 10000"/>
                <a:gd name="T59" fmla="*/ 118908 h 5291"/>
                <a:gd name="T60" fmla="*/ 325268 w 10000"/>
                <a:gd name="T61" fmla="*/ 117406 h 5291"/>
                <a:gd name="T62" fmla="*/ 257979 w 10000"/>
                <a:gd name="T63" fmla="*/ 115004 h 5291"/>
                <a:gd name="T64" fmla="*/ 191642 w 10000"/>
                <a:gd name="T65" fmla="*/ 112482 h 5291"/>
                <a:gd name="T66" fmla="*/ 126731 w 10000"/>
                <a:gd name="T67" fmla="*/ 110080 h 5291"/>
                <a:gd name="T68" fmla="*/ 0 w 10000"/>
                <a:gd name="T69" fmla="*/ 103654 h 5291"/>
                <a:gd name="T70" fmla="*/ 20210 w 10000"/>
                <a:gd name="T71" fmla="*/ 152058 h 5291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>
                <a:gd name="T0" fmla="*/ 0 w 5760"/>
                <a:gd name="T1" fmla="*/ 0 h 4320"/>
                <a:gd name="T2" fmla="*/ 0 w 5760"/>
                <a:gd name="T3" fmla="*/ 6858000 h 4320"/>
                <a:gd name="T4" fmla="*/ 9144000 w 5760"/>
                <a:gd name="T5" fmla="*/ 6858000 h 4320"/>
                <a:gd name="T6" fmla="*/ 9144000 w 5760"/>
                <a:gd name="T7" fmla="*/ 0 h 4320"/>
                <a:gd name="T8" fmla="*/ 0 w 5760"/>
                <a:gd name="T9" fmla="*/ 0 h 4320"/>
                <a:gd name="T10" fmla="*/ 8642350 w 5760"/>
                <a:gd name="T11" fmla="*/ 6356350 h 4320"/>
                <a:gd name="T12" fmla="*/ 514350 w 5760"/>
                <a:gd name="T13" fmla="*/ 6356350 h 4320"/>
                <a:gd name="T14" fmla="*/ 514350 w 5760"/>
                <a:gd name="T15" fmla="*/ 514350 h 4320"/>
                <a:gd name="T16" fmla="*/ 8642350 w 5760"/>
                <a:gd name="T17" fmla="*/ 514350 h 4320"/>
                <a:gd name="T18" fmla="*/ 8642350 w 5760"/>
                <a:gd name="T19" fmla="*/ 6356350 h 432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" name="Rectangle 15"/>
          <p:cNvSpPr/>
          <p:nvPr/>
        </p:nvSpPr>
        <p:spPr>
          <a:xfrm>
            <a:off x="7745413" y="0"/>
            <a:ext cx="685800" cy="11001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Handout 07</a:t>
            </a:r>
            <a:endParaRPr lang="en-NZ"/>
          </a:p>
        </p:txBody>
      </p:sp>
      <p:sp>
        <p:nvSpPr>
          <p:cNvPr id="1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NZ"/>
              <a:t>COMPSCI280</a:t>
            </a:r>
          </a:p>
        </p:txBody>
      </p:sp>
      <p:sp>
        <p:nvSpPr>
          <p:cNvPr id="1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 sz="2800"/>
            </a:lvl1pPr>
          </a:lstStyle>
          <a:p>
            <a:pPr>
              <a:defRPr/>
            </a:pPr>
            <a:fld id="{B426AAC4-7196-4AD3-8B0A-8B098A138A4E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288012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jpe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5"/>
          <p:cNvGrpSpPr>
            <a:grpSpLocks/>
          </p:cNvGrpSpPr>
          <p:nvPr/>
        </p:nvGrpSpPr>
        <p:grpSpPr bwMode="auto">
          <a:xfrm>
            <a:off x="-1588" y="0"/>
            <a:ext cx="9145588" cy="6861175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1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51" name="Freeform 5"/>
            <p:cNvSpPr>
              <a:spLocks/>
            </p:cNvSpPr>
            <p:nvPr/>
          </p:nvSpPr>
          <p:spPr bwMode="gray">
            <a:xfrm rot="-589932">
              <a:off x="6359946" y="1790293"/>
              <a:ext cx="2377690" cy="317748"/>
            </a:xfrm>
            <a:custGeom>
              <a:avLst/>
              <a:gdLst>
                <a:gd name="T0" fmla="*/ 20210 w 10000"/>
                <a:gd name="T1" fmla="*/ 152058 h 5291"/>
                <a:gd name="T2" fmla="*/ 2367704 w 10000"/>
                <a:gd name="T3" fmla="*/ 317748 h 5291"/>
                <a:gd name="T4" fmla="*/ 2377690 w 10000"/>
                <a:gd name="T5" fmla="*/ 0 h 5291"/>
                <a:gd name="T6" fmla="*/ 2377690 w 10000"/>
                <a:gd name="T7" fmla="*/ 0 h 5291"/>
                <a:gd name="T8" fmla="*/ 2298513 w 10000"/>
                <a:gd name="T9" fmla="*/ 12251 h 5291"/>
                <a:gd name="T10" fmla="*/ 2219336 w 10000"/>
                <a:gd name="T11" fmla="*/ 24022 h 5291"/>
                <a:gd name="T12" fmla="*/ 2140159 w 10000"/>
                <a:gd name="T13" fmla="*/ 35432 h 5291"/>
                <a:gd name="T14" fmla="*/ 2060744 w 10000"/>
                <a:gd name="T15" fmla="*/ 45221 h 5291"/>
                <a:gd name="T16" fmla="*/ 1981329 w 10000"/>
                <a:gd name="T17" fmla="*/ 55070 h 5291"/>
                <a:gd name="T18" fmla="*/ 1901914 w 10000"/>
                <a:gd name="T19" fmla="*/ 64318 h 5291"/>
                <a:gd name="T20" fmla="*/ 1823450 w 10000"/>
                <a:gd name="T21" fmla="*/ 72185 h 5291"/>
                <a:gd name="T22" fmla="*/ 1743560 w 10000"/>
                <a:gd name="T23" fmla="*/ 79572 h 5291"/>
                <a:gd name="T24" fmla="*/ 1664383 w 10000"/>
                <a:gd name="T25" fmla="*/ 86478 h 5291"/>
                <a:gd name="T26" fmla="*/ 1586633 w 10000"/>
                <a:gd name="T27" fmla="*/ 92364 h 5291"/>
                <a:gd name="T28" fmla="*/ 1507455 w 10000"/>
                <a:gd name="T29" fmla="*/ 98249 h 5291"/>
                <a:gd name="T30" fmla="*/ 1429705 w 10000"/>
                <a:gd name="T31" fmla="*/ 103234 h 5291"/>
                <a:gd name="T32" fmla="*/ 1351955 w 10000"/>
                <a:gd name="T33" fmla="*/ 107137 h 5291"/>
                <a:gd name="T34" fmla="*/ 1274204 w 10000"/>
                <a:gd name="T35" fmla="*/ 111101 h 5291"/>
                <a:gd name="T36" fmla="*/ 1197405 w 10000"/>
                <a:gd name="T37" fmla="*/ 114464 h 5291"/>
                <a:gd name="T38" fmla="*/ 1121556 w 10000"/>
                <a:gd name="T39" fmla="*/ 116986 h 5291"/>
                <a:gd name="T40" fmla="*/ 1045233 w 10000"/>
                <a:gd name="T41" fmla="*/ 118908 h 5291"/>
                <a:gd name="T42" fmla="*/ 969860 w 10000"/>
                <a:gd name="T43" fmla="*/ 120890 h 5291"/>
                <a:gd name="T44" fmla="*/ 895438 w 10000"/>
                <a:gd name="T45" fmla="*/ 121850 h 5291"/>
                <a:gd name="T46" fmla="*/ 821254 w 10000"/>
                <a:gd name="T47" fmla="*/ 122871 h 5291"/>
                <a:gd name="T48" fmla="*/ 747784 w 10000"/>
                <a:gd name="T49" fmla="*/ 123292 h 5291"/>
                <a:gd name="T50" fmla="*/ 675026 w 10000"/>
                <a:gd name="T51" fmla="*/ 122871 h 5291"/>
                <a:gd name="T52" fmla="*/ 603220 w 10000"/>
                <a:gd name="T53" fmla="*/ 122871 h 5291"/>
                <a:gd name="T54" fmla="*/ 532127 w 10000"/>
                <a:gd name="T55" fmla="*/ 121850 h 5291"/>
                <a:gd name="T56" fmla="*/ 461985 w 10000"/>
                <a:gd name="T57" fmla="*/ 120349 h 5291"/>
                <a:gd name="T58" fmla="*/ 393032 w 10000"/>
                <a:gd name="T59" fmla="*/ 118908 h 5291"/>
                <a:gd name="T60" fmla="*/ 325268 w 10000"/>
                <a:gd name="T61" fmla="*/ 117406 h 5291"/>
                <a:gd name="T62" fmla="*/ 257979 w 10000"/>
                <a:gd name="T63" fmla="*/ 115004 h 5291"/>
                <a:gd name="T64" fmla="*/ 191642 w 10000"/>
                <a:gd name="T65" fmla="*/ 112482 h 5291"/>
                <a:gd name="T66" fmla="*/ 126731 w 10000"/>
                <a:gd name="T67" fmla="*/ 110080 h 5291"/>
                <a:gd name="T68" fmla="*/ 0 w 10000"/>
                <a:gd name="T69" fmla="*/ 103654 h 5291"/>
                <a:gd name="T70" fmla="*/ 20210 w 10000"/>
                <a:gd name="T71" fmla="*/ 152058 h 5291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2" name="Freeform 24"/>
            <p:cNvSpPr>
              <a:spLocks/>
            </p:cNvSpPr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>
                <a:gd name="T0" fmla="*/ 0 w 4960"/>
                <a:gd name="T1" fmla="*/ 0 h 2752"/>
                <a:gd name="T2" fmla="*/ 0 w 4960"/>
                <a:gd name="T3" fmla="*/ 533944 h 2752"/>
                <a:gd name="T4" fmla="*/ 0 w 4960"/>
                <a:gd name="T5" fmla="*/ 3282765 h 2752"/>
                <a:gd name="T6" fmla="*/ 0 w 4960"/>
                <a:gd name="T7" fmla="*/ 4535226 h 2752"/>
                <a:gd name="T8" fmla="*/ 8173954 w 4960"/>
                <a:gd name="T9" fmla="*/ 4535226 h 2752"/>
                <a:gd name="T10" fmla="*/ 8173954 w 4960"/>
                <a:gd name="T11" fmla="*/ 3282765 h 2752"/>
                <a:gd name="T12" fmla="*/ 8173954 w 4960"/>
                <a:gd name="T13" fmla="*/ 533944 h 2752"/>
                <a:gd name="T14" fmla="*/ 8173954 w 4960"/>
                <a:gd name="T15" fmla="*/ 0 h 2752"/>
                <a:gd name="T16" fmla="*/ 8173954 w 4960"/>
                <a:gd name="T17" fmla="*/ 0 h 2752"/>
                <a:gd name="T18" fmla="*/ 7801512 w 4960"/>
                <a:gd name="T19" fmla="*/ 56031 h 2752"/>
                <a:gd name="T20" fmla="*/ 7432365 w 4960"/>
                <a:gd name="T21" fmla="*/ 105470 h 2752"/>
                <a:gd name="T22" fmla="*/ 7059923 w 4960"/>
                <a:gd name="T23" fmla="*/ 148318 h 2752"/>
                <a:gd name="T24" fmla="*/ 6690777 w 4960"/>
                <a:gd name="T25" fmla="*/ 187869 h 2752"/>
                <a:gd name="T26" fmla="*/ 6321631 w 4960"/>
                <a:gd name="T27" fmla="*/ 217533 h 2752"/>
                <a:gd name="T28" fmla="*/ 5955780 w 4960"/>
                <a:gd name="T29" fmla="*/ 240604 h 2752"/>
                <a:gd name="T30" fmla="*/ 5589930 w 4960"/>
                <a:gd name="T31" fmla="*/ 260380 h 2752"/>
                <a:gd name="T32" fmla="*/ 5230671 w 4960"/>
                <a:gd name="T33" fmla="*/ 273564 h 2752"/>
                <a:gd name="T34" fmla="*/ 4878005 w 4960"/>
                <a:gd name="T35" fmla="*/ 283452 h 2752"/>
                <a:gd name="T36" fmla="*/ 4528634 w 4960"/>
                <a:gd name="T37" fmla="*/ 286748 h 2752"/>
                <a:gd name="T38" fmla="*/ 4189151 w 4960"/>
                <a:gd name="T39" fmla="*/ 286748 h 2752"/>
                <a:gd name="T40" fmla="*/ 3852965 w 4960"/>
                <a:gd name="T41" fmla="*/ 286748 h 2752"/>
                <a:gd name="T42" fmla="*/ 3526666 w 4960"/>
                <a:gd name="T43" fmla="*/ 280156 h 2752"/>
                <a:gd name="T44" fmla="*/ 3210255 w 4960"/>
                <a:gd name="T45" fmla="*/ 270268 h 2752"/>
                <a:gd name="T46" fmla="*/ 2903731 w 4960"/>
                <a:gd name="T47" fmla="*/ 257084 h 2752"/>
                <a:gd name="T48" fmla="*/ 2607096 w 4960"/>
                <a:gd name="T49" fmla="*/ 243900 h 2752"/>
                <a:gd name="T50" fmla="*/ 2323644 w 4960"/>
                <a:gd name="T51" fmla="*/ 227420 h 2752"/>
                <a:gd name="T52" fmla="*/ 2050080 w 4960"/>
                <a:gd name="T53" fmla="*/ 210941 h 2752"/>
                <a:gd name="T54" fmla="*/ 1792996 w 4960"/>
                <a:gd name="T55" fmla="*/ 191165 h 2752"/>
                <a:gd name="T56" fmla="*/ 1545800 w 4960"/>
                <a:gd name="T57" fmla="*/ 171389 h 2752"/>
                <a:gd name="T58" fmla="*/ 1100847 w 4960"/>
                <a:gd name="T59" fmla="*/ 128542 h 2752"/>
                <a:gd name="T60" fmla="*/ 721813 w 4960"/>
                <a:gd name="T61" fmla="*/ 88991 h 2752"/>
                <a:gd name="T62" fmla="*/ 418586 w 4960"/>
                <a:gd name="T63" fmla="*/ 56031 h 2752"/>
                <a:gd name="T64" fmla="*/ 191165 w 4960"/>
                <a:gd name="T65" fmla="*/ 26368 h 2752"/>
                <a:gd name="T66" fmla="*/ 0 w 4960"/>
                <a:gd name="T67" fmla="*/ 0 h 2752"/>
                <a:gd name="T68" fmla="*/ 0 w 4960"/>
                <a:gd name="T69" fmla="*/ 0 h 2752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3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>
                <a:gd name="T0" fmla="*/ 0 w 5760"/>
                <a:gd name="T1" fmla="*/ 0 h 4320"/>
                <a:gd name="T2" fmla="*/ 0 w 5760"/>
                <a:gd name="T3" fmla="*/ 6858000 h 4320"/>
                <a:gd name="T4" fmla="*/ 9144000 w 5760"/>
                <a:gd name="T5" fmla="*/ 6858000 h 4320"/>
                <a:gd name="T6" fmla="*/ 9144000 w 5760"/>
                <a:gd name="T7" fmla="*/ 0 h 4320"/>
                <a:gd name="T8" fmla="*/ 0 w 5760"/>
                <a:gd name="T9" fmla="*/ 0 h 4320"/>
                <a:gd name="T10" fmla="*/ 8642350 w 5760"/>
                <a:gd name="T11" fmla="*/ 6356350 h 4320"/>
                <a:gd name="T12" fmla="*/ 514350 w 5760"/>
                <a:gd name="T13" fmla="*/ 6356350 h 4320"/>
                <a:gd name="T14" fmla="*/ 514350 w 5760"/>
                <a:gd name="T15" fmla="*/ 514350 h 4320"/>
                <a:gd name="T16" fmla="*/ 8642350 w 5760"/>
                <a:gd name="T17" fmla="*/ 514350 h 4320"/>
                <a:gd name="T18" fmla="*/ 8642350 w 5760"/>
                <a:gd name="T19" fmla="*/ 6356350 h 432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gray">
          <a:xfrm>
            <a:off x="866775" y="927100"/>
            <a:ext cx="6345238" cy="70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63600" y="2489200"/>
            <a:ext cx="6346825" cy="353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3963" y="6365875"/>
            <a:ext cx="990600" cy="2286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900" b="1" i="0">
                <a:solidFill>
                  <a:schemeClr val="accent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Handout 07</a:t>
            </a:r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550" y="6365875"/>
            <a:ext cx="3860800" cy="2286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b="1" i="0">
                <a:solidFill>
                  <a:schemeClr val="accent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NZ"/>
              <a:t>COMPSCI280</a:t>
            </a:r>
          </a:p>
        </p:txBody>
      </p:sp>
      <p:sp>
        <p:nvSpPr>
          <p:cNvPr id="26" name="Rectangle 25"/>
          <p:cNvSpPr/>
          <p:nvPr/>
        </p:nvSpPr>
        <p:spPr>
          <a:xfrm>
            <a:off x="7745413" y="0"/>
            <a:ext cx="685800" cy="11001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738" y="295275"/>
            <a:ext cx="790575" cy="768350"/>
          </a:xfrm>
          <a:prstGeom prst="rect">
            <a:avLst/>
          </a:prstGeom>
        </p:spPr>
        <p:txBody>
          <a:bodyPr anchor="b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28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AD2C4693-D2A6-47AE-9027-563555FF1576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94" r:id="rId1"/>
    <p:sldLayoutId id="2147483995" r:id="rId2"/>
    <p:sldLayoutId id="2147483996" r:id="rId3"/>
    <p:sldLayoutId id="2147483989" r:id="rId4"/>
    <p:sldLayoutId id="2147483990" r:id="rId5"/>
    <p:sldLayoutId id="2147483991" r:id="rId6"/>
    <p:sldLayoutId id="2147483997" r:id="rId7"/>
    <p:sldLayoutId id="2147483998" r:id="rId8"/>
    <p:sldLayoutId id="2147483999" r:id="rId9"/>
    <p:sldLayoutId id="2147484000" r:id="rId10"/>
    <p:sldLayoutId id="2147484001" r:id="rId11"/>
    <p:sldLayoutId id="2147484002" r:id="rId12"/>
    <p:sldLayoutId id="2147484003" r:id="rId13"/>
    <p:sldLayoutId id="2147484004" r:id="rId14"/>
    <p:sldLayoutId id="2147484005" r:id="rId15"/>
    <p:sldLayoutId id="2147484006" r:id="rId16"/>
    <p:sldLayoutId id="2147484007" r:id="rId17"/>
    <p:sldLayoutId id="2147483992" r:id="rId18"/>
    <p:sldLayoutId id="2147483993" r:id="rId19"/>
  </p:sldLayoutIdLst>
  <p:hf hdr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entury Gothic" panose="020B0502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entury Gothic" panose="020B0502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entury Gothic" panose="020B0502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entury Gothic" panose="020B0502020202020204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kern="1200">
          <a:solidFill>
            <a:srgbClr val="404040"/>
          </a:solidFill>
          <a:latin typeface="+mn-lt"/>
          <a:ea typeface="+mn-ea"/>
          <a:cs typeface="+mn-cs"/>
        </a:defRPr>
      </a:lvl1pPr>
      <a:lvl2pPr marL="685800" indent="-282575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600" kern="1200">
          <a:solidFill>
            <a:srgbClr val="404040"/>
          </a:solidFill>
          <a:latin typeface="+mn-lt"/>
          <a:ea typeface="+mn-ea"/>
          <a:cs typeface="+mn-cs"/>
        </a:defRPr>
      </a:lvl2pPr>
      <a:lvl3pPr marL="958850" indent="-22860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400" kern="1200">
          <a:solidFill>
            <a:srgbClr val="404040"/>
          </a:solidFill>
          <a:latin typeface="+mn-lt"/>
          <a:ea typeface="+mn-ea"/>
          <a:cs typeface="+mn-cs"/>
        </a:defRPr>
      </a:lvl3pPr>
      <a:lvl4pPr marL="1233488" indent="-22860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200" kern="1200">
          <a:solidFill>
            <a:srgbClr val="404040"/>
          </a:solidFill>
          <a:latin typeface="+mn-lt"/>
          <a:ea typeface="+mn-ea"/>
          <a:cs typeface="+mn-cs"/>
        </a:defRPr>
      </a:lvl4pPr>
      <a:lvl5pPr marL="1508125" indent="-22860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200" kern="1200">
          <a:solidFill>
            <a:srgbClr val="404040"/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Box 4"/>
          <p:cNvSpPr txBox="1">
            <a:spLocks noChangeArrowheads="1"/>
          </p:cNvSpPr>
          <p:nvPr/>
        </p:nvSpPr>
        <p:spPr bwMode="auto">
          <a:xfrm>
            <a:off x="539750" y="3141663"/>
            <a:ext cx="80645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/>
            <a:r>
              <a:rPr lang="ru-RU" altLang="en-US" sz="3600"/>
              <a:t>Работа со строками</a:t>
            </a:r>
            <a:endParaRPr lang="en-US" altLang="en-US" sz="3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865188" y="927100"/>
            <a:ext cx="6345237" cy="709613"/>
          </a:xfrm>
        </p:spPr>
        <p:txBody>
          <a:bodyPr/>
          <a:lstStyle/>
          <a:p>
            <a:pPr eaLnBrk="1" hangingPunct="1"/>
            <a:r>
              <a:rPr lang="ru-RU" altLang="en-US"/>
              <a:t>Массивы объектов</a:t>
            </a:r>
            <a:endParaRPr lang="en-US" altLang="en-US"/>
          </a:p>
        </p:txBody>
      </p:sp>
      <p:sp>
        <p:nvSpPr>
          <p:cNvPr id="1946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179388" y="2349500"/>
            <a:ext cx="8640762" cy="4103688"/>
          </a:xfrm>
        </p:spPr>
        <p:txBody>
          <a:bodyPr rtlCol="0">
            <a:normAutofit/>
          </a:bodyPr>
          <a:lstStyle/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 3" charset="2"/>
              <a:buChar char=""/>
              <a:defRPr/>
            </a:pPr>
            <a:r>
              <a:rPr lang="ru-RU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Кроме массивов значимых типов, существуют массивы ссылочных типов</a:t>
            </a:r>
            <a:endParaRPr lang="en-NZ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 3" charset="2"/>
              <a:buChar char=""/>
              <a:defRPr/>
            </a:pPr>
            <a:r>
              <a:rPr lang="ru-RU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Пример</a:t>
            </a:r>
            <a:r>
              <a:rPr lang="en-NZ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</a:p>
          <a:p>
            <a:pPr lvl="1" indent="-283464" eaLnBrk="1" fontAlgn="auto" hangingPunct="1">
              <a:lnSpc>
                <a:spcPct val="80000"/>
              </a:lnSpc>
              <a:spcAft>
                <a:spcPts val="0"/>
              </a:spcAft>
              <a:buFont typeface="Wingdings 3" charset="2"/>
              <a:buChar char=""/>
              <a:defRPr/>
            </a:pPr>
            <a:r>
              <a:rPr lang="ru-RU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Создать массив элементов </a:t>
            </a:r>
            <a:r>
              <a:rPr lang="en-US" alt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MyPoint</a:t>
            </a:r>
            <a:endParaRPr lang="en-NZ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960120" lvl="2" eaLnBrk="1" fontAlgn="auto" hangingPunct="1">
              <a:lnSpc>
                <a:spcPct val="80000"/>
              </a:lnSpc>
              <a:spcAft>
                <a:spcPts val="0"/>
              </a:spcAft>
              <a:buFont typeface="Wingdings 3" charset="2"/>
              <a:buChar char=""/>
              <a:defRPr/>
            </a:pPr>
            <a:r>
              <a:rPr lang="ru-RU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Создаём массив</a:t>
            </a:r>
            <a:endParaRPr lang="en-US" altLang="en-US" sz="1800" dirty="0">
              <a:solidFill>
                <a:schemeClr val="tx1">
                  <a:lumMod val="75000"/>
                  <a:lumOff val="25000"/>
                </a:schemeClr>
              </a:solidFill>
              <a:cs typeface="Times New Roman" panose="02020603050405020304" pitchFamily="18" charset="0"/>
            </a:endParaRPr>
          </a:p>
          <a:p>
            <a:pPr marL="1234440" lvl="3" eaLnBrk="1" fontAlgn="auto" hangingPunct="1">
              <a:lnSpc>
                <a:spcPct val="80000"/>
              </a:lnSpc>
              <a:spcAft>
                <a:spcPts val="0"/>
              </a:spcAft>
              <a:buFont typeface="Wingdings 3" charset="2"/>
              <a:buChar char=""/>
              <a:defRPr/>
            </a:pPr>
            <a:endParaRPr lang="en-US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Times New Roman" panose="02020603050405020304" pitchFamily="18" charset="0"/>
            </a:endParaRPr>
          </a:p>
          <a:p>
            <a:pPr marL="1234440" lvl="3" eaLnBrk="1" fontAlgn="auto" hangingPunct="1">
              <a:lnSpc>
                <a:spcPct val="80000"/>
              </a:lnSpc>
              <a:spcAft>
                <a:spcPts val="0"/>
              </a:spcAft>
              <a:buFont typeface="Wingdings 3" charset="2"/>
              <a:buChar char=""/>
              <a:defRPr/>
            </a:pPr>
            <a:r>
              <a:rPr lang="ru-RU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Важно</a:t>
            </a:r>
            <a:r>
              <a:rPr lang="en-US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: </a:t>
            </a:r>
            <a:r>
              <a:rPr lang="ru-RU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в этот момент выделяется пространство для массива</a:t>
            </a:r>
            <a:endParaRPr lang="en-US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Times New Roman" panose="02020603050405020304" pitchFamily="18" charset="0"/>
            </a:endParaRPr>
          </a:p>
          <a:p>
            <a:pPr marL="1234440" lvl="3" eaLnBrk="1" fontAlgn="auto" hangingPunct="1">
              <a:lnSpc>
                <a:spcPct val="80000"/>
              </a:lnSpc>
              <a:spcAft>
                <a:spcPts val="0"/>
              </a:spcAft>
              <a:buFont typeface="Wingdings 3" charset="2"/>
              <a:buChar char=""/>
              <a:defRPr/>
            </a:pPr>
            <a:r>
              <a:rPr lang="ru-RU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Каждый элемент будет инициализирован </a:t>
            </a:r>
            <a:r>
              <a:rPr lang="en-US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null</a:t>
            </a:r>
          </a:p>
          <a:p>
            <a:pPr marL="960120" lvl="2" eaLnBrk="1" fontAlgn="auto" hangingPunct="1">
              <a:lnSpc>
                <a:spcPct val="80000"/>
              </a:lnSpc>
              <a:spcAft>
                <a:spcPts val="0"/>
              </a:spcAft>
              <a:buFont typeface="Wingdings 3" charset="2"/>
              <a:buChar char=""/>
              <a:defRPr/>
            </a:pPr>
            <a:r>
              <a:rPr lang="ru-RU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Для создания элементов объекта</a:t>
            </a:r>
            <a:endParaRPr lang="en-US" altLang="en-US" sz="1800" dirty="0">
              <a:solidFill>
                <a:schemeClr val="tx1">
                  <a:lumMod val="75000"/>
                  <a:lumOff val="25000"/>
                </a:schemeClr>
              </a:solidFill>
              <a:cs typeface="Times New Roman" panose="02020603050405020304" pitchFamily="18" charset="0"/>
            </a:endParaRPr>
          </a:p>
          <a:p>
            <a:pPr marL="1234440" lvl="3" eaLnBrk="1" fontAlgn="auto" hangingPunct="1">
              <a:lnSpc>
                <a:spcPct val="80000"/>
              </a:lnSpc>
              <a:spcAft>
                <a:spcPts val="0"/>
              </a:spcAft>
              <a:buFont typeface="Wingdings 3" charset="2"/>
              <a:buChar char=""/>
              <a:defRPr/>
            </a:pPr>
            <a:r>
              <a:rPr lang="ru-RU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Используйте ключевое слово </a:t>
            </a:r>
            <a:r>
              <a:rPr lang="en-US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new</a:t>
            </a:r>
            <a:endParaRPr lang="en-NZ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65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18D795B9-0ED8-4197-AD2C-618D3179ABF0}" type="slidenum">
              <a:rPr lang="en-NZ" altLang="en-US" sz="1400" smtClean="0">
                <a:solidFill>
                  <a:schemeClr val="tx2"/>
                </a:solidFill>
                <a:latin typeface="Tahoma" panose="020B0604030504040204" pitchFamily="34" charset="0"/>
              </a:rPr>
              <a:pPr algn="l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10</a:t>
            </a:fld>
            <a:endParaRPr lang="en-NZ" altLang="en-US" sz="1400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  <p:sp>
        <p:nvSpPr>
          <p:cNvPr id="27653" name="Rectangle 4"/>
          <p:cNvSpPr>
            <a:spLocks noChangeArrowheads="1"/>
          </p:cNvSpPr>
          <p:nvPr/>
        </p:nvSpPr>
        <p:spPr bwMode="auto">
          <a:xfrm>
            <a:off x="3527425" y="3965575"/>
            <a:ext cx="3490913" cy="317500"/>
          </a:xfrm>
          <a:prstGeom prst="rect">
            <a:avLst/>
          </a:prstGeom>
          <a:solidFill>
            <a:srgbClr val="C0C0C0">
              <a:alpha val="50195"/>
            </a:srgbClr>
          </a:solidFill>
          <a:ln w="12700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1"/>
                </a:solidFill>
                <a:latin typeface="Courier New" panose="02070309020205020404" pitchFamily="49" charset="0"/>
              </a:rPr>
              <a:t>MyPoint[] src = new MyPoint[2];</a:t>
            </a:r>
          </a:p>
        </p:txBody>
      </p:sp>
      <p:sp>
        <p:nvSpPr>
          <p:cNvPr id="27654" name="Rectangle 69"/>
          <p:cNvSpPr>
            <a:spLocks noChangeArrowheads="1"/>
          </p:cNvSpPr>
          <p:nvPr/>
        </p:nvSpPr>
        <p:spPr bwMode="auto">
          <a:xfrm>
            <a:off x="5273675" y="5429250"/>
            <a:ext cx="3167063" cy="530225"/>
          </a:xfrm>
          <a:prstGeom prst="rect">
            <a:avLst/>
          </a:prstGeom>
          <a:solidFill>
            <a:srgbClr val="C0C0C0">
              <a:alpha val="50195"/>
            </a:srgbClr>
          </a:solidFill>
          <a:ln w="12700" algn="ctr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1"/>
                </a:solidFill>
                <a:latin typeface="Courier New" panose="02070309020205020404" pitchFamily="49" charset="0"/>
              </a:rPr>
              <a:t>src[0] = new MyPoint(1, 2);          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1"/>
                </a:solidFill>
                <a:latin typeface="Courier New" panose="02070309020205020404" pitchFamily="49" charset="0"/>
              </a:rPr>
              <a:t>src[1] = new MyPoint(2, 3);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865188" y="927100"/>
            <a:ext cx="6345237" cy="709613"/>
          </a:xfrm>
        </p:spPr>
        <p:txBody>
          <a:bodyPr/>
          <a:lstStyle/>
          <a:p>
            <a:pPr eaLnBrk="1" hangingPunct="1"/>
            <a:r>
              <a:rPr lang="ru-RU" altLang="en-US"/>
              <a:t>Массивы объектов (важное)</a:t>
            </a:r>
            <a:endParaRPr lang="en-US" altLang="en-US"/>
          </a:p>
        </p:txBody>
      </p:sp>
      <p:sp>
        <p:nvSpPr>
          <p:cNvPr id="1946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179388" y="2492375"/>
            <a:ext cx="8640762" cy="3960813"/>
          </a:xfrm>
        </p:spPr>
        <p:txBody>
          <a:bodyPr rtlCol="0">
            <a:normAutofit/>
          </a:bodyPr>
          <a:lstStyle/>
          <a:p>
            <a:pPr lvl="1" indent="-283464" eaLnBrk="1" fontAlgn="auto" hangingPunct="1">
              <a:lnSpc>
                <a:spcPct val="80000"/>
              </a:lnSpc>
              <a:spcAft>
                <a:spcPts val="0"/>
              </a:spcAft>
              <a:buFont typeface="Wingdings 3" charset="2"/>
              <a:buChar char=""/>
              <a:defRPr/>
            </a:pPr>
            <a:r>
              <a:rPr lang="ru-RU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В случае массивов из ссылочных типов, сами по себе элементы не хранятся в массиве непосредственно. </a:t>
            </a:r>
          </a:p>
          <a:p>
            <a:pPr lvl="2" indent="-283464" eaLnBrk="1" fontAlgn="auto" hangingPunct="1">
              <a:lnSpc>
                <a:spcPct val="80000"/>
              </a:lnSpc>
              <a:spcAft>
                <a:spcPts val="0"/>
              </a:spcAft>
              <a:buFont typeface="Wingdings 3" charset="2"/>
              <a:buChar char=""/>
              <a:defRPr/>
            </a:pPr>
            <a:r>
              <a:rPr lang="ru-RU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Вместо этого, физически массив хранит в себе ссылки на элементы, хранящиеся в управляемой куче.</a:t>
            </a:r>
          </a:p>
          <a:p>
            <a:pPr marL="675386" lvl="2" indent="0" eaLnBrk="1" fontAlgn="auto" hangingPunct="1">
              <a:lnSpc>
                <a:spcPct val="80000"/>
              </a:lnSpc>
              <a:spcAft>
                <a:spcPts val="0"/>
              </a:spcAft>
              <a:buFont typeface="Wingdings 3" panose="05040102010807070707" pitchFamily="18" charset="2"/>
              <a:buNone/>
              <a:defRPr/>
            </a:pPr>
            <a:endParaRPr lang="en-NZ" alt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indent="-283464" eaLnBrk="1" fontAlgn="auto" hangingPunct="1">
              <a:lnSpc>
                <a:spcPct val="80000"/>
              </a:lnSpc>
              <a:spcAft>
                <a:spcPts val="0"/>
              </a:spcAft>
              <a:buFont typeface="Wingdings 3" charset="2"/>
              <a:buChar char=""/>
              <a:defRPr/>
            </a:pPr>
            <a:r>
              <a:rPr lang="ru-RU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Создание массива и создание каждого из его элементов ссылочного типа – процедуры совершенно не связанные друг с другом.</a:t>
            </a:r>
          </a:p>
          <a:p>
            <a:pPr lvl="2" indent="-283464" eaLnBrk="1" fontAlgn="auto" hangingPunct="1">
              <a:lnSpc>
                <a:spcPct val="80000"/>
              </a:lnSpc>
              <a:spcAft>
                <a:spcPts val="0"/>
              </a:spcAft>
              <a:buFont typeface="Wingdings 3" charset="2"/>
              <a:buChar char=""/>
              <a:defRPr/>
            </a:pPr>
            <a:r>
              <a:rPr lang="ru-RU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Тем не менее благодаря синтаксическому сахару могут быть выполнены одной строкой кода.</a:t>
            </a:r>
            <a:endParaRPr lang="en-NZ" alt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67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6CA92224-AA2C-4B0A-96C8-A73FCA307B93}" type="slidenum">
              <a:rPr lang="en-NZ" altLang="en-US" sz="1400" smtClean="0">
                <a:solidFill>
                  <a:schemeClr val="tx2"/>
                </a:solidFill>
                <a:latin typeface="Tahoma" panose="020B0604030504040204" pitchFamily="34" charset="0"/>
              </a:rPr>
              <a:pPr algn="l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11</a:t>
            </a:fld>
            <a:endParaRPr lang="en-NZ" altLang="en-US" sz="1400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6" descr="3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8363" y="4437063"/>
            <a:ext cx="2520950" cy="2087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865188" y="927100"/>
            <a:ext cx="6345237" cy="709613"/>
          </a:xfrm>
        </p:spPr>
        <p:txBody>
          <a:bodyPr/>
          <a:lstStyle/>
          <a:p>
            <a:pPr eaLnBrk="1" hangingPunct="1"/>
            <a:r>
              <a:rPr lang="ru-RU" altLang="en-US"/>
              <a:t>Многомерные массивы</a:t>
            </a:r>
            <a:endParaRPr lang="en-US" altLang="en-US"/>
          </a:p>
        </p:txBody>
      </p:sp>
      <p:sp>
        <p:nvSpPr>
          <p:cNvPr id="2151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468313" y="2419350"/>
            <a:ext cx="8135937" cy="3530600"/>
          </a:xfrm>
        </p:spPr>
        <p:txBody>
          <a:bodyPr rtlCol="0">
            <a:normAutofit/>
          </a:bodyPr>
          <a:lstStyle/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 3" charset="2"/>
              <a:buChar char=""/>
              <a:defRPr/>
            </a:pPr>
            <a:r>
              <a:rPr lang="ru-RU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Вы можете определять массивы до 32 измерений</a:t>
            </a:r>
            <a:endParaRPr lang="en-US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indent="-283464" eaLnBrk="1" fontAlgn="auto" hangingPunct="1">
              <a:lnSpc>
                <a:spcPct val="80000"/>
              </a:lnSpc>
              <a:spcAft>
                <a:spcPts val="0"/>
              </a:spcAft>
              <a:buFont typeface="Wingdings 3" charset="2"/>
              <a:buChar char=""/>
              <a:defRPr/>
            </a:pPr>
            <a:r>
              <a:rPr lang="ru-RU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Представляйте двумерный массив как таблицу с столбцами и колонками</a:t>
            </a:r>
          </a:p>
          <a:p>
            <a:pPr lvl="1" indent="-283464" eaLnBrk="1" fontAlgn="auto" hangingPunct="1">
              <a:lnSpc>
                <a:spcPct val="80000"/>
              </a:lnSpc>
              <a:spcAft>
                <a:spcPts val="0"/>
              </a:spcAft>
              <a:buFont typeface="Wingdings 3" charset="2"/>
              <a:buChar char=""/>
              <a:defRPr/>
            </a:pPr>
            <a:endParaRPr lang="ru-RU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indent="-283464" eaLnBrk="1" fontAlgn="auto" hangingPunct="1">
              <a:lnSpc>
                <a:spcPct val="80000"/>
              </a:lnSpc>
              <a:spcAft>
                <a:spcPts val="0"/>
              </a:spcAft>
              <a:buFont typeface="Wingdings 3" charset="2"/>
              <a:buChar char=""/>
              <a:defRPr/>
            </a:pPr>
            <a:endParaRPr lang="ru-RU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indent="-283464" eaLnBrk="1" fontAlgn="auto" hangingPunct="1">
              <a:lnSpc>
                <a:spcPct val="80000"/>
              </a:lnSpc>
              <a:spcAft>
                <a:spcPts val="0"/>
              </a:spcAft>
              <a:buFont typeface="Wingdings 3" charset="2"/>
              <a:buChar char=""/>
              <a:defRPr/>
            </a:pPr>
            <a:endParaRPr lang="ru-RU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indent="-283464" eaLnBrk="1" fontAlgn="auto" hangingPunct="1">
              <a:lnSpc>
                <a:spcPct val="80000"/>
              </a:lnSpc>
              <a:spcAft>
                <a:spcPts val="0"/>
              </a:spcAft>
              <a:buFont typeface="Wingdings 3" charset="2"/>
              <a:buChar char=""/>
              <a:defRPr/>
            </a:pPr>
            <a:endParaRPr lang="en-NZ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indent="-283464" eaLnBrk="1" fontAlgn="auto" hangingPunct="1">
              <a:lnSpc>
                <a:spcPct val="80000"/>
              </a:lnSpc>
              <a:spcAft>
                <a:spcPts val="0"/>
              </a:spcAft>
              <a:buFont typeface="Wingdings 3" charset="2"/>
              <a:buChar char=""/>
              <a:defRPr/>
            </a:pPr>
            <a:r>
              <a:rPr lang="ru-RU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Трёхмерный массив как куб</a:t>
            </a:r>
            <a:endParaRPr lang="en-NZ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960120" lvl="2" eaLnBrk="1" fontAlgn="auto" hangingPunct="1">
              <a:lnSpc>
                <a:spcPct val="80000"/>
              </a:lnSpc>
              <a:spcAft>
                <a:spcPts val="0"/>
              </a:spcAft>
              <a:buFont typeface="Wingdings 3" charset="2"/>
              <a:buChar char=""/>
              <a:defRPr/>
            </a:pPr>
            <a:r>
              <a:rPr lang="ru-RU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С столбцами, колонками и страницами</a:t>
            </a:r>
            <a:endParaRPr lang="en-US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70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C7E53D69-81D0-4FAA-981A-8C18631008C3}" type="slidenum">
              <a:rPr lang="en-NZ" altLang="en-US" sz="1400" smtClean="0">
                <a:solidFill>
                  <a:schemeClr val="tx2"/>
                </a:solidFill>
                <a:latin typeface="Tahoma" panose="020B0604030504040204" pitchFamily="34" charset="0"/>
              </a:rPr>
              <a:pPr algn="l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12</a:t>
            </a:fld>
            <a:endParaRPr lang="en-NZ" altLang="en-US" sz="1400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  <p:sp>
        <p:nvSpPr>
          <p:cNvPr id="29702" name="Rectangle 4"/>
          <p:cNvSpPr>
            <a:spLocks noChangeArrowheads="1"/>
          </p:cNvSpPr>
          <p:nvPr/>
        </p:nvSpPr>
        <p:spPr bwMode="auto">
          <a:xfrm>
            <a:off x="939800" y="3408363"/>
            <a:ext cx="3816350" cy="317500"/>
          </a:xfrm>
          <a:prstGeom prst="rect">
            <a:avLst/>
          </a:prstGeom>
          <a:solidFill>
            <a:srgbClr val="C0C0C0">
              <a:alpha val="50195"/>
            </a:srgbClr>
          </a:solidFill>
          <a:ln w="12700" algn="ctr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1"/>
                </a:solidFill>
                <a:latin typeface="Courier New" panose="02070309020205020404" pitchFamily="49" charset="0"/>
              </a:rPr>
              <a:t>int[,] rectangle = new int[4, 5];</a:t>
            </a:r>
          </a:p>
        </p:txBody>
      </p:sp>
      <p:pic>
        <p:nvPicPr>
          <p:cNvPr id="29703" name="Picture 5" descr="2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9088" y="3328988"/>
            <a:ext cx="1800225" cy="86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4" name="Rectangle 7"/>
          <p:cNvSpPr>
            <a:spLocks noChangeArrowheads="1"/>
          </p:cNvSpPr>
          <p:nvPr/>
        </p:nvSpPr>
        <p:spPr bwMode="auto">
          <a:xfrm>
            <a:off x="865188" y="5322888"/>
            <a:ext cx="3744912" cy="317500"/>
          </a:xfrm>
          <a:prstGeom prst="rect">
            <a:avLst/>
          </a:prstGeom>
          <a:solidFill>
            <a:srgbClr val="C0C0C0">
              <a:alpha val="50195"/>
            </a:srgbClr>
          </a:solidFill>
          <a:ln w="12700" algn="ctr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1"/>
                </a:solidFill>
                <a:latin typeface="Courier New" panose="02070309020205020404" pitchFamily="49" charset="0"/>
              </a:rPr>
              <a:t>int[, ,] cube = new int[5, 4, 5];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865188" y="927100"/>
            <a:ext cx="6345237" cy="709613"/>
          </a:xfrm>
        </p:spPr>
        <p:txBody>
          <a:bodyPr/>
          <a:lstStyle/>
          <a:p>
            <a:pPr eaLnBrk="1" hangingPunct="1"/>
            <a:r>
              <a:rPr lang="ru-RU" altLang="en-US"/>
              <a:t>Многомерные массивы</a:t>
            </a:r>
            <a:endParaRPr lang="en-US" altLang="en-US"/>
          </a:p>
        </p:txBody>
      </p:sp>
      <p:sp>
        <p:nvSpPr>
          <p:cNvPr id="2151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539750" y="2420938"/>
            <a:ext cx="8135938" cy="4103687"/>
          </a:xfrm>
        </p:spPr>
        <p:txBody>
          <a:bodyPr rtlCol="0">
            <a:normAutofit/>
          </a:bodyPr>
          <a:lstStyle/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 3" charset="2"/>
              <a:buChar char=""/>
              <a:defRPr/>
            </a:pPr>
            <a:r>
              <a:rPr lang="ru-RU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Обзор</a:t>
            </a:r>
            <a:endParaRPr lang="en-NZ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indent="-283464" eaLnBrk="1" fontAlgn="auto" hangingPunct="1">
              <a:lnSpc>
                <a:spcPct val="80000"/>
              </a:lnSpc>
              <a:spcAft>
                <a:spcPts val="0"/>
              </a:spcAft>
              <a:buFont typeface="Wingdings 3" charset="2"/>
              <a:buChar char=""/>
              <a:defRPr/>
            </a:pPr>
            <a:r>
              <a:rPr lang="ru-RU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Значение размерности массива хранится в свойстве </a:t>
            </a: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Rank</a:t>
            </a:r>
          </a:p>
          <a:p>
            <a:pPr lvl="1" indent="-283464" eaLnBrk="1" fontAlgn="auto" hangingPunct="1">
              <a:lnSpc>
                <a:spcPct val="80000"/>
              </a:lnSpc>
              <a:spcAft>
                <a:spcPts val="0"/>
              </a:spcAft>
              <a:buFont typeface="Wingdings 3" charset="2"/>
              <a:buChar char=""/>
              <a:defRPr/>
            </a:pPr>
            <a:r>
              <a:rPr lang="ru-RU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Отсчёт значений изменений начинается с нуля</a:t>
            </a:r>
            <a:endParaRPr lang="en-US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indent="-283464" eaLnBrk="1" fontAlgn="auto" hangingPunct="1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ru-RU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Длину каждого измерения можно узнать благодаря функции </a:t>
            </a:r>
            <a:r>
              <a:rPr lang="en-US" alt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GetLength</a:t>
            </a:r>
            <a:endParaRPr lang="en-US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indent="-283464" eaLnBrk="1" fontAlgn="auto" hangingPunct="1">
              <a:lnSpc>
                <a:spcPct val="80000"/>
              </a:lnSpc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highest subscript value is returned by the </a:t>
            </a:r>
            <a:r>
              <a:rPr lang="en-US" alt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GetUpperBound</a:t>
            </a: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method for that dimension. </a:t>
            </a:r>
          </a:p>
          <a:p>
            <a:pPr lvl="1" indent="-283464" eaLnBrk="1" fontAlgn="auto" hangingPunct="1">
              <a:lnSpc>
                <a:spcPct val="80000"/>
              </a:lnSpc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NZ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length property of the array is the total </a:t>
            </a: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size of an array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 3" charset="2"/>
              <a:buChar char=""/>
              <a:defRPr/>
            </a:pPr>
            <a:endParaRPr lang="en-US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72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70468841-3F49-4B8F-84E9-45882F1F20D2}" type="slidenum">
              <a:rPr lang="en-NZ" altLang="en-US" sz="1400" smtClean="0">
                <a:solidFill>
                  <a:schemeClr val="tx2"/>
                </a:solidFill>
                <a:latin typeface="Tahoma" panose="020B0604030504040204" pitchFamily="34" charset="0"/>
              </a:rPr>
              <a:pPr algn="l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13</a:t>
            </a:fld>
            <a:endParaRPr lang="en-NZ" altLang="en-US" sz="1400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  <p:sp>
        <p:nvSpPr>
          <p:cNvPr id="30725" name="Rectangle 8"/>
          <p:cNvSpPr>
            <a:spLocks noChangeArrowheads="1"/>
          </p:cNvSpPr>
          <p:nvPr/>
        </p:nvSpPr>
        <p:spPr bwMode="auto">
          <a:xfrm>
            <a:off x="1258888" y="5207000"/>
            <a:ext cx="5184775" cy="742950"/>
          </a:xfrm>
          <a:prstGeom prst="rect">
            <a:avLst/>
          </a:prstGeom>
          <a:solidFill>
            <a:srgbClr val="C0C0C0">
              <a:alpha val="50195"/>
            </a:srgbClr>
          </a:solidFill>
          <a:ln w="12700" algn="ctr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1"/>
                </a:solidFill>
                <a:latin typeface="Courier New" panose="02070309020205020404" pitchFamily="49" charset="0"/>
              </a:rPr>
              <a:t>Console.WriteLine(rectangle.Length);      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1"/>
                </a:solidFill>
                <a:latin typeface="Courier New" panose="02070309020205020404" pitchFamily="49" charset="0"/>
              </a:rPr>
              <a:t>Console.WriteLine(rectangle.GetLength(0));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1"/>
                </a:solidFill>
                <a:latin typeface="Courier New" panose="02070309020205020404" pitchFamily="49" charset="0"/>
              </a:rPr>
              <a:t>Console.WriteLine(rectangle.GetUpperBound(0));       </a:t>
            </a:r>
          </a:p>
        </p:txBody>
      </p:sp>
      <p:sp>
        <p:nvSpPr>
          <p:cNvPr id="2" name="Rounded Rectangular Callout 1"/>
          <p:cNvSpPr/>
          <p:nvPr/>
        </p:nvSpPr>
        <p:spPr>
          <a:xfrm>
            <a:off x="6804025" y="5373688"/>
            <a:ext cx="720725" cy="719137"/>
          </a:xfrm>
          <a:prstGeom prst="wedgeRoundRectCallout">
            <a:avLst>
              <a:gd name="adj1" fmla="val -99038"/>
              <a:gd name="adj2" fmla="val -3295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NZ" sz="1400" dirty="0"/>
              <a:t>20</a:t>
            </a:r>
            <a:br>
              <a:rPr lang="en-NZ" sz="1400" dirty="0"/>
            </a:br>
            <a:r>
              <a:rPr lang="en-NZ" sz="1400" dirty="0"/>
              <a:t>4</a:t>
            </a:r>
            <a:br>
              <a:rPr lang="en-NZ" sz="1400" dirty="0"/>
            </a:br>
            <a:r>
              <a:rPr lang="en-NZ" sz="1400" dirty="0"/>
              <a:t>3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827088" y="620713"/>
            <a:ext cx="7556500" cy="1114425"/>
          </a:xfrm>
        </p:spPr>
        <p:txBody>
          <a:bodyPr/>
          <a:lstStyle/>
          <a:p>
            <a:pPr eaLnBrk="1" hangingPunct="1"/>
            <a:r>
              <a:rPr lang="ru-RU" altLang="en-US"/>
              <a:t>Зубчатые массивы</a:t>
            </a:r>
            <a:endParaRPr lang="en-US" altLang="en-US"/>
          </a:p>
        </p:txBody>
      </p:sp>
      <p:sp>
        <p:nvSpPr>
          <p:cNvPr id="2355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611188" y="2217738"/>
            <a:ext cx="8208962" cy="3443287"/>
          </a:xfrm>
        </p:spPr>
        <p:txBody>
          <a:bodyPr rtlCol="0">
            <a:normAutofit fontScale="85000" lnSpcReduction="20000"/>
          </a:bodyPr>
          <a:lstStyle/>
          <a:p>
            <a:pPr eaLnBrk="1" fontAlgn="auto" hangingPunct="1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ru-RU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Массив, каждый элемент которого является массивом, называется зубчатым массивом</a:t>
            </a:r>
            <a:r>
              <a:rPr lang="en-US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ru-RU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Элементы зубчатого массива могут иметь разный размер.</a:t>
            </a:r>
            <a:endParaRPr lang="en-US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eaLnBrk="1" fontAlgn="auto" hangingPunct="1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ru-RU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Создание зубчатого массива</a:t>
            </a:r>
            <a:endParaRPr lang="en-US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indent="-283464" eaLnBrk="1" fontAlgn="auto" hangingPunct="1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ru-RU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Чтобы </a:t>
            </a:r>
            <a:r>
              <a:rPr lang="ru-RU" alt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созздать</a:t>
            </a:r>
            <a:r>
              <a:rPr lang="ru-RU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зубчатый массив</a:t>
            </a:r>
            <a:endParaRPr lang="en-US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960120" lvl="2" eaLnBrk="1" fontAlgn="auto" hangingPunct="1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ru-RU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Определите переменную и присвойте значения внутренним массивам</a:t>
            </a:r>
            <a:endParaRPr lang="en-NZ" alt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eaLnBrk="1" fontAlgn="auto" hangingPunct="1">
              <a:spcAft>
                <a:spcPts val="0"/>
              </a:spcAft>
              <a:buFont typeface="Wingdings 3" charset="2"/>
              <a:buChar char=""/>
              <a:defRPr/>
            </a:pPr>
            <a:endParaRPr lang="en-US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eaLnBrk="1" fontAlgn="auto" hangingPunct="1">
              <a:spcAft>
                <a:spcPts val="0"/>
              </a:spcAft>
              <a:buFont typeface="Wingdings 3" charset="2"/>
              <a:buChar char=""/>
              <a:defRPr/>
            </a:pPr>
            <a:endParaRPr lang="en-US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eaLnBrk="1" fontAlgn="auto" hangingPunct="1">
              <a:spcAft>
                <a:spcPts val="0"/>
              </a:spcAft>
              <a:buFont typeface="Wingdings 3" charset="2"/>
              <a:buChar char=""/>
              <a:defRPr/>
            </a:pPr>
            <a:endParaRPr lang="en-US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indent="-283464" eaLnBrk="1" fontAlgn="auto" hangingPunct="1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ru-RU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То же самое можно выполнить в одну строку</a:t>
            </a:r>
            <a:endParaRPr lang="en-US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indent="-283464"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en-US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748" name="Slide Number Placeholder 7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D63C7BA2-6E61-455F-BE0D-9B3E7B9F7791}" type="slidenum">
              <a:rPr lang="en-NZ" altLang="en-US" sz="1400" smtClean="0">
                <a:solidFill>
                  <a:schemeClr val="tx2"/>
                </a:solidFill>
                <a:latin typeface="Tahoma" panose="020B0604030504040204" pitchFamily="34" charset="0"/>
              </a:rPr>
              <a:pPr algn="l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14</a:t>
            </a:fld>
            <a:endParaRPr lang="en-NZ" altLang="en-US" sz="1400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  <p:sp>
        <p:nvSpPr>
          <p:cNvPr id="31749" name="Rectangle 27"/>
          <p:cNvSpPr>
            <a:spLocks noChangeArrowheads="1"/>
          </p:cNvSpPr>
          <p:nvPr/>
        </p:nvSpPr>
        <p:spPr bwMode="auto">
          <a:xfrm>
            <a:off x="611188" y="5722938"/>
            <a:ext cx="7858125" cy="523875"/>
          </a:xfrm>
          <a:prstGeom prst="rect">
            <a:avLst/>
          </a:prstGeom>
          <a:solidFill>
            <a:srgbClr val="C0C0C0">
              <a:alpha val="50195"/>
            </a:srgbClr>
          </a:solidFill>
          <a:ln w="12700" algn="ctr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1"/>
                </a:solidFill>
                <a:latin typeface="Courier New" panose="02070309020205020404" pitchFamily="49" charset="0"/>
              </a:rPr>
              <a:t>int[][] b2 = new int[][] {  new int[] {3,2}, new int[] {3,2,1}, new int[] {1}};</a:t>
            </a:r>
          </a:p>
        </p:txBody>
      </p:sp>
      <p:sp>
        <p:nvSpPr>
          <p:cNvPr id="31750" name="Rectangle 143"/>
          <p:cNvSpPr>
            <a:spLocks noChangeArrowheads="1"/>
          </p:cNvSpPr>
          <p:nvPr/>
        </p:nvSpPr>
        <p:spPr bwMode="auto">
          <a:xfrm>
            <a:off x="1042988" y="4149725"/>
            <a:ext cx="3024187" cy="955675"/>
          </a:xfrm>
          <a:prstGeom prst="rect">
            <a:avLst/>
          </a:prstGeom>
          <a:solidFill>
            <a:srgbClr val="C0C0C0">
              <a:alpha val="50195"/>
            </a:srgbClr>
          </a:solidFill>
          <a:ln w="12700" algn="ctr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1"/>
                </a:solidFill>
                <a:latin typeface="Courier New" panose="02070309020205020404" pitchFamily="49" charset="0"/>
              </a:rPr>
              <a:t>int[][] b = new int[3][];          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1"/>
                </a:solidFill>
                <a:latin typeface="Courier New" panose="02070309020205020404" pitchFamily="49" charset="0"/>
              </a:rPr>
              <a:t>b[0] = new int[2];          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1"/>
                </a:solidFill>
                <a:latin typeface="Courier New" panose="02070309020205020404" pitchFamily="49" charset="0"/>
              </a:rPr>
              <a:t>b[1] = new int[3];          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1"/>
                </a:solidFill>
                <a:latin typeface="Courier New" panose="02070309020205020404" pitchFamily="49" charset="0"/>
              </a:rPr>
              <a:t>b[2] = new int[1];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865188" y="927100"/>
            <a:ext cx="6345237" cy="709613"/>
          </a:xfrm>
        </p:spPr>
        <p:txBody>
          <a:bodyPr/>
          <a:lstStyle/>
          <a:p>
            <a:pPr eaLnBrk="1" hangingPunct="1"/>
            <a:r>
              <a:rPr lang="en-US" altLang="en-US"/>
              <a:t>Strings</a:t>
            </a:r>
          </a:p>
        </p:txBody>
      </p:sp>
      <p:sp>
        <p:nvSpPr>
          <p:cNvPr id="2560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 3" charset="2"/>
              <a:buChar char=""/>
              <a:defRPr/>
            </a:pPr>
            <a:r>
              <a:rPr lang="ru-RU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Строки в</a:t>
            </a:r>
            <a:r>
              <a:rPr lang="en-US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C# </a:t>
            </a:r>
            <a:r>
              <a:rPr lang="ru-RU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это массивы символом, определённые через ключевое слово </a:t>
            </a:r>
            <a:r>
              <a:rPr lang="en-US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string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string</a:t>
            </a:r>
            <a:r>
              <a:rPr lang="en-US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ru-RU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это обёртка для </a:t>
            </a:r>
            <a:r>
              <a:rPr lang="en-US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String </a:t>
            </a:r>
            <a:r>
              <a:rPr lang="ru-RU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в </a:t>
            </a:r>
            <a:r>
              <a:rPr lang="en-US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.NET Framework. 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String</a:t>
            </a:r>
            <a:r>
              <a:rPr lang="ru-RU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-объекты только для чтения и неизменяемые</a:t>
            </a:r>
            <a:r>
              <a:rPr lang="en-US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ru-RU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то есть они не могут быть изменены после того, как были созданы</a:t>
            </a:r>
            <a:endParaRPr lang="en-US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 3" charset="2"/>
              <a:buChar char=""/>
              <a:defRPr/>
            </a:pPr>
            <a:r>
              <a:rPr lang="ru-RU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Создание строк возможно</a:t>
            </a:r>
            <a:endParaRPr lang="en-US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indent="-283464" eaLnBrk="1" fontAlgn="auto" hangingPunct="1">
              <a:lnSpc>
                <a:spcPct val="80000"/>
              </a:lnSpc>
              <a:spcAft>
                <a:spcPts val="0"/>
              </a:spcAft>
              <a:buFont typeface="Wingdings 3" charset="2"/>
              <a:buChar char=""/>
              <a:defRPr/>
            </a:pPr>
            <a:r>
              <a:rPr lang="ru-RU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Используя литералы</a:t>
            </a:r>
            <a:endParaRPr lang="en-US" alt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indent="-283464" eaLnBrk="1" fontAlgn="auto" hangingPunct="1">
              <a:lnSpc>
                <a:spcPct val="80000"/>
              </a:lnSpc>
              <a:spcAft>
                <a:spcPts val="0"/>
              </a:spcAft>
              <a:buFont typeface="Wingdings 3" charset="2"/>
              <a:buChar char=""/>
              <a:defRPr/>
            </a:pPr>
            <a:r>
              <a:rPr lang="ru-RU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Используя конструкторы объекта </a:t>
            </a:r>
            <a:r>
              <a:rPr lang="en-US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String</a:t>
            </a:r>
            <a:endParaRPr lang="en-US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773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3B492AAF-6591-4CC0-9993-14C40ACAA39E}" type="slidenum">
              <a:rPr lang="en-NZ" altLang="en-US" sz="1400" smtClean="0">
                <a:solidFill>
                  <a:schemeClr val="tx2"/>
                </a:solidFill>
                <a:latin typeface="Tahoma" panose="020B0604030504040204" pitchFamily="34" charset="0"/>
              </a:rPr>
              <a:pPr algn="l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15</a:t>
            </a:fld>
            <a:endParaRPr lang="en-NZ" altLang="en-US" sz="1400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865188" y="927100"/>
            <a:ext cx="6345237" cy="709613"/>
          </a:xfrm>
        </p:spPr>
        <p:txBody>
          <a:bodyPr/>
          <a:lstStyle/>
          <a:p>
            <a:pPr eaLnBrk="1" hangingPunct="1"/>
            <a:r>
              <a:rPr lang="ru-RU" altLang="en-US"/>
              <a:t>Работа со строками</a:t>
            </a:r>
            <a:endParaRPr lang="en-US" altLang="en-US"/>
          </a:p>
        </p:txBody>
      </p:sp>
      <p:sp>
        <p:nvSpPr>
          <p:cNvPr id="2662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250825" y="2276475"/>
            <a:ext cx="8640763" cy="4203700"/>
          </a:xfrm>
        </p:spPr>
        <p:txBody>
          <a:bodyPr rtlCol="0">
            <a:normAutofit/>
          </a:bodyPr>
          <a:lstStyle/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Length</a:t>
            </a:r>
            <a:r>
              <a:rPr lang="ru-RU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indent="-283464" eaLnBrk="1" fontAlgn="auto" hangingPunct="1">
              <a:lnSpc>
                <a:spcPct val="80000"/>
              </a:lnSpc>
              <a:spcAft>
                <a:spcPts val="0"/>
              </a:spcAft>
              <a:buFont typeface="Wingdings 3" charset="2"/>
              <a:buChar char=""/>
              <a:defRPr/>
            </a:pPr>
            <a:r>
              <a:rPr lang="ru-RU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Возвращает длину строки</a:t>
            </a:r>
          </a:p>
          <a:p>
            <a:pPr lvl="1" indent="-283464" eaLnBrk="1" fontAlgn="auto" hangingPunct="1">
              <a:lnSpc>
                <a:spcPct val="80000"/>
              </a:lnSpc>
              <a:spcAft>
                <a:spcPts val="0"/>
              </a:spcAft>
              <a:buFont typeface="Wingdings 3" charset="2"/>
              <a:buChar char=""/>
              <a:defRPr/>
            </a:pPr>
            <a:endParaRPr lang="ru-RU" alt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indent="-283464" eaLnBrk="1" fontAlgn="auto" hangingPunct="1">
              <a:lnSpc>
                <a:spcPct val="80000"/>
              </a:lnSpc>
              <a:spcAft>
                <a:spcPts val="0"/>
              </a:spcAft>
              <a:buFont typeface="Wingdings 3" charset="2"/>
              <a:buChar char=""/>
              <a:defRPr/>
            </a:pPr>
            <a:endParaRPr lang="en-US" alt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 3" charset="2"/>
              <a:buChar char=""/>
              <a:defRPr/>
            </a:pPr>
            <a:r>
              <a:rPr lang="ru-RU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Базовые операции</a:t>
            </a:r>
            <a:endParaRPr lang="en-US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indent="-283464" eaLnBrk="1" fontAlgn="auto" hangingPunct="1">
              <a:lnSpc>
                <a:spcPct val="80000"/>
              </a:lnSpc>
              <a:spcAft>
                <a:spcPts val="0"/>
              </a:spcAft>
              <a:buFont typeface="Wingdings 3" charset="2"/>
              <a:buChar char=""/>
              <a:defRPr/>
            </a:pPr>
            <a:r>
              <a:rPr lang="ru-RU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Получение символа из строки</a:t>
            </a:r>
            <a:endParaRPr lang="en-US" alt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960120" lvl="2" eaLnBrk="1" fontAlgn="auto" hangingPunct="1">
              <a:lnSpc>
                <a:spcPct val="80000"/>
              </a:lnSpc>
              <a:spcAft>
                <a:spcPts val="0"/>
              </a:spcAft>
              <a:buFont typeface="Wingdings 3" charset="2"/>
              <a:buChar char=""/>
              <a:defRPr/>
            </a:pPr>
            <a:r>
              <a:rPr lang="ru-RU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Используя индексатор</a:t>
            </a:r>
            <a:endParaRPr lang="en-US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indent="-283464" eaLnBrk="1" fontAlgn="auto" hangingPunct="1">
              <a:lnSpc>
                <a:spcPct val="80000"/>
              </a:lnSpc>
              <a:spcAft>
                <a:spcPts val="0"/>
              </a:spcAft>
              <a:buFont typeface="Wingdings 3" charset="2"/>
              <a:buChar char=""/>
              <a:defRPr/>
            </a:pPr>
            <a:r>
              <a:rPr lang="ru-RU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Конкатенация строк через оператор +</a:t>
            </a:r>
            <a:endParaRPr lang="en-US" alt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79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11E231B5-DB4F-468C-8026-E033118B858E}" type="slidenum">
              <a:rPr lang="en-NZ" altLang="en-US" sz="1400" smtClean="0">
                <a:solidFill>
                  <a:schemeClr val="tx2"/>
                </a:solidFill>
                <a:latin typeface="Tahoma" panose="020B0604030504040204" pitchFamily="34" charset="0"/>
              </a:rPr>
              <a:pPr algn="l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16</a:t>
            </a:fld>
            <a:endParaRPr lang="en-NZ" altLang="en-US" sz="1400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  <p:sp>
        <p:nvSpPr>
          <p:cNvPr id="33797" name="Text Box 4"/>
          <p:cNvSpPr txBox="1">
            <a:spLocks noChangeArrowheads="1"/>
          </p:cNvSpPr>
          <p:nvPr/>
        </p:nvSpPr>
        <p:spPr bwMode="auto">
          <a:xfrm>
            <a:off x="684213" y="3201988"/>
            <a:ext cx="4032250" cy="271462"/>
          </a:xfrm>
          <a:prstGeom prst="rect">
            <a:avLst/>
          </a:prstGeom>
          <a:solidFill>
            <a:srgbClr val="C0C0C0">
              <a:alpha val="50195"/>
            </a:srgbClr>
          </a:solidFill>
          <a:ln w="9525" algn="ctr">
            <a:solidFill>
              <a:srgbClr val="000000"/>
            </a:solidFill>
            <a:miter lim="800000"/>
            <a:headEnd/>
            <a:tailEnd type="none" w="lg" len="med"/>
          </a:ln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400" b="1">
                <a:solidFill>
                  <a:schemeClr val="tx1"/>
                </a:solidFill>
                <a:latin typeface="Courier New" panose="02070309020205020404" pitchFamily="49" charset="0"/>
              </a:rPr>
              <a:t>Console.WriteLine(greeting.Length);</a:t>
            </a:r>
          </a:p>
        </p:txBody>
      </p:sp>
      <p:sp>
        <p:nvSpPr>
          <p:cNvPr id="33798" name="Text Box 5"/>
          <p:cNvSpPr txBox="1">
            <a:spLocks noChangeArrowheads="1"/>
          </p:cNvSpPr>
          <p:nvPr/>
        </p:nvSpPr>
        <p:spPr bwMode="auto">
          <a:xfrm>
            <a:off x="684213" y="5330825"/>
            <a:ext cx="3743325" cy="484188"/>
          </a:xfrm>
          <a:prstGeom prst="rect">
            <a:avLst/>
          </a:prstGeom>
          <a:solidFill>
            <a:srgbClr val="C0C0C0">
              <a:alpha val="50195"/>
            </a:srgbClr>
          </a:solidFill>
          <a:ln w="9525" algn="ctr">
            <a:solidFill>
              <a:srgbClr val="000000"/>
            </a:solidFill>
            <a:miter lim="800000"/>
            <a:headEnd/>
            <a:tailEnd type="none" w="lg" len="med"/>
          </a:ln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400" b="1">
                <a:solidFill>
                  <a:schemeClr val="tx1"/>
                </a:solidFill>
                <a:latin typeface="Courier New" panose="02070309020205020404" pitchFamily="49" charset="0"/>
              </a:rPr>
              <a:t>char a = greeting[0];            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400" b="1">
                <a:solidFill>
                  <a:schemeClr val="tx1"/>
                </a:solidFill>
                <a:latin typeface="Courier New" panose="02070309020205020404" pitchFamily="49" charset="0"/>
              </a:rPr>
              <a:t>Console.WriteLine(greeting += a);</a:t>
            </a:r>
          </a:p>
        </p:txBody>
      </p:sp>
      <p:sp>
        <p:nvSpPr>
          <p:cNvPr id="33799" name="AutoShape 9"/>
          <p:cNvSpPr>
            <a:spLocks noChangeArrowheads="1"/>
          </p:cNvSpPr>
          <p:nvPr/>
        </p:nvSpPr>
        <p:spPr bwMode="auto">
          <a:xfrm>
            <a:off x="4516438" y="5300663"/>
            <a:ext cx="1008062" cy="433387"/>
          </a:xfrm>
          <a:prstGeom prst="wedgeRectCallout">
            <a:avLst>
              <a:gd name="adj1" fmla="val -63069"/>
              <a:gd name="adj2" fmla="val 11903"/>
            </a:avLst>
          </a:prstGeom>
          <a:solidFill>
            <a:schemeClr val="bg1"/>
          </a:solidFill>
          <a:ln w="12700" algn="ctr">
            <a:solidFill>
              <a:srgbClr val="800000"/>
            </a:solidFill>
            <a:miter lim="800000"/>
            <a:headEnd/>
            <a:tailEnd type="none" w="lg" len="med"/>
          </a:ln>
        </p:spPr>
        <p:txBody>
          <a:bodyPr anchor="ctr"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1"/>
                </a:solidFill>
                <a:latin typeface="Tahoma" panose="020B0604030504040204" pitchFamily="34" charset="0"/>
              </a:rPr>
              <a:t>‘H’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1"/>
                </a:solidFill>
                <a:latin typeface="Tahoma" panose="020B0604030504040204" pitchFamily="34" charset="0"/>
              </a:rPr>
              <a:t>“HelloH”</a:t>
            </a:r>
            <a:endParaRPr lang="en-NZ" altLang="en-US" sz="1400" b="1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865188" y="927100"/>
            <a:ext cx="6345237" cy="709613"/>
          </a:xfrm>
        </p:spPr>
        <p:txBody>
          <a:bodyPr/>
          <a:lstStyle/>
          <a:p>
            <a:pPr eaLnBrk="1" hangingPunct="1"/>
            <a:r>
              <a:rPr lang="en-US" altLang="en-US"/>
              <a:t>Strings Manipulation</a:t>
            </a:r>
          </a:p>
        </p:txBody>
      </p:sp>
      <p:sp>
        <p:nvSpPr>
          <p:cNvPr id="2662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539750" y="2133600"/>
            <a:ext cx="8351838" cy="4346575"/>
          </a:xfrm>
        </p:spPr>
        <p:txBody>
          <a:bodyPr rtlCol="0">
            <a:normAutofit/>
          </a:bodyPr>
          <a:lstStyle/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alt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IndexOf</a:t>
            </a:r>
            <a:r>
              <a:rPr lang="en-US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()</a:t>
            </a:r>
          </a:p>
          <a:p>
            <a:pPr lvl="1" indent="-283464" eaLnBrk="1" fontAlgn="auto" hangingPunct="1">
              <a:lnSpc>
                <a:spcPct val="80000"/>
              </a:lnSpc>
              <a:spcAft>
                <a:spcPts val="0"/>
              </a:spcAft>
              <a:buFont typeface="Wingdings 3" charset="2"/>
              <a:buChar char=""/>
              <a:defRPr/>
            </a:pPr>
            <a:r>
              <a:rPr lang="ru-RU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Поиск индекса строки внутри другой строки</a:t>
            </a:r>
            <a:endParaRPr lang="en-US" alt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indent="-283464" eaLnBrk="1" fontAlgn="auto" hangingPunct="1">
              <a:lnSpc>
                <a:spcPct val="80000"/>
              </a:lnSpc>
              <a:spcAft>
                <a:spcPts val="0"/>
              </a:spcAft>
              <a:buFont typeface="Wingdings 3" charset="2"/>
              <a:buChar char=""/>
              <a:defRPr/>
            </a:pPr>
            <a:r>
              <a:rPr lang="ru-RU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Параметр</a:t>
            </a:r>
            <a:r>
              <a:rPr lang="en-US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ru-RU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строка для поиска</a:t>
            </a:r>
            <a:r>
              <a:rPr lang="en-US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lvl="1" indent="-283464" eaLnBrk="1" fontAlgn="auto" hangingPunct="1">
              <a:lnSpc>
                <a:spcPct val="80000"/>
              </a:lnSpc>
              <a:spcAft>
                <a:spcPts val="0"/>
              </a:spcAft>
              <a:buFont typeface="Wingdings 3" charset="2"/>
              <a:buChar char=""/>
              <a:defRPr/>
            </a:pPr>
            <a:r>
              <a:rPr lang="ru-RU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возвращает</a:t>
            </a:r>
            <a:r>
              <a:rPr lang="en-US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  <a:p>
            <a:pPr marL="960120" lvl="2" eaLnBrk="1" fontAlgn="auto" hangingPunct="1">
              <a:lnSpc>
                <a:spcPct val="80000"/>
              </a:lnSpc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-1 </a:t>
            </a:r>
            <a:r>
              <a:rPr lang="ru-RU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если не найдено</a:t>
            </a:r>
            <a:endParaRPr lang="en-US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960120" lvl="2" eaLnBrk="1" fontAlgn="auto" hangingPunct="1">
              <a:lnSpc>
                <a:spcPct val="80000"/>
              </a:lnSpc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Zero-based </a:t>
            </a:r>
            <a:r>
              <a:rPr lang="ru-RU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индекс, если подстрока найдена</a:t>
            </a:r>
            <a:endParaRPr lang="en-US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 3" charset="2"/>
              <a:buChar char=""/>
              <a:defRPr/>
            </a:pPr>
            <a:endParaRPr lang="ru-RU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 3" charset="2"/>
              <a:buChar char=""/>
              <a:defRPr/>
            </a:pPr>
            <a:endParaRPr lang="ru-RU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 3" charset="2"/>
              <a:buChar char=""/>
              <a:defRPr/>
            </a:pPr>
            <a:endParaRPr lang="ru-RU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Replace()</a:t>
            </a:r>
          </a:p>
          <a:p>
            <a:pPr lvl="1" indent="-283464" eaLnBrk="1" fontAlgn="auto" hangingPunct="1">
              <a:lnSpc>
                <a:spcPct val="80000"/>
              </a:lnSpc>
              <a:spcAft>
                <a:spcPts val="0"/>
              </a:spcAft>
              <a:buFont typeface="Wingdings 3" charset="2"/>
              <a:buChar char=""/>
              <a:defRPr/>
            </a:pPr>
            <a:r>
              <a:rPr lang="ru-RU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Заменяет все вхождения определённого символа или последовательность символов в строке на другую.</a:t>
            </a:r>
            <a:endParaRPr lang="en-US" alt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82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E618445A-9E24-40CC-BDD0-E649DE4A7002}" type="slidenum">
              <a:rPr lang="en-NZ" altLang="en-US" sz="1400" smtClean="0">
                <a:solidFill>
                  <a:schemeClr val="tx2"/>
                </a:solidFill>
                <a:latin typeface="Tahoma" panose="020B0604030504040204" pitchFamily="34" charset="0"/>
              </a:rPr>
              <a:pPr algn="l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17</a:t>
            </a:fld>
            <a:endParaRPr lang="en-NZ" altLang="en-US" sz="1400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  <p:sp>
        <p:nvSpPr>
          <p:cNvPr id="34821" name="Text Box 6"/>
          <p:cNvSpPr txBox="1">
            <a:spLocks noChangeArrowheads="1"/>
          </p:cNvSpPr>
          <p:nvPr/>
        </p:nvSpPr>
        <p:spPr bwMode="auto">
          <a:xfrm>
            <a:off x="865188" y="4437063"/>
            <a:ext cx="4752975" cy="695325"/>
          </a:xfrm>
          <a:prstGeom prst="rect">
            <a:avLst/>
          </a:prstGeom>
          <a:solidFill>
            <a:srgbClr val="C0C0C0">
              <a:alpha val="50195"/>
            </a:srgbClr>
          </a:solidFill>
          <a:ln w="9525" algn="ctr">
            <a:solidFill>
              <a:srgbClr val="000000"/>
            </a:solidFill>
            <a:miter lim="800000"/>
            <a:headEnd/>
            <a:tailEnd type="none" w="lg" len="med"/>
          </a:ln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400" b="1">
                <a:solidFill>
                  <a:schemeClr val="tx1"/>
                </a:solidFill>
                <a:latin typeface="Courier New" panose="02070309020205020404" pitchFamily="49" charset="0"/>
              </a:rPr>
              <a:t>string s1 = "Battle of Hastings, 1066";            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400" b="1">
                <a:solidFill>
                  <a:schemeClr val="tx1"/>
                </a:solidFill>
                <a:latin typeface="Courier New" panose="02070309020205020404" pitchFamily="49" charset="0"/>
              </a:rPr>
              <a:t>Console.WriteLine(s1.IndexOf("Hastings"));              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400" b="1">
                <a:solidFill>
                  <a:schemeClr val="tx1"/>
                </a:solidFill>
                <a:latin typeface="Courier New" panose="02070309020205020404" pitchFamily="49" charset="0"/>
              </a:rPr>
              <a:t>Console.WriteLine(s1.IndexOf("1967"));</a:t>
            </a:r>
          </a:p>
        </p:txBody>
      </p:sp>
      <p:sp>
        <p:nvSpPr>
          <p:cNvPr id="34822" name="Text Box 7"/>
          <p:cNvSpPr txBox="1">
            <a:spLocks noChangeArrowheads="1"/>
          </p:cNvSpPr>
          <p:nvPr/>
        </p:nvSpPr>
        <p:spPr bwMode="auto">
          <a:xfrm>
            <a:off x="860425" y="6208713"/>
            <a:ext cx="6119813" cy="271462"/>
          </a:xfrm>
          <a:prstGeom prst="rect">
            <a:avLst/>
          </a:prstGeom>
          <a:solidFill>
            <a:srgbClr val="C0C0C0">
              <a:alpha val="50195"/>
            </a:srgbClr>
          </a:solidFill>
          <a:ln w="9525" algn="ctr">
            <a:solidFill>
              <a:srgbClr val="000000"/>
            </a:solidFill>
            <a:miter lim="800000"/>
            <a:headEnd/>
            <a:tailEnd type="none" w="lg" len="med"/>
          </a:ln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400" b="1">
                <a:solidFill>
                  <a:schemeClr val="tx1"/>
                </a:solidFill>
                <a:latin typeface="Courier New" panose="02070309020205020404" pitchFamily="49" charset="0"/>
              </a:rPr>
              <a:t>Console.WriteLine(p1.Replace("Documents", "Pictures"));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865188" y="927100"/>
            <a:ext cx="6345237" cy="709613"/>
          </a:xfrm>
        </p:spPr>
        <p:txBody>
          <a:bodyPr/>
          <a:lstStyle/>
          <a:p>
            <a:pPr eaLnBrk="1" hangingPunct="1"/>
            <a:r>
              <a:rPr lang="en-US" altLang="en-US"/>
              <a:t>Strings Manipulation (con’t)</a:t>
            </a:r>
          </a:p>
        </p:txBody>
      </p:sp>
      <p:sp>
        <p:nvSpPr>
          <p:cNvPr id="2765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865188" y="2492375"/>
            <a:ext cx="7604125" cy="3241675"/>
          </a:xfrm>
        </p:spPr>
        <p:txBody>
          <a:bodyPr rtlCol="0">
            <a:normAutofit/>
          </a:bodyPr>
          <a:lstStyle/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Trim()</a:t>
            </a:r>
          </a:p>
          <a:p>
            <a:pPr lvl="1" indent="-283464" eaLnBrk="1" fontAlgn="auto" hangingPunct="1">
              <a:lnSpc>
                <a:spcPct val="80000"/>
              </a:lnSpc>
              <a:spcAft>
                <a:spcPts val="0"/>
              </a:spcAft>
              <a:buFont typeface="Wingdings 3" charset="2"/>
              <a:buChar char=""/>
              <a:defRPr/>
            </a:pPr>
            <a:r>
              <a:rPr lang="ru-RU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Удаляет все вхождения заданных символом с начала и конца строки</a:t>
            </a:r>
            <a:endParaRPr lang="en-US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indent="-283464" eaLnBrk="1" fontAlgn="auto" hangingPunct="1">
              <a:lnSpc>
                <a:spcPct val="80000"/>
              </a:lnSpc>
              <a:spcAft>
                <a:spcPts val="0"/>
              </a:spcAft>
              <a:buFont typeface="Wingdings 3" charset="2"/>
              <a:buChar char=""/>
              <a:defRPr/>
            </a:pPr>
            <a:r>
              <a:rPr lang="ru-RU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Без параметров</a:t>
            </a:r>
            <a:r>
              <a:rPr lang="en-US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ru-RU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удаляет пустые строки</a:t>
            </a:r>
            <a:endParaRPr lang="en-US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indent="-283464" eaLnBrk="1" fontAlgn="auto" hangingPunct="1">
              <a:lnSpc>
                <a:spcPct val="80000"/>
              </a:lnSpc>
              <a:spcAft>
                <a:spcPts val="0"/>
              </a:spcAft>
              <a:buFont typeface="Wingdings 3" charset="2"/>
              <a:buChar char=""/>
              <a:defRPr/>
            </a:pPr>
            <a:r>
              <a:rPr lang="ru-RU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С параметром</a:t>
            </a:r>
            <a:r>
              <a:rPr lang="en-US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ru-RU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удаляет указанные символы</a:t>
            </a:r>
          </a:p>
          <a:p>
            <a:pPr lvl="1" indent="-283464" eaLnBrk="1" fontAlgn="auto" hangingPunct="1">
              <a:lnSpc>
                <a:spcPct val="80000"/>
              </a:lnSpc>
              <a:spcAft>
                <a:spcPts val="0"/>
              </a:spcAft>
              <a:buFont typeface="Wingdings 3" charset="2"/>
              <a:buChar char=""/>
              <a:defRPr/>
            </a:pPr>
            <a:r>
              <a:rPr lang="ru-RU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Пример:</a:t>
            </a:r>
          </a:p>
          <a:p>
            <a:pPr marL="402336" lvl="1" indent="0" eaLnBrk="1" fontAlgn="auto" hangingPunct="1">
              <a:lnSpc>
                <a:spcPct val="80000"/>
              </a:lnSpc>
              <a:spcAft>
                <a:spcPts val="0"/>
              </a:spcAft>
              <a:buFont typeface="Wingdings 3" panose="05040102010807070707" pitchFamily="18" charset="2"/>
              <a:buNone/>
              <a:defRPr/>
            </a:pPr>
            <a:endParaRPr lang="en-US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84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A8E3C764-936C-42DE-8412-B4C8156B446C}" type="slidenum">
              <a:rPr lang="en-NZ" altLang="en-US" sz="1400" smtClean="0">
                <a:solidFill>
                  <a:schemeClr val="tx2"/>
                </a:solidFill>
                <a:latin typeface="Tahoma" panose="020B0604030504040204" pitchFamily="34" charset="0"/>
              </a:rPr>
              <a:pPr algn="l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18</a:t>
            </a:fld>
            <a:endParaRPr lang="en-NZ" altLang="en-US" sz="1400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  <p:sp>
        <p:nvSpPr>
          <p:cNvPr id="35845" name="Text Box 14"/>
          <p:cNvSpPr txBox="1">
            <a:spLocks noChangeArrowheads="1"/>
          </p:cNvSpPr>
          <p:nvPr/>
        </p:nvSpPr>
        <p:spPr bwMode="auto">
          <a:xfrm>
            <a:off x="1979613" y="5027613"/>
            <a:ext cx="5040312" cy="696912"/>
          </a:xfrm>
          <a:prstGeom prst="rect">
            <a:avLst/>
          </a:prstGeom>
          <a:solidFill>
            <a:srgbClr val="C0C0C0">
              <a:alpha val="50195"/>
            </a:srgbClr>
          </a:solidFill>
          <a:ln w="9525" algn="ctr">
            <a:solidFill>
              <a:srgbClr val="000000"/>
            </a:solidFill>
            <a:miter lim="800000"/>
            <a:headEnd/>
            <a:tailEnd type="none" w="lg" len="med"/>
          </a:ln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400" b="1">
                <a:solidFill>
                  <a:schemeClr val="tx1"/>
                </a:solidFill>
                <a:latin typeface="Courier New" panose="02070309020205020404" pitchFamily="49" charset="0"/>
              </a:rPr>
              <a:t>string str1 = "*;|@123***456@|;*";            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400" b="1">
                <a:solidFill>
                  <a:schemeClr val="tx1"/>
                </a:solidFill>
                <a:latin typeface="Courier New" panose="02070309020205020404" pitchFamily="49" charset="0"/>
              </a:rPr>
              <a:t>string delim = "*;|@";            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400" b="1">
                <a:solidFill>
                  <a:schemeClr val="tx1"/>
                </a:solidFill>
                <a:latin typeface="Courier New" panose="02070309020205020404" pitchFamily="49" charset="0"/>
              </a:rPr>
              <a:t>string str2 = str1.Trim(delim.ToCharArray());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865188" y="927100"/>
            <a:ext cx="6345237" cy="709613"/>
          </a:xfrm>
        </p:spPr>
        <p:txBody>
          <a:bodyPr/>
          <a:lstStyle/>
          <a:p>
            <a:pPr eaLnBrk="1" hangingPunct="1"/>
            <a:r>
              <a:rPr lang="en-US" altLang="en-US"/>
              <a:t>Strings Manipulation (con’t)</a:t>
            </a:r>
          </a:p>
        </p:txBody>
      </p:sp>
      <p:sp>
        <p:nvSpPr>
          <p:cNvPr id="2765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865188" y="2492375"/>
            <a:ext cx="7604125" cy="4178300"/>
          </a:xfrm>
        </p:spPr>
        <p:txBody>
          <a:bodyPr rtlCol="0">
            <a:normAutofit/>
          </a:bodyPr>
          <a:lstStyle/>
          <a:p>
            <a:pPr lvl="1" indent="-283464" eaLnBrk="1" fontAlgn="auto" hangingPunct="1">
              <a:lnSpc>
                <a:spcPct val="80000"/>
              </a:lnSpc>
              <a:spcAft>
                <a:spcPts val="0"/>
              </a:spcAft>
              <a:buFont typeface="Wingdings 3" charset="2"/>
              <a:buChar char=""/>
              <a:defRPr/>
            </a:pPr>
            <a:endParaRPr lang="en-US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alt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SubString</a:t>
            </a:r>
            <a:r>
              <a:rPr lang="en-US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()</a:t>
            </a:r>
          </a:p>
          <a:p>
            <a:pPr lvl="1" indent="-283464" eaLnBrk="1" fontAlgn="auto" hangingPunct="1">
              <a:lnSpc>
                <a:spcPct val="80000"/>
              </a:lnSpc>
              <a:spcAft>
                <a:spcPts val="0"/>
              </a:spcAft>
              <a:buFont typeface="Wingdings 3" charset="2"/>
              <a:buChar char=""/>
              <a:defRPr/>
            </a:pPr>
            <a:r>
              <a:rPr lang="ru-RU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Получает подстроку заданной строки</a:t>
            </a:r>
            <a:endParaRPr lang="en-US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indent="-283464" eaLnBrk="1" fontAlgn="auto" hangingPunct="1">
              <a:lnSpc>
                <a:spcPct val="80000"/>
              </a:lnSpc>
              <a:spcAft>
                <a:spcPts val="0"/>
              </a:spcAft>
              <a:buFont typeface="Wingdings 3" charset="2"/>
              <a:buChar char=""/>
              <a:defRPr/>
            </a:pPr>
            <a:r>
              <a:rPr lang="ru-RU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Параметры</a:t>
            </a:r>
            <a:r>
              <a:rPr lang="en-US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ru-RU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начальный индекс и кол-во символов</a:t>
            </a:r>
          </a:p>
          <a:p>
            <a:pPr lvl="1" indent="-283464" eaLnBrk="1" fontAlgn="auto" hangingPunct="1">
              <a:lnSpc>
                <a:spcPct val="80000"/>
              </a:lnSpc>
              <a:spcAft>
                <a:spcPts val="0"/>
              </a:spcAft>
              <a:buFont typeface="Wingdings 3" charset="2"/>
              <a:buChar char=""/>
              <a:defRPr/>
            </a:pPr>
            <a:r>
              <a:rPr lang="ru-RU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Пример:</a:t>
            </a:r>
            <a:endParaRPr lang="en-US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86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ECCAE738-20A6-4C2A-B43B-5DA0C406D7EC}" type="slidenum">
              <a:rPr lang="en-NZ" altLang="en-US" sz="1400" smtClean="0">
                <a:solidFill>
                  <a:schemeClr val="tx2"/>
                </a:solidFill>
                <a:latin typeface="Tahoma" panose="020B0604030504040204" pitchFamily="34" charset="0"/>
              </a:rPr>
              <a:pPr algn="l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19</a:t>
            </a:fld>
            <a:endParaRPr lang="en-NZ" altLang="en-US" sz="1400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  <p:sp>
        <p:nvSpPr>
          <p:cNvPr id="36869" name="Text Box 4"/>
          <p:cNvSpPr txBox="1">
            <a:spLocks noChangeArrowheads="1"/>
          </p:cNvSpPr>
          <p:nvPr/>
        </p:nvSpPr>
        <p:spPr bwMode="auto">
          <a:xfrm>
            <a:off x="2627313" y="4797425"/>
            <a:ext cx="4248150" cy="484188"/>
          </a:xfrm>
          <a:prstGeom prst="rect">
            <a:avLst/>
          </a:prstGeom>
          <a:solidFill>
            <a:srgbClr val="C0C0C0">
              <a:alpha val="50195"/>
            </a:srgbClr>
          </a:solidFill>
          <a:ln w="9525" algn="ctr">
            <a:solidFill>
              <a:srgbClr val="000000"/>
            </a:solidFill>
            <a:miter lim="800000"/>
            <a:headEnd/>
            <a:tailEnd type="none" w="lg" len="med"/>
          </a:ln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400" b="1">
                <a:solidFill>
                  <a:schemeClr val="tx1"/>
                </a:solidFill>
                <a:latin typeface="Courier New" panose="02070309020205020404" pitchFamily="49" charset="0"/>
              </a:rPr>
              <a:t>string s4 = "Visual C# Express";            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400" b="1">
                <a:solidFill>
                  <a:schemeClr val="tx1"/>
                </a:solidFill>
                <a:latin typeface="Courier New" panose="02070309020205020404" pitchFamily="49" charset="0"/>
              </a:rPr>
              <a:t>Console.WriteLine(s4.Substring(7, 2));</a:t>
            </a:r>
          </a:p>
        </p:txBody>
      </p:sp>
      <p:sp>
        <p:nvSpPr>
          <p:cNvPr id="36870" name="AutoShape 16"/>
          <p:cNvSpPr>
            <a:spLocks noChangeArrowheads="1"/>
          </p:cNvSpPr>
          <p:nvPr/>
        </p:nvSpPr>
        <p:spPr bwMode="auto">
          <a:xfrm>
            <a:off x="1906588" y="4941888"/>
            <a:ext cx="576262" cy="360362"/>
          </a:xfrm>
          <a:prstGeom prst="wedgeRectCallout">
            <a:avLst>
              <a:gd name="adj1" fmla="val 71764"/>
              <a:gd name="adj2" fmla="val -9472"/>
            </a:avLst>
          </a:prstGeom>
          <a:solidFill>
            <a:schemeClr val="bg1"/>
          </a:solidFill>
          <a:ln w="12700" algn="ctr">
            <a:solidFill>
              <a:srgbClr val="800000"/>
            </a:solidFill>
            <a:miter lim="800000"/>
            <a:headEnd/>
            <a:tailEnd type="none" w="lg" len="med"/>
          </a:ln>
        </p:spPr>
        <p:txBody>
          <a:bodyPr anchor="ctr"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1"/>
                </a:solidFill>
                <a:latin typeface="Tahoma" panose="020B0604030504040204" pitchFamily="34" charset="0"/>
              </a:rPr>
              <a:t>C#</a:t>
            </a:r>
            <a:endParaRPr lang="en-NZ" altLang="en-US" sz="1400" b="1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549275"/>
            <a:ext cx="7772400" cy="1295400"/>
          </a:xfrm>
        </p:spPr>
        <p:txBody>
          <a:bodyPr/>
          <a:lstStyle/>
          <a:p>
            <a:pPr eaLnBrk="1" hangingPunct="1"/>
            <a:r>
              <a:rPr lang="ru-RU" altLang="en-US"/>
              <a:t>В сегодняшней лекции</a:t>
            </a:r>
            <a:endParaRPr lang="en-NZ" altLang="en-US"/>
          </a:p>
        </p:txBody>
      </p:sp>
      <p:sp>
        <p:nvSpPr>
          <p:cNvPr id="1945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590550" y="2349500"/>
            <a:ext cx="7943850" cy="4248150"/>
          </a:xfrm>
        </p:spPr>
        <p:txBody>
          <a:bodyPr/>
          <a:lstStyle/>
          <a:p>
            <a:pPr eaLnBrk="1" hangingPunct="1">
              <a:lnSpc>
                <a:spcPct val="70000"/>
              </a:lnSpc>
            </a:pPr>
            <a:r>
              <a:rPr lang="ru-RU" altLang="en-US" sz="2400"/>
              <a:t>Изучение применения фундаментальных аспектов </a:t>
            </a:r>
            <a:r>
              <a:rPr lang="en-US" altLang="en-US" sz="2400"/>
              <a:t>C#</a:t>
            </a:r>
          </a:p>
          <a:p>
            <a:pPr lvl="1" eaLnBrk="1" hangingPunct="1">
              <a:lnSpc>
                <a:spcPct val="70000"/>
              </a:lnSpc>
            </a:pPr>
            <a:r>
              <a:rPr lang="ru-RU" altLang="en-US" sz="2000"/>
              <a:t>Массивы</a:t>
            </a:r>
            <a:endParaRPr lang="en-US" altLang="en-US" sz="2000"/>
          </a:p>
          <a:p>
            <a:pPr lvl="2" eaLnBrk="1" hangingPunct="1">
              <a:lnSpc>
                <a:spcPct val="70000"/>
              </a:lnSpc>
            </a:pPr>
            <a:r>
              <a:rPr lang="ru-RU" altLang="en-US" sz="1600"/>
              <a:t>Включая массивы объектов и многомерные массивы</a:t>
            </a:r>
            <a:endParaRPr lang="en-US" altLang="en-US" sz="1600"/>
          </a:p>
          <a:p>
            <a:pPr lvl="1" eaLnBrk="1" hangingPunct="1">
              <a:lnSpc>
                <a:spcPct val="70000"/>
              </a:lnSpc>
            </a:pPr>
            <a:r>
              <a:rPr lang="ru-RU" altLang="en-US" sz="2000"/>
              <a:t>Строки</a:t>
            </a:r>
            <a:endParaRPr lang="en-US" altLang="en-US" sz="2000"/>
          </a:p>
          <a:p>
            <a:pPr lvl="2" eaLnBrk="1" hangingPunct="1">
              <a:lnSpc>
                <a:spcPct val="70000"/>
              </a:lnSpc>
            </a:pPr>
            <a:r>
              <a:rPr lang="ru-RU" altLang="en-US" sz="1600"/>
              <a:t>Создание, обработка и сравнение</a:t>
            </a:r>
            <a:endParaRPr lang="en-US" altLang="en-US" sz="1600"/>
          </a:p>
          <a:p>
            <a:pPr lvl="1" eaLnBrk="1" hangingPunct="1">
              <a:lnSpc>
                <a:spcPct val="70000"/>
              </a:lnSpc>
            </a:pPr>
            <a:r>
              <a:rPr lang="ru-RU" altLang="en-US" sz="2000"/>
              <a:t>Методы и параметры</a:t>
            </a:r>
            <a:endParaRPr lang="en-US" altLang="en-US" sz="2000"/>
          </a:p>
          <a:p>
            <a:pPr lvl="2" eaLnBrk="1" hangingPunct="1">
              <a:lnSpc>
                <a:spcPct val="70000"/>
              </a:lnSpc>
            </a:pPr>
            <a:r>
              <a:rPr lang="ru-RU" altLang="en-US" sz="1600"/>
              <a:t>Ссылочные и значимые параметры</a:t>
            </a:r>
            <a:endParaRPr lang="en-US" altLang="en-US" sz="1600"/>
          </a:p>
          <a:p>
            <a:pPr lvl="2" eaLnBrk="1" hangingPunct="1">
              <a:lnSpc>
                <a:spcPct val="70000"/>
              </a:lnSpc>
            </a:pPr>
            <a:r>
              <a:rPr lang="ru-RU" altLang="en-US" sz="1600"/>
              <a:t>Статические поля и методы</a:t>
            </a:r>
            <a:endParaRPr lang="en-US" altLang="en-US" sz="1600"/>
          </a:p>
          <a:p>
            <a:pPr eaLnBrk="1" hangingPunct="1">
              <a:lnSpc>
                <a:spcPct val="70000"/>
              </a:lnSpc>
            </a:pPr>
            <a:endParaRPr lang="en-US" altLang="zh-TW" sz="2400"/>
          </a:p>
        </p:txBody>
      </p:sp>
      <p:sp>
        <p:nvSpPr>
          <p:cNvPr id="1946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6DAF7BA4-52A9-47DF-982F-450AA578F66C}" type="slidenum">
              <a:rPr lang="en-NZ" altLang="en-US" sz="1400" smtClean="0">
                <a:solidFill>
                  <a:schemeClr val="tx2"/>
                </a:solidFill>
                <a:latin typeface="Tahoma" panose="020B0604030504040204" pitchFamily="34" charset="0"/>
              </a:rPr>
              <a:pPr algn="l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2</a:t>
            </a:fld>
            <a:endParaRPr lang="en-NZ" altLang="en-US" sz="1400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865188" y="927100"/>
            <a:ext cx="6345237" cy="709613"/>
          </a:xfrm>
        </p:spPr>
        <p:txBody>
          <a:bodyPr/>
          <a:lstStyle/>
          <a:p>
            <a:pPr eaLnBrk="1" hangingPunct="1"/>
            <a:r>
              <a:rPr lang="en-US" altLang="en-US"/>
              <a:t>Strings Manipulation (con’t)</a:t>
            </a:r>
          </a:p>
        </p:txBody>
      </p:sp>
      <p:sp>
        <p:nvSpPr>
          <p:cNvPr id="2765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574675" y="2349500"/>
            <a:ext cx="7894638" cy="3816350"/>
          </a:xfrm>
        </p:spPr>
        <p:txBody>
          <a:bodyPr rtlCol="0">
            <a:normAutofit/>
          </a:bodyPr>
          <a:lstStyle/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Split</a:t>
            </a:r>
          </a:p>
          <a:p>
            <a:pPr lvl="1" indent="-283464" eaLnBrk="1" fontAlgn="auto" hangingPunct="1">
              <a:lnSpc>
                <a:spcPct val="80000"/>
              </a:lnSpc>
              <a:spcAft>
                <a:spcPts val="0"/>
              </a:spcAft>
              <a:buFont typeface="Wingdings 3" charset="2"/>
              <a:buChar char=""/>
              <a:defRPr/>
            </a:pPr>
            <a:r>
              <a:rPr lang="ru-RU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Возвращает массив из строк, которые содержат части исходной строки, разделённые по вхождению определённого элемента</a:t>
            </a:r>
            <a:endParaRPr lang="en-US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indent="-283464" eaLnBrk="1" fontAlgn="auto" hangingPunct="1">
              <a:lnSpc>
                <a:spcPct val="80000"/>
              </a:lnSpc>
              <a:spcAft>
                <a:spcPts val="0"/>
              </a:spcAft>
              <a:buFont typeface="Wingdings 3" charset="2"/>
              <a:buChar char=""/>
              <a:defRPr/>
            </a:pPr>
            <a:r>
              <a:rPr lang="ru-RU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Параметр</a:t>
            </a:r>
            <a:r>
              <a:rPr lang="en-US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ru-RU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разделитель строки</a:t>
            </a:r>
          </a:p>
          <a:p>
            <a:pPr lvl="1" indent="-283464" eaLnBrk="1" fontAlgn="auto" hangingPunct="1">
              <a:lnSpc>
                <a:spcPct val="80000"/>
              </a:lnSpc>
              <a:spcAft>
                <a:spcPts val="0"/>
              </a:spcAft>
              <a:buFont typeface="Wingdings 3" charset="2"/>
              <a:buChar char=""/>
              <a:defRPr/>
            </a:pPr>
            <a:r>
              <a:rPr lang="ru-RU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Пример:</a:t>
            </a:r>
            <a:endParaRPr lang="en-US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89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CC3E1581-D48F-4B9D-853A-D4A3B7F5AF85}" type="slidenum">
              <a:rPr lang="en-NZ" altLang="en-US" sz="1400" smtClean="0">
                <a:solidFill>
                  <a:schemeClr val="tx2"/>
                </a:solidFill>
                <a:latin typeface="Tahoma" panose="020B0604030504040204" pitchFamily="34" charset="0"/>
              </a:rPr>
              <a:pPr algn="l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20</a:t>
            </a:fld>
            <a:endParaRPr lang="en-NZ" altLang="en-US" sz="1400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  <p:sp>
        <p:nvSpPr>
          <p:cNvPr id="37893" name="Text Box 5"/>
          <p:cNvSpPr txBox="1">
            <a:spLocks noChangeArrowheads="1"/>
          </p:cNvSpPr>
          <p:nvPr/>
        </p:nvSpPr>
        <p:spPr bwMode="auto">
          <a:xfrm>
            <a:off x="2230438" y="4886325"/>
            <a:ext cx="4897437" cy="696913"/>
          </a:xfrm>
          <a:prstGeom prst="rect">
            <a:avLst/>
          </a:prstGeom>
          <a:solidFill>
            <a:srgbClr val="C0C0C0">
              <a:alpha val="50195"/>
            </a:srgbClr>
          </a:solidFill>
          <a:ln w="9525" algn="ctr">
            <a:solidFill>
              <a:srgbClr val="000000"/>
            </a:solidFill>
            <a:miter lim="800000"/>
            <a:headEnd/>
            <a:tailEnd type="none" w="lg" len="med"/>
          </a:ln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400" b="1">
                <a:solidFill>
                  <a:schemeClr val="tx1"/>
                </a:solidFill>
                <a:latin typeface="Courier New" panose="02070309020205020404" pitchFamily="49" charset="0"/>
              </a:rPr>
              <a:t>char[] delimiter = new Char[] { ' ', '.' };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400" b="1">
                <a:solidFill>
                  <a:schemeClr val="tx1"/>
                </a:solidFill>
                <a:latin typeface="Courier New" panose="02070309020205020404" pitchFamily="49" charset="0"/>
              </a:rPr>
              <a:t>string words = "this is";            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400" b="1">
                <a:solidFill>
                  <a:schemeClr val="tx1"/>
                </a:solidFill>
                <a:latin typeface="Courier New" panose="02070309020205020404" pitchFamily="49" charset="0"/>
              </a:rPr>
              <a:t>string[] split = words.Split(delimiter);            </a:t>
            </a:r>
          </a:p>
        </p:txBody>
      </p:sp>
      <p:sp>
        <p:nvSpPr>
          <p:cNvPr id="37894" name="AutoShape 10"/>
          <p:cNvSpPr>
            <a:spLocks noChangeArrowheads="1"/>
          </p:cNvSpPr>
          <p:nvPr/>
        </p:nvSpPr>
        <p:spPr bwMode="auto">
          <a:xfrm>
            <a:off x="6840538" y="4886325"/>
            <a:ext cx="576262" cy="433388"/>
          </a:xfrm>
          <a:prstGeom prst="wedgeRectCallout">
            <a:avLst>
              <a:gd name="adj1" fmla="val -77546"/>
              <a:gd name="adj2" fmla="val 20694"/>
            </a:avLst>
          </a:prstGeom>
          <a:solidFill>
            <a:schemeClr val="bg1"/>
          </a:solidFill>
          <a:ln w="12700" algn="ctr">
            <a:solidFill>
              <a:srgbClr val="800000"/>
            </a:solidFill>
            <a:miter lim="800000"/>
            <a:headEnd/>
            <a:tailEnd type="none" w="lg" len="med"/>
          </a:ln>
        </p:spPr>
        <p:txBody>
          <a:bodyPr anchor="ctr"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1"/>
                </a:solidFill>
                <a:latin typeface="Tahoma" panose="020B0604030504040204" pitchFamily="34" charset="0"/>
              </a:rPr>
              <a:t>this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1"/>
                </a:solidFill>
                <a:latin typeface="Tahoma" panose="020B0604030504040204" pitchFamily="34" charset="0"/>
              </a:rPr>
              <a:t>is</a:t>
            </a:r>
            <a:endParaRPr lang="en-NZ" altLang="en-US" sz="1400" b="1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857250" y="692150"/>
            <a:ext cx="7526338" cy="1152525"/>
          </a:xfrm>
        </p:spPr>
        <p:txBody>
          <a:bodyPr/>
          <a:lstStyle/>
          <a:p>
            <a:pPr eaLnBrk="1" hangingPunct="1"/>
            <a:r>
              <a:rPr lang="ru-RU" altLang="en-US"/>
              <a:t>Методы</a:t>
            </a:r>
            <a:endParaRPr lang="en-US" altLang="en-US"/>
          </a:p>
        </p:txBody>
      </p:sp>
      <p:sp>
        <p:nvSpPr>
          <p:cNvPr id="3174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539750" y="2420938"/>
            <a:ext cx="8064500" cy="3671887"/>
          </a:xfrm>
        </p:spPr>
        <p:txBody>
          <a:bodyPr rtlCol="0">
            <a:normAutofit/>
          </a:bodyPr>
          <a:lstStyle/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 3" charset="2"/>
              <a:buChar char=""/>
              <a:defRPr/>
            </a:pPr>
            <a:r>
              <a:rPr lang="ru-RU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Метод это блок кода, который выполняет одно специфичное действие</a:t>
            </a:r>
            <a:endParaRPr lang="en-US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 3" charset="2"/>
              <a:buChar char=""/>
              <a:defRPr/>
            </a:pPr>
            <a:r>
              <a:rPr lang="ru-RU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Методы могут изменять поля и свойства объекта</a:t>
            </a:r>
            <a:endParaRPr lang="en-US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 3" charset="2"/>
              <a:buChar char=""/>
              <a:defRPr/>
            </a:pPr>
            <a:r>
              <a:rPr lang="ru-RU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Методы состоят из двух частей – сигнатура метода и тело метода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 3" charset="2"/>
              <a:buChar char=""/>
              <a:defRPr/>
            </a:pPr>
            <a:r>
              <a:rPr lang="ru-RU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Пример:</a:t>
            </a:r>
            <a:endParaRPr lang="en-US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916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76AFC6B6-34D9-4DB3-AACC-6B53B1099595}" type="slidenum">
              <a:rPr lang="en-NZ" altLang="en-US" sz="1400" smtClean="0">
                <a:solidFill>
                  <a:schemeClr val="tx2"/>
                </a:solidFill>
                <a:latin typeface="Tahoma" panose="020B0604030504040204" pitchFamily="34" charset="0"/>
              </a:rPr>
              <a:pPr algn="l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21</a:t>
            </a:fld>
            <a:endParaRPr lang="en-NZ" altLang="en-US" sz="1400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  <p:sp>
        <p:nvSpPr>
          <p:cNvPr id="38917" name="Text Box 4"/>
          <p:cNvSpPr txBox="1">
            <a:spLocks noChangeArrowheads="1"/>
          </p:cNvSpPr>
          <p:nvPr/>
        </p:nvSpPr>
        <p:spPr bwMode="auto">
          <a:xfrm>
            <a:off x="3000375" y="5013325"/>
            <a:ext cx="3240088" cy="909638"/>
          </a:xfrm>
          <a:prstGeom prst="rect">
            <a:avLst/>
          </a:prstGeom>
          <a:solidFill>
            <a:srgbClr val="C0C0C0">
              <a:alpha val="50195"/>
            </a:srgbClr>
          </a:solidFill>
          <a:ln w="9525" algn="ctr">
            <a:solidFill>
              <a:srgbClr val="000000"/>
            </a:solidFill>
            <a:miter lim="800000"/>
            <a:headEnd/>
            <a:tailEnd type="none" w="lg" len="med"/>
          </a:ln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400" b="1">
                <a:solidFill>
                  <a:schemeClr val="tx1"/>
                </a:solidFill>
                <a:latin typeface="Courier New" panose="02070309020205020404" pitchFamily="49" charset="0"/>
              </a:rPr>
              <a:t>public string GetStatus() {</a:t>
            </a:r>
            <a:endParaRPr lang="en-NZ" altLang="en-US" sz="1400" b="1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NZ" altLang="en-US" sz="1400" b="1">
                <a:solidFill>
                  <a:schemeClr val="tx1"/>
                </a:solidFill>
                <a:latin typeface="Courier New" panose="02070309020205020404" pitchFamily="49" charset="0"/>
              </a:rPr>
              <a:t>  ...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NZ" altLang="en-US" sz="1400" b="1">
                <a:solidFill>
                  <a:schemeClr val="tx1"/>
                </a:solidFill>
                <a:latin typeface="Courier New" panose="02070309020205020404" pitchFamily="49" charset="0"/>
              </a:rPr>
              <a:t>  return ...;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NZ" altLang="en-US" sz="1400" b="1">
                <a:solidFill>
                  <a:schemeClr val="tx1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857250" y="692150"/>
            <a:ext cx="7526338" cy="1152525"/>
          </a:xfrm>
        </p:spPr>
        <p:txBody>
          <a:bodyPr/>
          <a:lstStyle/>
          <a:p>
            <a:pPr eaLnBrk="1" hangingPunct="1"/>
            <a:r>
              <a:rPr lang="ru-RU" altLang="en-US"/>
              <a:t>Методы</a:t>
            </a:r>
            <a:endParaRPr lang="en-US" altLang="en-US"/>
          </a:p>
        </p:txBody>
      </p:sp>
      <p:sp>
        <p:nvSpPr>
          <p:cNvPr id="3174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179388" y="2420938"/>
            <a:ext cx="8424862" cy="3671887"/>
          </a:xfrm>
        </p:spPr>
        <p:txBody>
          <a:bodyPr rtlCol="0">
            <a:normAutofit/>
          </a:bodyPr>
          <a:lstStyle/>
          <a:p>
            <a:pPr lvl="1" indent="-283464" eaLnBrk="1" fontAlgn="auto" hangingPunct="1">
              <a:lnSpc>
                <a:spcPct val="80000"/>
              </a:lnSpc>
              <a:spcAft>
                <a:spcPts val="0"/>
              </a:spcAft>
              <a:buFont typeface="Wingdings 3" charset="2"/>
              <a:buChar char=""/>
              <a:defRPr/>
            </a:pPr>
            <a:r>
              <a:rPr lang="ru-RU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Методы определяются внутри классов с указанием модификатора доступа</a:t>
            </a:r>
            <a:r>
              <a:rPr lang="en-US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ru-RU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возвращаемого значения</a:t>
            </a:r>
            <a:r>
              <a:rPr lang="en-US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ru-RU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имени метода</a:t>
            </a:r>
            <a:r>
              <a:rPr lang="en-US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ru-RU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и параметров метода (опционально)</a:t>
            </a:r>
            <a:r>
              <a:rPr lang="en-US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960120" lvl="2" eaLnBrk="1" fontAlgn="auto" hangingPunct="1">
              <a:lnSpc>
                <a:spcPct val="80000"/>
              </a:lnSpc>
              <a:spcAft>
                <a:spcPts val="0"/>
              </a:spcAft>
              <a:buFont typeface="Wingdings 3" charset="2"/>
              <a:buChar char=""/>
              <a:defRPr/>
            </a:pPr>
            <a:r>
              <a:rPr lang="ru-RU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Параметр метода должен указывать своё имя и тип</a:t>
            </a:r>
            <a:endParaRPr lang="en-US" alt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960120" lvl="2" eaLnBrk="1" fontAlgn="auto" hangingPunct="1">
              <a:lnSpc>
                <a:spcPct val="80000"/>
              </a:lnSpc>
              <a:spcAft>
                <a:spcPts val="0"/>
              </a:spcAft>
              <a:buFont typeface="Wingdings 3" charset="2"/>
              <a:buChar char=""/>
              <a:defRPr/>
            </a:pPr>
            <a:r>
              <a:rPr lang="ru-RU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Возвращаемый тип указывает на то, какого типа переменную будет ожидать код, вызывающий метод</a:t>
            </a:r>
            <a:endParaRPr lang="en-US" alt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234440" lvl="3" eaLnBrk="1" fontAlgn="auto" hangingPunct="1">
              <a:lnSpc>
                <a:spcPct val="80000"/>
              </a:lnSpc>
              <a:spcAft>
                <a:spcPts val="0"/>
              </a:spcAft>
              <a:buFont typeface="Wingdings 3" charset="2"/>
              <a:buChar char=""/>
              <a:defRPr/>
            </a:pPr>
            <a:r>
              <a:rPr lang="ru-RU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Метод, который не возвращает значений будет иметь тип </a:t>
            </a:r>
            <a:r>
              <a:rPr lang="en-US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void</a:t>
            </a:r>
          </a:p>
          <a:p>
            <a:pPr lvl="1" indent="-283464" eaLnBrk="1" fontAlgn="auto" hangingPunct="1">
              <a:lnSpc>
                <a:spcPct val="80000"/>
              </a:lnSpc>
              <a:spcAft>
                <a:spcPts val="0"/>
              </a:spcAft>
              <a:buFont typeface="Wingdings 3" charset="2"/>
              <a:buChar char=""/>
              <a:defRPr/>
            </a:pPr>
            <a:r>
              <a:rPr lang="ru-RU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Тело метода это место, где происходит выполнение логики</a:t>
            </a:r>
            <a:r>
              <a:rPr lang="en-US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ru-RU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Он содержит инструкции по выполнению метода.</a:t>
            </a:r>
            <a:endParaRPr lang="en-US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960120" lvl="2" eaLnBrk="1" fontAlgn="auto" hangingPunct="1">
              <a:lnSpc>
                <a:spcPct val="80000"/>
              </a:lnSpc>
              <a:spcAft>
                <a:spcPts val="0"/>
              </a:spcAft>
              <a:buFont typeface="Wingdings 3" charset="2"/>
              <a:buChar char=""/>
              <a:defRPr/>
            </a:pPr>
            <a:r>
              <a:rPr lang="ru-RU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Ключевое слово </a:t>
            </a:r>
            <a:r>
              <a:rPr lang="en-US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</a:rPr>
              <a:t>return</a:t>
            </a:r>
            <a:r>
              <a:rPr lang="en-US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ru-RU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определяет значение, которое будет возвращено вызывающему коду</a:t>
            </a:r>
            <a:endParaRPr lang="en-US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940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DA65702B-8918-44EF-86AD-FD20FDB1CC0D}" type="slidenum">
              <a:rPr lang="en-NZ" altLang="en-US" sz="1400" smtClean="0">
                <a:solidFill>
                  <a:schemeClr val="tx2"/>
                </a:solidFill>
                <a:latin typeface="Tahoma" panose="020B0604030504040204" pitchFamily="34" charset="0"/>
              </a:rPr>
              <a:pPr algn="l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22</a:t>
            </a:fld>
            <a:endParaRPr lang="en-NZ" altLang="en-US" sz="1400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865188" y="927100"/>
            <a:ext cx="6345237" cy="709613"/>
          </a:xfrm>
        </p:spPr>
        <p:txBody>
          <a:bodyPr/>
          <a:lstStyle/>
          <a:p>
            <a:pPr eaLnBrk="1" hangingPunct="1"/>
            <a:r>
              <a:rPr lang="ru-RU" altLang="en-US"/>
              <a:t>Передача параметров</a:t>
            </a:r>
            <a:endParaRPr lang="en-US" altLang="en-US"/>
          </a:p>
        </p:txBody>
      </p:sp>
      <p:sp>
        <p:nvSpPr>
          <p:cNvPr id="3277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590550" y="2492375"/>
            <a:ext cx="8013700" cy="3960813"/>
          </a:xfrm>
        </p:spPr>
        <p:txBody>
          <a:bodyPr rtlCol="0">
            <a:normAutofit fontScale="92500" lnSpcReduction="20000"/>
          </a:bodyPr>
          <a:lstStyle/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Wingdings 3" charset="2"/>
              <a:buChar char=""/>
              <a:defRPr/>
            </a:pPr>
            <a:r>
              <a:rPr lang="ru-RU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Метод иногда может модифицировать параметр, это зависит от следующих составляющих</a:t>
            </a:r>
            <a:r>
              <a:rPr lang="en-US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</a:p>
          <a:p>
            <a:pPr lvl="1" indent="-283464" eaLnBrk="1" fontAlgn="auto" hangingPunct="1">
              <a:lnSpc>
                <a:spcPct val="90000"/>
              </a:lnSpc>
              <a:spcAft>
                <a:spcPts val="0"/>
              </a:spcAft>
              <a:buFont typeface="Wingdings 3" charset="2"/>
              <a:buChar char=""/>
              <a:defRPr/>
            </a:pPr>
            <a:r>
              <a:rPr lang="ru-RU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Является аргумент значимым или ссылочным типом</a:t>
            </a:r>
            <a:endParaRPr lang="en-US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indent="-283464" eaLnBrk="1" fontAlgn="auto" hangingPunct="1">
              <a:lnSpc>
                <a:spcPct val="90000"/>
              </a:lnSpc>
              <a:spcAft>
                <a:spcPts val="0"/>
              </a:spcAft>
              <a:buFont typeface="Wingdings 3" charset="2"/>
              <a:buChar char=""/>
              <a:defRPr/>
            </a:pPr>
            <a:r>
              <a:rPr lang="ru-RU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Был ли передан аргумент по ссылке</a:t>
            </a:r>
            <a:endParaRPr lang="en-US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Wingdings 3" charset="2"/>
              <a:buChar char=""/>
              <a:defRPr/>
            </a:pPr>
            <a:r>
              <a:rPr lang="ru-RU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По умолчанию аргумент передаётся не по ссылке</a:t>
            </a:r>
            <a:endParaRPr lang="en-US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Wingdings 3" charset="2"/>
              <a:buChar char=""/>
              <a:defRPr/>
            </a:pPr>
            <a:r>
              <a:rPr lang="ru-RU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Передача аргументов по ссылке</a:t>
            </a:r>
            <a:endParaRPr lang="en-US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indent="-283464" eaLnBrk="1" fontAlgn="auto" hangingPunct="1">
              <a:lnSpc>
                <a:spcPct val="90000"/>
              </a:lnSpc>
              <a:spcAft>
                <a:spcPts val="0"/>
              </a:spcAft>
              <a:buFont typeface="Wingdings 3" charset="2"/>
              <a:buChar char=""/>
              <a:defRPr/>
            </a:pPr>
            <a:r>
              <a:rPr lang="ru-RU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Изменение аргумента в методе приведёт к изменению аргумента в вызывающем коде</a:t>
            </a:r>
            <a:endParaRPr lang="en-US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indent="-283464" eaLnBrk="1" fontAlgn="auto" hangingPunct="1">
              <a:lnSpc>
                <a:spcPct val="90000"/>
              </a:lnSpc>
              <a:spcAft>
                <a:spcPts val="0"/>
              </a:spcAft>
              <a:buFont typeface="Wingdings 3" charset="2"/>
              <a:buChar char=""/>
              <a:defRPr/>
            </a:pPr>
            <a:r>
              <a:rPr lang="ru-RU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Использование ключевых слов </a:t>
            </a:r>
            <a:r>
              <a:rPr lang="en-US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ref</a:t>
            </a:r>
            <a:r>
              <a:rPr lang="en-US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ru-RU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и</a:t>
            </a:r>
            <a:r>
              <a:rPr lang="en-US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out</a:t>
            </a:r>
            <a:endParaRPr lang="en-US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960120" lvl="2" eaLnBrk="1" fontAlgn="auto" hangingPunct="1">
              <a:lnSpc>
                <a:spcPct val="90000"/>
              </a:lnSpc>
              <a:spcAft>
                <a:spcPts val="0"/>
              </a:spcAft>
              <a:buFont typeface="Wingdings 3" charset="2"/>
              <a:buChar char=""/>
              <a:defRPr/>
            </a:pPr>
            <a:r>
              <a:rPr lang="ru-RU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Важно</a:t>
            </a:r>
            <a:r>
              <a:rPr lang="en-US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 ref </a:t>
            </a:r>
            <a:r>
              <a:rPr lang="ru-RU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требует, чтобы переменная была проинициализирована перед передачей в функцию</a:t>
            </a:r>
            <a:endParaRPr lang="en-US" alt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960120" lvl="2" eaLnBrk="1" fontAlgn="auto" hangingPunct="1">
              <a:lnSpc>
                <a:spcPct val="90000"/>
              </a:lnSpc>
              <a:spcAft>
                <a:spcPts val="0"/>
              </a:spcAft>
              <a:buFont typeface="Wingdings 3" charset="2"/>
              <a:buChar char=""/>
              <a:defRPr/>
            </a:pPr>
            <a:r>
              <a:rPr lang="ru-RU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Важно</a:t>
            </a:r>
            <a:r>
              <a:rPr lang="en-US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out </a:t>
            </a:r>
            <a:r>
              <a:rPr lang="ru-RU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требует, чтобы в теле метода переменной было присвоено какое-то значение</a:t>
            </a:r>
            <a:endParaRPr lang="en-US" alt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Wingdings 3" charset="2"/>
              <a:buChar char=""/>
              <a:defRPr/>
            </a:pPr>
            <a:endParaRPr lang="en-US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96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1E90E8FC-9F0C-40DF-9CA7-08C595D77392}" type="slidenum">
              <a:rPr lang="en-NZ" altLang="en-US" sz="1400" smtClean="0">
                <a:solidFill>
                  <a:schemeClr val="tx2"/>
                </a:solidFill>
                <a:latin typeface="Tahoma" panose="020B0604030504040204" pitchFamily="34" charset="0"/>
              </a:rPr>
              <a:pPr algn="l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23</a:t>
            </a:fld>
            <a:endParaRPr lang="en-NZ" altLang="en-US" sz="1400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865188" y="927100"/>
            <a:ext cx="6345237" cy="709613"/>
          </a:xfrm>
        </p:spPr>
        <p:txBody>
          <a:bodyPr/>
          <a:lstStyle/>
          <a:p>
            <a:pPr eaLnBrk="1" hangingPunct="1"/>
            <a:r>
              <a:rPr lang="ru-RU" altLang="en-US"/>
              <a:t>Статические классы</a:t>
            </a:r>
            <a:endParaRPr lang="en-AU" altLang="en-US"/>
          </a:p>
        </p:txBody>
      </p:sp>
      <p:sp>
        <p:nvSpPr>
          <p:cNvPr id="3891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865188" y="2924175"/>
            <a:ext cx="7604125" cy="3384550"/>
          </a:xfrm>
        </p:spPr>
        <p:txBody>
          <a:bodyPr rtlCol="0">
            <a:normAutofit/>
          </a:bodyPr>
          <a:lstStyle/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 3" charset="2"/>
              <a:buChar char=""/>
              <a:defRPr/>
            </a:pPr>
            <a:r>
              <a:rPr lang="ru-RU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Используя обычные (нестатические) классы, все его нестатические свойства, методы и поля доступны лишь после создания элемента этого класса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 3" charset="2"/>
              <a:buChar char=""/>
              <a:defRPr/>
            </a:pPr>
            <a:endParaRPr lang="en-NZ" altLang="en-US" sz="2400" dirty="0">
              <a:solidFill>
                <a:schemeClr val="tx1">
                  <a:lumMod val="75000"/>
                  <a:lumOff val="25000"/>
                </a:schemeClr>
              </a:solidFill>
              <a:cs typeface="Times New Roman" panose="02020603050405020304" pitchFamily="18" charset="0"/>
            </a:endParaRP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 3" charset="2"/>
              <a:buChar char=""/>
              <a:defRPr/>
            </a:pPr>
            <a:r>
              <a:rPr lang="ru-RU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Статические члены позволяют иметь доступ к полям, свойствам и методам классов без создания реального элемента этого класса</a:t>
            </a:r>
            <a:endParaRPr lang="en-NZ" altLang="en-US" sz="2400" dirty="0">
              <a:solidFill>
                <a:schemeClr val="tx1">
                  <a:lumMod val="75000"/>
                  <a:lumOff val="25000"/>
                </a:schemeClr>
              </a:solidFill>
              <a:cs typeface="Times New Roman" panose="02020603050405020304" pitchFamily="18" charset="0"/>
            </a:endParaRPr>
          </a:p>
        </p:txBody>
      </p:sp>
      <p:sp>
        <p:nvSpPr>
          <p:cNvPr id="4198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FEB88C20-2450-4E6B-89E8-8FD911939232}" type="slidenum">
              <a:rPr lang="en-NZ" altLang="en-US" sz="1400" smtClean="0">
                <a:solidFill>
                  <a:schemeClr val="tx2"/>
                </a:solidFill>
                <a:latin typeface="Tahoma" panose="020B0604030504040204" pitchFamily="34" charset="0"/>
              </a:rPr>
              <a:pPr algn="l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24</a:t>
            </a:fld>
            <a:endParaRPr lang="en-NZ" altLang="en-US" sz="1400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865188" y="927100"/>
            <a:ext cx="6345237" cy="709613"/>
          </a:xfrm>
        </p:spPr>
        <p:txBody>
          <a:bodyPr/>
          <a:lstStyle/>
          <a:p>
            <a:pPr eaLnBrk="1" hangingPunct="1"/>
            <a:r>
              <a:rPr lang="ru-RU" altLang="en-US"/>
              <a:t>Статические классы</a:t>
            </a:r>
            <a:endParaRPr lang="en-AU" altLang="en-US"/>
          </a:p>
        </p:txBody>
      </p:sp>
      <p:sp>
        <p:nvSpPr>
          <p:cNvPr id="3891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179388" y="2420938"/>
            <a:ext cx="8640762" cy="2016125"/>
          </a:xfrm>
        </p:spPr>
        <p:txBody>
          <a:bodyPr rtlCol="0">
            <a:normAutofit/>
          </a:bodyPr>
          <a:lstStyle/>
          <a:p>
            <a:pPr lvl="1" indent="-283464" eaLnBrk="1" fontAlgn="auto" hangingPunct="1">
              <a:lnSpc>
                <a:spcPct val="80000"/>
              </a:lnSpc>
              <a:spcAft>
                <a:spcPts val="0"/>
              </a:spcAft>
              <a:buFont typeface="Wingdings 3" charset="2"/>
              <a:buChar char=""/>
              <a:defRPr/>
            </a:pPr>
            <a:r>
              <a:rPr lang="ru-RU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Правила</a:t>
            </a:r>
            <a:r>
              <a:rPr lang="en-NZ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:</a:t>
            </a:r>
          </a:p>
          <a:p>
            <a:pPr marL="960120" lvl="2" eaLnBrk="1" fontAlgn="auto" hangingPunct="1">
              <a:lnSpc>
                <a:spcPct val="80000"/>
              </a:lnSpc>
              <a:spcAft>
                <a:spcPts val="0"/>
              </a:spcAft>
              <a:buFont typeface="Wingdings 3" charset="2"/>
              <a:buChar char=""/>
              <a:defRPr/>
            </a:pPr>
            <a:r>
              <a:rPr lang="ru-RU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Статические классы содержат только статические члены</a:t>
            </a:r>
            <a:endParaRPr lang="en-US" altLang="en-US" sz="1800" dirty="0">
              <a:solidFill>
                <a:schemeClr val="tx1">
                  <a:lumMod val="75000"/>
                  <a:lumOff val="25000"/>
                </a:schemeClr>
              </a:solidFill>
              <a:cs typeface="Times New Roman" panose="02020603050405020304" pitchFamily="18" charset="0"/>
            </a:endParaRPr>
          </a:p>
          <a:p>
            <a:pPr marL="960120" lvl="2" eaLnBrk="1" fontAlgn="auto" hangingPunct="1">
              <a:lnSpc>
                <a:spcPct val="80000"/>
              </a:lnSpc>
              <a:spcAft>
                <a:spcPts val="0"/>
              </a:spcAft>
              <a:buFont typeface="Wingdings 3" charset="2"/>
              <a:buChar char=""/>
              <a:defRPr/>
            </a:pPr>
            <a:r>
              <a:rPr lang="ru-RU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Статические классы не могут иметь экземпляров</a:t>
            </a:r>
          </a:p>
          <a:p>
            <a:pPr marL="960120" lvl="2" eaLnBrk="1" fontAlgn="auto" hangingPunct="1">
              <a:lnSpc>
                <a:spcPct val="80000"/>
              </a:lnSpc>
              <a:spcAft>
                <a:spcPts val="0"/>
              </a:spcAft>
              <a:buFont typeface="Wingdings 3" charset="2"/>
              <a:buChar char=""/>
              <a:defRPr/>
            </a:pPr>
            <a:r>
              <a:rPr lang="ru-RU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Нестатические классы также могут иметь статически члены</a:t>
            </a:r>
            <a:endParaRPr lang="en-AU" altLang="en-US" sz="1800" dirty="0">
              <a:solidFill>
                <a:schemeClr val="tx1">
                  <a:lumMod val="75000"/>
                  <a:lumOff val="25000"/>
                </a:schemeClr>
              </a:solidFill>
              <a:cs typeface="Times New Roman" panose="02020603050405020304" pitchFamily="18" charset="0"/>
            </a:endParaRPr>
          </a:p>
        </p:txBody>
      </p:sp>
      <p:sp>
        <p:nvSpPr>
          <p:cNvPr id="4301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C2EDB943-1A2B-429A-97E3-5A44C90DF110}" type="slidenum">
              <a:rPr lang="en-NZ" altLang="en-US" sz="1400" smtClean="0">
                <a:solidFill>
                  <a:schemeClr val="tx2"/>
                </a:solidFill>
                <a:latin typeface="Tahoma" panose="020B0604030504040204" pitchFamily="34" charset="0"/>
              </a:rPr>
              <a:pPr algn="l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25</a:t>
            </a:fld>
            <a:endParaRPr lang="en-NZ" altLang="en-US" sz="1400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  <p:sp>
        <p:nvSpPr>
          <p:cNvPr id="43013" name="Text Box 4"/>
          <p:cNvSpPr txBox="1">
            <a:spLocks noChangeArrowheads="1"/>
          </p:cNvSpPr>
          <p:nvPr/>
        </p:nvSpPr>
        <p:spPr bwMode="auto">
          <a:xfrm>
            <a:off x="395288" y="4724400"/>
            <a:ext cx="8351837" cy="1547813"/>
          </a:xfrm>
          <a:prstGeom prst="rect">
            <a:avLst/>
          </a:prstGeom>
          <a:solidFill>
            <a:srgbClr val="C0C0C0">
              <a:alpha val="50195"/>
            </a:srgbClr>
          </a:solidFill>
          <a:ln w="9525" algn="ctr">
            <a:solidFill>
              <a:srgbClr val="000000"/>
            </a:solidFill>
            <a:miter lim="800000"/>
            <a:headEnd/>
            <a:tailEnd type="none" w="lg" len="med"/>
          </a:ln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400" b="1">
                <a:solidFill>
                  <a:schemeClr val="tx1"/>
                </a:solidFill>
                <a:latin typeface="Courier New" panose="02070309020205020404" pitchFamily="49" charset="0"/>
              </a:rPr>
              <a:t>static class CompanyInfo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400" b="1">
                <a:solidFill>
                  <a:schemeClr val="tx1"/>
                </a:solidFill>
                <a:latin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400" b="1">
                <a:solidFill>
                  <a:schemeClr val="tx1"/>
                </a:solidFill>
                <a:latin typeface="Courier New" panose="02070309020205020404" pitchFamily="49" charset="0"/>
              </a:rPr>
              <a:t>    public static string GetCompanyName() { return "CompanyName"; }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400" b="1">
                <a:solidFill>
                  <a:schemeClr val="tx1"/>
                </a:solidFill>
                <a:latin typeface="Courier New" panose="02070309020205020404" pitchFamily="49" charset="0"/>
              </a:rPr>
              <a:t>    public static string GetCompanyAddress() { return "CompanyAddress"; }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400" b="1">
                <a:solidFill>
                  <a:schemeClr val="tx1"/>
                </a:solidFill>
                <a:latin typeface="Courier New" panose="02070309020205020404" pitchFamily="49" charset="0"/>
              </a:rPr>
              <a:t>    //...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400" b="1">
                <a:solidFill>
                  <a:schemeClr val="tx1"/>
                </a:solidFill>
                <a:latin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endParaRPr lang="en-US" altLang="en-US" sz="1400" b="1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865188" y="927100"/>
            <a:ext cx="6345237" cy="709613"/>
          </a:xfrm>
        </p:spPr>
        <p:txBody>
          <a:bodyPr/>
          <a:lstStyle/>
          <a:p>
            <a:pPr eaLnBrk="1" hangingPunct="1"/>
            <a:r>
              <a:rPr lang="ru-RU" altLang="en-US"/>
              <a:t>Статические поля и методы</a:t>
            </a:r>
            <a:endParaRPr lang="en-AU" altLang="en-US"/>
          </a:p>
        </p:txBody>
      </p:sp>
      <p:sp>
        <p:nvSpPr>
          <p:cNvPr id="4403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684213" y="2636838"/>
            <a:ext cx="8002587" cy="38163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altLang="en-US" sz="2400">
                <a:cs typeface="Times New Roman" panose="02020603050405020304" pitchFamily="18" charset="0"/>
              </a:rPr>
              <a:t>Статические поля</a:t>
            </a:r>
            <a:endParaRPr lang="en-NZ" altLang="en-US" sz="2400"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ru-RU" altLang="en-US" sz="2000">
                <a:cs typeface="Times New Roman" panose="02020603050405020304" pitchFamily="18" charset="0"/>
              </a:rPr>
              <a:t>Обычное поле имеет экземпляр на каждый объект класса</a:t>
            </a:r>
            <a:endParaRPr lang="en-NZ" altLang="en-US" sz="2000"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ru-RU" altLang="en-US" sz="2000">
                <a:cs typeface="Times New Roman" panose="02020603050405020304" pitchFamily="18" charset="0"/>
              </a:rPr>
              <a:t>Статическое же поле имеет один экземпляр на все</a:t>
            </a:r>
            <a:r>
              <a:rPr lang="en-NZ" altLang="en-US" sz="2000">
                <a:cs typeface="Times New Roman" panose="02020603050405020304" pitchFamily="18" charset="0"/>
              </a:rPr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ru-RU" altLang="en-US" sz="2000">
                <a:cs typeface="Times New Roman" panose="02020603050405020304" pitchFamily="18" charset="0"/>
              </a:rPr>
              <a:t>Статические поля шарят значение на все экземпляры</a:t>
            </a:r>
          </a:p>
          <a:p>
            <a:pPr eaLnBrk="1" hangingPunct="1">
              <a:lnSpc>
                <a:spcPct val="90000"/>
              </a:lnSpc>
            </a:pPr>
            <a:r>
              <a:rPr lang="ru-RU" altLang="en-US" sz="2600">
                <a:cs typeface="Times New Roman" panose="02020603050405020304" pitchFamily="18" charset="0"/>
              </a:rPr>
              <a:t>Статические методы</a:t>
            </a:r>
            <a:endParaRPr lang="en-NZ" altLang="en-US" sz="2600"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ru-RU" altLang="en-US" sz="2000">
                <a:cs typeface="Times New Roman" panose="02020603050405020304" pitchFamily="18" charset="0"/>
              </a:rPr>
              <a:t>Статические поля и методы могут иметь доступ только к статическим членам </a:t>
            </a:r>
            <a:endParaRPr lang="en-US" altLang="en-US" sz="2000">
              <a:cs typeface="Times New Roman" panose="02020603050405020304" pitchFamily="18" charset="0"/>
            </a:endParaRPr>
          </a:p>
        </p:txBody>
      </p:sp>
      <p:sp>
        <p:nvSpPr>
          <p:cNvPr id="4403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B8673A8E-1F42-4B6B-A253-0FBD4CD69814}" type="slidenum">
              <a:rPr lang="en-NZ" altLang="en-US" sz="1400" smtClean="0">
                <a:solidFill>
                  <a:schemeClr val="tx2"/>
                </a:solidFill>
                <a:latin typeface="Tahoma" panose="020B0604030504040204" pitchFamily="34" charset="0"/>
              </a:rPr>
              <a:pPr algn="l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26</a:t>
            </a:fld>
            <a:endParaRPr lang="en-NZ" altLang="en-US" sz="1400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  <p:sp>
        <p:nvSpPr>
          <p:cNvPr id="44037" name="Rectangle 4"/>
          <p:cNvSpPr>
            <a:spLocks noChangeArrowheads="1"/>
          </p:cNvSpPr>
          <p:nvPr/>
        </p:nvSpPr>
        <p:spPr bwMode="auto">
          <a:xfrm>
            <a:off x="3814763" y="28622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865188" y="927100"/>
            <a:ext cx="6345237" cy="709613"/>
          </a:xfrm>
        </p:spPr>
        <p:txBody>
          <a:bodyPr/>
          <a:lstStyle/>
          <a:p>
            <a:pPr eaLnBrk="1" hangingPunct="1"/>
            <a:r>
              <a:rPr lang="ru-RU" altLang="en-US"/>
              <a:t>Статические поля и методы</a:t>
            </a:r>
            <a:endParaRPr lang="en-AU" altLang="en-US"/>
          </a:p>
        </p:txBody>
      </p:sp>
      <p:sp>
        <p:nvSpPr>
          <p:cNvPr id="4505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539750" y="2422525"/>
            <a:ext cx="8053388" cy="201453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altLang="en-US" sz="2400">
                <a:cs typeface="Times New Roman" panose="02020603050405020304" pitchFamily="18" charset="0"/>
              </a:rPr>
              <a:t>Пример:</a:t>
            </a:r>
          </a:p>
          <a:p>
            <a:pPr lvl="1" eaLnBrk="1" hangingPunct="1">
              <a:lnSpc>
                <a:spcPct val="90000"/>
              </a:lnSpc>
            </a:pPr>
            <a:r>
              <a:rPr lang="ru-RU" altLang="en-US" sz="1800">
                <a:cs typeface="Times New Roman" panose="02020603050405020304" pitchFamily="18" charset="0"/>
              </a:rPr>
              <a:t>Используя статическое поле </a:t>
            </a:r>
            <a:r>
              <a:rPr lang="en-US" altLang="en-US" sz="1800">
                <a:cs typeface="Times New Roman" panose="02020603050405020304" pitchFamily="18" charset="0"/>
              </a:rPr>
              <a:t>Count</a:t>
            </a:r>
            <a:r>
              <a:rPr lang="ru-RU" altLang="en-US" sz="1800">
                <a:cs typeface="Times New Roman" panose="02020603050405020304" pitchFamily="18" charset="0"/>
              </a:rPr>
              <a:t> мы может вести статистику того, сколько экземпляров класса </a:t>
            </a:r>
            <a:r>
              <a:rPr lang="en-US" altLang="en-US" sz="1800">
                <a:cs typeface="Times New Roman" panose="02020603050405020304" pitchFamily="18" charset="0"/>
              </a:rPr>
              <a:t>MyCounter </a:t>
            </a:r>
            <a:r>
              <a:rPr lang="ru-RU" altLang="en-US" sz="1800">
                <a:cs typeface="Times New Roman" panose="02020603050405020304" pitchFamily="18" charset="0"/>
              </a:rPr>
              <a:t>будет создано:</a:t>
            </a:r>
            <a:endParaRPr lang="en-US" altLang="en-US" sz="1800">
              <a:cs typeface="Times New Roman" panose="02020603050405020304" pitchFamily="18" charset="0"/>
            </a:endParaRPr>
          </a:p>
        </p:txBody>
      </p:sp>
      <p:sp>
        <p:nvSpPr>
          <p:cNvPr id="4506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E9D4C2F9-07E8-4C7D-9833-30783807381E}" type="slidenum">
              <a:rPr lang="en-NZ" altLang="en-US" sz="1400" smtClean="0">
                <a:solidFill>
                  <a:schemeClr val="tx2"/>
                </a:solidFill>
                <a:latin typeface="Tahoma" panose="020B0604030504040204" pitchFamily="34" charset="0"/>
              </a:rPr>
              <a:pPr algn="l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27</a:t>
            </a:fld>
            <a:endParaRPr lang="en-NZ" altLang="en-US" sz="1400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  <p:sp>
        <p:nvSpPr>
          <p:cNvPr id="45061" name="Rectangle 4"/>
          <p:cNvSpPr>
            <a:spLocks noChangeArrowheads="1"/>
          </p:cNvSpPr>
          <p:nvPr/>
        </p:nvSpPr>
        <p:spPr bwMode="auto">
          <a:xfrm>
            <a:off x="3814763" y="28622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45062" name="Text Box 13"/>
          <p:cNvSpPr txBox="1">
            <a:spLocks noChangeArrowheads="1"/>
          </p:cNvSpPr>
          <p:nvPr/>
        </p:nvSpPr>
        <p:spPr bwMode="auto">
          <a:xfrm>
            <a:off x="865188" y="4022725"/>
            <a:ext cx="3097212" cy="2398713"/>
          </a:xfrm>
          <a:prstGeom prst="rect">
            <a:avLst/>
          </a:prstGeom>
          <a:solidFill>
            <a:srgbClr val="C0C0C0">
              <a:alpha val="50195"/>
            </a:srgbClr>
          </a:solidFill>
          <a:ln w="9525" algn="ctr">
            <a:solidFill>
              <a:srgbClr val="000000"/>
            </a:solidFill>
            <a:miter lim="800000"/>
            <a:headEnd/>
            <a:tailEnd type="none" w="lg" len="med"/>
          </a:ln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400" b="1">
                <a:solidFill>
                  <a:schemeClr val="tx1"/>
                </a:solidFill>
                <a:latin typeface="Courier New" panose="02070309020205020404" pitchFamily="49" charset="0"/>
              </a:rPr>
              <a:t>class MyCounter {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400" b="1">
                <a:solidFill>
                  <a:schemeClr val="tx1"/>
                </a:solidFill>
                <a:latin typeface="Courier New" panose="02070309020205020404" pitchFamily="49" charset="0"/>
              </a:rPr>
              <a:t>  public static int Count;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400" b="1">
                <a:solidFill>
                  <a:schemeClr val="tx1"/>
                </a:solidFill>
                <a:latin typeface="Courier New" panose="02070309020205020404" pitchFamily="49" charset="0"/>
              </a:rPr>
              <a:t>  public int value;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400" b="1">
                <a:solidFill>
                  <a:schemeClr val="tx1"/>
                </a:solidFill>
                <a:latin typeface="Courier New" panose="02070309020205020404" pitchFamily="49" charset="0"/>
              </a:rPr>
              <a:t>  public MyCounter() {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400" b="1">
                <a:solidFill>
                  <a:schemeClr val="tx1"/>
                </a:solidFill>
                <a:latin typeface="Courier New" panose="02070309020205020404" pitchFamily="49" charset="0"/>
              </a:rPr>
              <a:t>    Count += 1;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400" b="1">
                <a:solidFill>
                  <a:schemeClr val="tx1"/>
                </a:solidFill>
                <a:latin typeface="Courier New" panose="02070309020205020404" pitchFamily="49" charset="0"/>
              </a:rPr>
              <a:t>  }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400" b="1">
                <a:solidFill>
                  <a:schemeClr val="tx1"/>
                </a:solidFill>
                <a:latin typeface="Courier New" panose="02070309020205020404" pitchFamily="49" charset="0"/>
              </a:rPr>
              <a:t>  public MyCounter(int i) {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400" b="1">
                <a:solidFill>
                  <a:schemeClr val="tx1"/>
                </a:solidFill>
                <a:latin typeface="Courier New" panose="02070309020205020404" pitchFamily="49" charset="0"/>
              </a:rPr>
              <a:t>    value = i;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400" b="1">
                <a:solidFill>
                  <a:schemeClr val="tx1"/>
                </a:solidFill>
                <a:latin typeface="Courier New" panose="02070309020205020404" pitchFamily="49" charset="0"/>
              </a:rPr>
              <a:t>    Count += 1;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400" b="1">
                <a:solidFill>
                  <a:schemeClr val="tx1"/>
                </a:solidFill>
                <a:latin typeface="Courier New" panose="02070309020205020404" pitchFamily="49" charset="0"/>
              </a:rPr>
              <a:t>  }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400" b="1">
                <a:solidFill>
                  <a:schemeClr val="tx1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45063" name="Text Box 14"/>
          <p:cNvSpPr txBox="1">
            <a:spLocks noChangeArrowheads="1"/>
          </p:cNvSpPr>
          <p:nvPr/>
        </p:nvSpPr>
        <p:spPr bwMode="auto">
          <a:xfrm>
            <a:off x="4425950" y="4873625"/>
            <a:ext cx="3960813" cy="696913"/>
          </a:xfrm>
          <a:prstGeom prst="rect">
            <a:avLst/>
          </a:prstGeom>
          <a:solidFill>
            <a:srgbClr val="C0C0C0">
              <a:alpha val="50195"/>
            </a:srgbClr>
          </a:solidFill>
          <a:ln w="9525" algn="ctr">
            <a:solidFill>
              <a:srgbClr val="000000"/>
            </a:solidFill>
            <a:miter lim="800000"/>
            <a:headEnd/>
            <a:tailEnd type="none" w="lg" len="med"/>
          </a:ln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400" b="1">
                <a:solidFill>
                  <a:schemeClr val="tx1"/>
                </a:solidFill>
                <a:latin typeface="Courier New" panose="02070309020205020404" pitchFamily="49" charset="0"/>
              </a:rPr>
              <a:t>MyCounter obj1 = new MyCounter(1);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400" b="1">
                <a:solidFill>
                  <a:schemeClr val="tx1"/>
                </a:solidFill>
                <a:latin typeface="Courier New" panose="02070309020205020404" pitchFamily="49" charset="0"/>
              </a:rPr>
              <a:t>MyCounter obj2 = new MyCounter(2);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en-US" sz="1400" b="1">
                <a:solidFill>
                  <a:schemeClr val="tx1"/>
                </a:solidFill>
                <a:latin typeface="Courier New" panose="02070309020205020404" pitchFamily="49" charset="0"/>
              </a:rPr>
              <a:t>Console.WriteLine(MyCounter.Count);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>
          <a:xfrm>
            <a:off x="865188" y="927100"/>
            <a:ext cx="6345237" cy="709613"/>
          </a:xfrm>
        </p:spPr>
        <p:txBody>
          <a:bodyPr/>
          <a:lstStyle/>
          <a:p>
            <a:pPr eaLnBrk="1" hangingPunct="1"/>
            <a:r>
              <a:rPr lang="ru-RU" altLang="en-US"/>
              <a:t>Заключение</a:t>
            </a:r>
            <a:endParaRPr lang="en-NZ" altLang="en-US"/>
          </a:p>
        </p:txBody>
      </p:sp>
      <p:sp>
        <p:nvSpPr>
          <p:cNvPr id="46083" name="Content Placeholder 2"/>
          <p:cNvSpPr>
            <a:spLocks noGrp="1"/>
          </p:cNvSpPr>
          <p:nvPr>
            <p:ph idx="1"/>
          </p:nvPr>
        </p:nvSpPr>
        <p:spPr>
          <a:xfrm>
            <a:off x="863600" y="2708275"/>
            <a:ext cx="7605713" cy="3311525"/>
          </a:xfrm>
        </p:spPr>
        <p:txBody>
          <a:bodyPr/>
          <a:lstStyle/>
          <a:p>
            <a:pPr eaLnBrk="1" hangingPunct="1"/>
            <a:r>
              <a:rPr lang="ru-RU" altLang="en-US"/>
              <a:t>Мы углубились в синтаксис языка </a:t>
            </a:r>
            <a:r>
              <a:rPr lang="uk-UA" altLang="en-US"/>
              <a:t>С</a:t>
            </a:r>
            <a:r>
              <a:rPr lang="en-US" altLang="en-US"/>
              <a:t>#</a:t>
            </a:r>
            <a:endParaRPr lang="en-NZ" altLang="en-US"/>
          </a:p>
          <a:p>
            <a:pPr eaLnBrk="1" hangingPunct="1"/>
            <a:r>
              <a:rPr lang="ru-RU" altLang="en-US"/>
              <a:t>Дальше мы будем настраивать связь с базой данных, используя </a:t>
            </a:r>
            <a:r>
              <a:rPr lang="en-NZ" altLang="en-US"/>
              <a:t>C# / .NET</a:t>
            </a:r>
          </a:p>
        </p:txBody>
      </p:sp>
      <p:sp>
        <p:nvSpPr>
          <p:cNvPr id="4608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71B5282-C318-41BE-B486-4CFD3E4580B1}" type="slidenum">
              <a:rPr lang="en-NZ" altLang="en-US" sz="1400" smtClean="0">
                <a:solidFill>
                  <a:schemeClr val="tx2"/>
                </a:solidFill>
                <a:latin typeface="Tahoma" panose="020B060403050404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28</a:t>
            </a:fld>
            <a:endParaRPr lang="en-NZ" altLang="en-US" sz="1400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Content Placeholder 2"/>
          <p:cNvSpPr>
            <a:spLocks noGrp="1"/>
          </p:cNvSpPr>
          <p:nvPr>
            <p:ph idx="1"/>
          </p:nvPr>
        </p:nvSpPr>
        <p:spPr>
          <a:xfrm>
            <a:off x="590550" y="2852738"/>
            <a:ext cx="7974013" cy="3313112"/>
          </a:xfrm>
        </p:spPr>
        <p:txBody>
          <a:bodyPr/>
          <a:lstStyle/>
          <a:p>
            <a:pPr eaLnBrk="1" hangingPunct="1"/>
            <a:r>
              <a:rPr lang="ru-RU" altLang="en-US"/>
              <a:t>Создайте свой класс </a:t>
            </a:r>
            <a:r>
              <a:rPr lang="en-US" altLang="en-US"/>
              <a:t>MyString</a:t>
            </a:r>
          </a:p>
          <a:p>
            <a:pPr eaLnBrk="1" hangingPunct="1"/>
            <a:r>
              <a:rPr lang="ru-RU" altLang="en-US"/>
              <a:t>Реализуйте в нём свои методы </a:t>
            </a:r>
            <a:r>
              <a:rPr lang="en-US" altLang="en-US"/>
              <a:t>IndexOf, Join </a:t>
            </a:r>
            <a:r>
              <a:rPr lang="ru-RU" altLang="en-US"/>
              <a:t>и </a:t>
            </a:r>
            <a:r>
              <a:rPr lang="en-US" altLang="en-US"/>
              <a:t>Split</a:t>
            </a:r>
          </a:p>
          <a:p>
            <a:pPr eaLnBrk="1" hangingPunct="1"/>
            <a:r>
              <a:rPr lang="ru-RU" altLang="en-US"/>
              <a:t>Создайте зубчатый массив из строк размерностью 3</a:t>
            </a:r>
          </a:p>
          <a:p>
            <a:pPr eaLnBrk="1" hangingPunct="1"/>
            <a:r>
              <a:rPr lang="ru-RU" altLang="en-US"/>
              <a:t>Пройдите по каждому элементу этого массива и примените к ним стандартные методы </a:t>
            </a:r>
            <a:r>
              <a:rPr lang="en-US" altLang="en-US"/>
              <a:t>String </a:t>
            </a:r>
            <a:r>
              <a:rPr lang="ru-RU" altLang="en-US"/>
              <a:t>и ваши, реализованные в </a:t>
            </a:r>
            <a:r>
              <a:rPr lang="en-US" altLang="en-US"/>
              <a:t>MyString</a:t>
            </a:r>
          </a:p>
          <a:p>
            <a:pPr eaLnBrk="1" hangingPunct="1"/>
            <a:r>
              <a:rPr lang="ru-RU" altLang="en-US"/>
              <a:t>Сравните полученные результаты: они должны быть одинаковыми!</a:t>
            </a:r>
            <a:endParaRPr lang="en-US" altLang="en-US"/>
          </a:p>
          <a:p>
            <a:pPr eaLnBrk="1" hangingPunct="1"/>
            <a:endParaRPr lang="en-NZ" altLang="en-US"/>
          </a:p>
        </p:txBody>
      </p:sp>
      <p:sp>
        <p:nvSpPr>
          <p:cNvPr id="47107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29314358-1AFF-4A52-A66D-39D1EF977121}" type="slidenum">
              <a:rPr lang="en-NZ" altLang="en-US" sz="1400" smtClean="0">
                <a:solidFill>
                  <a:schemeClr val="tx2"/>
                </a:solidFill>
                <a:latin typeface="Tahoma" panose="020B0604030504040204" pitchFamily="34" charset="0"/>
              </a:rPr>
              <a:pPr algn="l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29</a:t>
            </a:fld>
            <a:endParaRPr lang="en-NZ" altLang="en-US" sz="1400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  <p:sp>
        <p:nvSpPr>
          <p:cNvPr id="47108" name="Title 1"/>
          <p:cNvSpPr txBox="1">
            <a:spLocks/>
          </p:cNvSpPr>
          <p:nvPr/>
        </p:nvSpPr>
        <p:spPr bwMode="gray">
          <a:xfrm>
            <a:off x="827088" y="698500"/>
            <a:ext cx="805815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685800" indent="-282575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95885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233488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1508125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1965325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422525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2879725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336925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en-US" sz="3200">
                <a:solidFill>
                  <a:schemeClr val="bg1"/>
                </a:solidFill>
              </a:rPr>
              <a:t>Домашнее задание</a:t>
            </a:r>
            <a:endParaRPr lang="en-NZ" altLang="en-US" sz="32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865188" y="927100"/>
            <a:ext cx="6345237" cy="709613"/>
          </a:xfrm>
        </p:spPr>
        <p:txBody>
          <a:bodyPr/>
          <a:lstStyle/>
          <a:p>
            <a:pPr eaLnBrk="1" hangingPunct="1"/>
            <a:r>
              <a:rPr lang="ru-RU" altLang="en-US"/>
              <a:t>Массивы</a:t>
            </a:r>
            <a:endParaRPr lang="en-US" altLang="en-US"/>
          </a:p>
        </p:txBody>
      </p:sp>
      <p:sp>
        <p:nvSpPr>
          <p:cNvPr id="2048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590550" y="2420938"/>
            <a:ext cx="8085138" cy="403225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ru-RU" altLang="en-US"/>
              <a:t>Массивы представляют собой наборы объектов</a:t>
            </a:r>
            <a:endParaRPr lang="en-US" altLang="en-US"/>
          </a:p>
          <a:p>
            <a:pPr eaLnBrk="1" hangingPunct="1">
              <a:lnSpc>
                <a:spcPct val="80000"/>
              </a:lnSpc>
            </a:pPr>
            <a:r>
              <a:rPr lang="ru-RU" altLang="en-US"/>
              <a:t>Бывают одномерные, многомерные и зубчатые массивы</a:t>
            </a:r>
          </a:p>
          <a:p>
            <a:pPr eaLnBrk="1" hangingPunct="1">
              <a:lnSpc>
                <a:spcPct val="80000"/>
              </a:lnSpc>
            </a:pPr>
            <a:r>
              <a:rPr lang="ru-RU" altLang="en-US"/>
              <a:t>Создание массива</a:t>
            </a:r>
            <a:r>
              <a:rPr lang="en-NZ" altLang="en-US"/>
              <a:t>:</a:t>
            </a:r>
            <a:endParaRPr lang="en-US" altLang="en-US"/>
          </a:p>
          <a:p>
            <a:pPr lvl="1" eaLnBrk="1" hangingPunct="1">
              <a:lnSpc>
                <a:spcPct val="80000"/>
              </a:lnSpc>
            </a:pPr>
            <a:r>
              <a:rPr lang="ru-RU" altLang="en-US"/>
              <a:t>Пример</a:t>
            </a:r>
            <a:r>
              <a:rPr lang="en-NZ" altLang="en-US"/>
              <a:t>:</a:t>
            </a:r>
            <a:endParaRPr lang="en-US" altLang="en-US"/>
          </a:p>
        </p:txBody>
      </p:sp>
      <p:sp>
        <p:nvSpPr>
          <p:cNvPr id="2048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519A6790-DDE6-41DA-8A30-87C8BBC8F8B9}" type="slidenum">
              <a:rPr lang="en-NZ" altLang="en-US" sz="1400" smtClean="0">
                <a:solidFill>
                  <a:schemeClr val="tx2"/>
                </a:solidFill>
                <a:latin typeface="Tahoma" panose="020B0604030504040204" pitchFamily="34" charset="0"/>
              </a:rPr>
              <a:pPr algn="l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3</a:t>
            </a:fld>
            <a:endParaRPr lang="en-NZ" altLang="en-US" sz="1400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  <p:sp>
        <p:nvSpPr>
          <p:cNvPr id="20485" name="AutoShape 30"/>
          <p:cNvSpPr>
            <a:spLocks noChangeArrowheads="1"/>
          </p:cNvSpPr>
          <p:nvPr/>
        </p:nvSpPr>
        <p:spPr bwMode="auto">
          <a:xfrm>
            <a:off x="582613" y="4743450"/>
            <a:ext cx="1452562" cy="288925"/>
          </a:xfrm>
          <a:prstGeom prst="wedgeRectCallout">
            <a:avLst>
              <a:gd name="adj1" fmla="val -4481"/>
              <a:gd name="adj2" fmla="val 155602"/>
            </a:avLst>
          </a:prstGeom>
          <a:solidFill>
            <a:schemeClr val="bg1"/>
          </a:solidFill>
          <a:ln w="12700" algn="ctr">
            <a:solidFill>
              <a:srgbClr val="800000"/>
            </a:solidFill>
            <a:miter lim="800000"/>
            <a:headEnd/>
            <a:tailEnd type="none" w="lg" len="med"/>
          </a:ln>
        </p:spPr>
        <p:txBody>
          <a:bodyPr anchor="ctr"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en-US" sz="1400" b="1">
                <a:solidFill>
                  <a:schemeClr val="tx1"/>
                </a:solidFill>
                <a:latin typeface="Tahoma" panose="020B0604030504040204" pitchFamily="34" charset="0"/>
              </a:rPr>
              <a:t>Имя массива</a:t>
            </a:r>
            <a:endParaRPr lang="en-NZ" altLang="en-US" sz="1400" b="1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20486" name="AutoShape 31"/>
          <p:cNvSpPr>
            <a:spLocks noChangeArrowheads="1"/>
          </p:cNvSpPr>
          <p:nvPr/>
        </p:nvSpPr>
        <p:spPr bwMode="auto">
          <a:xfrm>
            <a:off x="2220913" y="4740275"/>
            <a:ext cx="906462" cy="288925"/>
          </a:xfrm>
          <a:prstGeom prst="wedgeRectCallout">
            <a:avLst>
              <a:gd name="adj1" fmla="val -23426"/>
              <a:gd name="adj2" fmla="val 169722"/>
            </a:avLst>
          </a:prstGeom>
          <a:solidFill>
            <a:schemeClr val="bg1"/>
          </a:solidFill>
          <a:ln w="12700" algn="ctr">
            <a:solidFill>
              <a:srgbClr val="800000"/>
            </a:solidFill>
            <a:miter lim="800000"/>
            <a:headEnd/>
            <a:tailEnd type="none" w="lg" len="med"/>
          </a:ln>
        </p:spPr>
        <p:txBody>
          <a:bodyPr anchor="ctr"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en-US" sz="1400" b="1">
                <a:solidFill>
                  <a:schemeClr val="tx1"/>
                </a:solidFill>
                <a:latin typeface="Tahoma" panose="020B0604030504040204" pitchFamily="34" charset="0"/>
              </a:rPr>
              <a:t>Индекс</a:t>
            </a:r>
            <a:endParaRPr lang="en-NZ" altLang="en-US" sz="1400" b="1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20487" name="AutoShape 32"/>
          <p:cNvSpPr>
            <a:spLocks noChangeArrowheads="1"/>
          </p:cNvSpPr>
          <p:nvPr/>
        </p:nvSpPr>
        <p:spPr bwMode="auto">
          <a:xfrm>
            <a:off x="3292475" y="4719638"/>
            <a:ext cx="1130300" cy="288925"/>
          </a:xfrm>
          <a:prstGeom prst="wedgeRectCallout">
            <a:avLst>
              <a:gd name="adj1" fmla="val -65731"/>
              <a:gd name="adj2" fmla="val 159449"/>
            </a:avLst>
          </a:prstGeom>
          <a:solidFill>
            <a:schemeClr val="bg1"/>
          </a:solidFill>
          <a:ln w="12700" algn="ctr">
            <a:solidFill>
              <a:srgbClr val="800000"/>
            </a:solidFill>
            <a:miter lim="800000"/>
            <a:headEnd/>
            <a:tailEnd type="none" w="lg" len="med"/>
          </a:ln>
        </p:spPr>
        <p:txBody>
          <a:bodyPr anchor="ctr"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en-US" sz="1400" b="1">
                <a:solidFill>
                  <a:schemeClr val="tx1"/>
                </a:solidFill>
                <a:latin typeface="Tahoma" panose="020B0604030504040204" pitchFamily="34" charset="0"/>
              </a:rPr>
              <a:t>Значение</a:t>
            </a:r>
            <a:endParaRPr lang="en-NZ" altLang="en-US" sz="1400" b="1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20488" name="Rectangle 33"/>
          <p:cNvSpPr>
            <a:spLocks noChangeArrowheads="1"/>
          </p:cNvSpPr>
          <p:nvPr/>
        </p:nvSpPr>
        <p:spPr bwMode="auto">
          <a:xfrm>
            <a:off x="1069975" y="5370513"/>
            <a:ext cx="2222500" cy="311150"/>
          </a:xfrm>
          <a:prstGeom prst="rect">
            <a:avLst/>
          </a:prstGeom>
          <a:solidFill>
            <a:srgbClr val="C0C0C0">
              <a:alpha val="50195"/>
            </a:srgbClr>
          </a:solidFill>
          <a:ln w="12700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chemeClr val="tx1"/>
                </a:solidFill>
                <a:latin typeface="Courier New" panose="02070309020205020404" pitchFamily="49" charset="0"/>
              </a:rPr>
              <a:t>courseMarks[2]= 95;</a:t>
            </a:r>
          </a:p>
        </p:txBody>
      </p:sp>
      <p:sp>
        <p:nvSpPr>
          <p:cNvPr id="20489" name="Rectangle 5"/>
          <p:cNvSpPr>
            <a:spLocks noChangeArrowheads="1"/>
          </p:cNvSpPr>
          <p:nvPr/>
        </p:nvSpPr>
        <p:spPr bwMode="auto">
          <a:xfrm>
            <a:off x="5391150" y="5184775"/>
            <a:ext cx="1584325" cy="317500"/>
          </a:xfrm>
          <a:prstGeom prst="rect">
            <a:avLst/>
          </a:prstGeom>
          <a:solidFill>
            <a:srgbClr val="C0C0C0">
              <a:alpha val="50195"/>
            </a:srgbClr>
          </a:solidFill>
          <a:ln w="12700" algn="ctr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1"/>
                </a:solidFill>
                <a:latin typeface="Courier New" panose="02070309020205020404" pitchFamily="49" charset="0"/>
              </a:rPr>
              <a:t>int[] hours;</a:t>
            </a:r>
          </a:p>
        </p:txBody>
      </p:sp>
      <p:sp>
        <p:nvSpPr>
          <p:cNvPr id="20490" name="AutoShape 6"/>
          <p:cNvSpPr>
            <a:spLocks noChangeArrowheads="1"/>
          </p:cNvSpPr>
          <p:nvPr/>
        </p:nvSpPr>
        <p:spPr bwMode="auto">
          <a:xfrm>
            <a:off x="5427663" y="4006850"/>
            <a:ext cx="3141662" cy="919163"/>
          </a:xfrm>
          <a:prstGeom prst="wedgeRectCallout">
            <a:avLst>
              <a:gd name="adj1" fmla="val -27153"/>
              <a:gd name="adj2" fmla="val 68347"/>
            </a:avLst>
          </a:prstGeom>
          <a:solidFill>
            <a:schemeClr val="bg1"/>
          </a:solidFill>
          <a:ln w="12700" algn="ctr">
            <a:solidFill>
              <a:srgbClr val="8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en-US" sz="1400" b="1">
                <a:solidFill>
                  <a:schemeClr val="tx1"/>
                </a:solidFill>
                <a:latin typeface="Tahoma" panose="020B0604030504040204" pitchFamily="34" charset="0"/>
              </a:rPr>
              <a:t>Создаёт переменную массива, но не присваивает ему никакого значения. Будет установлен в </a:t>
            </a:r>
            <a:r>
              <a:rPr lang="en-US" altLang="en-US" sz="1400" b="1">
                <a:solidFill>
                  <a:schemeClr val="tx1"/>
                </a:solidFill>
                <a:latin typeface="Tahoma" panose="020B0604030504040204" pitchFamily="34" charset="0"/>
              </a:rPr>
              <a:t>null.</a:t>
            </a:r>
            <a:endParaRPr lang="en-NZ" altLang="en-US" sz="1400" b="1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20491" name="Rectangle 50"/>
          <p:cNvSpPr>
            <a:spLocks noChangeArrowheads="1"/>
          </p:cNvSpPr>
          <p:nvPr/>
        </p:nvSpPr>
        <p:spPr bwMode="auto">
          <a:xfrm>
            <a:off x="582613" y="6146800"/>
            <a:ext cx="7986712" cy="317500"/>
          </a:xfrm>
          <a:prstGeom prst="rect">
            <a:avLst/>
          </a:prstGeom>
          <a:solidFill>
            <a:srgbClr val="C0C0C0">
              <a:alpha val="50195"/>
            </a:srgbClr>
          </a:solidFill>
          <a:ln w="12700" algn="ctr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1"/>
                </a:solidFill>
                <a:latin typeface="Courier New" panose="02070309020205020404" pitchFamily="49" charset="0"/>
              </a:rPr>
              <a:t>string[] weekDays2 = { "Sun", "Mon", "Tue", "Wed", "Thu", "Fri", "Sat" };</a:t>
            </a:r>
          </a:p>
        </p:txBody>
      </p:sp>
      <p:sp>
        <p:nvSpPr>
          <p:cNvPr id="20492" name="Rectangle 52"/>
          <p:cNvSpPr>
            <a:spLocks noChangeArrowheads="1"/>
          </p:cNvSpPr>
          <p:nvPr/>
        </p:nvSpPr>
        <p:spPr bwMode="auto">
          <a:xfrm>
            <a:off x="590550" y="4006850"/>
            <a:ext cx="4321175" cy="317500"/>
          </a:xfrm>
          <a:prstGeom prst="rect">
            <a:avLst/>
          </a:prstGeom>
          <a:solidFill>
            <a:srgbClr val="C0C0C0">
              <a:alpha val="50195"/>
            </a:srgbClr>
          </a:solidFill>
          <a:ln w="12700" algn="ctr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1"/>
                </a:solidFill>
                <a:latin typeface="Courier New" panose="02070309020205020404" pitchFamily="49" charset="0"/>
              </a:rPr>
              <a:t>int[] numbers2 = new int[3] {1, 2, 3};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C11EE8CA-113D-4F33-9420-4322B7EFCC87}" type="slidenum">
              <a:rPr lang="en-NZ" altLang="en-US" sz="1400" smtClean="0">
                <a:solidFill>
                  <a:schemeClr val="tx2"/>
                </a:solidFill>
                <a:latin typeface="Tahoma" panose="020B0604030504040204" pitchFamily="34" charset="0"/>
              </a:rPr>
              <a:pPr algn="l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30</a:t>
            </a:fld>
            <a:endParaRPr lang="en-NZ" altLang="en-US" sz="1400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  <p:sp>
        <p:nvSpPr>
          <p:cNvPr id="48131" name="Title 1"/>
          <p:cNvSpPr txBox="1">
            <a:spLocks/>
          </p:cNvSpPr>
          <p:nvPr/>
        </p:nvSpPr>
        <p:spPr bwMode="gray">
          <a:xfrm>
            <a:off x="827088" y="698500"/>
            <a:ext cx="805815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685800" indent="-282575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95885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233488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1508125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1965325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422525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2879725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336925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en-US" sz="3200">
                <a:solidFill>
                  <a:schemeClr val="bg1"/>
                </a:solidFill>
              </a:rPr>
              <a:t>Вопросы?</a:t>
            </a:r>
            <a:endParaRPr lang="en-NZ" altLang="en-US" sz="3200">
              <a:solidFill>
                <a:schemeClr val="bg1"/>
              </a:solidFill>
            </a:endParaRPr>
          </a:p>
        </p:txBody>
      </p:sp>
      <p:pic>
        <p:nvPicPr>
          <p:cNvPr id="48132" name="Picture 2" descr="Image result for questi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788" y="2420938"/>
            <a:ext cx="7156450" cy="402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865188" y="927100"/>
            <a:ext cx="6345237" cy="709613"/>
          </a:xfrm>
        </p:spPr>
        <p:txBody>
          <a:bodyPr/>
          <a:lstStyle/>
          <a:p>
            <a:pPr eaLnBrk="1" hangingPunct="1"/>
            <a:r>
              <a:rPr lang="ru-RU" altLang="en-US"/>
              <a:t>Массивы</a:t>
            </a:r>
            <a:endParaRPr lang="en-US" altLang="en-US"/>
          </a:p>
        </p:txBody>
      </p:sp>
      <p:sp>
        <p:nvSpPr>
          <p:cNvPr id="1434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590550" y="2852738"/>
            <a:ext cx="8085138" cy="3600450"/>
          </a:xfrm>
        </p:spPr>
        <p:txBody>
          <a:bodyPr rtlCol="0">
            <a:normAutofit/>
          </a:bodyPr>
          <a:lstStyle/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 3" charset="2"/>
              <a:buChar char=""/>
              <a:defRPr/>
            </a:pPr>
            <a:r>
              <a:rPr lang="ru-RU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Обзор массивов</a:t>
            </a:r>
            <a:endParaRPr lang="en-NZ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indent="-283464" eaLnBrk="1" fontAlgn="auto" hangingPunct="1">
              <a:lnSpc>
                <a:spcPct val="80000"/>
              </a:lnSpc>
              <a:spcAft>
                <a:spcPts val="0"/>
              </a:spcAft>
              <a:buFont typeface="Wingdings 3" charset="2"/>
              <a:buChar char=""/>
              <a:defRPr/>
            </a:pPr>
            <a:r>
              <a:rPr lang="ru-RU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Элементы массивов</a:t>
            </a:r>
            <a:endParaRPr lang="en-NZ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960120" lvl="2" eaLnBrk="1" fontAlgn="auto" hangingPunct="1">
              <a:lnSpc>
                <a:spcPct val="80000"/>
              </a:lnSpc>
              <a:spcAft>
                <a:spcPts val="0"/>
              </a:spcAft>
              <a:buFont typeface="Wingdings 3" charset="2"/>
              <a:buChar char=""/>
              <a:defRPr/>
            </a:pPr>
            <a:r>
              <a:rPr lang="ru-RU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Все переменные в массиве называются элементами массива и имеют один тип данных</a:t>
            </a:r>
            <a:endParaRPr lang="en-NZ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960120" lvl="2" eaLnBrk="1" fontAlgn="auto" hangingPunct="1">
              <a:lnSpc>
                <a:spcPct val="80000"/>
              </a:lnSpc>
              <a:spcAft>
                <a:spcPts val="0"/>
              </a:spcAft>
              <a:buFont typeface="Wingdings 3" charset="2"/>
              <a:buChar char=""/>
              <a:defRPr/>
            </a:pPr>
            <a:r>
              <a:rPr lang="ru-RU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Значение по умолчанию для значимого элемента массива устанавливается в 0, ссылочного в </a:t>
            </a: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null</a:t>
            </a:r>
          </a:p>
          <a:p>
            <a:pPr lvl="1" indent="-283464" eaLnBrk="1" fontAlgn="auto" hangingPunct="1">
              <a:lnSpc>
                <a:spcPct val="80000"/>
              </a:lnSpc>
              <a:spcAft>
                <a:spcPts val="0"/>
              </a:spcAft>
              <a:buFont typeface="Wingdings 3" charset="2"/>
              <a:buChar char=""/>
              <a:defRPr/>
            </a:pPr>
            <a:r>
              <a:rPr lang="ru-RU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Длина</a:t>
            </a:r>
            <a:endParaRPr lang="en-NZ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960120" lvl="2" eaLnBrk="1" fontAlgn="auto" hangingPunct="1">
              <a:lnSpc>
                <a:spcPct val="80000"/>
              </a:lnSpc>
              <a:spcAft>
                <a:spcPts val="0"/>
              </a:spcAft>
              <a:buFont typeface="Wingdings 3" charset="2"/>
              <a:buChar char=""/>
              <a:defRPr/>
            </a:pPr>
            <a:r>
              <a:rPr lang="ru-RU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Максимально возможное число элементов в массиве</a:t>
            </a:r>
            <a:endParaRPr lang="en-NZ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960120" lvl="2" eaLnBrk="1" fontAlgn="auto" hangingPunct="1">
              <a:lnSpc>
                <a:spcPct val="80000"/>
              </a:lnSpc>
              <a:spcAft>
                <a:spcPts val="0"/>
              </a:spcAft>
              <a:buFont typeface="Wingdings 3" charset="2"/>
              <a:buChar char=""/>
              <a:defRPr/>
            </a:pPr>
            <a:r>
              <a:rPr lang="ru-RU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Определяет количество памяти, выделенного под массив </a:t>
            </a:r>
            <a:r>
              <a:rPr lang="en-NZ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(</a:t>
            </a:r>
            <a:r>
              <a:rPr lang="ru-RU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может быть изменён</a:t>
            </a:r>
            <a:r>
              <a:rPr lang="en-NZ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en-US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50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414DFDF8-662E-493E-AFC9-48F82A4A57A7}" type="slidenum">
              <a:rPr lang="en-NZ" altLang="en-US" sz="1400" smtClean="0">
                <a:solidFill>
                  <a:schemeClr val="tx2"/>
                </a:solidFill>
                <a:latin typeface="Tahoma" panose="020B0604030504040204" pitchFamily="34" charset="0"/>
              </a:rPr>
              <a:pPr algn="l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4</a:t>
            </a:fld>
            <a:endParaRPr lang="en-NZ" altLang="en-US" sz="1400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865188" y="927100"/>
            <a:ext cx="6345237" cy="709613"/>
          </a:xfrm>
        </p:spPr>
        <p:txBody>
          <a:bodyPr/>
          <a:lstStyle/>
          <a:p>
            <a:pPr eaLnBrk="1" hangingPunct="1"/>
            <a:r>
              <a:rPr lang="ru-RU" altLang="en-US"/>
              <a:t>Массивы</a:t>
            </a:r>
            <a:r>
              <a:rPr lang="en-US" altLang="en-US"/>
              <a:t> (</a:t>
            </a:r>
            <a:r>
              <a:rPr lang="ru-RU" altLang="en-US"/>
              <a:t>продолжение</a:t>
            </a:r>
            <a:r>
              <a:rPr lang="en-US" altLang="en-US"/>
              <a:t>)</a:t>
            </a:r>
          </a:p>
        </p:txBody>
      </p:sp>
      <p:sp>
        <p:nvSpPr>
          <p:cNvPr id="1434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590550" y="2781300"/>
            <a:ext cx="8085138" cy="3671888"/>
          </a:xfrm>
        </p:spPr>
        <p:txBody>
          <a:bodyPr rtlCol="0">
            <a:normAutofit/>
          </a:bodyPr>
          <a:lstStyle/>
          <a:p>
            <a:pPr lvl="1" indent="-283464" eaLnBrk="1" fontAlgn="auto" hangingPunct="1">
              <a:lnSpc>
                <a:spcPct val="80000"/>
              </a:lnSpc>
              <a:spcAft>
                <a:spcPts val="0"/>
              </a:spcAft>
              <a:buFont typeface="Wingdings 3" charset="2"/>
              <a:buChar char=""/>
              <a:defRPr/>
            </a:pPr>
            <a:r>
              <a:rPr lang="ru-RU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Индекс</a:t>
            </a:r>
            <a:endParaRPr lang="en-US" alt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960120" lvl="2" eaLnBrk="1" fontAlgn="auto" hangingPunct="1">
              <a:lnSpc>
                <a:spcPct val="80000"/>
              </a:lnSpc>
              <a:spcAft>
                <a:spcPts val="0"/>
              </a:spcAft>
              <a:buFont typeface="Wingdings 3" charset="2"/>
              <a:buChar char=""/>
              <a:defRPr/>
            </a:pPr>
            <a:r>
              <a:rPr lang="ru-RU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Вы можете обратиться к отдельным элементам массива по индексу</a:t>
            </a:r>
            <a:endParaRPr lang="en-US" alt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960120" lvl="2" eaLnBrk="1" fontAlgn="auto" hangingPunct="1">
              <a:lnSpc>
                <a:spcPct val="80000"/>
              </a:lnSpc>
              <a:spcAft>
                <a:spcPts val="0"/>
              </a:spcAft>
              <a:buFont typeface="Wingdings 3" charset="2"/>
              <a:buChar char=""/>
              <a:defRPr/>
            </a:pPr>
            <a:r>
              <a:rPr lang="ru-RU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Значение индекса варьируется между нулём и длинной массива минус один</a:t>
            </a:r>
            <a:endParaRPr lang="en-US" alt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indent="-283464" eaLnBrk="1" fontAlgn="auto" hangingPunct="1">
              <a:lnSpc>
                <a:spcPct val="80000"/>
              </a:lnSpc>
              <a:spcAft>
                <a:spcPts val="0"/>
              </a:spcAft>
              <a:buFont typeface="Wingdings 3" charset="2"/>
              <a:buChar char=""/>
              <a:defRPr/>
            </a:pPr>
            <a:r>
              <a:rPr lang="ru-RU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Размерность массива</a:t>
            </a:r>
            <a:endParaRPr lang="en-NZ" alt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960120" lvl="2" eaLnBrk="1" fontAlgn="auto" hangingPunct="1">
              <a:lnSpc>
                <a:spcPct val="80000"/>
              </a:lnSpc>
              <a:spcAft>
                <a:spcPts val="0"/>
              </a:spcAft>
              <a:buFont typeface="Wingdings 3" charset="2"/>
              <a:buChar char=""/>
              <a:defRPr/>
            </a:pPr>
            <a:r>
              <a:rPr lang="ru-RU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Размерность массива определяется количеством использованных индексаторов для получения доступа к отдельному элементу</a:t>
            </a:r>
            <a:r>
              <a:rPr lang="en-US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(</a:t>
            </a:r>
            <a:r>
              <a:rPr lang="ru-RU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максимум </a:t>
            </a:r>
            <a:r>
              <a:rPr lang="en-US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32)</a:t>
            </a:r>
          </a:p>
          <a:p>
            <a:pPr lvl="1" indent="-283464" eaLnBrk="1" fontAlgn="auto" hangingPunct="1">
              <a:lnSpc>
                <a:spcPct val="80000"/>
              </a:lnSpc>
              <a:spcAft>
                <a:spcPts val="0"/>
              </a:spcAft>
              <a:buFont typeface="Wingdings 3" charset="2"/>
              <a:buChar char=""/>
              <a:defRPr/>
            </a:pPr>
            <a:r>
              <a:rPr lang="ru-RU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Массивы являются ссылочными типами и наследуются об базового класса</a:t>
            </a:r>
            <a:endParaRPr lang="en-US" alt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53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94478FED-DCE6-44FE-8AFA-7F3A222DD305}" type="slidenum">
              <a:rPr lang="en-NZ" altLang="en-US" sz="1400" smtClean="0">
                <a:solidFill>
                  <a:schemeClr val="tx2"/>
                </a:solidFill>
                <a:latin typeface="Tahoma" panose="020B0604030504040204" pitchFamily="34" charset="0"/>
              </a:rPr>
              <a:pPr algn="l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5</a:t>
            </a:fld>
            <a:endParaRPr lang="en-NZ" altLang="en-US" sz="1400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865188" y="927100"/>
            <a:ext cx="6345237" cy="709613"/>
          </a:xfrm>
        </p:spPr>
        <p:txBody>
          <a:bodyPr/>
          <a:lstStyle/>
          <a:p>
            <a:pPr eaLnBrk="1" hangingPunct="1"/>
            <a:r>
              <a:rPr lang="ru-RU" altLang="en-US"/>
              <a:t>Использование массивов</a:t>
            </a:r>
            <a:endParaRPr lang="en-US" altLang="en-US"/>
          </a:p>
        </p:txBody>
      </p:sp>
      <p:sp>
        <p:nvSpPr>
          <p:cNvPr id="2355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590550" y="2576513"/>
            <a:ext cx="7878763" cy="3732212"/>
          </a:xfrm>
        </p:spPr>
        <p:txBody>
          <a:bodyPr/>
          <a:lstStyle/>
          <a:p>
            <a:pPr eaLnBrk="1" hangingPunct="1">
              <a:lnSpc>
                <a:spcPct val="70000"/>
              </a:lnSpc>
            </a:pPr>
            <a:r>
              <a:rPr lang="ru-RU" altLang="en-US" sz="2000"/>
              <a:t>Доступ к отдельным элементам массива по индексу</a:t>
            </a:r>
          </a:p>
          <a:p>
            <a:pPr eaLnBrk="1" hangingPunct="1">
              <a:lnSpc>
                <a:spcPct val="70000"/>
              </a:lnSpc>
            </a:pPr>
            <a:r>
              <a:rPr lang="ru-RU" altLang="en-US" sz="2000"/>
              <a:t>Получение информации</a:t>
            </a:r>
            <a:r>
              <a:rPr lang="en-NZ" altLang="en-US" sz="2000"/>
              <a:t>:</a:t>
            </a:r>
          </a:p>
          <a:p>
            <a:pPr lvl="1" eaLnBrk="1" hangingPunct="1">
              <a:lnSpc>
                <a:spcPct val="70000"/>
              </a:lnSpc>
            </a:pPr>
            <a:r>
              <a:rPr lang="ru-RU" altLang="en-US" sz="1800"/>
              <a:t>О количестве элементов в массиве</a:t>
            </a:r>
            <a:endParaRPr lang="en-NZ" altLang="en-US" sz="2000"/>
          </a:p>
          <a:p>
            <a:pPr lvl="1" eaLnBrk="1" hangingPunct="1">
              <a:lnSpc>
                <a:spcPct val="70000"/>
              </a:lnSpc>
            </a:pPr>
            <a:r>
              <a:rPr lang="ru-RU" altLang="en-US" sz="1800"/>
              <a:t>О количестве измерений в массиве</a:t>
            </a:r>
          </a:p>
          <a:p>
            <a:pPr lvl="1" eaLnBrk="1" hangingPunct="1">
              <a:lnSpc>
                <a:spcPct val="70000"/>
              </a:lnSpc>
            </a:pPr>
            <a:r>
              <a:rPr lang="ru-RU" altLang="en-US" sz="1800"/>
              <a:t>Многое другое</a:t>
            </a:r>
            <a:endParaRPr lang="en-US" altLang="en-US" sz="1800"/>
          </a:p>
          <a:p>
            <a:pPr eaLnBrk="1" hangingPunct="1">
              <a:lnSpc>
                <a:spcPct val="70000"/>
              </a:lnSpc>
            </a:pPr>
            <a:r>
              <a:rPr lang="ru-RU" altLang="en-US" sz="2000"/>
              <a:t>Обратотка массивов посредством перебора</a:t>
            </a:r>
            <a:endParaRPr lang="en-US" altLang="en-US" sz="2000"/>
          </a:p>
          <a:p>
            <a:pPr lvl="1" eaLnBrk="1" hangingPunct="1">
              <a:lnSpc>
                <a:spcPct val="70000"/>
              </a:lnSpc>
            </a:pPr>
            <a:r>
              <a:rPr lang="ru-RU" altLang="en-US" sz="1800"/>
              <a:t>Обычно используется </a:t>
            </a:r>
            <a:r>
              <a:rPr lang="en-US" altLang="en-US" sz="1800"/>
              <a:t>for </a:t>
            </a:r>
            <a:r>
              <a:rPr lang="ru-RU" altLang="en-US" sz="1800"/>
              <a:t>цикл со счётчиком</a:t>
            </a:r>
            <a:endParaRPr lang="en-US" altLang="en-US" sz="1800"/>
          </a:p>
          <a:p>
            <a:pPr lvl="1" eaLnBrk="1" hangingPunct="1">
              <a:lnSpc>
                <a:spcPct val="70000"/>
              </a:lnSpc>
            </a:pPr>
            <a:r>
              <a:rPr lang="ru-RU" altLang="en-US" sz="1800"/>
              <a:t>Также можно использовать </a:t>
            </a:r>
            <a:r>
              <a:rPr lang="en-US" altLang="en-US" sz="1800"/>
              <a:t>foreach</a:t>
            </a:r>
            <a:endParaRPr lang="en-NZ" altLang="en-US" sz="1800"/>
          </a:p>
          <a:p>
            <a:pPr lvl="2" eaLnBrk="1" hangingPunct="1">
              <a:lnSpc>
                <a:spcPct val="70000"/>
              </a:lnSpc>
            </a:pPr>
            <a:r>
              <a:rPr lang="ru-RU" altLang="en-US" sz="1600"/>
              <a:t>Работает не используя индексаторы</a:t>
            </a:r>
            <a:endParaRPr lang="en-US" altLang="en-US" sz="1600"/>
          </a:p>
          <a:p>
            <a:pPr lvl="2" eaLnBrk="1" hangingPunct="1">
              <a:lnSpc>
                <a:spcPct val="70000"/>
              </a:lnSpc>
            </a:pPr>
            <a:r>
              <a:rPr lang="ru-RU" altLang="en-US" sz="1600"/>
              <a:t>Рассматриваемые</a:t>
            </a:r>
            <a:r>
              <a:rPr lang="en-US" altLang="en-US" sz="1600"/>
              <a:t> </a:t>
            </a:r>
            <a:r>
              <a:rPr lang="ru-RU" altLang="en-US" sz="1600"/>
              <a:t>элементы в </a:t>
            </a:r>
            <a:r>
              <a:rPr lang="en-US" altLang="en-US" sz="1600"/>
              <a:t>foreach </a:t>
            </a:r>
            <a:r>
              <a:rPr lang="ru-RU" altLang="en-US" sz="1600"/>
              <a:t>являются </a:t>
            </a:r>
            <a:r>
              <a:rPr lang="en-US" altLang="en-US" sz="1600"/>
              <a:t>read-only</a:t>
            </a:r>
          </a:p>
          <a:p>
            <a:pPr lvl="1" eaLnBrk="1" hangingPunct="1">
              <a:lnSpc>
                <a:spcPct val="70000"/>
              </a:lnSpc>
            </a:pPr>
            <a:r>
              <a:rPr lang="ru-RU" altLang="en-US" sz="1800"/>
              <a:t>Также можно использовать методы расширения </a:t>
            </a:r>
            <a:r>
              <a:rPr lang="en-US" altLang="en-US" sz="1800"/>
              <a:t>LINQ</a:t>
            </a:r>
            <a:r>
              <a:rPr lang="ru-RU" altLang="en-US" sz="1800"/>
              <a:t> такие как </a:t>
            </a:r>
            <a:r>
              <a:rPr lang="en-US" altLang="en-US" sz="1800"/>
              <a:t>ForEach() </a:t>
            </a:r>
          </a:p>
        </p:txBody>
      </p:sp>
      <p:sp>
        <p:nvSpPr>
          <p:cNvPr id="2355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50D97CE9-4D7C-4C01-A6D8-FEE3B7791A91}" type="slidenum">
              <a:rPr lang="en-NZ" altLang="en-US" sz="1400" smtClean="0">
                <a:solidFill>
                  <a:schemeClr val="tx2"/>
                </a:solidFill>
                <a:latin typeface="Tahoma" panose="020B0604030504040204" pitchFamily="34" charset="0"/>
              </a:rPr>
              <a:pPr algn="l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6</a:t>
            </a:fld>
            <a:endParaRPr lang="en-NZ" altLang="en-US" sz="1400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865188" y="927100"/>
            <a:ext cx="6345237" cy="709613"/>
          </a:xfrm>
        </p:spPr>
        <p:txBody>
          <a:bodyPr/>
          <a:lstStyle/>
          <a:p>
            <a:pPr eaLnBrk="1" hangingPunct="1"/>
            <a:r>
              <a:rPr lang="ru-RU" altLang="en-US"/>
              <a:t>Использование массивов</a:t>
            </a:r>
            <a:endParaRPr lang="en-US" altLang="en-US"/>
          </a:p>
        </p:txBody>
      </p:sp>
      <p:sp>
        <p:nvSpPr>
          <p:cNvPr id="24579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32007916-9260-4313-AAAF-F7A3CD4FA24F}" type="slidenum">
              <a:rPr lang="en-NZ" altLang="en-US" sz="1400" smtClean="0">
                <a:solidFill>
                  <a:schemeClr val="tx2"/>
                </a:solidFill>
                <a:latin typeface="Tahoma" panose="020B0604030504040204" pitchFamily="34" charset="0"/>
              </a:rPr>
              <a:pPr algn="l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7</a:t>
            </a:fld>
            <a:endParaRPr lang="en-NZ" altLang="en-US" sz="1400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  <p:sp>
        <p:nvSpPr>
          <p:cNvPr id="24580" name="Rectangle 5"/>
          <p:cNvSpPr>
            <a:spLocks noChangeArrowheads="1"/>
          </p:cNvSpPr>
          <p:nvPr/>
        </p:nvSpPr>
        <p:spPr bwMode="auto">
          <a:xfrm>
            <a:off x="611188" y="2574925"/>
            <a:ext cx="1439862" cy="317500"/>
          </a:xfrm>
          <a:prstGeom prst="rect">
            <a:avLst/>
          </a:prstGeom>
          <a:solidFill>
            <a:srgbClr val="C0C0C0">
              <a:alpha val="50195"/>
            </a:srgbClr>
          </a:solidFill>
          <a:ln w="12700" algn="ctr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1"/>
                </a:solidFill>
                <a:latin typeface="Courier New" panose="02070309020205020404" pitchFamily="49" charset="0"/>
              </a:rPr>
              <a:t>nb1[0] = 1;</a:t>
            </a:r>
          </a:p>
        </p:txBody>
      </p:sp>
      <p:sp>
        <p:nvSpPr>
          <p:cNvPr id="24581" name="Rectangle 6"/>
          <p:cNvSpPr>
            <a:spLocks noChangeArrowheads="1"/>
          </p:cNvSpPr>
          <p:nvPr/>
        </p:nvSpPr>
        <p:spPr bwMode="auto">
          <a:xfrm>
            <a:off x="611188" y="3268663"/>
            <a:ext cx="3960812" cy="530225"/>
          </a:xfrm>
          <a:prstGeom prst="rect">
            <a:avLst/>
          </a:prstGeom>
          <a:solidFill>
            <a:srgbClr val="C0C0C0">
              <a:alpha val="50195"/>
            </a:srgbClr>
          </a:solidFill>
          <a:ln w="12700" algn="ctr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1"/>
                </a:solidFill>
                <a:latin typeface="Courier New" panose="02070309020205020404" pitchFamily="49" charset="0"/>
              </a:rPr>
              <a:t>Console.WriteLine(nb1.GetLength(0))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1"/>
                </a:solidFill>
                <a:latin typeface="Courier New" panose="02070309020205020404" pitchFamily="49" charset="0"/>
              </a:rPr>
              <a:t>Console.WriteLine(nb1.Length)</a:t>
            </a:r>
          </a:p>
        </p:txBody>
      </p:sp>
      <p:sp>
        <p:nvSpPr>
          <p:cNvPr id="24582" name="Rectangle 7"/>
          <p:cNvSpPr>
            <a:spLocks noChangeArrowheads="1"/>
          </p:cNvSpPr>
          <p:nvPr/>
        </p:nvSpPr>
        <p:spPr bwMode="auto">
          <a:xfrm>
            <a:off x="611188" y="4191000"/>
            <a:ext cx="4392612" cy="317500"/>
          </a:xfrm>
          <a:prstGeom prst="rect">
            <a:avLst/>
          </a:prstGeom>
          <a:solidFill>
            <a:srgbClr val="C0C0C0">
              <a:alpha val="50195"/>
            </a:srgbClr>
          </a:solidFill>
          <a:ln w="12700" algn="ctr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1"/>
                </a:solidFill>
                <a:latin typeface="Courier New" panose="02070309020205020404" pitchFamily="49" charset="0"/>
              </a:rPr>
              <a:t>Console.WriteLine(nb1.GetUpperBound(0))</a:t>
            </a:r>
          </a:p>
        </p:txBody>
      </p:sp>
      <p:sp>
        <p:nvSpPr>
          <p:cNvPr id="24583" name="AutoShape 67"/>
          <p:cNvSpPr>
            <a:spLocks noChangeArrowheads="1"/>
          </p:cNvSpPr>
          <p:nvPr/>
        </p:nvSpPr>
        <p:spPr bwMode="auto">
          <a:xfrm>
            <a:off x="5472113" y="3532188"/>
            <a:ext cx="2997200" cy="688975"/>
          </a:xfrm>
          <a:prstGeom prst="wedgeRectCallout">
            <a:avLst>
              <a:gd name="adj1" fmla="val -63231"/>
              <a:gd name="adj2" fmla="val 44718"/>
            </a:avLst>
          </a:prstGeom>
          <a:solidFill>
            <a:schemeClr val="bg1"/>
          </a:solidFill>
          <a:ln w="12700" algn="ctr">
            <a:solidFill>
              <a:srgbClr val="8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en-US" sz="1400" b="1">
                <a:solidFill>
                  <a:schemeClr val="tx1"/>
                </a:solidFill>
                <a:latin typeface="Tahoma" panose="020B0604030504040204" pitchFamily="34" charset="0"/>
              </a:rPr>
              <a:t>Получение информации о измерении массива по индексу</a:t>
            </a:r>
            <a:endParaRPr lang="en-NZ" altLang="en-US" sz="1400" b="1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24584" name="AutoShape 68"/>
          <p:cNvSpPr>
            <a:spLocks noChangeArrowheads="1"/>
          </p:cNvSpPr>
          <p:nvPr/>
        </p:nvSpPr>
        <p:spPr bwMode="auto">
          <a:xfrm>
            <a:off x="4392613" y="2457450"/>
            <a:ext cx="2160587" cy="503238"/>
          </a:xfrm>
          <a:prstGeom prst="wedgeRectCallout">
            <a:avLst>
              <a:gd name="adj1" fmla="val -52458"/>
              <a:gd name="adj2" fmla="val 117000"/>
            </a:avLst>
          </a:prstGeom>
          <a:solidFill>
            <a:schemeClr val="bg1"/>
          </a:solidFill>
          <a:ln w="12700" algn="ctr">
            <a:solidFill>
              <a:srgbClr val="8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en-US" sz="1400" b="1">
                <a:solidFill>
                  <a:schemeClr val="tx1"/>
                </a:solidFill>
                <a:latin typeface="Tahoma" panose="020B0604030504040204" pitchFamily="34" charset="0"/>
              </a:rPr>
              <a:t>Параметр</a:t>
            </a:r>
            <a:r>
              <a:rPr lang="en-NZ" altLang="en-US" sz="1400" b="1">
                <a:solidFill>
                  <a:schemeClr val="tx1"/>
                </a:solidFill>
                <a:latin typeface="Tahoma" panose="020B0604030504040204" pitchFamily="34" charset="0"/>
              </a:rPr>
              <a:t>: 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en-US" sz="1400" b="1">
                <a:solidFill>
                  <a:schemeClr val="tx1"/>
                </a:solidFill>
                <a:latin typeface="Tahoma" panose="020B0604030504040204" pitchFamily="34" charset="0"/>
              </a:rPr>
              <a:t>Измерение / ранг</a:t>
            </a:r>
            <a:endParaRPr lang="en-NZ" altLang="en-US" sz="1400" b="1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24585" name="Rectangle 108"/>
          <p:cNvSpPr>
            <a:spLocks noChangeArrowheads="1"/>
          </p:cNvSpPr>
          <p:nvPr/>
        </p:nvSpPr>
        <p:spPr bwMode="auto">
          <a:xfrm>
            <a:off x="647700" y="5270500"/>
            <a:ext cx="4321175" cy="742950"/>
          </a:xfrm>
          <a:prstGeom prst="rect">
            <a:avLst/>
          </a:prstGeom>
          <a:solidFill>
            <a:srgbClr val="C0C0C0">
              <a:alpha val="50195"/>
            </a:srgbClr>
          </a:solidFill>
          <a:ln w="12700" algn="ctr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1"/>
                </a:solidFill>
                <a:latin typeface="Courier New" panose="02070309020205020404" pitchFamily="49" charset="0"/>
              </a:rPr>
              <a:t>for (int i = 0; i &lt; nb1.Length; i++) {                    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1"/>
                </a:solidFill>
                <a:latin typeface="Courier New" panose="02070309020205020404" pitchFamily="49" charset="0"/>
              </a:rPr>
              <a:t>  numbers1[i] = i;          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1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24586" name="Rectangle 109"/>
          <p:cNvSpPr>
            <a:spLocks noChangeArrowheads="1"/>
          </p:cNvSpPr>
          <p:nvPr/>
        </p:nvSpPr>
        <p:spPr bwMode="auto">
          <a:xfrm>
            <a:off x="5472113" y="5376863"/>
            <a:ext cx="2665412" cy="530225"/>
          </a:xfrm>
          <a:prstGeom prst="rect">
            <a:avLst/>
          </a:prstGeom>
          <a:solidFill>
            <a:srgbClr val="C0C0C0">
              <a:alpha val="50195"/>
            </a:srgbClr>
          </a:solidFill>
          <a:ln w="12700" algn="ctr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1"/>
                </a:solidFill>
                <a:latin typeface="Courier New" panose="02070309020205020404" pitchFamily="49" charset="0"/>
              </a:rPr>
              <a:t>foreach (int x in nb1)              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1"/>
                </a:solidFill>
                <a:latin typeface="Courier New" panose="02070309020205020404" pitchFamily="49" charset="0"/>
              </a:rPr>
              <a:t>  Console.Write(x);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865188" y="927100"/>
            <a:ext cx="6345237" cy="709613"/>
          </a:xfrm>
        </p:spPr>
        <p:txBody>
          <a:bodyPr/>
          <a:lstStyle/>
          <a:p>
            <a:pPr eaLnBrk="1" hangingPunct="1"/>
            <a:r>
              <a:rPr lang="ru-RU" altLang="en-US"/>
              <a:t>Копирование массивов</a:t>
            </a:r>
            <a:endParaRPr lang="en-US" altLang="en-US"/>
          </a:p>
        </p:txBody>
      </p:sp>
      <p:sp>
        <p:nvSpPr>
          <p:cNvPr id="1843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863600" y="2489200"/>
            <a:ext cx="7605713" cy="3892550"/>
          </a:xfrm>
        </p:spPr>
        <p:txBody>
          <a:bodyPr rtlCol="0">
            <a:normAutofit fontScale="85000" lnSpcReduction="20000"/>
          </a:bodyPr>
          <a:lstStyle/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 3" charset="2"/>
              <a:buChar char=""/>
              <a:defRPr/>
            </a:pPr>
            <a:r>
              <a:rPr lang="ru-RU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Способ 1:</a:t>
            </a:r>
            <a:endParaRPr lang="en-NZ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indent="-283464" eaLnBrk="1" fontAlgn="auto" hangingPunct="1">
              <a:lnSpc>
                <a:spcPct val="80000"/>
              </a:lnSpc>
              <a:spcAft>
                <a:spcPts val="0"/>
              </a:spcAft>
              <a:buFont typeface="Wingdings 3" charset="2"/>
              <a:buChar char=""/>
              <a:defRPr/>
            </a:pPr>
            <a:r>
              <a:rPr lang="ru-RU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Копировать элементы по одному в цикле</a:t>
            </a:r>
            <a:endParaRPr lang="en-US" alt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 3" charset="2"/>
              <a:buChar char=""/>
              <a:defRPr/>
            </a:pPr>
            <a:r>
              <a:rPr lang="ru-RU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Способ 2:</a:t>
            </a:r>
            <a:endParaRPr lang="en-NZ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indent="-283464" eaLnBrk="1" fontAlgn="auto" hangingPunct="1">
              <a:lnSpc>
                <a:spcPct val="80000"/>
              </a:lnSpc>
              <a:spcAft>
                <a:spcPts val="0"/>
              </a:spcAft>
              <a:buFont typeface="Wingdings 3" charset="2"/>
              <a:buChar char=""/>
              <a:defRPr/>
            </a:pPr>
            <a:r>
              <a:rPr lang="ru-RU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Использовать метод </a:t>
            </a:r>
            <a:r>
              <a:rPr lang="en-US" alt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Array.Copy</a:t>
            </a:r>
            <a:endParaRPr lang="en-NZ" alt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960120" lvl="2" eaLnBrk="1" fontAlgn="auto" hangingPunct="1">
              <a:lnSpc>
                <a:spcPct val="80000"/>
              </a:lnSpc>
              <a:spcAft>
                <a:spcPts val="0"/>
              </a:spcAft>
              <a:buFont typeface="Wingdings 3" charset="2"/>
              <a:buChar char=""/>
              <a:defRPr/>
            </a:pPr>
            <a:r>
              <a:rPr lang="ru-RU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Копирует элементы массива, начиная с определённого индекса, в другой массив в определённый индекс</a:t>
            </a:r>
            <a:r>
              <a:rPr lang="en-US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en-NZ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 3" charset="2"/>
              <a:buChar char=""/>
              <a:defRPr/>
            </a:pPr>
            <a:r>
              <a:rPr lang="ru-RU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Способ 3:</a:t>
            </a:r>
            <a:endParaRPr lang="en-NZ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indent="-283464" eaLnBrk="1" fontAlgn="auto" hangingPunct="1">
              <a:lnSpc>
                <a:spcPct val="80000"/>
              </a:lnSpc>
              <a:spcAft>
                <a:spcPts val="0"/>
              </a:spcAft>
              <a:buFont typeface="Wingdings 3" charset="2"/>
              <a:buChar char=""/>
              <a:defRPr/>
            </a:pPr>
            <a:r>
              <a:rPr lang="ru-RU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Использовать метод </a:t>
            </a:r>
            <a:r>
              <a:rPr lang="en-US" alt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CopyTo</a:t>
            </a:r>
            <a:r>
              <a:rPr lang="en-US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ru-RU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на этом массиве:</a:t>
            </a:r>
            <a:endParaRPr lang="en-NZ" alt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960120" lvl="2" eaLnBrk="1" fontAlgn="auto" hangingPunct="1">
              <a:lnSpc>
                <a:spcPct val="80000"/>
              </a:lnSpc>
              <a:spcAft>
                <a:spcPts val="0"/>
              </a:spcAft>
              <a:buFont typeface="Wingdings 3" charset="2"/>
              <a:buChar char=""/>
              <a:defRPr/>
            </a:pPr>
            <a:r>
              <a:rPr lang="ru-RU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Параметры: новый массив и индекс старта</a:t>
            </a:r>
            <a:endParaRPr lang="en-NZ" alt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 3" charset="2"/>
              <a:buChar char=""/>
              <a:defRPr/>
            </a:pPr>
            <a:r>
              <a:rPr lang="ru-RU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Способ 4</a:t>
            </a:r>
            <a:r>
              <a:rPr lang="en-NZ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</a:p>
          <a:p>
            <a:pPr lvl="1" indent="-283464" eaLnBrk="1" fontAlgn="auto" hangingPunct="1">
              <a:lnSpc>
                <a:spcPct val="80000"/>
              </a:lnSpc>
              <a:spcAft>
                <a:spcPts val="0"/>
              </a:spcAft>
              <a:buFont typeface="Wingdings 3" charset="2"/>
              <a:buChar char=""/>
              <a:defRPr/>
            </a:pPr>
            <a:r>
              <a:rPr lang="ru-RU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Использовать метод </a:t>
            </a:r>
            <a:r>
              <a:rPr lang="en-US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Clone </a:t>
            </a:r>
            <a:r>
              <a:rPr lang="ru-RU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на массиве:</a:t>
            </a:r>
            <a:endParaRPr lang="en-NZ" alt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960120" lvl="2" eaLnBrk="1" fontAlgn="auto" hangingPunct="1">
              <a:lnSpc>
                <a:spcPct val="80000"/>
              </a:lnSpc>
              <a:spcAft>
                <a:spcPts val="0"/>
              </a:spcAft>
              <a:buFont typeface="Wingdings 3" charset="2"/>
              <a:buChar char=""/>
              <a:defRPr/>
            </a:pPr>
            <a:r>
              <a:rPr lang="ru-RU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Массив будет скопирован в представляющую копию объект</a:t>
            </a:r>
            <a:endParaRPr lang="en-US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960120" lvl="2" eaLnBrk="1" fontAlgn="auto" hangingPunct="1">
              <a:lnSpc>
                <a:spcPct val="80000"/>
              </a:lnSpc>
              <a:spcAft>
                <a:spcPts val="0"/>
              </a:spcAft>
              <a:buFont typeface="Wingdings 3" charset="2"/>
              <a:buChar char=""/>
              <a:defRPr/>
            </a:pPr>
            <a:r>
              <a:rPr lang="ru-RU" altLang="en-US" sz="16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Необходимо приведение типов</a:t>
            </a:r>
            <a:endParaRPr lang="en-US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 3" charset="2"/>
              <a:buChar char=""/>
              <a:defRPr/>
            </a:pPr>
            <a:r>
              <a:rPr lang="ru-RU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К сведению: изменения данных массива-копии никак не повлияет на данные в массиве-оригинале и наоборот</a:t>
            </a:r>
            <a:endParaRPr lang="en-NZ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indent="-283464" eaLnBrk="1" fontAlgn="auto" hangingPunct="1">
              <a:lnSpc>
                <a:spcPct val="80000"/>
              </a:lnSpc>
              <a:spcAft>
                <a:spcPts val="0"/>
              </a:spcAft>
              <a:buFont typeface="Wingdings 3" charset="2"/>
              <a:buChar char=""/>
              <a:defRPr/>
            </a:pPr>
            <a:endParaRPr lang="en-NZ" alt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60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0E2CAD51-C3A3-49AF-954E-1017E4892078}" type="slidenum">
              <a:rPr lang="en-NZ" altLang="en-US" sz="1400" smtClean="0">
                <a:solidFill>
                  <a:schemeClr val="tx2"/>
                </a:solidFill>
                <a:latin typeface="Tahoma" panose="020B0604030504040204" pitchFamily="34" charset="0"/>
              </a:rPr>
              <a:pPr algn="l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8</a:t>
            </a:fld>
            <a:endParaRPr lang="en-NZ" altLang="en-US" sz="1400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865188" y="927100"/>
            <a:ext cx="6345237" cy="709613"/>
          </a:xfrm>
        </p:spPr>
        <p:txBody>
          <a:bodyPr/>
          <a:lstStyle/>
          <a:p>
            <a:pPr eaLnBrk="1" hangingPunct="1"/>
            <a:r>
              <a:rPr lang="ru-RU" altLang="en-US"/>
              <a:t>Копирование массивов</a:t>
            </a:r>
            <a:endParaRPr lang="en-US" altLang="en-US"/>
          </a:p>
        </p:txBody>
      </p:sp>
      <p:sp>
        <p:nvSpPr>
          <p:cNvPr id="26627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7740650" y="333375"/>
            <a:ext cx="790575" cy="7667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4CCD0B0D-E640-4E8E-B652-1D2F231989DE}" type="slidenum">
              <a:rPr lang="en-NZ" altLang="en-US" sz="1400" smtClean="0">
                <a:solidFill>
                  <a:schemeClr val="tx2"/>
                </a:solidFill>
                <a:latin typeface="Tahoma" panose="020B0604030504040204" pitchFamily="34" charset="0"/>
              </a:rPr>
              <a:pPr algn="l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9</a:t>
            </a:fld>
            <a:endParaRPr lang="en-NZ" altLang="en-US" sz="1400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  <p:sp>
        <p:nvSpPr>
          <p:cNvPr id="26628" name="Rectangle 28"/>
          <p:cNvSpPr>
            <a:spLocks noChangeArrowheads="1"/>
          </p:cNvSpPr>
          <p:nvPr/>
        </p:nvSpPr>
        <p:spPr bwMode="auto">
          <a:xfrm>
            <a:off x="692150" y="2840038"/>
            <a:ext cx="6769100" cy="317500"/>
          </a:xfrm>
          <a:prstGeom prst="rect">
            <a:avLst/>
          </a:prstGeom>
          <a:solidFill>
            <a:srgbClr val="C0C0C0">
              <a:alpha val="50195"/>
            </a:srgbClr>
          </a:solidFill>
          <a:ln w="12700" algn="ctr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1"/>
                </a:solidFill>
                <a:latin typeface="Courier New" panose="02070309020205020404" pitchFamily="49" charset="0"/>
              </a:rPr>
              <a:t>Array.Copy(srcArray, srcIndex, destArray, destIndex, length);</a:t>
            </a:r>
          </a:p>
        </p:txBody>
      </p:sp>
      <p:graphicFrame>
        <p:nvGraphicFramePr>
          <p:cNvPr id="586841" name="Group 89"/>
          <p:cNvGraphicFramePr>
            <a:graphicFrameLocks noGrp="1"/>
          </p:cNvGraphicFramePr>
          <p:nvPr/>
        </p:nvGraphicFramePr>
        <p:xfrm>
          <a:off x="4297363" y="4230688"/>
          <a:ext cx="1079500" cy="609600"/>
        </p:xfrm>
        <a:graphic>
          <a:graphicData uri="http://schemas.openxmlformats.org/drawingml/2006/table">
            <a:tbl>
              <a:tblPr/>
              <a:tblGrid>
                <a:gridCol w="5413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81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nb1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6637" name="Line 67"/>
          <p:cNvSpPr>
            <a:spLocks noChangeShapeType="1"/>
          </p:cNvSpPr>
          <p:nvPr/>
        </p:nvSpPr>
        <p:spPr bwMode="auto">
          <a:xfrm>
            <a:off x="5076825" y="4729163"/>
            <a:ext cx="5032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586842" name="Group 90"/>
          <p:cNvGraphicFramePr>
            <a:graphicFrameLocks noGrp="1"/>
          </p:cNvGraphicFramePr>
          <p:nvPr/>
        </p:nvGraphicFramePr>
        <p:xfrm>
          <a:off x="5707063" y="4222750"/>
          <a:ext cx="1296987" cy="609600"/>
        </p:xfrm>
        <a:graphic>
          <a:graphicData uri="http://schemas.openxmlformats.org/drawingml/2006/table">
            <a:tbl>
              <a:tblPr/>
              <a:tblGrid>
                <a:gridCol w="6508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61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copy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6646" name="Line 83"/>
          <p:cNvSpPr>
            <a:spLocks noChangeShapeType="1"/>
          </p:cNvSpPr>
          <p:nvPr/>
        </p:nvSpPr>
        <p:spPr bwMode="auto">
          <a:xfrm>
            <a:off x="6734175" y="4729163"/>
            <a:ext cx="5032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7" name="Rectangle 86"/>
          <p:cNvSpPr>
            <a:spLocks noChangeArrowheads="1"/>
          </p:cNvSpPr>
          <p:nvPr/>
        </p:nvSpPr>
        <p:spPr bwMode="auto">
          <a:xfrm>
            <a:off x="692150" y="5678488"/>
            <a:ext cx="1584325" cy="317500"/>
          </a:xfrm>
          <a:prstGeom prst="rect">
            <a:avLst/>
          </a:prstGeom>
          <a:solidFill>
            <a:srgbClr val="C0C0C0">
              <a:alpha val="50195"/>
            </a:srgbClr>
          </a:solidFill>
          <a:ln w="12700" algn="ctr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1"/>
                </a:solidFill>
                <a:latin typeface="Courier New" panose="02070309020205020404" pitchFamily="49" charset="0"/>
              </a:rPr>
              <a:t>nb1[0] = 10;</a:t>
            </a:r>
          </a:p>
        </p:txBody>
      </p:sp>
      <p:graphicFrame>
        <p:nvGraphicFramePr>
          <p:cNvPr id="586876" name="Group 124"/>
          <p:cNvGraphicFramePr>
            <a:graphicFrameLocks noGrp="1"/>
          </p:cNvGraphicFramePr>
          <p:nvPr/>
        </p:nvGraphicFramePr>
        <p:xfrm>
          <a:off x="5364163" y="4513263"/>
          <a:ext cx="792162" cy="823911"/>
        </p:xfrm>
        <a:graphic>
          <a:graphicData uri="http://schemas.openxmlformats.org/drawingml/2006/table">
            <a:tbl>
              <a:tblPr/>
              <a:tblGrid>
                <a:gridCol w="396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52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637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marT="45661" marB="4566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NZ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661" marB="4566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637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marT="45661" marB="4566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NZ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  <a:endParaRPr kumimoji="0" 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661" marB="4566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637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marT="45661" marB="4566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NZ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661" marB="4566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86926" name="Group 174"/>
          <p:cNvGraphicFramePr>
            <a:graphicFrameLocks noGrp="1"/>
          </p:cNvGraphicFramePr>
          <p:nvPr/>
        </p:nvGraphicFramePr>
        <p:xfrm>
          <a:off x="7038975" y="4511675"/>
          <a:ext cx="792163" cy="823914"/>
        </p:xfrm>
        <a:graphic>
          <a:graphicData uri="http://schemas.openxmlformats.org/drawingml/2006/table">
            <a:tbl>
              <a:tblPr/>
              <a:tblGrid>
                <a:gridCol w="396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5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63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marT="45661" marB="4566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NZ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  <a:endParaRPr kumimoji="0" 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661" marB="4566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63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marT="45661" marB="4566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NZ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661" marB="4566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63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marT="45661" marB="4566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NZ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661" marB="4566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6674" name="Rectangle 192"/>
          <p:cNvSpPr>
            <a:spLocks noChangeArrowheads="1"/>
          </p:cNvSpPr>
          <p:nvPr/>
        </p:nvSpPr>
        <p:spPr bwMode="auto">
          <a:xfrm>
            <a:off x="692150" y="3827463"/>
            <a:ext cx="2451100" cy="317500"/>
          </a:xfrm>
          <a:prstGeom prst="rect">
            <a:avLst/>
          </a:prstGeom>
          <a:solidFill>
            <a:srgbClr val="C0C0C0">
              <a:alpha val="50195"/>
            </a:srgbClr>
          </a:solidFill>
          <a:ln w="12700" algn="ctr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1"/>
                </a:solidFill>
                <a:latin typeface="Courier New" panose="02070309020205020404" pitchFamily="49" charset="0"/>
              </a:rPr>
              <a:t>nb1.CopyTo(copy, 0);</a:t>
            </a:r>
          </a:p>
        </p:txBody>
      </p:sp>
      <p:sp>
        <p:nvSpPr>
          <p:cNvPr id="26675" name="Rectangle 193"/>
          <p:cNvSpPr>
            <a:spLocks noChangeArrowheads="1"/>
          </p:cNvSpPr>
          <p:nvPr/>
        </p:nvSpPr>
        <p:spPr bwMode="auto">
          <a:xfrm>
            <a:off x="692150" y="4832350"/>
            <a:ext cx="3024188" cy="317500"/>
          </a:xfrm>
          <a:prstGeom prst="rect">
            <a:avLst/>
          </a:prstGeom>
          <a:solidFill>
            <a:srgbClr val="C0C0C0">
              <a:alpha val="50195"/>
            </a:srgbClr>
          </a:solidFill>
          <a:ln w="12700" algn="ctr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1"/>
                </a:solidFill>
                <a:latin typeface="Courier New" panose="02070309020205020404" pitchFamily="49" charset="0"/>
              </a:rPr>
              <a:t>copy = (int[])nb1.Clone();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9933</TotalTime>
  <Words>1788</Words>
  <Application>Microsoft Office PowerPoint</Application>
  <PresentationFormat>On-screen Show (4:3)</PresentationFormat>
  <Paragraphs>320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9" baseType="lpstr">
      <vt:lpstr>Century Gothic</vt:lpstr>
      <vt:lpstr>Arial</vt:lpstr>
      <vt:lpstr>Wingdings 3</vt:lpstr>
      <vt:lpstr>Times New Roman</vt:lpstr>
      <vt:lpstr>PMingLiU</vt:lpstr>
      <vt:lpstr>Tahoma</vt:lpstr>
      <vt:lpstr>Courier New</vt:lpstr>
      <vt:lpstr>Wingdings</vt:lpstr>
      <vt:lpstr>Ion Boardroom</vt:lpstr>
      <vt:lpstr>PowerPoint Presentation</vt:lpstr>
      <vt:lpstr>В сегодняшней лекции</vt:lpstr>
      <vt:lpstr>Массивы</vt:lpstr>
      <vt:lpstr>Массивы</vt:lpstr>
      <vt:lpstr>Массивы (продолжение)</vt:lpstr>
      <vt:lpstr>Использование массивов</vt:lpstr>
      <vt:lpstr>Использование массивов</vt:lpstr>
      <vt:lpstr>Копирование массивов</vt:lpstr>
      <vt:lpstr>Копирование массивов</vt:lpstr>
      <vt:lpstr>Массивы объектов</vt:lpstr>
      <vt:lpstr>Массивы объектов (важное)</vt:lpstr>
      <vt:lpstr>Многомерные массивы</vt:lpstr>
      <vt:lpstr>Многомерные массивы</vt:lpstr>
      <vt:lpstr>Зубчатые массивы</vt:lpstr>
      <vt:lpstr>Strings</vt:lpstr>
      <vt:lpstr>Работа со строками</vt:lpstr>
      <vt:lpstr>Strings Manipulation</vt:lpstr>
      <vt:lpstr>Strings Manipulation (con’t)</vt:lpstr>
      <vt:lpstr>Strings Manipulation (con’t)</vt:lpstr>
      <vt:lpstr>Strings Manipulation (con’t)</vt:lpstr>
      <vt:lpstr>Методы</vt:lpstr>
      <vt:lpstr>Методы</vt:lpstr>
      <vt:lpstr>Передача параметров</vt:lpstr>
      <vt:lpstr>Статические классы</vt:lpstr>
      <vt:lpstr>Статические классы</vt:lpstr>
      <vt:lpstr>Статические поля и методы</vt:lpstr>
      <vt:lpstr>Статические поля и методы</vt:lpstr>
      <vt:lpstr>Заключение</vt:lpstr>
      <vt:lpstr>PowerPoint Presentation</vt:lpstr>
      <vt:lpstr>PowerPoint Presentation</vt:lpstr>
    </vt:vector>
  </TitlesOfParts>
  <Company>The University of Auckland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 Chang</dc:creator>
  <cp:lastModifiedBy>Windows User</cp:lastModifiedBy>
  <cp:revision>994</cp:revision>
  <dcterms:created xsi:type="dcterms:W3CDTF">2003-06-18T01:49:53Z</dcterms:created>
  <dcterms:modified xsi:type="dcterms:W3CDTF">2016-11-18T22:34:27Z</dcterms:modified>
</cp:coreProperties>
</file>