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6" r:id="rId1"/>
  </p:sldMasterIdLst>
  <p:notesMasterIdLst>
    <p:notesMasterId r:id="rId32"/>
  </p:notesMasterIdLst>
  <p:handoutMasterIdLst>
    <p:handoutMasterId r:id="rId33"/>
  </p:handoutMasterIdLst>
  <p:sldIdLst>
    <p:sldId id="311" r:id="rId2"/>
    <p:sldId id="282" r:id="rId3"/>
    <p:sldId id="289" r:id="rId4"/>
    <p:sldId id="330" r:id="rId5"/>
    <p:sldId id="314" r:id="rId6"/>
    <p:sldId id="324" r:id="rId7"/>
    <p:sldId id="290" r:id="rId8"/>
    <p:sldId id="319" r:id="rId9"/>
    <p:sldId id="301" r:id="rId10"/>
    <p:sldId id="320" r:id="rId11"/>
    <p:sldId id="321" r:id="rId12"/>
    <p:sldId id="325" r:id="rId13"/>
    <p:sldId id="317" r:id="rId14"/>
    <p:sldId id="322" r:id="rId15"/>
    <p:sldId id="326" r:id="rId16"/>
    <p:sldId id="303" r:id="rId17"/>
    <p:sldId id="328" r:id="rId18"/>
    <p:sldId id="329" r:id="rId19"/>
    <p:sldId id="304" r:id="rId20"/>
    <p:sldId id="327" r:id="rId21"/>
    <p:sldId id="331" r:id="rId22"/>
    <p:sldId id="332" r:id="rId23"/>
    <p:sldId id="291" r:id="rId24"/>
    <p:sldId id="310" r:id="rId25"/>
    <p:sldId id="307" r:id="rId26"/>
    <p:sldId id="308" r:id="rId27"/>
    <p:sldId id="318" r:id="rId28"/>
    <p:sldId id="309" r:id="rId29"/>
    <p:sldId id="312" r:id="rId30"/>
    <p:sldId id="313" r:id="rId3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572" autoAdjust="0"/>
  </p:normalViewPr>
  <p:slideViewPr>
    <p:cSldViewPr>
      <p:cViewPr varScale="1">
        <p:scale>
          <a:sx n="68" d="100"/>
          <a:sy n="68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fld id="{12730026-8474-4390-8D26-EF83EBEF9B8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33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6CF4974-FD86-4369-9788-8F4E2B88468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4523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77B6D850-A785-4F33-9F40-9826AECA390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46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594603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98246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54043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698755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766449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39078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FFB6484-1C1F-4059-B399-3F99A4609A7F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40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17EDBE1-9A3D-40B1-8754-B82D297750EE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02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9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DEE651B-67A8-4C12-A48E-805B11652A9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17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75C3BED-DD66-4C16-A0A0-8760B3BA282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78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2F9191AF-6C89-4CDA-8E29-8FD8846DF67D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73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33CA726C-61D2-4E7D-9710-B7A2A15330A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288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8482FE6-F5CE-4298-A741-972FBFD1DFA2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16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A85B345-C699-4E8C-A787-0D46CEA4214D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20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F0481D3-DCC1-46D2-BA04-34AE3A6B780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79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33F2DD-43AE-49E5-A98C-F3CFDA115FC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69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 dirty="0"/>
              <a:t>Работа с базой данных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21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Console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10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778635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 Manager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11</a:t>
            </a:fld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60646"/>
            <a:ext cx="7930372" cy="4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00660" cy="3892128"/>
          </a:xfrm>
        </p:spPr>
        <p:txBody>
          <a:bodyPr>
            <a:noAutofit/>
          </a:bodyPr>
          <a:lstStyle/>
          <a:p>
            <a:r>
              <a:rPr lang="ru-RU" sz="2000" dirty="0"/>
              <a:t>ADO.NET (</a:t>
            </a:r>
            <a:r>
              <a:rPr lang="ru-RU" sz="2000" dirty="0" err="1"/>
              <a:t>ActiveX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Object</a:t>
            </a:r>
            <a:r>
              <a:rPr lang="ru-RU" sz="2000" dirty="0"/>
              <a:t> для .NET) — технология, предоставляющая доступ к данным для приложений, основанных на </a:t>
            </a:r>
            <a:r>
              <a:rPr lang="ru-RU" sz="2000" dirty="0" err="1"/>
              <a:t>Microsoft</a:t>
            </a:r>
            <a:r>
              <a:rPr lang="ru-RU" sz="2000" dirty="0"/>
              <a:t> .NET. </a:t>
            </a:r>
          </a:p>
          <a:p>
            <a:r>
              <a:rPr lang="ru-RU" sz="2000" dirty="0"/>
              <a:t>Является не развитием более ранней технологии ADO, а самостоятельной технологией, частью фреймворка .NET. </a:t>
            </a:r>
          </a:p>
          <a:p>
            <a:r>
              <a:rPr lang="ru-RU" sz="2000" dirty="0"/>
              <a:t>В отличие от классической ADO, которая была в основном предназначена для тесно связанных клиент-серверных систем, ADO.NET больше нацелена на автономную работу с помощью объектов </a:t>
            </a:r>
            <a:r>
              <a:rPr lang="ru-RU" sz="2000" dirty="0" err="1"/>
              <a:t>DataSet</a:t>
            </a:r>
            <a:r>
              <a:rPr lang="ru-RU" sz="2000" dirty="0"/>
              <a:t>.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202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00660" cy="3460080"/>
          </a:xfrm>
        </p:spPr>
        <p:txBody>
          <a:bodyPr>
            <a:normAutofit/>
          </a:bodyPr>
          <a:lstStyle/>
          <a:p>
            <a:r>
              <a:rPr lang="ru-RU" sz="2400" dirty="0"/>
              <a:t>Плюсы:</a:t>
            </a:r>
          </a:p>
          <a:p>
            <a:pPr lvl="1"/>
            <a:r>
              <a:rPr lang="ru-RU" sz="2000" dirty="0"/>
              <a:t>Гибкая настройка запросов</a:t>
            </a:r>
          </a:p>
          <a:p>
            <a:pPr lvl="1"/>
            <a:r>
              <a:rPr lang="ru-RU" sz="2000" dirty="0"/>
              <a:t>Лучшая производительность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sz="2400" dirty="0"/>
              <a:t>Минусы:</a:t>
            </a:r>
          </a:p>
          <a:p>
            <a:pPr lvl="1"/>
            <a:r>
              <a:rPr lang="ru-RU" sz="2000" dirty="0" err="1"/>
              <a:t>Низкоуровневость</a:t>
            </a:r>
            <a:endParaRPr lang="ru-RU" sz="2000" dirty="0"/>
          </a:p>
          <a:p>
            <a:pPr lvl="1"/>
            <a:r>
              <a:rPr lang="ru-RU" sz="2000" dirty="0"/>
              <a:t>Нет контроля безопасности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400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ADO.NET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14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91" y="2492896"/>
            <a:ext cx="6105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1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Entity Framework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15</a:t>
            </a:fld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2489200"/>
            <a:ext cx="7786356" cy="4108152"/>
          </a:xfrm>
        </p:spPr>
        <p:txBody>
          <a:bodyPr/>
          <a:lstStyle/>
          <a:p>
            <a:r>
              <a:rPr lang="en-US" dirty="0"/>
              <a:t>ADO.NET Entity Framework (EF) — </a:t>
            </a:r>
            <a:r>
              <a:rPr lang="ru-RU" dirty="0"/>
              <a:t>объектно-ориентированная технология доступа к данным, является </a:t>
            </a:r>
            <a:r>
              <a:rPr lang="en-US" dirty="0"/>
              <a:t>object-relational mapping (ORM) </a:t>
            </a:r>
            <a:r>
              <a:rPr lang="ru-RU" dirty="0"/>
              <a:t>решением для .</a:t>
            </a:r>
            <a:r>
              <a:rPr lang="en-US" dirty="0"/>
              <a:t>NET Framework </a:t>
            </a:r>
            <a:r>
              <a:rPr lang="ru-RU" dirty="0"/>
              <a:t>от </a:t>
            </a:r>
            <a:r>
              <a:rPr lang="en-US" dirty="0"/>
              <a:t>Microsoft.</a:t>
            </a:r>
          </a:p>
          <a:p>
            <a:r>
              <a:rPr lang="ru-RU" dirty="0"/>
              <a:t>Предоставляет возможность взаимодействия с объектами как посредством </a:t>
            </a:r>
            <a:r>
              <a:rPr lang="en-US" dirty="0"/>
              <a:t>LINQ </a:t>
            </a:r>
            <a:r>
              <a:rPr lang="ru-RU" dirty="0"/>
              <a:t>в виде </a:t>
            </a:r>
            <a:r>
              <a:rPr lang="en-US" dirty="0"/>
              <a:t>LINQ to Entities, </a:t>
            </a:r>
            <a:r>
              <a:rPr lang="ru-RU" dirty="0"/>
              <a:t>так и с использованием </a:t>
            </a:r>
            <a:r>
              <a:rPr lang="en-US" dirty="0"/>
              <a:t>Entity SQL. </a:t>
            </a:r>
          </a:p>
          <a:p>
            <a:r>
              <a:rPr lang="ru-RU" dirty="0"/>
              <a:t>Для облегчения построения </a:t>
            </a:r>
            <a:r>
              <a:rPr lang="en-US" dirty="0"/>
              <a:t>web-</a:t>
            </a:r>
            <a:r>
              <a:rPr lang="ru-RU" dirty="0"/>
              <a:t>решений используется как </a:t>
            </a:r>
            <a:r>
              <a:rPr lang="en-US" dirty="0"/>
              <a:t>ADO.NET Data Services (Astoria), </a:t>
            </a:r>
            <a:r>
              <a:rPr lang="ru-RU" dirty="0"/>
              <a:t>так и связка из </a:t>
            </a:r>
            <a:r>
              <a:rPr lang="en-US" dirty="0"/>
              <a:t>Windows Communication Foundation </a:t>
            </a:r>
            <a:r>
              <a:rPr lang="ru-RU" dirty="0"/>
              <a:t>и </a:t>
            </a:r>
            <a:r>
              <a:rPr lang="en-US" dirty="0"/>
              <a:t>Windows Presentation Foundation</a:t>
            </a:r>
            <a:r>
              <a:rPr lang="ru-RU" dirty="0"/>
              <a:t>, позволяющая строить многоуровневые приложения, реализуя один из шаблонов проектирования MVC, MVP или MVVM.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489200"/>
            <a:ext cx="7699072" cy="3530600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Минусы:</a:t>
            </a:r>
          </a:p>
          <a:p>
            <a:pPr lvl="1"/>
            <a:r>
              <a:rPr lang="ru-RU" sz="1800" dirty="0"/>
              <a:t>Настройка запросов фреймворком (иногда неоптимальная)</a:t>
            </a:r>
          </a:p>
          <a:p>
            <a:pPr lvl="1"/>
            <a:r>
              <a:rPr lang="ru-RU" sz="1800" dirty="0"/>
              <a:t>Производительность хуже, чем в </a:t>
            </a:r>
            <a:r>
              <a:rPr lang="en-US" sz="1800" dirty="0"/>
              <a:t>ADO.NET</a:t>
            </a:r>
          </a:p>
          <a:p>
            <a:pPr lvl="1"/>
            <a:r>
              <a:rPr lang="ru-RU" sz="1800" dirty="0"/>
              <a:t>Массивная библиотека</a:t>
            </a:r>
          </a:p>
          <a:p>
            <a:pPr lvl="1"/>
            <a:endParaRPr lang="ru-RU" dirty="0"/>
          </a:p>
          <a:p>
            <a:r>
              <a:rPr lang="ru-RU" sz="2000" dirty="0"/>
              <a:t>Плюсы:</a:t>
            </a:r>
          </a:p>
          <a:p>
            <a:pPr lvl="1"/>
            <a:r>
              <a:rPr lang="ru-RU" sz="1800" dirty="0"/>
              <a:t>Универсальность</a:t>
            </a:r>
          </a:p>
          <a:p>
            <a:pPr lvl="1"/>
            <a:r>
              <a:rPr lang="ru-RU" sz="1800" dirty="0" err="1"/>
              <a:t>Высокоуровневость</a:t>
            </a:r>
            <a:endParaRPr lang="ru-RU" sz="1800" dirty="0"/>
          </a:p>
          <a:p>
            <a:pPr lvl="1"/>
            <a:r>
              <a:rPr lang="ru-RU" sz="1800" dirty="0"/>
              <a:t>Контроля безопасности</a:t>
            </a:r>
          </a:p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420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Entities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17</a:t>
            </a:fld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2489200"/>
            <a:ext cx="7786356" cy="4108152"/>
          </a:xfrm>
        </p:spPr>
        <p:txBody>
          <a:bodyPr/>
          <a:lstStyle/>
          <a:p>
            <a:r>
              <a:rPr lang="ru-RU" dirty="0"/>
              <a:t>Это альтернативный интерфейс LINQ API, используемый для обращения к базе данных. </a:t>
            </a:r>
          </a:p>
          <a:p>
            <a:r>
              <a:rPr lang="ru-RU" dirty="0"/>
              <a:t>Он отделяет сущностную объектную модель данных от физической базы данных, вводя логическое отображение между ними. </a:t>
            </a:r>
          </a:p>
          <a:p>
            <a:r>
              <a:rPr lang="ru-RU" dirty="0"/>
              <a:t>Так, например, схемы реляционных баз данных не всегда подходят для построения объектно-ориентированных приложений и в результате мы имеем объектную модель приложения, существенно отличающуюся от логической модели данных, в этом случае используется LINQ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Entities</a:t>
            </a:r>
            <a:r>
              <a:rPr lang="ru-RU" dirty="0"/>
              <a:t>, который использует модель EDM (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6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в </a:t>
            </a:r>
            <a:r>
              <a:rPr lang="en-US" dirty="0"/>
              <a:t>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18</a:t>
            </a:fld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2489200"/>
            <a:ext cx="7786356" cy="4108152"/>
          </a:xfrm>
        </p:spPr>
        <p:txBody>
          <a:bodyPr/>
          <a:lstStyle/>
          <a:p>
            <a:r>
              <a:rPr lang="ru-RU" dirty="0"/>
              <a:t>Изначально с самой первой версии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поддерживал подход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, который позволял по готовой базе данных сгенерировать модель </a:t>
            </a:r>
            <a:r>
              <a:rPr lang="ru-RU" dirty="0" err="1"/>
              <a:t>edmx</a:t>
            </a:r>
            <a:r>
              <a:rPr lang="ru-RU" dirty="0"/>
              <a:t>. </a:t>
            </a:r>
          </a:p>
          <a:p>
            <a:r>
              <a:rPr lang="ru-RU" dirty="0"/>
              <a:t>Затем эта модель использовалась для подключения к базе данных. Позже был добавлен подход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. Он позволял создать вручную с помощью визуального редактора модель </a:t>
            </a:r>
            <a:r>
              <a:rPr lang="ru-RU" dirty="0" err="1"/>
              <a:t>edmx</a:t>
            </a:r>
            <a:r>
              <a:rPr lang="ru-RU" dirty="0"/>
              <a:t>, и по ней создать базу данных. </a:t>
            </a:r>
          </a:p>
          <a:p>
            <a:r>
              <a:rPr lang="ru-RU" dirty="0"/>
              <a:t>Начиная с 5.0 предпочтительным подходом становится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Его суть - сначала пишется код модели на C#, а затем по нему генерируется база данных. При этом модель </a:t>
            </a:r>
            <a:r>
              <a:rPr lang="ru-RU" dirty="0" err="1"/>
              <a:t>edmx</a:t>
            </a:r>
            <a:r>
              <a:rPr lang="ru-RU" dirty="0"/>
              <a:t> уже не используется.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EF </a:t>
            </a:r>
            <a:r>
              <a:rPr lang="ru-RU" dirty="0"/>
              <a:t>маппинг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База данных </a:t>
            </a:r>
            <a:r>
              <a:rPr lang="ru-RU" dirty="0" err="1"/>
              <a:t>маппится</a:t>
            </a:r>
            <a:r>
              <a:rPr lang="ru-RU" dirty="0"/>
              <a:t> в класс</a:t>
            </a:r>
            <a:endParaRPr lang="en-NZ" dirty="0"/>
          </a:p>
          <a:p>
            <a:pPr lvl="1"/>
            <a:r>
              <a:rPr lang="ru-RU" dirty="0"/>
              <a:t>Класс имеет тип </a:t>
            </a:r>
            <a:r>
              <a:rPr lang="en-US" dirty="0" err="1"/>
              <a:t>DbContext</a:t>
            </a:r>
            <a:endParaRPr lang="en-NZ" dirty="0"/>
          </a:p>
          <a:p>
            <a:pPr lvl="1"/>
            <a:r>
              <a:rPr lang="ru-RU" dirty="0"/>
              <a:t>Экземпляр создаётся при первом обращении к БД</a:t>
            </a:r>
            <a:endParaRPr lang="en-NZ" dirty="0"/>
          </a:p>
          <a:p>
            <a:r>
              <a:rPr lang="ru-RU" dirty="0"/>
              <a:t>Каждая таблица в базе данных </a:t>
            </a:r>
            <a:r>
              <a:rPr lang="ru-RU" dirty="0" err="1"/>
              <a:t>маппится</a:t>
            </a:r>
            <a:r>
              <a:rPr lang="ru-RU" dirty="0"/>
              <a:t> в коллекцию объектов</a:t>
            </a:r>
          </a:p>
          <a:p>
            <a:pPr lvl="1"/>
            <a:r>
              <a:rPr lang="ru-RU" dirty="0"/>
              <a:t>Коллекция являет собой тип </a:t>
            </a:r>
            <a:r>
              <a:rPr lang="en-US" dirty="0" err="1"/>
              <a:t>DbSet</a:t>
            </a:r>
            <a:endParaRPr lang="en-US" dirty="0"/>
          </a:p>
          <a:p>
            <a:pPr lvl="1"/>
            <a:r>
              <a:rPr lang="ru-RU" dirty="0"/>
              <a:t>Доступ получить можно через объект</a:t>
            </a:r>
            <a:r>
              <a:rPr lang="en-US" dirty="0"/>
              <a:t> </a:t>
            </a:r>
            <a:r>
              <a:rPr lang="en-US" dirty="0" err="1"/>
              <a:t>DbContext</a:t>
            </a:r>
            <a:endParaRPr lang="ru-RU" dirty="0"/>
          </a:p>
          <a:p>
            <a:r>
              <a:rPr lang="ru-RU" dirty="0"/>
              <a:t>Каждая строка в каждой таблице базы данных в приложении будет представлять собой модель</a:t>
            </a:r>
          </a:p>
          <a:p>
            <a:pPr lvl="1"/>
            <a:r>
              <a:rPr lang="ru-RU" dirty="0"/>
              <a:t>Модель может генерироваться автоматически</a:t>
            </a:r>
            <a:endParaRPr lang="en-NZ" dirty="0"/>
          </a:p>
          <a:p>
            <a:pPr lvl="1"/>
            <a:r>
              <a:rPr lang="ru-RU" dirty="0"/>
              <a:t>Свойства модели это колонки в базе данных</a:t>
            </a:r>
            <a:endParaRPr lang="en-NZ" dirty="0"/>
          </a:p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02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В сегодняшней лекции</a:t>
            </a:r>
            <a:endParaRPr lang="en-NZ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820120"/>
          </a:xfrm>
        </p:spPr>
        <p:txBody>
          <a:bodyPr/>
          <a:lstStyle/>
          <a:p>
            <a:r>
              <a:rPr lang="ru-RU" altLang="en-US" dirty="0"/>
              <a:t>Научиться работать с отдельными компонентами </a:t>
            </a:r>
            <a:r>
              <a:rPr lang="en-NZ" altLang="en-US" dirty="0"/>
              <a:t>C#/.NET </a:t>
            </a:r>
            <a:r>
              <a:rPr lang="ru-RU" altLang="en-US" dirty="0"/>
              <a:t>приложения чтобы уметь:</a:t>
            </a:r>
            <a:endParaRPr lang="en-NZ" altLang="en-US" dirty="0"/>
          </a:p>
          <a:p>
            <a:pPr lvl="1"/>
            <a:r>
              <a:rPr lang="ru-RU" altLang="en-US" dirty="0"/>
              <a:t>Налаживать подключение к базе данных</a:t>
            </a:r>
            <a:endParaRPr lang="en-NZ" altLang="en-US" dirty="0"/>
          </a:p>
          <a:p>
            <a:pPr lvl="1"/>
            <a:r>
              <a:rPr lang="ru-RU" altLang="en-US" dirty="0"/>
              <a:t>Определять модель данных для таблиц</a:t>
            </a:r>
            <a:endParaRPr lang="en-NZ" altLang="en-US" dirty="0"/>
          </a:p>
          <a:p>
            <a:pPr lvl="1"/>
            <a:r>
              <a:rPr lang="ru-RU" altLang="en-US" dirty="0"/>
              <a:t>Делать запросы в базу данных</a:t>
            </a:r>
            <a:endParaRPr lang="en-NZ" altLang="en-US" dirty="0"/>
          </a:p>
          <a:p>
            <a:pPr lvl="1"/>
            <a:endParaRPr lang="en-NZ" altLang="en-US" dirty="0"/>
          </a:p>
          <a:p>
            <a:endParaRPr lang="en-NZ" altLang="en-US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09B250-E622-4821-BF40-A6FFAF44DAC2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Web.config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2348880"/>
            <a:ext cx="7879082" cy="3953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 err="1"/>
              <a:t>Web.config</a:t>
            </a:r>
            <a:r>
              <a:rPr lang="ru-RU" sz="2400" dirty="0"/>
              <a:t> — это файл, определяющий параметры для ASP.NET </a:t>
            </a:r>
            <a:r>
              <a:rPr lang="ru-RU" sz="2400" dirty="0" err="1"/>
              <a:t>web</a:t>
            </a:r>
            <a:r>
              <a:rPr lang="ru-RU" sz="2400" dirty="0"/>
              <a:t>-приложения. </a:t>
            </a:r>
          </a:p>
          <a:p>
            <a:pPr>
              <a:defRPr/>
            </a:pPr>
            <a:r>
              <a:rPr lang="ru-RU" sz="2400" dirty="0"/>
              <a:t>По сути, файл </a:t>
            </a:r>
            <a:r>
              <a:rPr lang="ru-RU" sz="2400" dirty="0" err="1"/>
              <a:t>web.config</a:t>
            </a:r>
            <a:r>
              <a:rPr lang="ru-RU" sz="2400" dirty="0"/>
              <a:t> — это XML-документ. В нём хранится информация о параметрах поставщиков состояний сеансов, членства, определяются ссылки на страницы ошибок. </a:t>
            </a:r>
          </a:p>
          <a:p>
            <a:pPr>
              <a:defRPr/>
            </a:pPr>
            <a:r>
              <a:rPr lang="ru-RU" sz="2400" dirty="0"/>
              <a:t>Также </a:t>
            </a:r>
            <a:r>
              <a:rPr lang="ru-RU" sz="2400" dirty="0" err="1"/>
              <a:t>web.config</a:t>
            </a:r>
            <a:r>
              <a:rPr lang="ru-RU" sz="2400" dirty="0"/>
              <a:t> содержит строки соединения с базами данных, средства управления трассировкой.</a:t>
            </a:r>
            <a:endParaRPr lang="en-N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8BFC1E-5E42-4360-99DE-2B8CAF7C06F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NZ" altLang="en-US" sz="1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Строка подключения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2348880"/>
            <a:ext cx="8013605" cy="403244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Строка подключения это строка, которая содержит информацию, необходимую ODBC драйверу/OLE DB провайдеру для подключения к источнику данных. </a:t>
            </a:r>
          </a:p>
          <a:p>
            <a:pPr lvl="1">
              <a:defRPr/>
            </a:pPr>
            <a:r>
              <a:rPr lang="ru-RU" sz="2000" dirty="0">
                <a:latin typeface="Century Gothic (Body)"/>
                <a:cs typeface="Courier New" panose="02070309020205020404" pitchFamily="49" charset="0"/>
              </a:rPr>
              <a:t>В качестве источника данных могут выступать базы данных, файлы с данными.</a:t>
            </a:r>
          </a:p>
          <a:p>
            <a:pPr>
              <a:defRPr/>
            </a:pP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Строка подключения состоит из набора пар "ключевое слово" - "значение", разделенных точками с запятыми(;). Каждое ключевое слово соединено с соответствующим ему значением знаком равенства</a:t>
            </a:r>
          </a:p>
          <a:p>
            <a:pPr lvl="1">
              <a:defRPr/>
            </a:pPr>
            <a:r>
              <a:rPr lang="ru-RU" sz="2000" dirty="0">
                <a:latin typeface="Century Gothic (Body)"/>
                <a:cs typeface="Courier New" panose="02070309020205020404" pitchFamily="49" charset="0"/>
              </a:rPr>
              <a:t>Пример: Key1=Value1;Key2=Value2;Key3=Value3;.</a:t>
            </a:r>
            <a:endParaRPr lang="en-NZ" sz="2000" dirty="0">
              <a:latin typeface="Century Gothic (Body)"/>
              <a:cs typeface="Courier New" panose="02070309020205020404" pitchFamily="49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8BFC1E-5E42-4360-99DE-2B8CAF7C06F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NZ" altLang="en-US" sz="1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Строка подключения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2348880"/>
            <a:ext cx="8013605" cy="403244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sz="2400" dirty="0">
                <a:latin typeface="Century Gothic (Body)"/>
                <a:cs typeface="Courier New" panose="02070309020205020404" pitchFamily="49" charset="0"/>
              </a:rPr>
              <a:t>В каждом </a:t>
            </a:r>
            <a:r>
              <a:rPr lang="ru-RU" sz="2400" dirty="0" err="1">
                <a:latin typeface="Century Gothic (Body)"/>
                <a:cs typeface="Courier New" panose="02070309020205020404" pitchFamily="49" charset="0"/>
              </a:rPr>
              <a:t>web</a:t>
            </a:r>
            <a:r>
              <a:rPr lang="ru-RU" sz="2400" dirty="0">
                <a:latin typeface="Century Gothic (Body)"/>
                <a:cs typeface="Courier New" panose="02070309020205020404" pitchFamily="49" charset="0"/>
              </a:rPr>
              <a:t>-приложении должен быть файл </a:t>
            </a:r>
            <a:r>
              <a:rPr lang="ru-RU" sz="2400" dirty="0" err="1">
                <a:latin typeface="Century Gothic (Body)"/>
                <a:cs typeface="Courier New" panose="02070309020205020404" pitchFamily="49" charset="0"/>
              </a:rPr>
              <a:t>web.config</a:t>
            </a:r>
            <a:r>
              <a:rPr lang="ru-RU" sz="2400" dirty="0">
                <a:latin typeface="Century Gothic (Body)"/>
                <a:cs typeface="Courier New" panose="02070309020205020404" pitchFamily="49" charset="0"/>
              </a:rPr>
              <a:t>, находящийся в его корневом каталоге. Однако дочерние каталоги могут содержать свои параметры конфигурации ASP.NET</a:t>
            </a:r>
          </a:p>
          <a:p>
            <a:pPr>
              <a:defRPr/>
            </a:pPr>
            <a:r>
              <a:rPr lang="ru-RU" sz="2400" dirty="0">
                <a:latin typeface="Century Gothic (Body)"/>
                <a:cs typeface="Courier New" panose="02070309020205020404" pitchFamily="49" charset="0"/>
              </a:rPr>
              <a:t>Механизм наследования файлов конфигурации ASP.NET таков</a:t>
            </a:r>
          </a:p>
          <a:p>
            <a:pPr lvl="1">
              <a:defRPr/>
            </a:pP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Сначала применяются параметры из </a:t>
            </a:r>
            <a:r>
              <a:rPr lang="ru-RU" sz="2200" dirty="0" err="1">
                <a:latin typeface="Century Gothic (Body)"/>
                <a:cs typeface="Courier New" panose="02070309020205020404" pitchFamily="49" charset="0"/>
              </a:rPr>
              <a:t>machine.config</a:t>
            </a:r>
            <a:endParaRPr lang="ru-RU" sz="2200" dirty="0">
              <a:latin typeface="Century Gothic (Body)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Затем применяются параметры из файла </a:t>
            </a:r>
            <a:r>
              <a:rPr lang="ru-RU" sz="2200" dirty="0" err="1">
                <a:latin typeface="Century Gothic (Body)"/>
                <a:cs typeface="Courier New" panose="02070309020205020404" pitchFamily="49" charset="0"/>
              </a:rPr>
              <a:t>web.config</a:t>
            </a: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, находящемся в корневом каталоге приложения.</a:t>
            </a:r>
          </a:p>
          <a:p>
            <a:pPr lvl="1">
              <a:defRPr/>
            </a:pP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Далее, если в каком-то из каталогов приложения имеется файл </a:t>
            </a:r>
            <a:r>
              <a:rPr lang="ru-RU" sz="2200" dirty="0" err="1">
                <a:latin typeface="Century Gothic (Body)"/>
                <a:cs typeface="Courier New" panose="02070309020205020404" pitchFamily="49" charset="0"/>
              </a:rPr>
              <a:t>web.config</a:t>
            </a: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, то применяются параметры из него.</a:t>
            </a:r>
          </a:p>
          <a:p>
            <a:pPr lvl="1">
              <a:defRPr/>
            </a:pPr>
            <a:r>
              <a:rPr lang="ru-RU" sz="2200" dirty="0">
                <a:latin typeface="Century Gothic (Body)"/>
                <a:cs typeface="Courier New" panose="02070309020205020404" pitchFamily="49" charset="0"/>
              </a:rPr>
              <a:t>Повторяется п.3, пока файлов конфигурации не будет обнаружено.</a:t>
            </a:r>
            <a:endParaRPr lang="en-NZ" sz="2200" dirty="0">
              <a:latin typeface="Century Gothic (Body)"/>
              <a:cs typeface="Courier New" panose="02070309020205020404" pitchFamily="49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8BFC1E-5E42-4360-99DE-2B8CAF7C06F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NZ" altLang="en-US" sz="1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7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Добавление подключения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2348880"/>
            <a:ext cx="7879082" cy="395349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/>
              <a:t>Перейдите в </a:t>
            </a:r>
            <a:r>
              <a:rPr lang="en-NZ" dirty="0" err="1"/>
              <a:t>App.config</a:t>
            </a:r>
            <a:r>
              <a:rPr lang="en-NZ" dirty="0"/>
              <a:t> </a:t>
            </a:r>
            <a:r>
              <a:rPr lang="ru-RU" dirty="0"/>
              <a:t>из</a:t>
            </a:r>
            <a:r>
              <a:rPr lang="en-NZ" dirty="0"/>
              <a:t> Solution Explorer (</a:t>
            </a:r>
            <a:r>
              <a:rPr lang="ru-RU" dirty="0"/>
              <a:t>или</a:t>
            </a:r>
            <a:r>
              <a:rPr lang="en-NZ" dirty="0"/>
              <a:t> </a:t>
            </a:r>
            <a:r>
              <a:rPr lang="en-NZ" dirty="0" err="1"/>
              <a:t>Web.config</a:t>
            </a:r>
            <a:r>
              <a:rPr lang="en-NZ" dirty="0"/>
              <a:t> </a:t>
            </a:r>
            <a:r>
              <a:rPr lang="ru-RU" dirty="0"/>
              <a:t>для</a:t>
            </a:r>
            <a:r>
              <a:rPr lang="en-NZ" dirty="0"/>
              <a:t> Web application)</a:t>
            </a:r>
          </a:p>
          <a:p>
            <a:pPr lvl="1">
              <a:defRPr/>
            </a:pPr>
            <a:r>
              <a:rPr lang="ru-RU" dirty="0"/>
              <a:t>Это </a:t>
            </a:r>
            <a:r>
              <a:rPr lang="en-NZ" dirty="0"/>
              <a:t>XML </a:t>
            </a:r>
            <a:r>
              <a:rPr lang="ru-RU" dirty="0"/>
              <a:t>файл с метаданными</a:t>
            </a:r>
            <a:endParaRPr lang="en-NZ" dirty="0"/>
          </a:p>
          <a:p>
            <a:pPr>
              <a:defRPr/>
            </a:pPr>
            <a:r>
              <a:rPr lang="ru-RU" dirty="0"/>
              <a:t>В шаблоне </a:t>
            </a:r>
            <a:r>
              <a:rPr lang="en-NZ" dirty="0"/>
              <a:t>MVC </a:t>
            </a:r>
            <a:r>
              <a:rPr lang="ru-RU" dirty="0"/>
              <a:t>есть уже определённое подключение</a:t>
            </a:r>
            <a:endParaRPr lang="en-NZ" dirty="0"/>
          </a:p>
          <a:p>
            <a:pPr lvl="1">
              <a:defRPr/>
            </a:pPr>
            <a:r>
              <a:rPr lang="ru-RU" dirty="0"/>
              <a:t>Для аккаунтов пользователей которые были в проекте по умолчанию</a:t>
            </a:r>
            <a:endParaRPr lang="en-NZ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connectionStrings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&lt;add name="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DefaultConnection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="Data Source=</a:t>
            </a:r>
            <a:b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LocalDb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)\v11.0 ... 62020.mdf"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providerName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System.Data.SqlClient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>
              <a:defRPr/>
            </a:pPr>
            <a:r>
              <a:rPr lang="ru-RU" dirty="0"/>
              <a:t>Мы добавим ещё один </a:t>
            </a:r>
            <a:r>
              <a:rPr lang="en-NZ" dirty="0"/>
              <a:t>‘add’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name="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MySqlConnection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="Server=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localhost;Database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employee;Uid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jim;Pwd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=password" 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providerName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MySql.Data.MySqlClient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8BFC1E-5E42-4360-99DE-2B8CAF7C06F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NZ" altLang="en-US" sz="1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определения модели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24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287338" y="3208214"/>
            <a:ext cx="8856662" cy="718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class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: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DbContext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 : base("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MySqlConnection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 { }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843808" y="2239593"/>
            <a:ext cx="6120680" cy="613343"/>
          </a:xfrm>
          <a:prstGeom prst="wedgeRoundRectCallout">
            <a:avLst>
              <a:gd name="adj1" fmla="val -28768"/>
              <a:gd name="adj2" fmla="val 109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Оператор двоеточия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:)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 </a:t>
            </a:r>
            <a:r>
              <a:rPr lang="ru-RU" altLang="en-US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определени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класса говорит чтобы класс </a:t>
            </a:r>
            <a:r>
              <a:rPr lang="ru-RU" altLang="en-US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унаследовался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от базового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7338" y="4293096"/>
            <a:ext cx="4068638" cy="1728192"/>
          </a:xfrm>
          <a:prstGeom prst="wedgeRoundRectCallout">
            <a:avLst>
              <a:gd name="adj1" fmla="val 65801"/>
              <a:gd name="adj2" fmla="val -73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Ключевое слово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‘base’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говорит о ссылке к базовому классу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и публичным метод с таким же именем это конструктор и он определит новый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EmployeeContext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без параметров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59338" y="4657328"/>
            <a:ext cx="4284662" cy="999728"/>
          </a:xfrm>
          <a:prstGeom prst="wedgeRoundRectCallout">
            <a:avLst>
              <a:gd name="adj1" fmla="val 20673"/>
              <a:gd name="adj2" fmla="val -132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Это вс1, что нам нужно было сделать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то есть кода в скобках не нужно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Хотя мы могли бы добавить и </a:t>
            </a:r>
            <a:r>
              <a:rPr lang="ru-RU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дополнителььную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логику</a:t>
            </a:r>
            <a:endParaRPr lang="en-US" altLang="en-US" sz="1600" b="1" u="sn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4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запроса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136904" cy="3814936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/>
              <a:t>Нам нужен определённый </a:t>
            </a:r>
            <a:r>
              <a:rPr lang="ru-RU" sz="2400" dirty="0" err="1"/>
              <a:t>сабсет</a:t>
            </a:r>
            <a:r>
              <a:rPr lang="ru-RU" sz="2400" dirty="0"/>
              <a:t> данных из базы:</a:t>
            </a:r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800" dirty="0"/>
          </a:p>
          <a:p>
            <a:r>
              <a:rPr lang="ru-RU" sz="2400" dirty="0"/>
              <a:t>Нам нужен класс для возвращаемых значений</a:t>
            </a:r>
            <a:endParaRPr lang="en-NZ" sz="2400" dirty="0"/>
          </a:p>
          <a:p>
            <a:pPr lvl="1"/>
            <a:r>
              <a:rPr lang="en-NZ" sz="2000" dirty="0"/>
              <a:t>x3 </a:t>
            </a:r>
            <a:r>
              <a:rPr lang="ru-RU" sz="2000" dirty="0"/>
              <a:t>неявно типизирован как </a:t>
            </a:r>
            <a:r>
              <a:rPr lang="en-NZ" sz="2000" dirty="0" err="1"/>
              <a:t>SqlQuery</a:t>
            </a:r>
            <a:r>
              <a:rPr lang="en-NZ" sz="2000" dirty="0"/>
              <a:t> </a:t>
            </a:r>
            <a:r>
              <a:rPr lang="ru-RU" sz="2000" dirty="0"/>
              <a:t>класс</a:t>
            </a:r>
            <a:r>
              <a:rPr lang="en-NZ" sz="2000" dirty="0"/>
              <a:t>, </a:t>
            </a:r>
            <a:r>
              <a:rPr lang="ru-RU" sz="2000" dirty="0"/>
              <a:t>но нам всё ещё нужен параметр для типов дженерик</a:t>
            </a:r>
            <a:endParaRPr lang="en-NZ" sz="2000" dirty="0"/>
          </a:p>
          <a:p>
            <a:pPr lvl="1"/>
            <a:r>
              <a:rPr lang="ru-RU" sz="2000" dirty="0"/>
              <a:t>Следующий код нам нужно добавить для определения модели</a:t>
            </a:r>
            <a:endParaRPr lang="en-NZ" sz="2000" dirty="0"/>
          </a:p>
          <a:p>
            <a:pPr lvl="1"/>
            <a:endParaRPr lang="en-NZ" sz="2000" dirty="0"/>
          </a:p>
          <a:p>
            <a:pPr lvl="1"/>
            <a:endParaRPr lang="en-NZ" sz="2000" dirty="0"/>
          </a:p>
          <a:p>
            <a:pPr lvl="1"/>
            <a:endParaRPr lang="en-NZ" sz="2000" dirty="0"/>
          </a:p>
          <a:p>
            <a:pPr lvl="1"/>
            <a:r>
              <a:rPr lang="en-NZ" sz="2000" dirty="0"/>
              <a:t>We could do something similar if we wanted a subset of fields from a join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25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456318" y="2572671"/>
            <a:ext cx="814813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x3 =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db.Database.SqlQuery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EmpName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&gt;("select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Surname,GivenNames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from employee");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EmpName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e2 in x3)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NZ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("Given Names: " + e2.GivenNames + " Surname: " + e2.Surname);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3" y="5064135"/>
            <a:ext cx="8136905" cy="1128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public class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EmpName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string Surname { get; set; }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695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с </a:t>
            </a:r>
            <a:r>
              <a:rPr lang="en-US" dirty="0"/>
              <a:t>“</a:t>
            </a:r>
            <a:r>
              <a:rPr lang="ru-RU" dirty="0"/>
              <a:t>лямбдой</a:t>
            </a:r>
            <a:r>
              <a:rPr lang="en-US" dirty="0"/>
              <a:t>”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89040"/>
            <a:ext cx="7930372" cy="2448272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Это метод</a:t>
            </a:r>
            <a:r>
              <a:rPr lang="en-NZ" sz="2000" dirty="0"/>
              <a:t> Where </a:t>
            </a:r>
            <a:r>
              <a:rPr lang="ru-RU" sz="2000" dirty="0"/>
              <a:t>который ожидает параметром функцию</a:t>
            </a:r>
            <a:r>
              <a:rPr lang="en-NZ" sz="2000" dirty="0"/>
              <a:t> </a:t>
            </a:r>
            <a:r>
              <a:rPr lang="ru-RU" sz="2000" dirty="0"/>
              <a:t>которая оперирует экземпляром объекта</a:t>
            </a:r>
            <a:r>
              <a:rPr lang="en-NZ" sz="2000" dirty="0"/>
              <a:t> Employees</a:t>
            </a:r>
            <a:r>
              <a:rPr lang="ru-RU" sz="2000" dirty="0"/>
              <a:t> и возвращает </a:t>
            </a:r>
            <a:r>
              <a:rPr lang="en-US" sz="2000" dirty="0"/>
              <a:t>bool</a:t>
            </a:r>
            <a:endParaRPr lang="en-NZ" sz="2000" dirty="0"/>
          </a:p>
          <a:p>
            <a:pPr lvl="1"/>
            <a:r>
              <a:rPr lang="ru-RU" sz="2000" dirty="0"/>
              <a:t>Мы используем </a:t>
            </a:r>
            <a:r>
              <a:rPr lang="en-NZ" sz="2000" dirty="0"/>
              <a:t>‘</a:t>
            </a:r>
            <a:r>
              <a:rPr lang="ru-RU" sz="2000" dirty="0"/>
              <a:t>лямбда</a:t>
            </a:r>
            <a:r>
              <a:rPr lang="en-NZ" sz="2000" dirty="0"/>
              <a:t>’ </a:t>
            </a:r>
            <a:r>
              <a:rPr lang="ru-RU" sz="2000" dirty="0"/>
              <a:t>синтаксис, чтобы написать это</a:t>
            </a:r>
            <a:r>
              <a:rPr lang="en-NZ" sz="2000" dirty="0"/>
              <a:t> (=&gt; </a:t>
            </a:r>
            <a:r>
              <a:rPr lang="ru-RU" sz="2000" dirty="0"/>
              <a:t>оператор можно читать как слово </a:t>
            </a:r>
            <a:r>
              <a:rPr lang="en-US" sz="2000" dirty="0"/>
              <a:t>“</a:t>
            </a:r>
            <a:r>
              <a:rPr lang="ru-RU" sz="2000" dirty="0"/>
              <a:t>который</a:t>
            </a:r>
            <a:r>
              <a:rPr lang="en-US" sz="2000" dirty="0"/>
              <a:t>”</a:t>
            </a:r>
            <a:r>
              <a:rPr lang="en-NZ" sz="20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26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287338" y="2420888"/>
            <a:ext cx="8856662" cy="1128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db.Employees.Where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"Good"))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("Employee {0}; date of birth: {1:d}",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x.DateOfBirth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7988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с </a:t>
            </a:r>
            <a:r>
              <a:rPr lang="en-US" dirty="0"/>
              <a:t>“</a:t>
            </a:r>
            <a:r>
              <a:rPr lang="ru-RU" dirty="0"/>
              <a:t>лямбдой</a:t>
            </a:r>
            <a:r>
              <a:rPr lang="en-US" dirty="0"/>
              <a:t>”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636912"/>
            <a:ext cx="7605542" cy="3382888"/>
          </a:xfrm>
        </p:spPr>
        <p:txBody>
          <a:bodyPr>
            <a:normAutofit/>
          </a:bodyPr>
          <a:lstStyle/>
          <a:p>
            <a:r>
              <a:rPr lang="ru-RU" sz="2400" dirty="0"/>
              <a:t>Встроенные методы, унаследованные от </a:t>
            </a:r>
            <a:r>
              <a:rPr lang="en-NZ" sz="2400" dirty="0" err="1"/>
              <a:t>DbSet</a:t>
            </a:r>
            <a:r>
              <a:rPr lang="en-NZ" sz="2400" dirty="0"/>
              <a:t>* </a:t>
            </a:r>
            <a:r>
              <a:rPr lang="ru-RU" sz="2400" dirty="0"/>
              <a:t>могут уберечь нам от написания своих методов с такой же функциональностью: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27</a:t>
            </a:fld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864382" y="4509120"/>
            <a:ext cx="7605542" cy="1528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foreach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x in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db.Employees.Where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(a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"Good"))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("Employee {0}; date of birth: {1:d}",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x.DateOfBirth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lnSpc>
                <a:spcPts val="1600"/>
              </a:lnSpc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8639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Мы посмотрели как работает база данных </a:t>
            </a:r>
            <a:r>
              <a:rPr lang="en-NZ" sz="2400" dirty="0"/>
              <a:t>(</a:t>
            </a:r>
            <a:r>
              <a:rPr lang="ru-RU" sz="2400" dirty="0"/>
              <a:t>в частности </a:t>
            </a:r>
            <a:r>
              <a:rPr lang="en-US" sz="2400" dirty="0"/>
              <a:t>MSSQL</a:t>
            </a:r>
            <a:r>
              <a:rPr lang="en-NZ" sz="2400" dirty="0"/>
              <a:t>) from C#/.NET</a:t>
            </a:r>
          </a:p>
          <a:p>
            <a:pPr lvl="1"/>
            <a:r>
              <a:rPr lang="ru-RU" sz="2000" dirty="0"/>
              <a:t>Сделали подключение</a:t>
            </a:r>
            <a:endParaRPr lang="en-NZ" sz="2000" dirty="0"/>
          </a:p>
          <a:p>
            <a:pPr lvl="1"/>
            <a:r>
              <a:rPr lang="ru-RU" sz="2000" dirty="0"/>
              <a:t>Использовали</a:t>
            </a:r>
            <a:r>
              <a:rPr lang="en-NZ" sz="2000" dirty="0"/>
              <a:t> Entity Framework</a:t>
            </a:r>
            <a:r>
              <a:rPr lang="ru-RU" sz="2000" dirty="0"/>
              <a:t> и </a:t>
            </a:r>
            <a:r>
              <a:rPr lang="en-US" sz="2000" dirty="0"/>
              <a:t>ADO.NET </a:t>
            </a:r>
            <a:r>
              <a:rPr lang="ru-RU" sz="2000" dirty="0"/>
              <a:t>для работы с данными</a:t>
            </a:r>
            <a:endParaRPr lang="en-NZ" sz="2000" dirty="0"/>
          </a:p>
          <a:p>
            <a:endParaRPr lang="en-NZ" dirty="0"/>
          </a:p>
          <a:p>
            <a:r>
              <a:rPr lang="ru-RU" dirty="0"/>
              <a:t>Дальше мы изучим язык интегрированных запросов </a:t>
            </a:r>
            <a:r>
              <a:rPr lang="en-US" dirty="0"/>
              <a:t>LINQ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812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pPr>
              <a:defRPr/>
            </a:pPr>
            <a:r>
              <a:rPr lang="ru-RU" dirty="0"/>
              <a:t>Настройке </a:t>
            </a:r>
            <a:r>
              <a:rPr lang="en-US" dirty="0"/>
              <a:t>MSSQL Server Express</a:t>
            </a:r>
          </a:p>
          <a:p>
            <a:pPr eaLnBrk="1" hangingPunct="1"/>
            <a:r>
              <a:rPr lang="ru-RU" altLang="en-US" dirty="0"/>
              <a:t>Настройте </a:t>
            </a:r>
            <a:r>
              <a:rPr lang="en-US" altLang="en-US" dirty="0"/>
              <a:t>Entity Framework</a:t>
            </a:r>
          </a:p>
          <a:p>
            <a:pPr eaLnBrk="1" hangingPunct="1"/>
            <a:r>
              <a:rPr lang="ru-RU" altLang="en-US" dirty="0"/>
              <a:t>Создайте простую базу из трёх таблиц</a:t>
            </a:r>
          </a:p>
          <a:p>
            <a:pPr eaLnBrk="1" hangingPunct="1"/>
            <a:r>
              <a:rPr lang="ru-RU" altLang="en-US" dirty="0"/>
              <a:t>Напишите запрос, </a:t>
            </a:r>
            <a:r>
              <a:rPr lang="ru-RU" altLang="en-US" dirty="0" err="1"/>
              <a:t>изпользуя</a:t>
            </a:r>
            <a:r>
              <a:rPr lang="ru-RU" altLang="en-US" dirty="0"/>
              <a:t> </a:t>
            </a:r>
            <a:r>
              <a:rPr lang="en-US" altLang="en-US" dirty="0"/>
              <a:t>EF, </a:t>
            </a:r>
            <a:r>
              <a:rPr lang="ru-RU" altLang="en-US" dirty="0"/>
              <a:t>который выберет из базы данных каждый второй элемент</a:t>
            </a:r>
          </a:p>
          <a:p>
            <a:pPr eaLnBrk="1" hangingPunct="1"/>
            <a:r>
              <a:rPr lang="ru-RU" altLang="en-US" dirty="0"/>
              <a:t>Выведите полученную информацию на экран</a:t>
            </a:r>
            <a:endParaRPr lang="en-NZ" alt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EAF4145-89BC-4E46-BD5C-55D1C5CCF9B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MSSQL </a:t>
            </a:r>
            <a:r>
              <a:rPr lang="ru-RU" altLang="en-US" dirty="0"/>
              <a:t>и</a:t>
            </a:r>
            <a:r>
              <a:rPr lang="en-NZ" altLang="en-US" dirty="0"/>
              <a:t> .NET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892128"/>
          </a:xfrm>
        </p:spPr>
        <p:txBody>
          <a:bodyPr>
            <a:normAutofit lnSpcReduction="10000"/>
          </a:bodyPr>
          <a:lstStyle/>
          <a:p>
            <a:r>
              <a:rPr lang="ru-RU" altLang="en-US" sz="2400" dirty="0"/>
              <a:t>Принципы работы с базами данных одинаковы, несмотря на тип проекта, с которым вы работаете (и чаще всего одинаковы даже для разных языков)</a:t>
            </a:r>
            <a:endParaRPr lang="en-NZ" altLang="en-US" sz="2400" dirty="0"/>
          </a:p>
          <a:p>
            <a:pPr lvl="1"/>
            <a:r>
              <a:rPr lang="ru-RU" altLang="en-US" sz="2000" dirty="0"/>
              <a:t>Настройка инфраструктуры </a:t>
            </a:r>
            <a:r>
              <a:rPr lang="en-NZ" altLang="en-US" sz="2000" dirty="0"/>
              <a:t>(</a:t>
            </a:r>
            <a:r>
              <a:rPr lang="ru-RU" altLang="en-US" sz="2000" dirty="0"/>
              <a:t>СУБД</a:t>
            </a:r>
            <a:r>
              <a:rPr lang="en-NZ" altLang="en-US" sz="2000" dirty="0"/>
              <a:t> </a:t>
            </a:r>
            <a:r>
              <a:rPr lang="ru-RU" altLang="en-US" sz="2000" dirty="0"/>
              <a:t>и т.д.</a:t>
            </a:r>
            <a:r>
              <a:rPr lang="en-NZ" altLang="en-US" sz="2000" dirty="0"/>
              <a:t>)</a:t>
            </a:r>
          </a:p>
          <a:p>
            <a:pPr lvl="1"/>
            <a:r>
              <a:rPr lang="ru-RU" altLang="en-US" sz="2000" dirty="0"/>
              <a:t>Настройка базы данных и поднятие сервера</a:t>
            </a:r>
            <a:endParaRPr lang="en-NZ" altLang="en-US" sz="2000" dirty="0"/>
          </a:p>
          <a:p>
            <a:pPr lvl="1"/>
            <a:r>
              <a:rPr lang="ru-RU" altLang="en-US" sz="2000" dirty="0"/>
              <a:t>Настройка взаимодействия базы и среды </a:t>
            </a:r>
            <a:r>
              <a:rPr lang="en-NZ" altLang="en-US" sz="2000" dirty="0"/>
              <a:t>.NET</a:t>
            </a:r>
            <a:endParaRPr lang="ru-RU" altLang="en-US" sz="2000" dirty="0"/>
          </a:p>
          <a:p>
            <a:pPr lvl="1"/>
            <a:r>
              <a:rPr lang="ru-RU" altLang="en-US" sz="2000" dirty="0"/>
              <a:t>Добавление в среду </a:t>
            </a:r>
            <a:r>
              <a:rPr lang="en-US" altLang="en-US" sz="2000" dirty="0"/>
              <a:t>.NET </a:t>
            </a:r>
            <a:r>
              <a:rPr lang="ru-RU" altLang="en-US" sz="2000" dirty="0"/>
              <a:t>подключения</a:t>
            </a:r>
          </a:p>
          <a:p>
            <a:pPr lvl="1"/>
            <a:r>
              <a:rPr lang="ru-RU" altLang="en-US" sz="2000" dirty="0"/>
              <a:t>Теперь вы можете писать программу, взаимодействующую с базой данных</a:t>
            </a:r>
            <a:endParaRPr lang="en-NZ" altLang="en-US" sz="24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20E5AB-B54E-4A5F-B363-316AF3B338F5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5B6FE-4644-40A4-A3ED-96877375A88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ORM</a:t>
            </a:r>
            <a:endParaRPr lang="en-NZ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64382" y="2780928"/>
            <a:ext cx="7605542" cy="3456384"/>
          </a:xfrm>
        </p:spPr>
        <p:txBody>
          <a:bodyPr>
            <a:normAutofit/>
          </a:bodyPr>
          <a:lstStyle/>
          <a:p>
            <a:r>
              <a:rPr lang="ru-RU" altLang="en-US" sz="2400" b="1" dirty="0"/>
              <a:t>ORM </a:t>
            </a:r>
            <a:r>
              <a:rPr lang="ru-RU" altLang="en-US" sz="2400" dirty="0"/>
              <a:t>—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</a:t>
            </a:r>
          </a:p>
          <a:p>
            <a:pPr lvl="1"/>
            <a:r>
              <a:rPr lang="ru-RU" altLang="en-US" sz="2200" dirty="0"/>
              <a:t> Существуют как проприетарные, так и свободные реализации этой технологии.</a:t>
            </a:r>
            <a:endParaRPr lang="en-NZ" altLang="en-US" sz="22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20E5AB-B54E-4A5F-B363-316AF3B338F5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3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MSSQL </a:t>
            </a:r>
            <a:r>
              <a:rPr lang="ru-RU" altLang="en-US" dirty="0"/>
              <a:t>и</a:t>
            </a:r>
            <a:r>
              <a:rPr lang="en-NZ" altLang="en-US" dirty="0"/>
              <a:t> .NET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820120"/>
          </a:xfrm>
        </p:spPr>
        <p:txBody>
          <a:bodyPr>
            <a:noAutofit/>
          </a:bodyPr>
          <a:lstStyle/>
          <a:p>
            <a:r>
              <a:rPr lang="en-NZ" altLang="en-US" sz="2000" dirty="0"/>
              <a:t>.NET </a:t>
            </a:r>
            <a:r>
              <a:rPr lang="ru-RU" altLang="en-US" sz="2000" dirty="0"/>
              <a:t>принадлежит </a:t>
            </a:r>
            <a:r>
              <a:rPr lang="en-NZ" altLang="en-US" sz="2000" dirty="0"/>
              <a:t>Microsoft, </a:t>
            </a:r>
            <a:r>
              <a:rPr lang="ru-RU" altLang="en-US" sz="2000" dirty="0"/>
              <a:t>так что они будут советовать вам использовать</a:t>
            </a:r>
            <a:r>
              <a:rPr lang="en-NZ" altLang="en-US" sz="2000" dirty="0"/>
              <a:t> Microsoft SQL Server (</a:t>
            </a:r>
            <a:r>
              <a:rPr lang="ru-RU" altLang="en-US" sz="2000" dirty="0"/>
              <a:t>Экспресс версия бесплатна</a:t>
            </a:r>
            <a:r>
              <a:rPr lang="en-NZ" altLang="en-US" sz="2000" dirty="0"/>
              <a:t>)</a:t>
            </a:r>
            <a:r>
              <a:rPr lang="ru-RU" altLang="en-US" sz="2000" dirty="0"/>
              <a:t>, а не сторонние инструменты такие как бесплатный</a:t>
            </a:r>
            <a:r>
              <a:rPr lang="en-NZ" altLang="en-US" sz="2000" dirty="0"/>
              <a:t> MySQL</a:t>
            </a:r>
            <a:endParaRPr lang="ru-RU" altLang="en-US" sz="2000" dirty="0"/>
          </a:p>
          <a:p>
            <a:r>
              <a:rPr lang="ru-RU" altLang="en-US" sz="2000" dirty="0"/>
              <a:t>Настройка СУБД подразумевает под собой поднятие СУБД сервиса, настройка параметров доступа (логин-пароль), настройки прав конкретных пользователей, настройка ведения статистики и так далее.</a:t>
            </a:r>
            <a:endParaRPr lang="en-NZ" altLang="en-US" sz="20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20E5AB-B54E-4A5F-B363-316AF3B338F5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7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MSSQL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9552" y="2489200"/>
            <a:ext cx="7930372" cy="4180160"/>
          </a:xfrm>
        </p:spPr>
        <p:txBody>
          <a:bodyPr>
            <a:normAutofit/>
          </a:bodyPr>
          <a:lstStyle/>
          <a:p>
            <a:r>
              <a:rPr lang="ru-RU" altLang="en-US" sz="2000" dirty="0" err="1"/>
              <a:t>Microsoft</a:t>
            </a:r>
            <a:r>
              <a:rPr lang="ru-RU" altLang="en-US" sz="2000" dirty="0"/>
              <a:t> SQL </a:t>
            </a:r>
            <a:r>
              <a:rPr lang="ru-RU" altLang="en-US" sz="2000" dirty="0" err="1"/>
              <a:t>Server</a:t>
            </a:r>
            <a:r>
              <a:rPr lang="ru-RU" altLang="en-US" sz="2000" dirty="0"/>
              <a:t> — система управления реляционными базами данных (РСУБД), разработанная корпорацией </a:t>
            </a:r>
            <a:r>
              <a:rPr lang="ru-RU" altLang="en-US" sz="2000" dirty="0" err="1"/>
              <a:t>Microsoft</a:t>
            </a:r>
            <a:r>
              <a:rPr lang="ru-RU" altLang="en-US" sz="2000" dirty="0"/>
              <a:t>. </a:t>
            </a:r>
          </a:p>
          <a:p>
            <a:pPr lvl="1"/>
            <a:r>
              <a:rPr lang="ru-RU" altLang="en-US" sz="1800" dirty="0"/>
              <a:t>Основной используемый язык запросов — </a:t>
            </a:r>
            <a:r>
              <a:rPr lang="ru-RU" altLang="en-US" sz="1800" dirty="0" err="1"/>
              <a:t>Transact</a:t>
            </a:r>
            <a:r>
              <a:rPr lang="ru-RU" altLang="en-US" sz="1800" dirty="0"/>
              <a:t>-SQL, создан совместно </a:t>
            </a:r>
            <a:r>
              <a:rPr lang="ru-RU" altLang="en-US" sz="1800" dirty="0" err="1"/>
              <a:t>Microsoft</a:t>
            </a:r>
            <a:r>
              <a:rPr lang="ru-RU" altLang="en-US" sz="1800" dirty="0"/>
              <a:t> и </a:t>
            </a:r>
            <a:r>
              <a:rPr lang="ru-RU" altLang="en-US" sz="1800" dirty="0" err="1"/>
              <a:t>Sybase</a:t>
            </a:r>
            <a:r>
              <a:rPr lang="ru-RU" altLang="en-US" sz="1800" dirty="0"/>
              <a:t>. </a:t>
            </a:r>
          </a:p>
          <a:p>
            <a:pPr lvl="1"/>
            <a:r>
              <a:rPr lang="ru-RU" altLang="en-US" sz="1800" dirty="0" err="1"/>
              <a:t>Transact</a:t>
            </a:r>
            <a:r>
              <a:rPr lang="ru-RU" altLang="en-US" sz="1800" dirty="0"/>
              <a:t>-SQL является реализацией стандарта ANSI/ISO по структурированному языку запросов (SQL) с расширениями. </a:t>
            </a:r>
          </a:p>
          <a:p>
            <a:pPr lvl="1"/>
            <a:r>
              <a:rPr lang="ru-RU" altLang="en-US" sz="1800" dirty="0"/>
              <a:t>Используется для работы с базами данных размером от персональных до крупных баз данных масштаба предприятия; конкурирует с другими СУБД в этом сегменте рынка.</a:t>
            </a:r>
            <a:endParaRPr lang="en-NZ" altLang="en-US" sz="18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20E5AB-B54E-4A5F-B363-316AF3B338F5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Настройка базы данных</a:t>
            </a:r>
            <a:endParaRPr lang="en-NZ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9641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/>
              <a:t>Настройка работы</a:t>
            </a:r>
            <a:r>
              <a:rPr lang="en-NZ" sz="2000" dirty="0"/>
              <a:t> MSSQL Server Express</a:t>
            </a:r>
          </a:p>
          <a:p>
            <a:pPr lvl="1">
              <a:defRPr/>
            </a:pPr>
            <a:r>
              <a:rPr lang="ru-RU" sz="1800" dirty="0"/>
              <a:t>Скачайте </a:t>
            </a:r>
            <a:r>
              <a:rPr lang="en-US" sz="1800" dirty="0"/>
              <a:t>MSSQL Server Express </a:t>
            </a:r>
            <a:r>
              <a:rPr lang="ru-RU" sz="1800" dirty="0"/>
              <a:t>с официального сайта</a:t>
            </a:r>
          </a:p>
          <a:p>
            <a:pPr lvl="1">
              <a:defRPr/>
            </a:pPr>
            <a:r>
              <a:rPr lang="ru-RU" sz="1800" dirty="0"/>
              <a:t>Установите его.</a:t>
            </a:r>
          </a:p>
          <a:p>
            <a:pPr lvl="2">
              <a:defRPr/>
            </a:pPr>
            <a:r>
              <a:rPr lang="ru-RU" sz="1800" dirty="0"/>
              <a:t>Важно: при установке используйте </a:t>
            </a:r>
            <a:r>
              <a:rPr lang="en-US" sz="1800" dirty="0"/>
              <a:t>Named Instance, </a:t>
            </a:r>
            <a:r>
              <a:rPr lang="ru-RU" sz="1800" dirty="0"/>
              <a:t>это позволит вам избежать проблем в дальнейшем</a:t>
            </a:r>
          </a:p>
          <a:p>
            <a:pPr lvl="1">
              <a:defRPr/>
            </a:pPr>
            <a:r>
              <a:rPr lang="ru-RU" sz="1800" dirty="0"/>
              <a:t>Откройте </a:t>
            </a:r>
            <a:r>
              <a:rPr lang="en-US" sz="1800" dirty="0"/>
              <a:t>MSSQL Server Configuration Manager </a:t>
            </a:r>
            <a:r>
              <a:rPr lang="ru-RU" sz="1800" dirty="0"/>
              <a:t>и запустите сервер базы данных</a:t>
            </a:r>
          </a:p>
          <a:p>
            <a:pPr lvl="1">
              <a:defRPr/>
            </a:pPr>
            <a:r>
              <a:rPr lang="ru-RU" sz="1800" dirty="0"/>
              <a:t>Откройте </a:t>
            </a:r>
            <a:r>
              <a:rPr lang="en-US" sz="1800" dirty="0"/>
              <a:t>MSSQL Management Studio </a:t>
            </a:r>
            <a:r>
              <a:rPr lang="ru-RU" sz="1800" dirty="0"/>
              <a:t>и убедитесь, что можете подключиться с серверу</a:t>
            </a:r>
            <a:endParaRPr lang="en-NZ" sz="1800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E616D0-478B-4BD8-AF76-BAA38AEF645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Настройка базы данных</a:t>
            </a:r>
            <a:endParaRPr lang="en-NZ" altLang="en-US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E616D0-478B-4BD8-AF76-BAA38AEF645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68" y="2778410"/>
            <a:ext cx="6020558" cy="3839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5970" y="2204864"/>
            <a:ext cx="7603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MSSQL Server </a:t>
            </a:r>
            <a:r>
              <a:rPr lang="ru-RU" dirty="0"/>
              <a:t>на официальном сайте </a:t>
            </a:r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7495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.NET </a:t>
            </a:r>
            <a:r>
              <a:rPr lang="ru-RU" dirty="0"/>
              <a:t>среды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Создайте проект или откройте существующий</a:t>
            </a:r>
          </a:p>
          <a:p>
            <a:r>
              <a:rPr lang="ru-RU" sz="2400" dirty="0"/>
              <a:t>Используя </a:t>
            </a:r>
            <a:r>
              <a:rPr lang="en-US" sz="2400" dirty="0" err="1"/>
              <a:t>NuGet</a:t>
            </a:r>
            <a:r>
              <a:rPr lang="en-US" sz="2400" dirty="0"/>
              <a:t> Packages </a:t>
            </a:r>
            <a:r>
              <a:rPr lang="ru-RU" sz="2400" dirty="0"/>
              <a:t>или </a:t>
            </a:r>
            <a:r>
              <a:rPr lang="en-US" sz="2400" dirty="0"/>
              <a:t>Package Manager Console </a:t>
            </a:r>
            <a:r>
              <a:rPr lang="ru-RU" sz="2400" dirty="0"/>
              <a:t>установите себе один из следующих фреймворков:</a:t>
            </a:r>
          </a:p>
          <a:p>
            <a:pPr lvl="1"/>
            <a:r>
              <a:rPr lang="en-US" sz="2200" dirty="0"/>
              <a:t>Entity Framework</a:t>
            </a:r>
          </a:p>
          <a:p>
            <a:pPr lvl="1"/>
            <a:r>
              <a:rPr lang="en-US" sz="2200" dirty="0"/>
              <a:t>ADO.NET</a:t>
            </a:r>
          </a:p>
          <a:p>
            <a:r>
              <a:rPr lang="ru-RU" sz="2400" dirty="0"/>
              <a:t>Используя </a:t>
            </a:r>
            <a:r>
              <a:rPr lang="en-US" sz="2400" dirty="0"/>
              <a:t>Server Explorer </a:t>
            </a:r>
            <a:r>
              <a:rPr lang="ru-RU" sz="2400" dirty="0"/>
              <a:t>подключитесь к своей базе данных и узнайте необходимую вам строку подключения</a:t>
            </a:r>
          </a:p>
          <a:p>
            <a:r>
              <a:rPr lang="ru-RU" sz="2400" dirty="0"/>
              <a:t>Внесите найденную вами строку подключения в раздел </a:t>
            </a:r>
            <a:r>
              <a:rPr lang="en-US" sz="2400" dirty="0"/>
              <a:t>connection strings </a:t>
            </a:r>
            <a:r>
              <a:rPr lang="ru-RU" sz="2400" dirty="0"/>
              <a:t>в файле </a:t>
            </a:r>
            <a:r>
              <a:rPr lang="en-US" sz="2400" dirty="0" err="1"/>
              <a:t>web.config</a:t>
            </a:r>
            <a:endParaRPr lang="en-NZ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A1C6C-4D23-41EE-A564-0F6045F438D4}" type="slidenum">
              <a:rPr lang="en-NZ" smtClean="0"/>
              <a:pPr>
                <a:defRPr/>
              </a:pPr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83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7595</TotalTime>
  <Words>1644</Words>
  <Application>Microsoft Office PowerPoint</Application>
  <PresentationFormat>On-screen Show (4:3)</PresentationFormat>
  <Paragraphs>197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Century Gothic</vt:lpstr>
      <vt:lpstr>Century Gothic (Body)</vt:lpstr>
      <vt:lpstr>Courier New</vt:lpstr>
      <vt:lpstr>Tahoma</vt:lpstr>
      <vt:lpstr>Times New Roman</vt:lpstr>
      <vt:lpstr>Wingdings</vt:lpstr>
      <vt:lpstr>Wingdings 3</vt:lpstr>
      <vt:lpstr>Ion Boardroom</vt:lpstr>
      <vt:lpstr>PowerPoint Presentation</vt:lpstr>
      <vt:lpstr>В сегодняшней лекции</vt:lpstr>
      <vt:lpstr>MSSQL и .NET</vt:lpstr>
      <vt:lpstr>ORM</vt:lpstr>
      <vt:lpstr>MSSQL и .NET</vt:lpstr>
      <vt:lpstr>MSSQL</vt:lpstr>
      <vt:lpstr>Настройка базы данных</vt:lpstr>
      <vt:lpstr>Настройка базы данных</vt:lpstr>
      <vt:lpstr>Настройка .NET среды</vt:lpstr>
      <vt:lpstr>Package Manager Console</vt:lpstr>
      <vt:lpstr>NuGet Package Manager</vt:lpstr>
      <vt:lpstr>ADO.NET</vt:lpstr>
      <vt:lpstr>ADO.NET</vt:lpstr>
      <vt:lpstr>Архитектура ADO.NET</vt:lpstr>
      <vt:lpstr>Entity Framework</vt:lpstr>
      <vt:lpstr>Entity Framework</vt:lpstr>
      <vt:lpstr>LINQ to Entities</vt:lpstr>
      <vt:lpstr>Подходы в EF</vt:lpstr>
      <vt:lpstr>EF маппинг</vt:lpstr>
      <vt:lpstr>Web.config</vt:lpstr>
      <vt:lpstr>Строка подключения</vt:lpstr>
      <vt:lpstr>Строка подключения</vt:lpstr>
      <vt:lpstr>Добавление подключения</vt:lpstr>
      <vt:lpstr>Из определения модели</vt:lpstr>
      <vt:lpstr>Пример запроса</vt:lpstr>
      <vt:lpstr>Запрос с “лямбдой”</vt:lpstr>
      <vt:lpstr>Запрос с “лямбдой”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723</cp:revision>
  <cp:lastPrinted>2014-07-24T21:44:33Z</cp:lastPrinted>
  <dcterms:created xsi:type="dcterms:W3CDTF">2003-06-18T01:49:53Z</dcterms:created>
  <dcterms:modified xsi:type="dcterms:W3CDTF">2016-11-18T22:29:54Z</dcterms:modified>
</cp:coreProperties>
</file>