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0" r:id="rId1"/>
  </p:sldMasterIdLst>
  <p:notesMasterIdLst>
    <p:notesMasterId r:id="rId32"/>
  </p:notesMasterIdLst>
  <p:handoutMasterIdLst>
    <p:handoutMasterId r:id="rId33"/>
  </p:handoutMasterIdLst>
  <p:sldIdLst>
    <p:sldId id="326" r:id="rId2"/>
    <p:sldId id="282" r:id="rId3"/>
    <p:sldId id="329" r:id="rId4"/>
    <p:sldId id="317" r:id="rId5"/>
    <p:sldId id="318" r:id="rId6"/>
    <p:sldId id="330" r:id="rId7"/>
    <p:sldId id="300" r:id="rId8"/>
    <p:sldId id="331" r:id="rId9"/>
    <p:sldId id="319" r:id="rId10"/>
    <p:sldId id="332" r:id="rId11"/>
    <p:sldId id="324" r:id="rId12"/>
    <p:sldId id="333" r:id="rId13"/>
    <p:sldId id="325" r:id="rId14"/>
    <p:sldId id="334" r:id="rId15"/>
    <p:sldId id="308" r:id="rId16"/>
    <p:sldId id="340" r:id="rId17"/>
    <p:sldId id="341" r:id="rId18"/>
    <p:sldId id="323" r:id="rId19"/>
    <p:sldId id="310" r:id="rId20"/>
    <p:sldId id="335" r:id="rId21"/>
    <p:sldId id="322" r:id="rId22"/>
    <p:sldId id="314" r:id="rId23"/>
    <p:sldId id="336" r:id="rId24"/>
    <p:sldId id="320" r:id="rId25"/>
    <p:sldId id="337" r:id="rId26"/>
    <p:sldId id="321" r:id="rId27"/>
    <p:sldId id="338" r:id="rId28"/>
    <p:sldId id="299" r:id="rId29"/>
    <p:sldId id="327" r:id="rId30"/>
    <p:sldId id="328" r:id="rId31"/>
  </p:sldIdLst>
  <p:sldSz cx="9144000" cy="6858000" type="screen4x3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572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58E891-98D0-4DFF-95FD-E65C9803176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A97312-98E2-4D9F-AE31-60708F72365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03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E720BC50-0538-4B25-8DF9-E136A635A08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18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3C825DCE-CE00-42E6-B1B0-A8C9C432844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21988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037A7716-4470-484C-B9E3-0468C5B5671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720043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D707478A-C923-48DE-9B43-C955045C6D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889048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DBD82B98-AB01-4EB7-85B0-1F5FC007DFA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840997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F54144C-FF1F-4341-90CA-F80132FE506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598368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5C94424F-5A18-4E13-B428-14FC37D6DC5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290674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65329C9-CB5C-4728-B799-3B1EE200784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721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24 h 2752"/>
              <a:gd name="T4" fmla="*/ 0 w 4960"/>
              <a:gd name="T5" fmla="*/ 1992 h 2752"/>
              <a:gd name="T6" fmla="*/ 0 w 4960"/>
              <a:gd name="T7" fmla="*/ 2752 h 2752"/>
              <a:gd name="T8" fmla="*/ 4960 w 4960"/>
              <a:gd name="T9" fmla="*/ 2752 h 2752"/>
              <a:gd name="T10" fmla="*/ 4960 w 4960"/>
              <a:gd name="T11" fmla="*/ 1992 h 2752"/>
              <a:gd name="T12" fmla="*/ 4960 w 4960"/>
              <a:gd name="T13" fmla="*/ 324 h 2752"/>
              <a:gd name="T14" fmla="*/ 4960 w 4960"/>
              <a:gd name="T15" fmla="*/ 0 h 2752"/>
              <a:gd name="T16" fmla="*/ 4960 w 4960"/>
              <a:gd name="T17" fmla="*/ 0 h 2752"/>
              <a:gd name="T18" fmla="*/ 4734 w 4960"/>
              <a:gd name="T19" fmla="*/ 34 h 2752"/>
              <a:gd name="T20" fmla="*/ 4510 w 4960"/>
              <a:gd name="T21" fmla="*/ 64 h 2752"/>
              <a:gd name="T22" fmla="*/ 4284 w 4960"/>
              <a:gd name="T23" fmla="*/ 90 h 2752"/>
              <a:gd name="T24" fmla="*/ 4060 w 4960"/>
              <a:gd name="T25" fmla="*/ 114 h 2752"/>
              <a:gd name="T26" fmla="*/ 3836 w 4960"/>
              <a:gd name="T27" fmla="*/ 132 h 2752"/>
              <a:gd name="T28" fmla="*/ 3614 w 4960"/>
              <a:gd name="T29" fmla="*/ 146 h 2752"/>
              <a:gd name="T30" fmla="*/ 3392 w 4960"/>
              <a:gd name="T31" fmla="*/ 158 h 2752"/>
              <a:gd name="T32" fmla="*/ 3174 w 4960"/>
              <a:gd name="T33" fmla="*/ 166 h 2752"/>
              <a:gd name="T34" fmla="*/ 2960 w 4960"/>
              <a:gd name="T35" fmla="*/ 172 h 2752"/>
              <a:gd name="T36" fmla="*/ 2748 w 4960"/>
              <a:gd name="T37" fmla="*/ 174 h 2752"/>
              <a:gd name="T38" fmla="*/ 2542 w 4960"/>
              <a:gd name="T39" fmla="*/ 174 h 2752"/>
              <a:gd name="T40" fmla="*/ 2338 w 4960"/>
              <a:gd name="T41" fmla="*/ 174 h 2752"/>
              <a:gd name="T42" fmla="*/ 2140 w 4960"/>
              <a:gd name="T43" fmla="*/ 170 h 2752"/>
              <a:gd name="T44" fmla="*/ 1948 w 4960"/>
              <a:gd name="T45" fmla="*/ 164 h 2752"/>
              <a:gd name="T46" fmla="*/ 1762 w 4960"/>
              <a:gd name="T47" fmla="*/ 156 h 2752"/>
              <a:gd name="T48" fmla="*/ 1582 w 4960"/>
              <a:gd name="T49" fmla="*/ 148 h 2752"/>
              <a:gd name="T50" fmla="*/ 1410 w 4960"/>
              <a:gd name="T51" fmla="*/ 138 h 2752"/>
              <a:gd name="T52" fmla="*/ 1244 w 4960"/>
              <a:gd name="T53" fmla="*/ 128 h 2752"/>
              <a:gd name="T54" fmla="*/ 1088 w 4960"/>
              <a:gd name="T55" fmla="*/ 116 h 2752"/>
              <a:gd name="T56" fmla="*/ 938 w 4960"/>
              <a:gd name="T57" fmla="*/ 104 h 2752"/>
              <a:gd name="T58" fmla="*/ 668 w 4960"/>
              <a:gd name="T59" fmla="*/ 78 h 2752"/>
              <a:gd name="T60" fmla="*/ 438 w 4960"/>
              <a:gd name="T61" fmla="*/ 54 h 2752"/>
              <a:gd name="T62" fmla="*/ 254 w 4960"/>
              <a:gd name="T63" fmla="*/ 34 h 2752"/>
              <a:gd name="T64" fmla="*/ 116 w 4960"/>
              <a:gd name="T65" fmla="*/ 16 h 2752"/>
              <a:gd name="T66" fmla="*/ 0 w 4960"/>
              <a:gd name="T67" fmla="*/ 0 h 2752"/>
              <a:gd name="T68" fmla="*/ 0 w 4960"/>
              <a:gd name="T69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444 w 5760"/>
              <a:gd name="T11" fmla="*/ 4004 h 4320"/>
              <a:gd name="T12" fmla="*/ 324 w 5760"/>
              <a:gd name="T13" fmla="*/ 4004 h 4320"/>
              <a:gd name="T14" fmla="*/ 324 w 5760"/>
              <a:gd name="T15" fmla="*/ 324 h 4320"/>
              <a:gd name="T16" fmla="*/ 5444 w 5760"/>
              <a:gd name="T17" fmla="*/ 324 h 4320"/>
              <a:gd name="T18" fmla="*/ 5444 w 5760"/>
              <a:gd name="T19" fmla="*/ 400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FC4CCCA-2C74-4B17-904D-DB85539F6D7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359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582A6C0-43EA-42EC-8115-942DD15109B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30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6A2FFB0-A78E-4821-A023-7ECEA85E458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254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6F7E-E42F-49BA-A2B2-91C666BC887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13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6E387-D564-400E-A5B6-BFF759385D9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8D6D-C656-46F4-A851-53D88DAB8FB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16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075B295-7199-4C66-B73A-5AFF9C78012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58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58DAC44D-F35E-420A-8DCA-30727607F19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631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7BDB2216-D4C8-4161-B56F-B6A532C5FD0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82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0B24908-13CF-4405-ACC4-122D96EA8A9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2" r:id="rId4"/>
    <p:sldLayoutId id="2147484273" r:id="rId5"/>
    <p:sldLayoutId id="2147484274" r:id="rId6"/>
    <p:sldLayoutId id="2147484278" r:id="rId7"/>
    <p:sldLayoutId id="2147484279" r:id="rId8"/>
    <p:sldLayoutId id="2147484280" r:id="rId9"/>
    <p:sldLayoutId id="2147484281" r:id="rId10"/>
    <p:sldLayoutId id="2147484282" r:id="rId11"/>
    <p:sldLayoutId id="2147484283" r:id="rId12"/>
    <p:sldLayoutId id="2147484284" r:id="rId13"/>
    <p:sldLayoutId id="2147484285" r:id="rId14"/>
    <p:sldLayoutId id="2147484286" r:id="rId15"/>
    <p:sldLayoutId id="2147484287" r:id="rId16"/>
    <p:sldLayoutId id="2147484288" r:id="rId17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1%82%D0%BD%D0%BE%D1%88%D0%B5%D0%BD%D0%B8%D0%B5_(%D1%80%D0%B5%D0%BB%D1%8F%D1%86%D0%B8%D0%BE%D0%BD%D0%BD%D0%B0%D1%8F_%D0%BC%D0%BE%D0%B4%D0%B5%D0%BB%D1%8C)" TargetMode="External"/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7" Type="http://schemas.openxmlformats.org/officeDocument/2006/relationships/hyperlink" Target="https://ru.wikipedia.org/wiki/%D0%A0%D0%B5%D0%BB%D1%8F%D1%86%D0%B8%D0%BE%D0%BD%D0%BD%D0%B0%D1%8F_%D0%A1%D0%A3%D0%91%D0%94" TargetMode="External"/><Relationship Id="rId2" Type="http://schemas.openxmlformats.org/officeDocument/2006/relationships/hyperlink" Target="https://ru.wikipedia.org/wiki/%D0%92%D0%B5%D0%B1-%D1%81%D0%B0%D0%B9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SQL" TargetMode="External"/><Relationship Id="rId5" Type="http://schemas.openxmlformats.org/officeDocument/2006/relationships/hyperlink" Target="https://ru.wikipedia.org/w/index.php?title=%D0%97%D0%B0%D0%BF%D1%80%D0%BE%D1%81&amp;action=edit&amp;redlink=1" TargetMode="External"/><Relationship Id="rId4" Type="http://schemas.openxmlformats.org/officeDocument/2006/relationships/hyperlink" Target="https://ru.wikipedia.org/wiki/%D0%91%D0%B0%D0%B7%D0%B0_%D0%B4%D0%B0%D0%BD%D0%BD%D1%8B%D1%85" TargetMode="External"/><Relationship Id="rId9" Type="http://schemas.openxmlformats.org/officeDocument/2006/relationships/hyperlink" Target="https://ru.wikipedia.org/wiki/%D0%94%D0%B0%D0%BD%D0%BD%D1%8B%D0%B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600">
                <a:solidFill>
                  <a:schemeClr val="tx1"/>
                </a:solidFill>
              </a:rPr>
              <a:t>Оперирование данными</a:t>
            </a:r>
            <a:endParaRPr lang="en-US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LINQ Join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0713" y="3933825"/>
            <a:ext cx="7848600" cy="2808288"/>
          </a:xfrm>
        </p:spPr>
        <p:txBody>
          <a:bodyPr/>
          <a:lstStyle/>
          <a:p>
            <a:r>
              <a:rPr lang="ru-RU" altLang="en-US" sz="2400"/>
              <a:t>Обратите внимание на</a:t>
            </a:r>
            <a:r>
              <a:rPr lang="en-NZ" altLang="en-US" sz="2400"/>
              <a:t> ‘select’</a:t>
            </a:r>
          </a:p>
          <a:p>
            <a:pPr lvl="1"/>
            <a:r>
              <a:rPr lang="ru-RU" altLang="en-US" sz="2000"/>
              <a:t>Даже если мы не используем напрямую таблицы</a:t>
            </a:r>
            <a:r>
              <a:rPr lang="en-NZ" altLang="en-US" sz="2000"/>
              <a:t> ‘categories’ </a:t>
            </a:r>
            <a:r>
              <a:rPr lang="ru-RU" altLang="en-US" sz="2000"/>
              <a:t>и</a:t>
            </a:r>
            <a:r>
              <a:rPr lang="en-NZ" altLang="en-US" sz="2000"/>
              <a:t> ‘products’</a:t>
            </a:r>
            <a:r>
              <a:rPr lang="ru-RU" altLang="en-US" sz="2000"/>
              <a:t>, нам необходимы новый классы</a:t>
            </a:r>
            <a:r>
              <a:rPr lang="en-NZ" altLang="en-US" sz="2000"/>
              <a:t> </a:t>
            </a:r>
            <a:r>
              <a:rPr lang="ru-RU" altLang="en-US" sz="2000"/>
              <a:t>для оперирования этими моделями</a:t>
            </a:r>
            <a:endParaRPr lang="en-NZ" altLang="en-US" sz="2000"/>
          </a:p>
          <a:p>
            <a:pPr lvl="1"/>
            <a:r>
              <a:rPr lang="ru-RU" altLang="en-US" sz="2000"/>
              <a:t>Ключевое слово </a:t>
            </a:r>
            <a:r>
              <a:rPr lang="en-NZ" altLang="en-US" sz="2000"/>
              <a:t>‘new’ </a:t>
            </a:r>
            <a:r>
              <a:rPr lang="ru-RU" altLang="en-US" sz="2000"/>
              <a:t>подразумевает анонимный тип с полями</a:t>
            </a:r>
            <a:r>
              <a:rPr lang="en-NZ" altLang="en-US" sz="2000"/>
              <a:t> ProductName </a:t>
            </a:r>
            <a:r>
              <a:rPr lang="ru-RU" altLang="en-US" sz="2000"/>
              <a:t>и</a:t>
            </a:r>
            <a:r>
              <a:rPr lang="en-NZ" altLang="en-US" sz="2000"/>
              <a:t> Category</a:t>
            </a:r>
            <a:endParaRPr lang="en-NZ" altLang="en-US" sz="170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1808E75-C1B5-48EC-BEE2-410E7EFFB6D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2338388"/>
            <a:ext cx="7848600" cy="133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innerJoinQuery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from category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db.categories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join prod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db.products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on category.ID equals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prod.CategoryID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select new {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ProductName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prod.Name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Category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category.Name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Использование</a:t>
            </a:r>
            <a:r>
              <a:rPr lang="en-NZ" altLang="en-US"/>
              <a:t> LINQ group by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63600" y="2781300"/>
            <a:ext cx="7605713" cy="1511300"/>
          </a:xfrm>
        </p:spPr>
        <p:txBody>
          <a:bodyPr/>
          <a:lstStyle/>
          <a:p>
            <a:r>
              <a:rPr lang="ru-RU" altLang="en-US"/>
              <a:t>Получим значения всех </a:t>
            </a:r>
            <a:r>
              <a:rPr lang="en-US" altLang="en-US"/>
              <a:t>Employee</a:t>
            </a:r>
          </a:p>
          <a:p>
            <a:r>
              <a:rPr lang="ru-RU" altLang="en-US"/>
              <a:t>Сгруппируем их по фамилии</a:t>
            </a:r>
          </a:p>
          <a:p>
            <a:r>
              <a:rPr lang="ru-RU" altLang="en-US"/>
              <a:t>Выведем полученный результат на экран</a:t>
            </a:r>
            <a:endParaRPr lang="en-NZ" alt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8E160BD-0ED5-47F6-94BD-4CBE3B673CB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888" y="4652963"/>
            <a:ext cx="7848600" cy="923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cnts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group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by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into g select new {s=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g.Key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g.Count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cnts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("Key: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 Count: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c.cnt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Использование</a:t>
            </a:r>
            <a:r>
              <a:rPr lang="en-NZ" altLang="en-US"/>
              <a:t> LINQ group by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22300" y="3860800"/>
            <a:ext cx="7847013" cy="2736850"/>
          </a:xfrm>
        </p:spPr>
        <p:txBody>
          <a:bodyPr/>
          <a:lstStyle/>
          <a:p>
            <a:pPr lvl="1"/>
            <a:r>
              <a:rPr lang="ru-RU" altLang="en-US"/>
              <a:t>Обратите внимание на синтаксис использования пары</a:t>
            </a:r>
            <a:r>
              <a:rPr lang="en-NZ" altLang="en-US"/>
              <a:t> ‘group’</a:t>
            </a:r>
            <a:r>
              <a:rPr lang="ru-RU" altLang="en-US"/>
              <a:t> и</a:t>
            </a:r>
            <a:r>
              <a:rPr lang="en-NZ" altLang="en-US"/>
              <a:t> ‘by’ </a:t>
            </a:r>
            <a:endParaRPr lang="ru-RU" altLang="en-US"/>
          </a:p>
          <a:p>
            <a:pPr lvl="1"/>
            <a:r>
              <a:rPr lang="ru-RU" altLang="en-US"/>
              <a:t>Обратите внимание на использование ключевого слова </a:t>
            </a:r>
            <a:r>
              <a:rPr lang="en-NZ" altLang="en-US"/>
              <a:t>‘into’ </a:t>
            </a:r>
            <a:r>
              <a:rPr lang="ru-RU" altLang="en-US"/>
              <a:t>для получения результатов группирования</a:t>
            </a:r>
            <a:endParaRPr lang="en-NZ" altLang="en-US"/>
          </a:p>
          <a:p>
            <a:pPr lvl="1"/>
            <a:r>
              <a:rPr lang="ru-RU" altLang="en-US"/>
              <a:t>Обратите внимание на использование свой-ства </a:t>
            </a:r>
            <a:r>
              <a:rPr lang="en-US" altLang="en-US"/>
              <a:t>Key </a:t>
            </a:r>
            <a:r>
              <a:rPr lang="ru-RU" altLang="en-US"/>
              <a:t>для каждой из группы</a:t>
            </a:r>
          </a:p>
          <a:p>
            <a:pPr lvl="2"/>
            <a:r>
              <a:rPr lang="ru-RU" altLang="en-US"/>
              <a:t>Значение </a:t>
            </a:r>
            <a:r>
              <a:rPr lang="en-US" altLang="en-US"/>
              <a:t>Key </a:t>
            </a:r>
            <a:r>
              <a:rPr lang="ru-RU" altLang="en-US"/>
              <a:t>уникально для запроса</a:t>
            </a:r>
            <a:endParaRPr lang="en-NZ" alt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E86706A-3BB7-4567-9813-2238CC5EB0C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300" y="2506663"/>
            <a:ext cx="7848600" cy="923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cnts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group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by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into g select new {s=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g.Key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g.Count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cnts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("Key: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 Count: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c.cnt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Or method based GroupBy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530600"/>
          </a:xfrm>
        </p:spPr>
        <p:txBody>
          <a:bodyPr/>
          <a:lstStyle/>
          <a:p>
            <a:r>
              <a:rPr lang="ru-RU" altLang="en-US"/>
              <a:t>Используйте</a:t>
            </a:r>
            <a:r>
              <a:rPr lang="en-NZ" altLang="en-US"/>
              <a:t> GroupBy </a:t>
            </a:r>
            <a:r>
              <a:rPr lang="ru-RU" altLang="en-US"/>
              <a:t>метод</a:t>
            </a:r>
            <a:r>
              <a:rPr lang="en-NZ" altLang="en-US"/>
              <a:t> </a:t>
            </a:r>
            <a:r>
              <a:rPr lang="ru-RU" altLang="en-US"/>
              <a:t>принимающий лямбда-выражение</a:t>
            </a:r>
            <a:r>
              <a:rPr lang="en-NZ" altLang="en-US"/>
              <a:t> </a:t>
            </a:r>
            <a:r>
              <a:rPr lang="ru-RU" altLang="en-US"/>
              <a:t>для определения по какому ключу должны быть сгруппированы результаты запроса</a:t>
            </a:r>
            <a:endParaRPr lang="en-NZ" altLang="en-US"/>
          </a:p>
          <a:p>
            <a:endParaRPr lang="en-NZ" alt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447F1E8-7B84-4021-9908-DE1AA79A564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850" y="3981450"/>
            <a:ext cx="8351838" cy="708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db.Employees.GroupBy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(a=&gt;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a.Surname.Substring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(0,1)))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("Key2: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c.Key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+ "  Count2: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c.Count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850" y="4918075"/>
            <a:ext cx="8567738" cy="708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db.Employees.GroupBy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Math.Floor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a.DateOfBirth.Year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/10f)))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("Key2: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c.Key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"0's  Count2: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c.Count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924300" y="3573463"/>
            <a:ext cx="4895850" cy="323850"/>
          </a:xfrm>
          <a:prstGeom prst="wedgeRoundRectCallout">
            <a:avLst>
              <a:gd name="adj1" fmla="val -14195"/>
              <a:gd name="adj2" fmla="val 136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сотрудников по первой букве фамилии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709863" y="5810250"/>
            <a:ext cx="4968875" cy="323850"/>
          </a:xfrm>
          <a:prstGeom prst="wedgeRoundRectCallout">
            <a:avLst>
              <a:gd name="adj1" fmla="val 1550"/>
              <a:gd name="adj2" fmla="val -101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работников десятилетия рождения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Or method based GroupBy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450975" y="2781300"/>
            <a:ext cx="6192838" cy="3238500"/>
          </a:xfrm>
        </p:spPr>
        <p:txBody>
          <a:bodyPr/>
          <a:lstStyle/>
          <a:p>
            <a:r>
              <a:rPr lang="ru-RU" altLang="en-US" sz="2000" dirty="0"/>
              <a:t>Также вы можете применять один результат запроса к другому:</a:t>
            </a:r>
            <a:endParaRPr lang="en-NZ" altLang="en-US" sz="2000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25B36DD-8273-49D0-818B-C7440434AA0A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8" y="4254500"/>
            <a:ext cx="8351837" cy="912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db.Employees.Where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(a=&gt;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a.Surname.CompareTo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("F")&gt;=0).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GroupBy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(a=&gt;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a.Surname.Substring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(0,1)))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("Key2: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c.Key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+ "  Count2: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c.Count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What about the rest of the CRUD?!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CRUD: Create, Read, Update, Delete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CRUD matrix can be a useful specification for the scope of programming tasks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E.g. to describe the ‘life cycle’ of each entity in a system; e.g. a hotel reservation</a:t>
            </a: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On some screen (e.g. ‘booking’) it is created (SQL INSERT, not CREATE like making a new table)</a:t>
            </a: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There may be a screen to UPDATE it (e.g. ‘change booking’) which probably also reads the current value (‘R’ of CRUD, SQL SELECT)</a:t>
            </a: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And there will be one or more ways to DELETE it (e.g. from a cancellation action on the change booking screen or a dedicated cancellation screen, and also once the person has checked in) – then again, you might not actually delete in a SQL sense, but UPDATE it to cancelled or utilised status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96F767-D6E5-4F80-8B17-E9B861BB63C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CRUD</a:t>
            </a:r>
            <a:endParaRPr lang="en-NZ" altLang="en-US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2EE40C7-2C68-4CBC-A4B7-E0AA54BFEE2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3796" name="Picture 4" descr="http://csharpcorner.mindcrackerinc.netdna-cdn.com/UploadFile/francissvk/crud-operations-in-Asp-Net-mvc-using-ado-net/Images/CR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65400"/>
            <a:ext cx="8926513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CRUD</a:t>
            </a:r>
            <a:endParaRPr lang="en-NZ" altLang="en-US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2EE40C7-2C68-4CBC-A4B7-E0AA54BFEE2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2420888"/>
            <a:ext cx="7857753" cy="3960440"/>
          </a:xfrm>
        </p:spPr>
        <p:txBody>
          <a:bodyPr/>
          <a:lstStyle/>
          <a:p>
            <a:r>
              <a:rPr lang="ru-RU" altLang="en-US" sz="2000" dirty="0"/>
              <a:t>CRUD — акроним, обозначающий четыре базовые функции, используемые при работе с персистентными хранилищами данных</a:t>
            </a:r>
          </a:p>
          <a:p>
            <a:pPr lvl="1"/>
            <a:r>
              <a:rPr lang="ru-RU" altLang="en-US" sz="1800" dirty="0"/>
              <a:t>создание;</a:t>
            </a:r>
          </a:p>
          <a:p>
            <a:pPr lvl="1"/>
            <a:r>
              <a:rPr lang="ru-RU" altLang="en-US" sz="1800" dirty="0"/>
              <a:t>чтение;</a:t>
            </a:r>
          </a:p>
          <a:p>
            <a:pPr lvl="1"/>
            <a:r>
              <a:rPr lang="ru-RU" altLang="en-US" sz="1800" dirty="0"/>
              <a:t>редактирование;</a:t>
            </a:r>
          </a:p>
          <a:p>
            <a:pPr lvl="1"/>
            <a:r>
              <a:rPr lang="ru-RU" altLang="en-US" sz="1800" dirty="0"/>
              <a:t>удаление.</a:t>
            </a:r>
          </a:p>
          <a:p>
            <a:r>
              <a:rPr lang="ru-RU" altLang="en-US" sz="2000" dirty="0"/>
              <a:t>Термин стал популярным благодаря книге Джеймса Мартина «</a:t>
            </a:r>
            <a:r>
              <a:rPr lang="ru-RU" altLang="en-US" sz="2000" dirty="0" err="1"/>
              <a:t>Managing</a:t>
            </a:r>
            <a:r>
              <a:rPr lang="ru-RU" altLang="en-US" sz="2000" dirty="0"/>
              <a:t> </a:t>
            </a:r>
            <a:r>
              <a:rPr lang="ru-RU" altLang="en-US" sz="2000" dirty="0" err="1"/>
              <a:t>the</a:t>
            </a:r>
            <a:r>
              <a:rPr lang="ru-RU" altLang="en-US" sz="2000" dirty="0"/>
              <a:t> </a:t>
            </a:r>
            <a:r>
              <a:rPr lang="ru-RU" altLang="en-US" sz="2000" dirty="0" err="1"/>
              <a:t>data-base</a:t>
            </a:r>
            <a:r>
              <a:rPr lang="ru-RU" altLang="en-US" sz="2000" dirty="0"/>
              <a:t> </a:t>
            </a:r>
            <a:r>
              <a:rPr lang="ru-RU" altLang="en-US" sz="2000" dirty="0" err="1"/>
              <a:t>environment</a:t>
            </a:r>
            <a:r>
              <a:rPr lang="ru-RU" altLang="en-US" sz="2000" dirty="0"/>
              <a:t>», выпущенной в 1983 году.</a:t>
            </a:r>
            <a:endParaRPr lang="en-NZ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798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CRUD</a:t>
            </a:r>
            <a:r>
              <a:rPr lang="ru-RU" altLang="en-US"/>
              <a:t>-матрица</a:t>
            </a:r>
            <a:endParaRPr lang="en-NZ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63600" y="2489200"/>
          <a:ext cx="7605714" cy="324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6">
                <a:tc>
                  <a:txBody>
                    <a:bodyPr/>
                    <a:lstStyle/>
                    <a:p>
                      <a:r>
                        <a:rPr lang="ru-RU" sz="1800" dirty="0"/>
                        <a:t>Программа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Сущность:</a:t>
                      </a:r>
                      <a:r>
                        <a:rPr lang="ru-RU" sz="1800" baseline="0" dirty="0"/>
                        <a:t> книга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r>
                        <a:rPr lang="ru-RU" sz="1800" dirty="0"/>
                        <a:t>Написать книгу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C</a:t>
                      </a:r>
                    </a:p>
                  </a:txBody>
                  <a:tcPr marL="66223" marR="6622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r>
                        <a:rPr lang="ru-RU" sz="1800" dirty="0"/>
                        <a:t>Проверить ошибки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R</a:t>
                      </a:r>
                    </a:p>
                  </a:txBody>
                  <a:tcPr marL="66223" marR="6622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37">
                <a:tc>
                  <a:txBody>
                    <a:bodyPr/>
                    <a:lstStyle/>
                    <a:p>
                      <a:r>
                        <a:rPr lang="ru-RU" sz="1800" dirty="0"/>
                        <a:t>Проверить</a:t>
                      </a:r>
                      <a:r>
                        <a:rPr lang="ru-RU" sz="1800" baseline="0" dirty="0"/>
                        <a:t> и исправить ошибки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RU</a:t>
                      </a:r>
                    </a:p>
                  </a:txBody>
                  <a:tcPr marL="66223" marR="6622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472">
                <a:tc>
                  <a:txBody>
                    <a:bodyPr/>
                    <a:lstStyle/>
                    <a:p>
                      <a:r>
                        <a:rPr lang="ru-RU" sz="1800" dirty="0"/>
                        <a:t>Проверить и архивировать старые книги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RD*</a:t>
                      </a:r>
                    </a:p>
                  </a:txBody>
                  <a:tcPr marL="66223" marR="6622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r>
                        <a:rPr lang="ru-RU" sz="1800" dirty="0"/>
                        <a:t>Удалить книгу из базы</a:t>
                      </a:r>
                      <a:endParaRPr lang="en-NZ" sz="1800" dirty="0"/>
                    </a:p>
                  </a:txBody>
                  <a:tcPr marL="66223" marR="66223" marT="45733" marB="45733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D**</a:t>
                      </a:r>
                    </a:p>
                  </a:txBody>
                  <a:tcPr marL="66223" marR="6622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8A5C3BA-3D1B-4C2D-9925-51C7AB3362B3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4843" name="TextBox 9"/>
          <p:cNvSpPr txBox="1">
            <a:spLocks noChangeArrowheads="1"/>
          </p:cNvSpPr>
          <p:nvPr/>
        </p:nvSpPr>
        <p:spPr bwMode="auto">
          <a:xfrm>
            <a:off x="755650" y="5876925"/>
            <a:ext cx="8281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>
                <a:solidFill>
                  <a:schemeClr val="tx1"/>
                </a:solidFill>
                <a:latin typeface="Tahoma" panose="020B0604030504040204" pitchFamily="34" charset="0"/>
              </a:rPr>
              <a:t>* </a:t>
            </a:r>
            <a:r>
              <a:rPr lang="ru-RU" altLang="en-US">
                <a:solidFill>
                  <a:schemeClr val="tx1"/>
                </a:solidFill>
                <a:latin typeface="Tahoma" panose="020B0604030504040204" pitchFamily="34" charset="0"/>
              </a:rPr>
              <a:t>Или обновить статус на архивная</a:t>
            </a:r>
            <a:endParaRPr lang="en-NZ" altLang="en-US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>
                <a:solidFill>
                  <a:schemeClr val="tx1"/>
                </a:solidFill>
                <a:latin typeface="Tahoma" panose="020B0604030504040204" pitchFamily="34" charset="0"/>
              </a:rPr>
              <a:t>** </a:t>
            </a:r>
            <a:r>
              <a:rPr lang="ru-RU" altLang="en-US">
                <a:solidFill>
                  <a:schemeClr val="tx1"/>
                </a:solidFill>
                <a:latin typeface="Tahoma" panose="020B0604030504040204" pitchFamily="34" charset="0"/>
              </a:rPr>
              <a:t>Или обновить статус на неактуальный</a:t>
            </a:r>
            <a:endParaRPr lang="en-NZ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UPDATE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Нативная</a:t>
            </a:r>
            <a:r>
              <a:rPr lang="en-NZ" altLang="en-US"/>
              <a:t> SQL </a:t>
            </a:r>
            <a:r>
              <a:rPr lang="ru-RU" altLang="en-US"/>
              <a:t>версия</a:t>
            </a:r>
            <a:endParaRPr lang="en-NZ" altLang="en-US"/>
          </a:p>
          <a:p>
            <a:pPr lvl="1"/>
            <a:r>
              <a:rPr lang="ru-RU" altLang="en-US"/>
              <a:t>У нас есть ссылка на объекта </a:t>
            </a:r>
            <a:r>
              <a:rPr lang="en-NZ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NZ" altLang="en-US"/>
              <a:t> </a:t>
            </a:r>
            <a:r>
              <a:rPr lang="ru-RU" altLang="en-US"/>
              <a:t>класса</a:t>
            </a:r>
            <a:r>
              <a:rPr lang="en-NZ" altLang="en-US"/>
              <a:t> Employee </a:t>
            </a:r>
            <a:r>
              <a:rPr lang="ru-RU" altLang="en-US"/>
              <a:t>с значениями для обновления</a:t>
            </a:r>
            <a:r>
              <a:rPr lang="en-NZ" altLang="en-US"/>
              <a:t>:</a:t>
            </a:r>
          </a:p>
          <a:p>
            <a:endParaRPr lang="en-NZ" altLang="en-US"/>
          </a:p>
          <a:p>
            <a:endParaRPr lang="en-NZ" altLang="en-US"/>
          </a:p>
          <a:p>
            <a:endParaRPr lang="en-NZ" altLang="en-US"/>
          </a:p>
          <a:p>
            <a:endParaRPr lang="en-NZ" altLang="en-US"/>
          </a:p>
          <a:p>
            <a:endParaRPr lang="en-NZ" altLang="en-US"/>
          </a:p>
          <a:p>
            <a:endParaRPr lang="en-NZ" alt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022F85-1756-42B7-8482-8DAE49A72F2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0" y="3875088"/>
            <a:ext cx="7848600" cy="2144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"UPDATE employee SET Surname='{0}',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='{1}',"+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='{2:yyyy-MM-dd}' WHERE id={3}",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emp.Surname,emp.GivenNames,emp.DateOfBirth,emp.id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db.Database.ExecuteSqlCommand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Научимся использовать </a:t>
            </a:r>
            <a:r>
              <a:rPr lang="en-NZ" altLang="en-US"/>
              <a:t>LINQ (</a:t>
            </a:r>
            <a:r>
              <a:rPr lang="ru-RU" altLang="en-US"/>
              <a:t>язык интегрированных запросов</a:t>
            </a:r>
            <a:r>
              <a:rPr lang="en-NZ" altLang="en-US"/>
              <a:t>) </a:t>
            </a:r>
            <a:r>
              <a:rPr lang="ru-RU" altLang="en-US"/>
              <a:t>подход</a:t>
            </a:r>
            <a:r>
              <a:rPr lang="en-NZ" altLang="en-US"/>
              <a:t> </a:t>
            </a:r>
            <a:r>
              <a:rPr lang="ru-RU" altLang="en-US"/>
              <a:t>к запросам в базу данных в </a:t>
            </a:r>
            <a:r>
              <a:rPr lang="en-NZ" altLang="en-US"/>
              <a:t>C#/.NET</a:t>
            </a:r>
          </a:p>
          <a:p>
            <a:r>
              <a:rPr lang="ru-RU" altLang="en-US"/>
              <a:t>Научимся обновлять базу данных из </a:t>
            </a:r>
            <a:r>
              <a:rPr lang="en-NZ" altLang="en-US"/>
              <a:t>C#/.NET</a:t>
            </a:r>
          </a:p>
          <a:p>
            <a:pPr lvl="1"/>
            <a:r>
              <a:rPr lang="ru-RU" altLang="en-US"/>
              <a:t>Узнает, что являет собой перечень</a:t>
            </a:r>
            <a:r>
              <a:rPr lang="en-NZ" altLang="en-US"/>
              <a:t> CRUD</a:t>
            </a:r>
            <a:r>
              <a:rPr lang="ru-RU" altLang="en-US"/>
              <a:t>-операций и научимся их реализовывать</a:t>
            </a:r>
            <a:r>
              <a:rPr lang="en-NZ" altLang="en-US"/>
              <a:t> (create, read, update, delete)</a:t>
            </a:r>
          </a:p>
          <a:p>
            <a:pPr lvl="1"/>
            <a:r>
              <a:rPr lang="ru-RU" altLang="en-US"/>
              <a:t>Поговорим о состоянии объекта в контексте базы данных</a:t>
            </a:r>
            <a:endParaRPr lang="en-NZ" altLang="en-US"/>
          </a:p>
          <a:p>
            <a:endParaRPr lang="en-NZ" altLang="en-US"/>
          </a:p>
          <a:p>
            <a:pPr lvl="1"/>
            <a:endParaRPr lang="en-NZ" altLang="en-US"/>
          </a:p>
          <a:p>
            <a:endParaRPr lang="en-NZ" alt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DF95A0A-12A0-451E-A5DA-546ADD1FA71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UPDATE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43479F-3A8B-406C-8552-E9E5F6731AB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2944813"/>
            <a:ext cx="7667625" cy="2144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"UPDATE employee SET Surname='{0}',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='{1}',"+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='{2:yyyy-MM-dd}' WHERE id={3}",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emp.Surname,emp.GivenNames,emp.DateOfBirth,emp.id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db.Database.ExecuteSqlCommand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95963" y="4437063"/>
            <a:ext cx="3095625" cy="2233612"/>
          </a:xfrm>
          <a:prstGeom prst="wedgeRoundRectCallout">
            <a:avLst>
              <a:gd name="adj1" fmla="val -58893"/>
              <a:gd name="adj2" fmla="val -51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Здесь мы просто задаём текст команды SQL с помощью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с параметрами из кода C# в фигурных скобках (Обратите внимание, третий параметр - #2 отсчитывается от 0)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35025" y="4941888"/>
            <a:ext cx="3521075" cy="1079500"/>
          </a:xfrm>
          <a:prstGeom prst="wedgeRoundRectCallout">
            <a:avLst>
              <a:gd name="adj1" fmla="val -14208"/>
              <a:gd name="adj2" fmla="val -63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После этого мы просто запускаем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ExecuteSqlCommand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вместо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SqlQuery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на контексте базы данных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922713" y="2389188"/>
            <a:ext cx="4394200" cy="360362"/>
          </a:xfrm>
          <a:prstGeom prst="wedgeRoundRectCallout">
            <a:avLst>
              <a:gd name="adj1" fmla="val -40959"/>
              <a:gd name="adj2" fmla="val 92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Устанавливаем подключение к базе данных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Нативный</a:t>
            </a:r>
            <a:r>
              <a:rPr lang="en-NZ" altLang="en-US"/>
              <a:t> INSERT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Подобно</a:t>
            </a:r>
            <a:r>
              <a:rPr lang="en-NZ" altLang="en-US"/>
              <a:t> UPDATE, </a:t>
            </a:r>
            <a:r>
              <a:rPr lang="ru-RU" altLang="en-US"/>
              <a:t>как только у нас есть рабочий контекст базы данных мы можем запустить</a:t>
            </a:r>
            <a:r>
              <a:rPr lang="en-NZ" altLang="en-US"/>
              <a:t> INSERT (</a:t>
            </a:r>
            <a:r>
              <a:rPr lang="ru-RU" altLang="en-US"/>
              <a:t>или</a:t>
            </a:r>
            <a:r>
              <a:rPr lang="en-NZ" altLang="en-US"/>
              <a:t> DELETE)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37C70CC-3745-411F-A2B6-559B91DA952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0" y="3690938"/>
            <a:ext cx="7848600" cy="1127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sql_ins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("INSERT INTO employee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GivenNames,SurName,DateOfBirth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"+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"VALUES ('{0}','{1}','{2:yyyy-MM-dd}')","Bob",</a:t>
            </a:r>
            <a:b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"Barker",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DateTime.Now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db.Database.ExecuteSqlCommand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sql_ins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550" y="5160963"/>
            <a:ext cx="7848600" cy="708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sql_del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"delete from employee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='Bob'";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db.Database.ExecuteSqlCommand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sql_del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UPDATE v2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530600"/>
          </a:xfrm>
        </p:spPr>
        <p:txBody>
          <a:bodyPr/>
          <a:lstStyle/>
          <a:p>
            <a:r>
              <a:rPr lang="en-NZ" altLang="en-US"/>
              <a:t>Entity Framework </a:t>
            </a:r>
            <a:r>
              <a:rPr lang="ru-RU" altLang="en-US"/>
              <a:t>версия</a:t>
            </a:r>
            <a:endParaRPr lang="en-NZ" altLang="en-US"/>
          </a:p>
          <a:p>
            <a:pPr lvl="1"/>
            <a:r>
              <a:rPr lang="ru-RU" altLang="en-US"/>
              <a:t>Если у вас есть объект из базы данных</a:t>
            </a:r>
            <a:r>
              <a:rPr lang="en-NZ" altLang="en-US"/>
              <a:t>, </a:t>
            </a:r>
            <a:r>
              <a:rPr lang="ru-RU" altLang="en-US"/>
              <a:t>система работает с объектом как с </a:t>
            </a:r>
            <a:r>
              <a:rPr lang="en-US" altLang="en-US"/>
              <a:t>“</a:t>
            </a:r>
            <a:r>
              <a:rPr lang="ru-RU" altLang="en-US"/>
              <a:t>отмеченных</a:t>
            </a:r>
            <a:r>
              <a:rPr lang="en-US" altLang="en-US"/>
              <a:t>”</a:t>
            </a:r>
            <a:r>
              <a:rPr lang="en-NZ" altLang="en-US"/>
              <a:t> </a:t>
            </a:r>
            <a:r>
              <a:rPr lang="ru-RU" altLang="en-US"/>
              <a:t>для контекста базы данных и проверяет его состояние время от времени</a:t>
            </a:r>
            <a:endParaRPr lang="en-NZ" altLang="en-US"/>
          </a:p>
          <a:p>
            <a:pPr lvl="1"/>
            <a:endParaRPr lang="en-NZ" altLang="en-US"/>
          </a:p>
          <a:p>
            <a:pPr lvl="1"/>
            <a:endParaRPr lang="en-NZ" altLang="en-US"/>
          </a:p>
          <a:p>
            <a:pPr lvl="1"/>
            <a:endParaRPr lang="en-NZ" altLang="en-US"/>
          </a:p>
          <a:p>
            <a:pPr lvl="1"/>
            <a:endParaRPr lang="en-NZ" altLang="en-US" sz="120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580F56B-AFB3-4554-9124-C8AE68FC1F4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4286250"/>
            <a:ext cx="7848600" cy="1733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updEmp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"Barker" select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(Employee e3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updEmp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e3.Surname = "Good";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UPDATE v2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55650" y="4581525"/>
            <a:ext cx="7713663" cy="1943100"/>
          </a:xfrm>
        </p:spPr>
        <p:txBody>
          <a:bodyPr/>
          <a:lstStyle/>
          <a:p>
            <a:r>
              <a:rPr lang="ru-RU" altLang="en-US"/>
              <a:t>Если вы хотите обновить запись</a:t>
            </a:r>
            <a:endParaRPr lang="en-NZ" altLang="en-US"/>
          </a:p>
          <a:p>
            <a:pPr lvl="1"/>
            <a:r>
              <a:rPr lang="ru-RU" altLang="en-US"/>
              <a:t>Получите её</a:t>
            </a:r>
            <a:endParaRPr lang="en-NZ" altLang="en-US"/>
          </a:p>
          <a:p>
            <a:pPr lvl="1"/>
            <a:r>
              <a:rPr lang="ru-RU" altLang="en-US"/>
              <a:t>Измените свойства как вам угодно</a:t>
            </a:r>
            <a:endParaRPr lang="en-NZ" altLang="en-US"/>
          </a:p>
          <a:p>
            <a:pPr lvl="1"/>
            <a:r>
              <a:rPr lang="ru-RU" altLang="en-US"/>
              <a:t>Сохраните изменения</a:t>
            </a:r>
            <a:endParaRPr lang="en-NZ" altLang="en-US"/>
          </a:p>
          <a:p>
            <a:pPr lvl="1"/>
            <a:endParaRPr lang="en-NZ" altLang="en-US" sz="120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096F03A-9E88-4032-999E-54FB427BC79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188" y="2565400"/>
            <a:ext cx="7848600" cy="1733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updEmp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"Barker" select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(Employee e3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updEmp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e3.Surname = "Good";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446713" y="4437063"/>
            <a:ext cx="3527425" cy="504825"/>
          </a:xfrm>
          <a:prstGeom prst="wedgeRoundRectCallout">
            <a:avLst>
              <a:gd name="adj1" fmla="val -51501"/>
              <a:gd name="adj2" fmla="val -1599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Каждый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employee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с фамилией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‘Barker’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 фамилию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‘Good’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INSERT </a:t>
            </a:r>
            <a:r>
              <a:rPr lang="ru-RU" altLang="en-US"/>
              <a:t>добавлением</a:t>
            </a:r>
            <a:endParaRPr lang="en-NZ" alt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20713" y="2489200"/>
            <a:ext cx="7848600" cy="1876425"/>
          </a:xfrm>
        </p:spPr>
        <p:txBody>
          <a:bodyPr/>
          <a:lstStyle/>
          <a:p>
            <a:r>
              <a:rPr lang="ru-RU" altLang="en-US"/>
              <a:t>Если вы просто создаёте </a:t>
            </a:r>
            <a:r>
              <a:rPr lang="en-US" altLang="en-US"/>
              <a:t>‘</a:t>
            </a:r>
            <a:r>
              <a:rPr lang="ru-RU" altLang="en-US"/>
              <a:t>новый</a:t>
            </a:r>
            <a:r>
              <a:rPr lang="en-US" altLang="en-US"/>
              <a:t>’ </a:t>
            </a:r>
            <a:r>
              <a:rPr lang="ru-RU" altLang="en-US"/>
              <a:t>объект класс в базе данных</a:t>
            </a:r>
            <a:r>
              <a:rPr lang="en-US" altLang="en-US"/>
              <a:t>, </a:t>
            </a:r>
            <a:r>
              <a:rPr lang="ru-RU" altLang="en-US"/>
              <a:t>он не присоединён к контексту базы данных по умолчанию</a:t>
            </a:r>
            <a:endParaRPr lang="en-US" altLang="en-US"/>
          </a:p>
          <a:p>
            <a:pPr lvl="1"/>
            <a:r>
              <a:rPr lang="ru-RU" altLang="en-US"/>
              <a:t>Тем не менее, для этого есть метод </a:t>
            </a:r>
            <a:r>
              <a:rPr lang="en-US" altLang="en-US"/>
              <a:t>Attach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5B93322-F428-4292-A32C-A5F959C8DED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4581525"/>
            <a:ext cx="7848600" cy="1323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e1 = new Employee{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="Tommy", Surname="Tank"};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db.Employees.Add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(e1);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INSERT </a:t>
            </a:r>
            <a:r>
              <a:rPr lang="ru-RU" altLang="en-US"/>
              <a:t>добавлением</a:t>
            </a:r>
            <a:endParaRPr lang="en-NZ" altLang="en-US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C59B510-874E-4BF5-911F-FD16F510596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2924175"/>
            <a:ext cx="7848600" cy="1323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e1 = new Employee{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="Tommy", Surname="Tank"};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db.Employees.Add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(e1);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16463" y="4618038"/>
            <a:ext cx="4246562" cy="1258887"/>
          </a:xfrm>
          <a:prstGeom prst="wedgeRoundRectCallout">
            <a:avLst>
              <a:gd name="adj1" fmla="val -17644"/>
              <a:gd name="adj2" fmla="val -103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Добавляет нового работника с именем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“Tommy Tank”,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позволяю свойству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‘id’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быть определённым автоматически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и оставляет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DateOfBirth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без значения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будет выставлено в базе как 1 января 0001 года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20713" y="4618038"/>
            <a:ext cx="3960812" cy="1258887"/>
          </a:xfrm>
          <a:prstGeom prst="wedgeRoundRectCallout">
            <a:avLst>
              <a:gd name="adj1" fmla="val 28185"/>
              <a:gd name="adj2" fmla="val -1094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Заметьте стиль с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фигурными скобками для инициализации объекта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Вызывает конструктор по умолчанию, а затем выставляет свойствам соответствующие значения.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Delete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530600"/>
          </a:xfrm>
        </p:spPr>
        <p:txBody>
          <a:bodyPr/>
          <a:lstStyle/>
          <a:p>
            <a:r>
              <a:rPr lang="ru-RU" altLang="en-US"/>
              <a:t>Удаление</a:t>
            </a:r>
            <a:endParaRPr lang="en-US" altLang="en-US"/>
          </a:p>
          <a:p>
            <a:pPr lvl="1"/>
            <a:r>
              <a:rPr lang="ru-RU" altLang="en-US"/>
              <a:t>Получите соответствующие объект(ы) из бд</a:t>
            </a:r>
            <a:endParaRPr lang="en-US" altLang="en-US"/>
          </a:p>
          <a:p>
            <a:pPr lvl="1"/>
            <a:r>
              <a:rPr lang="ru-RU" altLang="en-US"/>
              <a:t>Вызовите метод </a:t>
            </a:r>
            <a:r>
              <a:rPr lang="en-US" altLang="en-US"/>
              <a:t>Remove </a:t>
            </a:r>
            <a:r>
              <a:rPr lang="ru-RU" altLang="en-US"/>
              <a:t>на соответствующем </a:t>
            </a:r>
            <a:r>
              <a:rPr lang="en-US" altLang="en-US"/>
              <a:t>DbSet’e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016400-1BAD-426C-A3DE-236815C171C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4275138"/>
            <a:ext cx="7848600" cy="1733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deletedEmp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"Tank" select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(Employee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deletedEmp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	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db.Employees.Remove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Delete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39750" y="4581525"/>
            <a:ext cx="7929563" cy="2016125"/>
          </a:xfrm>
        </p:spPr>
        <p:txBody>
          <a:bodyPr/>
          <a:lstStyle/>
          <a:p>
            <a:pPr lvl="1"/>
            <a:r>
              <a:rPr lang="ru-RU" altLang="en-US"/>
              <a:t>Важно:</a:t>
            </a:r>
            <a:r>
              <a:rPr lang="en-US" altLang="en-US"/>
              <a:t> </a:t>
            </a:r>
            <a:r>
              <a:rPr lang="ru-RU" altLang="en-US"/>
              <a:t>если удаляете</a:t>
            </a:r>
            <a:r>
              <a:rPr lang="en-US" altLang="en-US"/>
              <a:t> (</a:t>
            </a:r>
            <a:r>
              <a:rPr lang="ru-RU" altLang="en-US"/>
              <a:t>или в некоторых случаях обновляете</a:t>
            </a:r>
            <a:r>
              <a:rPr lang="en-US" altLang="en-US"/>
              <a:t>) </a:t>
            </a:r>
            <a:r>
              <a:rPr lang="ru-RU" altLang="en-US"/>
              <a:t>сущности с связными ключами</a:t>
            </a:r>
            <a:r>
              <a:rPr lang="en-US" altLang="en-US"/>
              <a:t> </a:t>
            </a:r>
            <a:r>
              <a:rPr lang="ru-RU" altLang="en-US"/>
              <a:t>вам нужно хорошо подумать о необходимости каскадного удаления связных сущностей</a:t>
            </a:r>
            <a:r>
              <a:rPr lang="en-US" altLang="en-US"/>
              <a:t> </a:t>
            </a:r>
            <a:endParaRPr lang="ru-RU" altLang="en-US"/>
          </a:p>
          <a:p>
            <a:pPr lvl="1"/>
            <a:r>
              <a:rPr lang="ru-RU" altLang="en-US"/>
              <a:t>Детали в статье по ссылке:</a:t>
            </a:r>
            <a:r>
              <a:rPr lang="en-US" altLang="en-US"/>
              <a:t> https://technet.microsoft.com/en-us/library/aa902684(v=sql.80).aspx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3FB452-C05A-4BC0-B245-CF1FF3FADAB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2492375"/>
            <a:ext cx="7848600" cy="1733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deletedEmp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"Tank" select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(Employee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deletedEmp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	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db.Employees.Remove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530600"/>
          </a:xfrm>
        </p:spPr>
        <p:txBody>
          <a:bodyPr/>
          <a:lstStyle/>
          <a:p>
            <a:r>
              <a:rPr lang="ru-RU" altLang="en-US"/>
              <a:t>Мы узнали ещё больше о возможностях </a:t>
            </a:r>
            <a:r>
              <a:rPr lang="en-NZ" altLang="en-US"/>
              <a:t>.NET and C#</a:t>
            </a:r>
          </a:p>
          <a:p>
            <a:r>
              <a:rPr lang="ru-RU" altLang="en-US"/>
              <a:t>Мы посмотрели как можно взаимодействовать с СУБД</a:t>
            </a:r>
            <a:r>
              <a:rPr lang="en-NZ" altLang="en-US"/>
              <a:t> </a:t>
            </a:r>
            <a:r>
              <a:rPr lang="ru-RU" altLang="en-US"/>
              <a:t>посредством нативного</a:t>
            </a:r>
            <a:r>
              <a:rPr lang="en-NZ" altLang="en-US"/>
              <a:t> SQL </a:t>
            </a:r>
            <a:r>
              <a:rPr lang="ru-RU" altLang="en-US"/>
              <a:t>и используя</a:t>
            </a:r>
            <a:r>
              <a:rPr lang="en-NZ" altLang="en-US"/>
              <a:t> C#/.NET </a:t>
            </a:r>
            <a:r>
              <a:rPr lang="ru-RU" altLang="en-US"/>
              <a:t>встроенный синтаксис</a:t>
            </a:r>
            <a:r>
              <a:rPr lang="en-NZ" altLang="en-US"/>
              <a:t> (LINQ </a:t>
            </a:r>
            <a:r>
              <a:rPr lang="ru-RU" altLang="en-US"/>
              <a:t>и</a:t>
            </a:r>
            <a:r>
              <a:rPr lang="en-NZ" altLang="en-US"/>
              <a:t> Entity Framework)</a:t>
            </a:r>
            <a:endParaRPr lang="ru-RU" altLang="en-US"/>
          </a:p>
          <a:p>
            <a:r>
              <a:rPr lang="ru-RU" altLang="en-US"/>
              <a:t>Изучили особенности синтаксиса </a:t>
            </a:r>
            <a:r>
              <a:rPr lang="en-US" altLang="en-US"/>
              <a:t>LINQ</a:t>
            </a:r>
            <a:endParaRPr lang="ru-RU" altLang="en-US"/>
          </a:p>
          <a:p>
            <a:r>
              <a:rPr lang="ru-RU" altLang="en-US"/>
              <a:t>Изучили особенности </a:t>
            </a:r>
            <a:r>
              <a:rPr lang="en-US" altLang="en-US"/>
              <a:t>CRUD-</a:t>
            </a:r>
            <a:r>
              <a:rPr lang="ru-RU" altLang="en-US"/>
              <a:t>операций</a:t>
            </a:r>
            <a:endParaRPr lang="en-NZ" alt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A2D3942-338A-4967-B54B-D5CD9418847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r>
              <a:rPr lang="ru-RU" altLang="en-US"/>
              <a:t>Изучите возможности </a:t>
            </a:r>
            <a:r>
              <a:rPr lang="en-US" altLang="en-US"/>
              <a:t>Extension-</a:t>
            </a:r>
            <a:r>
              <a:rPr lang="ru-RU" altLang="en-US"/>
              <a:t>методов </a:t>
            </a:r>
            <a:r>
              <a:rPr lang="en-US" altLang="en-US"/>
              <a:t>LINQ</a:t>
            </a:r>
            <a:endParaRPr lang="ru-RU" altLang="en-US"/>
          </a:p>
          <a:p>
            <a:r>
              <a:rPr lang="ru-RU" altLang="en-US"/>
              <a:t>Используя домашнее задание с предыдущей лекции, добавьте запрос к базе данных, который будет использовать такие методы как </a:t>
            </a:r>
            <a:r>
              <a:rPr lang="en-US" altLang="en-US"/>
              <a:t>Where, Select, Join, GroupBy </a:t>
            </a:r>
          </a:p>
          <a:p>
            <a:r>
              <a:rPr lang="ru-RU" altLang="en-US"/>
              <a:t>Перепишите запросы с предыдущей лекции так, чтобы они выдавали такой же результат, но работали, используя </a:t>
            </a:r>
            <a:r>
              <a:rPr lang="en-US" altLang="en-US"/>
              <a:t>LINQ</a:t>
            </a:r>
            <a:endParaRPr lang="en-NZ" alt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479677A-0359-4363-98E5-E0454E23C12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 прошлой лекции</a:t>
            </a:r>
            <a:r>
              <a:rPr lang="en-NZ" altLang="en-US"/>
              <a:t>…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63600" y="3284538"/>
            <a:ext cx="7524750" cy="2735262"/>
          </a:xfrm>
        </p:spPr>
        <p:txBody>
          <a:bodyPr/>
          <a:lstStyle/>
          <a:p>
            <a:r>
              <a:rPr lang="ru-RU" altLang="en-US" sz="2200"/>
              <a:t>Мы изучили как настраивать подключение к базе данных чтобы создавать такие запросы как:</a:t>
            </a:r>
            <a:endParaRPr lang="en-NZ" altLang="en-US" sz="220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2A03642-03D0-4AD5-A2A9-4497A941082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88" y="4652963"/>
            <a:ext cx="8856662" cy="307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x2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db.Database.SqlQuery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&lt;Employee&gt;("select * from employee");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309F347-70AC-47A9-A53A-37E731BF185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 прошлой лекции</a:t>
            </a:r>
            <a:r>
              <a:rPr lang="en-NZ" altLang="en-US"/>
              <a:t>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65188" y="3500438"/>
            <a:ext cx="7604125" cy="251936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неплохо, но этот подход имеет несколько слабых сторон: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не получает поддержки от интегрированной среды разработки во время написания запроса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Нет ни проверки типов, ни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Intellicence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Всегда нужно задумываться при выполнении запроса что он будет возвращать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также потенциальное слабое место в плане безопасности приложения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D7EABE2-87D2-4C92-B2A9-25CE2DEB06D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8" y="2773363"/>
            <a:ext cx="8856662" cy="307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x2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db.Database.SqlQuery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&lt;Employee&gt;("select * from employee");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SQL </a:t>
            </a:r>
            <a:r>
              <a:rPr lang="ru-RU" altLang="en-US"/>
              <a:t>инъекции</a:t>
            </a:r>
            <a:endParaRPr lang="en-NZ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1B291E-1818-493E-B29A-D60DCC77FFBB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253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963988"/>
          </a:xfrm>
        </p:spPr>
        <p:txBody>
          <a:bodyPr/>
          <a:lstStyle/>
          <a:p>
            <a:r>
              <a:rPr lang="en-US" altLang="en-US"/>
              <a:t>SQL </a:t>
            </a:r>
            <a:r>
              <a:rPr lang="ru-RU" altLang="en-US"/>
              <a:t>инъекции — один из распространённых способов взлома </a:t>
            </a:r>
            <a:r>
              <a:rPr lang="ru-RU" altLang="en-US">
                <a:hlinkClick r:id="rId2" tooltip="Веб-сайт"/>
              </a:rPr>
              <a:t>сайтов</a:t>
            </a:r>
            <a:r>
              <a:rPr lang="ru-RU" altLang="en-US"/>
              <a:t> и </a:t>
            </a:r>
            <a:r>
              <a:rPr lang="ru-RU" altLang="en-US">
                <a:hlinkClick r:id="rId3" tooltip="Компьютерная программа"/>
              </a:rPr>
              <a:t>программ</a:t>
            </a:r>
            <a:r>
              <a:rPr lang="ru-RU" altLang="en-US"/>
              <a:t>, работающих с </a:t>
            </a:r>
            <a:r>
              <a:rPr lang="ru-RU" altLang="en-US">
                <a:hlinkClick r:id="rId4" tooltip="База данных"/>
              </a:rPr>
              <a:t>базами данных</a:t>
            </a:r>
            <a:r>
              <a:rPr lang="ru-RU" altLang="en-US"/>
              <a:t>, основанный на внедрении в </a:t>
            </a:r>
            <a:r>
              <a:rPr lang="ru-RU" altLang="en-US">
                <a:hlinkClick r:id="rId5" tooltip="Запрос (страница отсутствует)"/>
              </a:rPr>
              <a:t>запрос</a:t>
            </a:r>
            <a:r>
              <a:rPr lang="ru-RU" altLang="en-US"/>
              <a:t> произвольного </a:t>
            </a:r>
            <a:r>
              <a:rPr lang="ru-RU" altLang="en-US">
                <a:hlinkClick r:id="rId6" tooltip="SQL"/>
              </a:rPr>
              <a:t>SQL</a:t>
            </a:r>
            <a:r>
              <a:rPr lang="ru-RU" altLang="en-US"/>
              <a:t>-кода.</a:t>
            </a:r>
          </a:p>
          <a:p>
            <a:r>
              <a:rPr lang="ru-RU" altLang="en-US"/>
              <a:t>Внедрение SQL, в зависимости от типа используемой </a:t>
            </a:r>
            <a:r>
              <a:rPr lang="ru-RU" altLang="en-US">
                <a:hlinkClick r:id="rId7" tooltip="Реляционная СУБД"/>
              </a:rPr>
              <a:t>СУБД</a:t>
            </a:r>
            <a:r>
              <a:rPr lang="ru-RU" altLang="en-US"/>
              <a:t> и условий внедрения, может дать возможность атакующему выполнить произвольный </a:t>
            </a:r>
            <a:r>
              <a:rPr lang="ru-RU" altLang="en-US">
                <a:hlinkClick r:id="rId5" tooltip="Запрос (страница отсутствует)"/>
              </a:rPr>
              <a:t>запрос</a:t>
            </a:r>
            <a:r>
              <a:rPr lang="ru-RU" altLang="en-US"/>
              <a:t> к </a:t>
            </a:r>
            <a:r>
              <a:rPr lang="ru-RU" altLang="en-US">
                <a:hlinkClick r:id="rId4" tooltip="База данных"/>
              </a:rPr>
              <a:t>базе данных</a:t>
            </a:r>
            <a:r>
              <a:rPr lang="ru-RU" altLang="en-US"/>
              <a:t> (</a:t>
            </a:r>
            <a:r>
              <a:rPr lang="ru-RU" altLang="en-US" i="1"/>
              <a:t>например, прочитать содержимое любых </a:t>
            </a:r>
            <a:r>
              <a:rPr lang="ru-RU" altLang="en-US" i="1">
                <a:hlinkClick r:id="rId8" tooltip="Отношение (реляционная модель)"/>
              </a:rPr>
              <a:t>таблиц</a:t>
            </a:r>
            <a:r>
              <a:rPr lang="ru-RU" altLang="en-US" i="1"/>
              <a:t>, удалить, изменить или добавить </a:t>
            </a:r>
            <a:r>
              <a:rPr lang="ru-RU" altLang="en-US" i="1">
                <a:hlinkClick r:id="rId9" tooltip="Данные"/>
              </a:rPr>
              <a:t>данные</a:t>
            </a:r>
            <a:r>
              <a:rPr lang="ru-RU" altLang="en-US"/>
              <a:t>), получить возможность чтения и/или записи локальных файлов и выполнения произвольных команд на атакуемом сервере.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SQL </a:t>
            </a:r>
            <a:r>
              <a:rPr lang="ru-RU" altLang="en-US"/>
              <a:t>инъекции</a:t>
            </a:r>
            <a:endParaRPr lang="en-NZ" altLang="en-US"/>
          </a:p>
        </p:txBody>
      </p:sp>
      <p:pic>
        <p:nvPicPr>
          <p:cNvPr id="2355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0" y="2540000"/>
            <a:ext cx="7605713" cy="3429000"/>
          </a:xfrm>
        </p:spPr>
      </p:pic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2B90033-84ED-401D-88F2-9C3A835B72C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LINQ </a:t>
            </a:r>
            <a:r>
              <a:rPr lang="ru-RU" altLang="en-US"/>
              <a:t>подход</a:t>
            </a:r>
            <a:endParaRPr lang="en-NZ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Делает запрос в базу данных актуальным для обработки средствами языка </a:t>
            </a:r>
            <a:r>
              <a:rPr lang="en-US" altLang="en-US"/>
              <a:t>C#</a:t>
            </a:r>
            <a:endParaRPr lang="en-NZ" altLang="en-US"/>
          </a:p>
          <a:p>
            <a:pPr lvl="1"/>
            <a:r>
              <a:rPr lang="en-NZ" altLang="en-US"/>
              <a:t>SQL </a:t>
            </a:r>
            <a:r>
              <a:rPr lang="ru-RU" altLang="en-US"/>
              <a:t>функции</a:t>
            </a:r>
            <a:r>
              <a:rPr lang="en-NZ" altLang="en-US"/>
              <a:t> select-from-where </a:t>
            </a:r>
            <a:r>
              <a:rPr lang="ru-RU" altLang="en-US"/>
              <a:t>присутствуют в удобном для вам виде</a:t>
            </a:r>
            <a:endParaRPr lang="en-NZ" altLang="en-US"/>
          </a:p>
          <a:p>
            <a:pPr lvl="2"/>
            <a:r>
              <a:rPr lang="ru-RU" altLang="en-US"/>
              <a:t>Заставляет работать </a:t>
            </a:r>
            <a:r>
              <a:rPr lang="en-US" altLang="en-US"/>
              <a:t>Intellisense </a:t>
            </a:r>
            <a:r>
              <a:rPr lang="ru-RU" altLang="en-US"/>
              <a:t>и проверку типов</a:t>
            </a:r>
            <a:endParaRPr lang="en-NZ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3B59EE0-7599-4D29-9F3C-5311B0E857C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363" y="4513263"/>
            <a:ext cx="7848600" cy="1527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e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     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e.DateOfBirth.Year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&lt; 1975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      select 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string surname1=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emps.First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().surname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LINQ </a:t>
            </a:r>
            <a:r>
              <a:rPr lang="ru-RU" altLang="en-US"/>
              <a:t>подход</a:t>
            </a:r>
            <a:endParaRPr lang="en-NZ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25475" y="4330700"/>
            <a:ext cx="7843838" cy="2162175"/>
          </a:xfrm>
        </p:spPr>
        <p:txBody>
          <a:bodyPr/>
          <a:lstStyle/>
          <a:p>
            <a:pPr lvl="1"/>
            <a:r>
              <a:rPr lang="ru-RU" altLang="en-US"/>
              <a:t>В этом случае наше возвращаемое значение это коллекция объектов класса, который мы определили как нашу модель</a:t>
            </a:r>
            <a:endParaRPr lang="en-NZ" altLang="en-US"/>
          </a:p>
          <a:p>
            <a:pPr lvl="2"/>
            <a:r>
              <a:rPr lang="ru-RU" altLang="en-US"/>
              <a:t>Так как мы определили</a:t>
            </a:r>
            <a:r>
              <a:rPr lang="en-NZ" altLang="en-US"/>
              <a:t>: </a:t>
            </a:r>
            <a:br>
              <a:rPr lang="en-NZ" altLang="en-US"/>
            </a:br>
            <a:r>
              <a:rPr lang="en-NZ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DbSet&lt;Employee&gt; Employees { get; set; }</a:t>
            </a:r>
            <a:br>
              <a:rPr lang="en-NZ" altLang="en-US"/>
            </a:br>
            <a:r>
              <a:rPr lang="ru-RU" altLang="en-US"/>
              <a:t>и определили класс </a:t>
            </a:r>
            <a:r>
              <a:rPr lang="en-NZ" altLang="en-US"/>
              <a:t>Employee </a:t>
            </a:r>
            <a:r>
              <a:rPr lang="ru-RU" altLang="en-US"/>
              <a:t>со свойством </a:t>
            </a:r>
            <a:r>
              <a:rPr lang="en-US" altLang="en-US"/>
              <a:t>DateOfBirth</a:t>
            </a:r>
            <a:r>
              <a:rPr lang="en-NZ" altLang="en-US"/>
              <a:t> </a:t>
            </a:r>
            <a:r>
              <a:rPr lang="ru-RU" altLang="en-US"/>
              <a:t>запрос біл применён к конкретным колонкам таблицы в базе данных</a:t>
            </a:r>
            <a:endParaRPr lang="en-NZ" alt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9F77E09-D0F7-4772-85D4-54BF94C94C3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475" y="2473325"/>
            <a:ext cx="7848600" cy="1527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from e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      where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e.DateOfBirth.Year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&lt; 1975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      select 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string surname1=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emps.First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().surname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LINQ Join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68313" y="2781300"/>
            <a:ext cx="8207375" cy="3449638"/>
          </a:xfrm>
        </p:spPr>
        <p:txBody>
          <a:bodyPr/>
          <a:lstStyle/>
          <a:p>
            <a:r>
              <a:rPr lang="ru-RU" altLang="en-US" sz="2400"/>
              <a:t>Мы могли</a:t>
            </a:r>
            <a:r>
              <a:rPr lang="en-NZ" altLang="en-US" sz="2400"/>
              <a:t>, </a:t>
            </a:r>
            <a:r>
              <a:rPr lang="ru-RU" altLang="en-US" sz="2400"/>
              <a:t>конечно</a:t>
            </a:r>
            <a:r>
              <a:rPr lang="en-NZ" altLang="en-US" sz="2400"/>
              <a:t>, </a:t>
            </a:r>
            <a:r>
              <a:rPr lang="ru-RU" altLang="en-US" sz="2400"/>
              <a:t>послать запросы, соединённые через </a:t>
            </a:r>
            <a:r>
              <a:rPr lang="en-US" altLang="en-US" sz="2400"/>
              <a:t>Join</a:t>
            </a:r>
            <a:r>
              <a:rPr lang="en-NZ" altLang="en-US" sz="2400"/>
              <a:t> </a:t>
            </a:r>
            <a:r>
              <a:rPr lang="ru-RU" altLang="en-US" sz="2400"/>
              <a:t>как строку в базу данных</a:t>
            </a:r>
            <a:r>
              <a:rPr lang="en-NZ" altLang="en-US" sz="2400"/>
              <a:t>, </a:t>
            </a:r>
            <a:r>
              <a:rPr lang="ru-RU" altLang="en-US" sz="2400"/>
              <a:t>но</a:t>
            </a:r>
            <a:r>
              <a:rPr lang="en-NZ" altLang="en-US" sz="2400"/>
              <a:t> LINQ </a:t>
            </a:r>
            <a:r>
              <a:rPr lang="ru-RU" altLang="en-US" sz="2400"/>
              <a:t>выполняет это сам, используя средства</a:t>
            </a:r>
            <a:r>
              <a:rPr lang="en-NZ" altLang="en-US" sz="2400"/>
              <a:t> C#</a:t>
            </a:r>
          </a:p>
          <a:p>
            <a:endParaRPr lang="en-NZ" altLang="en-US" sz="2400"/>
          </a:p>
          <a:p>
            <a:endParaRPr lang="en-NZ" altLang="en-US" sz="240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B6BD79A-2B3B-4FE8-8D03-08CE23BC7E3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4797425"/>
            <a:ext cx="7848600" cy="1333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innerJoinQuery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from category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db.categories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join prod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db.products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on category.ID equals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prod.CategoryID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select new {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ProductName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prod.Name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Category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category.Name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883150" y="4221163"/>
            <a:ext cx="4032250" cy="800100"/>
          </a:xfrm>
          <a:prstGeom prst="wedgeRoundRectCallout">
            <a:avLst>
              <a:gd name="adj1" fmla="val -16715"/>
              <a:gd name="adj2" fmla="val 64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Заметьте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что мы пишем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‘equals’;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это даёт возможность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лучше оптимизировать запрос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9762</TotalTime>
  <Words>1946</Words>
  <Application>Microsoft Office PowerPoint</Application>
  <PresentationFormat>On-screen Show (4:3)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Century Gothic</vt:lpstr>
      <vt:lpstr>Arial</vt:lpstr>
      <vt:lpstr>Wingdings 3</vt:lpstr>
      <vt:lpstr>Times New Roman</vt:lpstr>
      <vt:lpstr>Tahoma</vt:lpstr>
      <vt:lpstr>Courier New</vt:lpstr>
      <vt:lpstr>Ion Boardroom</vt:lpstr>
      <vt:lpstr>PowerPoint Presentation</vt:lpstr>
      <vt:lpstr>В сегодняшней лекции</vt:lpstr>
      <vt:lpstr>В прошлой лекции…</vt:lpstr>
      <vt:lpstr>В прошлой лекции…</vt:lpstr>
      <vt:lpstr>SQL инъекции</vt:lpstr>
      <vt:lpstr>SQL инъекции</vt:lpstr>
      <vt:lpstr>LINQ подход</vt:lpstr>
      <vt:lpstr>LINQ подход</vt:lpstr>
      <vt:lpstr>LINQ Join</vt:lpstr>
      <vt:lpstr>LINQ Join</vt:lpstr>
      <vt:lpstr>Использование LINQ group by</vt:lpstr>
      <vt:lpstr>Использование LINQ group by</vt:lpstr>
      <vt:lpstr>Or method based GroupBy</vt:lpstr>
      <vt:lpstr>Or method based GroupBy</vt:lpstr>
      <vt:lpstr>What about the rest of the CRUD?!</vt:lpstr>
      <vt:lpstr>CRUD</vt:lpstr>
      <vt:lpstr>CRUD</vt:lpstr>
      <vt:lpstr>CRUD-матрица</vt:lpstr>
      <vt:lpstr>UPDATE</vt:lpstr>
      <vt:lpstr>UPDATE</vt:lpstr>
      <vt:lpstr>Нативный INSERT</vt:lpstr>
      <vt:lpstr>UPDATE v2</vt:lpstr>
      <vt:lpstr>UPDATE v2</vt:lpstr>
      <vt:lpstr>INSERT добавлением</vt:lpstr>
      <vt:lpstr>INSERT добавлением</vt:lpstr>
      <vt:lpstr>Delete</vt:lpstr>
      <vt:lpstr>Delete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745</cp:revision>
  <cp:lastPrinted>2014-07-21T00:32:01Z</cp:lastPrinted>
  <dcterms:created xsi:type="dcterms:W3CDTF">2003-06-18T01:49:53Z</dcterms:created>
  <dcterms:modified xsi:type="dcterms:W3CDTF">2016-11-18T22:37:34Z</dcterms:modified>
</cp:coreProperties>
</file>