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298" r:id="rId2"/>
    <p:sldId id="257" r:id="rId3"/>
    <p:sldId id="287" r:id="rId4"/>
    <p:sldId id="301" r:id="rId5"/>
    <p:sldId id="290" r:id="rId6"/>
    <p:sldId id="302" r:id="rId7"/>
    <p:sldId id="264" r:id="rId8"/>
    <p:sldId id="303" r:id="rId9"/>
    <p:sldId id="258" r:id="rId10"/>
    <p:sldId id="304" r:id="rId11"/>
    <p:sldId id="265" r:id="rId12"/>
    <p:sldId id="305" r:id="rId13"/>
    <p:sldId id="267" r:id="rId14"/>
    <p:sldId id="306" r:id="rId15"/>
    <p:sldId id="273" r:id="rId16"/>
    <p:sldId id="307" r:id="rId17"/>
    <p:sldId id="283" r:id="rId18"/>
    <p:sldId id="308" r:id="rId19"/>
    <p:sldId id="286" r:id="rId20"/>
    <p:sldId id="309" r:id="rId21"/>
    <p:sldId id="275" r:id="rId22"/>
    <p:sldId id="311" r:id="rId23"/>
    <p:sldId id="270" r:id="rId24"/>
    <p:sldId id="310" r:id="rId25"/>
    <p:sldId id="291" r:id="rId26"/>
    <p:sldId id="294" r:id="rId27"/>
    <p:sldId id="295" r:id="rId28"/>
    <p:sldId id="292" r:id="rId29"/>
    <p:sldId id="299" r:id="rId30"/>
    <p:sldId id="300" r:id="rId31"/>
  </p:sldIdLst>
  <p:sldSz cx="9144000" cy="6858000" type="screen4x3"/>
  <p:notesSz cx="10236200" cy="70993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8" autoAdjust="0"/>
    <p:restoredTop sz="99674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30" y="-96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2313" y="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02313" y="6745288"/>
            <a:ext cx="44338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384B17-A3C5-4BA9-B74E-1F0A5D5FE82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2313" y="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4863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88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l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2313" y="6745288"/>
            <a:ext cx="44338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2CE4E1-339A-4F60-AA5D-48F9164D993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3F3B945-C3E6-411D-94DA-722FBE63AFA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13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34278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91C938C-17EC-452F-9084-A7104690582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99934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34278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8148D69-58BC-4242-94AC-90D47E4AC7B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69180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34278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9447EC2-654A-42D6-A7DC-D0AEEA6F6C7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47876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1281342783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661F718-E70B-4270-9D3A-05F65182CC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22377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3ED524-519D-4EE0-BF30-8B83123551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302737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068294E-FDAF-4706-8C70-9F6DE993835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914934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C58E499-308B-49D6-BCCB-84F45EC244E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825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548C04C-8755-4E31-B6C3-3B73B2BFA8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139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5263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96975"/>
            <a:ext cx="4243387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96975"/>
            <a:ext cx="4244975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F7171-7AFE-4908-AEDF-615DAB7703E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39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BD918-B719-416D-B234-CEACA257FB27}" type="datetimeFigureOut">
              <a:rPr lang="en-US"/>
              <a:pPr>
                <a:defRPr/>
              </a:pPr>
              <a:t>19-Nov-16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3F68A58-6FBD-416A-921F-E90810E730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16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AFBCAB4-87D4-41CC-816D-6D7139008E2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40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5DEF5-0E44-4EF2-B1F4-D24E3C34972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770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B8F2B-CE37-4AC3-9A95-871C4F91A14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13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697B-49A7-48D6-814F-0B9D1BBC5DA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84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69D9BD5-D04C-4290-A35A-34A58AD0F71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48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F5DC4CE-5BC4-4182-8510-9769D927A45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30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D899F87-6B56-4550-AB3B-07DE7682FC4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37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1142553991 w 10000"/>
                <a:gd name="T1" fmla="*/ 548402480 h 5291"/>
                <a:gd name="T2" fmla="*/ 2147483646 w 10000"/>
                <a:gd name="T3" fmla="*/ 1145969242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44183667 h 5291"/>
                <a:gd name="T10" fmla="*/ 2147483646 w 10000"/>
                <a:gd name="T11" fmla="*/ 86636205 h 5291"/>
                <a:gd name="T12" fmla="*/ 2147483646 w 10000"/>
                <a:gd name="T13" fmla="*/ 127786763 h 5291"/>
                <a:gd name="T14" fmla="*/ 2147483646 w 10000"/>
                <a:gd name="T15" fmla="*/ 163091082 h 5291"/>
                <a:gd name="T16" fmla="*/ 2147483646 w 10000"/>
                <a:gd name="T17" fmla="*/ 198611898 h 5291"/>
                <a:gd name="T18" fmla="*/ 2147483646 w 10000"/>
                <a:gd name="T19" fmla="*/ 231965108 h 5291"/>
                <a:gd name="T20" fmla="*/ 2147483646 w 10000"/>
                <a:gd name="T21" fmla="*/ 260337705 h 5291"/>
                <a:gd name="T22" fmla="*/ 2147483646 w 10000"/>
                <a:gd name="T23" fmla="*/ 286979172 h 5291"/>
                <a:gd name="T24" fmla="*/ 2147483646 w 10000"/>
                <a:gd name="T25" fmla="*/ 311885907 h 5291"/>
                <a:gd name="T26" fmla="*/ 2147483646 w 10000"/>
                <a:gd name="T27" fmla="*/ 333114007 h 5291"/>
                <a:gd name="T28" fmla="*/ 2147483646 w 10000"/>
                <a:gd name="T29" fmla="*/ 354338445 h 5291"/>
                <a:gd name="T30" fmla="*/ 2147483646 w 10000"/>
                <a:gd name="T31" fmla="*/ 372317000 h 5291"/>
                <a:gd name="T32" fmla="*/ 2147483646 w 10000"/>
                <a:gd name="T33" fmla="*/ 386393339 h 5291"/>
                <a:gd name="T34" fmla="*/ 2147483646 w 10000"/>
                <a:gd name="T35" fmla="*/ 400689596 h 5291"/>
                <a:gd name="T36" fmla="*/ 2147483646 w 10000"/>
                <a:gd name="T37" fmla="*/ 412818430 h 5291"/>
                <a:gd name="T38" fmla="*/ 2147483646 w 10000"/>
                <a:gd name="T39" fmla="*/ 421914094 h 5291"/>
                <a:gd name="T40" fmla="*/ 2147483646 w 10000"/>
                <a:gd name="T41" fmla="*/ 428845817 h 5291"/>
                <a:gd name="T42" fmla="*/ 2147483646 w 10000"/>
                <a:gd name="T43" fmla="*/ 435993976 h 5291"/>
                <a:gd name="T44" fmla="*/ 2147483646 w 10000"/>
                <a:gd name="T45" fmla="*/ 439456294 h 5291"/>
                <a:gd name="T46" fmla="*/ 2147483646 w 10000"/>
                <a:gd name="T47" fmla="*/ 443138531 h 5291"/>
                <a:gd name="T48" fmla="*/ 2147483646 w 10000"/>
                <a:gd name="T49" fmla="*/ 444656888 h 5291"/>
                <a:gd name="T50" fmla="*/ 2147483646 w 10000"/>
                <a:gd name="T51" fmla="*/ 443138531 h 5291"/>
                <a:gd name="T52" fmla="*/ 2147483646 w 10000"/>
                <a:gd name="T53" fmla="*/ 443138531 h 5291"/>
                <a:gd name="T54" fmla="*/ 2147483646 w 10000"/>
                <a:gd name="T55" fmla="*/ 439456294 h 5291"/>
                <a:gd name="T56" fmla="*/ 2147483646 w 10000"/>
                <a:gd name="T57" fmla="*/ 434042867 h 5291"/>
                <a:gd name="T58" fmla="*/ 2147483646 w 10000"/>
                <a:gd name="T59" fmla="*/ 428845817 h 5291"/>
                <a:gd name="T60" fmla="*/ 2147483646 w 10000"/>
                <a:gd name="T61" fmla="*/ 423428847 h 5291"/>
                <a:gd name="T62" fmla="*/ 2147483646 w 10000"/>
                <a:gd name="T63" fmla="*/ 414765935 h 5291"/>
                <a:gd name="T64" fmla="*/ 2147483646 w 10000"/>
                <a:gd name="T65" fmla="*/ 405670271 h 5291"/>
                <a:gd name="T66" fmla="*/ 2147483646 w 10000"/>
                <a:gd name="T67" fmla="*/ 397007359 h 5291"/>
                <a:gd name="T68" fmla="*/ 0 w 10000"/>
                <a:gd name="T69" fmla="*/ 373831753 h 5291"/>
                <a:gd name="T70" fmla="*/ 1142553991 w 10000"/>
                <a:gd name="T71" fmla="*/ 54840248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Handout11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634F813-725C-4590-8B50-01F4E1BCC3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59" r:id="rId4"/>
    <p:sldLayoutId id="2147483960" r:id="rId5"/>
    <p:sldLayoutId id="2147483961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62" r:id="rId1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>
                <a:solidFill>
                  <a:schemeClr val="tx1"/>
                </a:solidFill>
              </a:rPr>
              <a:t>Исключения</a:t>
            </a:r>
            <a:endParaRPr lang="en-US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Необработанные исключения</a:t>
            </a:r>
            <a:endParaRPr lang="en-US" altLang="en-US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5300663"/>
            <a:ext cx="8229600" cy="11461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Размечая в вашем коде обработчики исключений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перехватить большую часть исключений, которые могут быть вызваны действиями пользователей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приложение продолжит работу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F8C5AC4-9145-4EC7-BEE6-223DA9E4E4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90550" y="2576513"/>
            <a:ext cx="4465638" cy="7429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 a = {1,2,3};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 x = a[4]; //generates run-time error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Console.WriteLine(x); </a:t>
            </a:r>
          </a:p>
        </p:txBody>
      </p:sp>
      <p:pic>
        <p:nvPicPr>
          <p:cNvPr id="27654" name="Picture 8" descr="11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446463"/>
            <a:ext cx="442753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20713"/>
            <a:ext cx="8058150" cy="1223962"/>
          </a:xfrm>
        </p:spPr>
        <p:txBody>
          <a:bodyPr/>
          <a:lstStyle/>
          <a:p>
            <a:pPr eaLnBrk="1" hangingPunct="1"/>
            <a:r>
              <a:rPr lang="ru-RU" altLang="en-US"/>
              <a:t>Блок </a:t>
            </a:r>
            <a:r>
              <a:rPr lang="en-US" altLang="en-US"/>
              <a:t>Try-catch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492375"/>
            <a:ext cx="7631113" cy="40322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Разместите здесь код, который потенциально может вызвать ошибку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случается ошибка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.NET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игнорирует остаток кода и переходит в блок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 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Здесь разместите код, который будет отвечать за случай, когда блок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отработал с ошибкой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Будет пропущен, если не было ошибки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Строки кода после блока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Будут выполнены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вне зависимости от того была ли ошибка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EE4E10-6655-4034-BA60-42B5C4A5F15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20713"/>
            <a:ext cx="8058150" cy="1223962"/>
          </a:xfrm>
        </p:spPr>
        <p:txBody>
          <a:bodyPr/>
          <a:lstStyle/>
          <a:p>
            <a:pPr eaLnBrk="1" hangingPunct="1"/>
            <a:r>
              <a:rPr lang="ru-RU" altLang="en-US"/>
              <a:t>Блок </a:t>
            </a:r>
            <a:r>
              <a:rPr lang="en-US" altLang="en-US"/>
              <a:t>Try-catch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59E77AB-A1DE-442A-A668-8DF8B5E9E71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9700" name="Group 6"/>
          <p:cNvGrpSpPr>
            <a:grpSpLocks/>
          </p:cNvGrpSpPr>
          <p:nvPr/>
        </p:nvGrpSpPr>
        <p:grpSpPr bwMode="auto">
          <a:xfrm>
            <a:off x="1951038" y="2781300"/>
            <a:ext cx="5832475" cy="2019300"/>
            <a:chOff x="204" y="845"/>
            <a:chExt cx="4414" cy="1272"/>
          </a:xfrm>
        </p:grpSpPr>
        <p:sp>
          <p:nvSpPr>
            <p:cNvPr id="29702" name="Rectangle 7"/>
            <p:cNvSpPr>
              <a:spLocks noChangeArrowheads="1"/>
            </p:cNvSpPr>
            <p:nvPr/>
          </p:nvSpPr>
          <p:spPr bwMode="auto">
            <a:xfrm>
              <a:off x="476" y="845"/>
              <a:ext cx="4142" cy="12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try {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  int[] a = { 1, 2, 3 };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  x = a[4];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  Console.WriteLine("This will not be printed");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} catch (Exception ex){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  x = -1;    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  Console.WriteLine(ex.Message);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}  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Console.WriteLine("x=" + x + "</a:t>
              </a:r>
            </a:p>
          </p:txBody>
        </p:sp>
        <p:sp>
          <p:nvSpPr>
            <p:cNvPr id="29703" name="Line 8"/>
            <p:cNvSpPr>
              <a:spLocks noChangeShapeType="1"/>
            </p:cNvSpPr>
            <p:nvPr/>
          </p:nvSpPr>
          <p:spPr bwMode="auto">
            <a:xfrm>
              <a:off x="385" y="845"/>
              <a:ext cx="0" cy="3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9704" name="Freeform 9"/>
            <p:cNvSpPr>
              <a:spLocks/>
            </p:cNvSpPr>
            <p:nvPr/>
          </p:nvSpPr>
          <p:spPr bwMode="auto">
            <a:xfrm>
              <a:off x="204" y="1253"/>
              <a:ext cx="227" cy="363"/>
            </a:xfrm>
            <a:custGeom>
              <a:avLst/>
              <a:gdLst>
                <a:gd name="T0" fmla="*/ 173 w 234"/>
                <a:gd name="T1" fmla="*/ 0 h 363"/>
                <a:gd name="T2" fmla="*/ 7 w 234"/>
                <a:gd name="T3" fmla="*/ 91 h 363"/>
                <a:gd name="T4" fmla="*/ 140 w 234"/>
                <a:gd name="T5" fmla="*/ 363 h 363"/>
                <a:gd name="T6" fmla="*/ 0 60000 65536"/>
                <a:gd name="T7" fmla="*/ 0 60000 65536"/>
                <a:gd name="T8" fmla="*/ 0 60000 65536"/>
                <a:gd name="T9" fmla="*/ 0 w 234"/>
                <a:gd name="T10" fmla="*/ 0 h 363"/>
                <a:gd name="T11" fmla="*/ 234 w 234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363">
                  <a:moveTo>
                    <a:pt x="234" y="0"/>
                  </a:moveTo>
                  <a:cubicBezTo>
                    <a:pt x="124" y="15"/>
                    <a:pt x="14" y="31"/>
                    <a:pt x="7" y="91"/>
                  </a:cubicBezTo>
                  <a:cubicBezTo>
                    <a:pt x="0" y="151"/>
                    <a:pt x="94" y="257"/>
                    <a:pt x="189" y="36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>
              <a:off x="385" y="1661"/>
              <a:ext cx="0" cy="1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9706" name="Line 11"/>
            <p:cNvSpPr>
              <a:spLocks noChangeShapeType="1"/>
            </p:cNvSpPr>
            <p:nvPr/>
          </p:nvSpPr>
          <p:spPr bwMode="auto">
            <a:xfrm>
              <a:off x="385" y="1933"/>
              <a:ext cx="0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3248025" y="5294313"/>
            <a:ext cx="3597275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Index was outside the bounds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x=-1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Несколько блоков </a:t>
            </a:r>
            <a:r>
              <a:rPr lang="en-US" altLang="en-US"/>
              <a:t>catch</a:t>
            </a:r>
            <a:endParaRPr lang="en-NZ" altLang="en-US"/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4213" y="2420938"/>
            <a:ext cx="7920037" cy="3960812"/>
          </a:xfrm>
        </p:spPr>
        <p:txBody>
          <a:bodyPr/>
          <a:lstStyle/>
          <a:p>
            <a:pPr eaLnBrk="1" hangingPunct="1"/>
            <a:r>
              <a:rPr lang="ru-RU" altLang="en-US" sz="2000"/>
              <a:t>Блок </a:t>
            </a:r>
            <a:r>
              <a:rPr lang="en-US" altLang="en-US" sz="2000"/>
              <a:t>catch </a:t>
            </a:r>
            <a:r>
              <a:rPr lang="ru-RU" altLang="en-US" sz="2000"/>
              <a:t>это последовательность кода, которая идёт в фигурных скобках после ключевого слова</a:t>
            </a:r>
            <a:r>
              <a:rPr lang="en-US" altLang="en-US" sz="2000"/>
              <a:t> </a:t>
            </a:r>
            <a:r>
              <a:rPr lang="en-US" altLang="en-US" sz="2000" b="1"/>
              <a:t>catch</a:t>
            </a:r>
            <a:r>
              <a:rPr lang="ru-RU" altLang="en-US" sz="2000"/>
              <a:t> и типа исключения</a:t>
            </a:r>
            <a:endParaRPr lang="en-US" altLang="en-US" sz="2000"/>
          </a:p>
          <a:p>
            <a:pPr lvl="1" eaLnBrk="1" hangingPunct="1"/>
            <a:r>
              <a:rPr lang="ru-RU" altLang="en-US" sz="1800"/>
              <a:t>Каждый блок</a:t>
            </a:r>
            <a:r>
              <a:rPr lang="en-NZ" altLang="en-US" sz="1800"/>
              <a:t> </a:t>
            </a:r>
            <a:r>
              <a:rPr lang="en-US" altLang="en-US" sz="1800"/>
              <a:t>catch </a:t>
            </a:r>
            <a:r>
              <a:rPr lang="ru-RU" altLang="en-US" sz="1800"/>
              <a:t>это обработчик исключения который хранит в аргументе тип этого исключения</a:t>
            </a:r>
            <a:endParaRPr lang="en-US" altLang="en-US" sz="1800"/>
          </a:p>
          <a:p>
            <a:pPr lvl="1" eaLnBrk="1" hangingPunct="1"/>
            <a:r>
              <a:rPr lang="ru-RU" altLang="en-US" sz="1800"/>
              <a:t>Поток времени выполнения</a:t>
            </a:r>
            <a:r>
              <a:rPr lang="en-US" altLang="en-US" sz="1800"/>
              <a:t> </a:t>
            </a:r>
            <a:r>
              <a:rPr lang="ru-RU" altLang="en-US" sz="1800"/>
              <a:t>вызывает обработчик исключения</a:t>
            </a:r>
            <a:r>
              <a:rPr lang="en-US" altLang="en-US" sz="1800"/>
              <a:t> </a:t>
            </a:r>
            <a:r>
              <a:rPr lang="ru-RU" altLang="en-US" sz="1800"/>
              <a:t>когда находит первый подходящий тип исключения или родительский</a:t>
            </a:r>
            <a:endParaRPr lang="en-US" altLang="en-US" sz="1800"/>
          </a:p>
          <a:p>
            <a:pPr lvl="1" eaLnBrk="1" hangingPunct="1"/>
            <a:r>
              <a:rPr lang="ru-RU" altLang="en-US" sz="1800"/>
              <a:t>После этого запускается выполнение кода в соответствующем блоке </a:t>
            </a:r>
            <a:r>
              <a:rPr lang="en-US" altLang="en-US" sz="1800"/>
              <a:t>catch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460905-E30E-4D99-A056-807552C145F9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Несколько блоков </a:t>
            </a:r>
            <a:r>
              <a:rPr lang="en-US" altLang="en-US"/>
              <a:t>catch</a:t>
            </a:r>
            <a:endParaRPr lang="en-NZ" altLang="en-US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2BAE7E9-D705-4F75-B96C-745009C61B3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908175" y="2755900"/>
            <a:ext cx="4824413" cy="20193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String s = "a";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(FormatException ex)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Console.WriteLine(ex.Message);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(Exception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1692275" y="2755900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0" name="Freeform 8"/>
          <p:cNvSpPr>
            <a:spLocks/>
          </p:cNvSpPr>
          <p:nvPr/>
        </p:nvSpPr>
        <p:spPr bwMode="auto">
          <a:xfrm>
            <a:off x="1474788" y="3332163"/>
            <a:ext cx="288925" cy="144462"/>
          </a:xfrm>
          <a:custGeom>
            <a:avLst/>
            <a:gdLst>
              <a:gd name="T0" fmla="*/ 2147483646 w 234"/>
              <a:gd name="T1" fmla="*/ 0 h 363"/>
              <a:gd name="T2" fmla="*/ 2147483646 w 234"/>
              <a:gd name="T3" fmla="*/ 2147483646 h 363"/>
              <a:gd name="T4" fmla="*/ 2147483646 w 234"/>
              <a:gd name="T5" fmla="*/ 2147483646 h 363"/>
              <a:gd name="T6" fmla="*/ 0 60000 65536"/>
              <a:gd name="T7" fmla="*/ 0 60000 65536"/>
              <a:gd name="T8" fmla="*/ 0 60000 65536"/>
              <a:gd name="T9" fmla="*/ 0 w 234"/>
              <a:gd name="T10" fmla="*/ 0 h 363"/>
              <a:gd name="T11" fmla="*/ 234 w 234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" h="363">
                <a:moveTo>
                  <a:pt x="234" y="0"/>
                </a:moveTo>
                <a:cubicBezTo>
                  <a:pt x="124" y="15"/>
                  <a:pt x="14" y="31"/>
                  <a:pt x="7" y="91"/>
                </a:cubicBezTo>
                <a:cubicBezTo>
                  <a:pt x="0" y="151"/>
                  <a:pt x="94" y="257"/>
                  <a:pt x="189" y="36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1620838" y="4556125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692275" y="3476625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3" name="Freeform 11"/>
          <p:cNvSpPr>
            <a:spLocks/>
          </p:cNvSpPr>
          <p:nvPr/>
        </p:nvSpPr>
        <p:spPr bwMode="auto">
          <a:xfrm>
            <a:off x="1403350" y="3763963"/>
            <a:ext cx="288925" cy="792162"/>
          </a:xfrm>
          <a:custGeom>
            <a:avLst/>
            <a:gdLst>
              <a:gd name="T0" fmla="*/ 2147483646 w 234"/>
              <a:gd name="T1" fmla="*/ 0 h 363"/>
              <a:gd name="T2" fmla="*/ 2147483646 w 234"/>
              <a:gd name="T3" fmla="*/ 2147483646 h 363"/>
              <a:gd name="T4" fmla="*/ 2147483646 w 234"/>
              <a:gd name="T5" fmla="*/ 2147483646 h 363"/>
              <a:gd name="T6" fmla="*/ 0 60000 65536"/>
              <a:gd name="T7" fmla="*/ 0 60000 65536"/>
              <a:gd name="T8" fmla="*/ 0 60000 65536"/>
              <a:gd name="T9" fmla="*/ 0 w 234"/>
              <a:gd name="T10" fmla="*/ 0 h 363"/>
              <a:gd name="T11" fmla="*/ 234 w 234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" h="363">
                <a:moveTo>
                  <a:pt x="234" y="0"/>
                </a:moveTo>
                <a:cubicBezTo>
                  <a:pt x="124" y="15"/>
                  <a:pt x="14" y="31"/>
                  <a:pt x="7" y="91"/>
                </a:cubicBezTo>
                <a:cubicBezTo>
                  <a:pt x="0" y="151"/>
                  <a:pt x="94" y="257"/>
                  <a:pt x="189" y="36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2043113" y="5364163"/>
            <a:ext cx="4554537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Input string was not in a correct format.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Finished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577137" cy="1081088"/>
          </a:xfrm>
        </p:spPr>
        <p:txBody>
          <a:bodyPr/>
          <a:lstStyle/>
          <a:p>
            <a:pPr eaLnBrk="1" hangingPunct="1"/>
            <a:r>
              <a:rPr lang="ru-RU" altLang="en-US"/>
              <a:t>Несколько блоков </a:t>
            </a:r>
            <a:r>
              <a:rPr lang="en-US" altLang="en-US"/>
              <a:t>catch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088" y="2420938"/>
            <a:ext cx="7577137" cy="40322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Исключения упорядочены в иерархическом порядке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настроенный на отлов исключений типа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Exception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находится на верху пирамиды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очень общее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исключение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будет перехватывать исключения любых типов в его поддереве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сведению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родительские исключения должны идти в списке перехватываемых исключений ниже по порядку, чем их наследники. Проблема даже не в том, что наследник будет перехвачен родительским блоком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такой блок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try-catch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даже не скомпилируется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96987C5-8EA2-47E9-AEF3-876859A9816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577137" cy="1152525"/>
          </a:xfrm>
        </p:spPr>
        <p:txBody>
          <a:bodyPr/>
          <a:lstStyle/>
          <a:p>
            <a:pPr eaLnBrk="1" hangingPunct="1"/>
            <a:r>
              <a:rPr lang="ru-RU" altLang="en-US"/>
              <a:t>Несколько блоков </a:t>
            </a:r>
            <a:r>
              <a:rPr lang="en-US" altLang="en-US"/>
              <a:t>catch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06C91A-AB8A-4ABC-A688-29742517165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0850" y="2349500"/>
            <a:ext cx="4608513" cy="20193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String s = "a";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</a:t>
            </a:r>
            <a:r>
              <a:rPr lang="en-US" altLang="en-US" sz="1400" b="1" u="sng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ex)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Console.WriteLine(ex.Message);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</a:t>
            </a:r>
            <a:r>
              <a:rPr lang="en-US" altLang="en-US" sz="1400" b="1" u="sng">
                <a:solidFill>
                  <a:schemeClr val="tx1"/>
                </a:solidFill>
                <a:latin typeface="Courier New" panose="02070309020205020404" pitchFamily="49" charset="0"/>
              </a:rPr>
              <a:t>FormatException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1258888" y="5300663"/>
            <a:ext cx="1800225" cy="1008062"/>
          </a:xfrm>
          <a:prstGeom prst="wedgeRectCallout">
            <a:avLst>
              <a:gd name="adj1" fmla="val -22722"/>
              <a:gd name="adj2" fmla="val -11169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Ошибка компиляции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4352925" y="4581525"/>
            <a:ext cx="4608513" cy="20193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String s = "a";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</a:t>
            </a:r>
            <a:r>
              <a:rPr lang="en-US" altLang="en-US" sz="1400" b="1" u="sng">
                <a:solidFill>
                  <a:schemeClr val="tx1"/>
                </a:solidFill>
                <a:latin typeface="Courier New" panose="02070309020205020404" pitchFamily="49" charset="0"/>
              </a:rPr>
              <a:t>ArithmeticException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Console.WriteLine(ex.Message);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</a:t>
            </a:r>
            <a:r>
              <a:rPr lang="en-US" altLang="en-US" sz="1400" b="1" u="sng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867400" y="2565400"/>
            <a:ext cx="2376488" cy="1587500"/>
          </a:xfrm>
          <a:prstGeom prst="wedgeRoundRectCallout">
            <a:avLst>
              <a:gd name="adj1" fmla="val -21715"/>
              <a:gd name="adj2" fmla="val 910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tx1"/>
                </a:solidFill>
                <a:latin typeface="Courier New" pitchFamily="49" charset="0"/>
              </a:rPr>
              <a:t>Выведет на экран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“General Exception”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“Finished”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Вложенный</a:t>
            </a:r>
            <a:r>
              <a:rPr lang="en-NZ" altLang="en-US"/>
              <a:t> Try-Catch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2349500"/>
            <a:ext cx="7858125" cy="39592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использовать вложенные блоки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try-catch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своих обработчиках событий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внутренний блок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находит обработчика для конкретного исключения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внешний блок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try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начнёт поиск обработчика этого исключения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продолжается до тех пор пока не найдётся обработчик для данного исключения или пока не закончатся блоки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программа завершится с ошибкой, после чего выведет её разработчику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367BBE6-9FC6-4BED-A736-66A54886C45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NZ" altLang="en-US"/>
              <a:t>Nested Try-Catch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E8E917B-6F40-42F9-B2C3-C9A8AB24EEBA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1403350" y="2303463"/>
            <a:ext cx="6408738" cy="28702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 number = { 4, 8, 6, 32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 denom = { 2, 0, 2, 4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for (int i = 0; i &lt; number.Length; 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Console.WriteLine(i + ":" + number[i] / denom[i]);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} catch (ArithmeticException ex)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Console.WriteLine("Inner:Can't divide by ZERO");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(Exception ex)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Console.WriteLine("Outer:No matching element found.");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5507038" y="4175125"/>
            <a:ext cx="1584325" cy="431800"/>
          </a:xfrm>
          <a:prstGeom prst="wedgeRectCallout">
            <a:avLst>
              <a:gd name="adj1" fmla="val -60120"/>
              <a:gd name="adj2" fmla="val 5588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Внешний блок</a:t>
            </a: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Try-catch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875463" y="2636838"/>
            <a:ext cx="1593850" cy="746125"/>
          </a:xfrm>
          <a:prstGeom prst="wedgeRectCallout">
            <a:avLst>
              <a:gd name="adj1" fmla="val -71787"/>
              <a:gd name="adj2" fmla="val 2794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Внутренний блок </a:t>
            </a: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 Try-catch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3128963" y="5457825"/>
            <a:ext cx="2959100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0:2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Inner:Can't divide by ZERO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2:3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3:8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2150"/>
            <a:ext cx="8058150" cy="1152525"/>
          </a:xfrm>
        </p:spPr>
        <p:txBody>
          <a:bodyPr/>
          <a:lstStyle/>
          <a:p>
            <a:pPr eaLnBrk="1" hangingPunct="1"/>
            <a:r>
              <a:rPr lang="ru-RU" altLang="en-US"/>
              <a:t>Всплытие</a:t>
            </a:r>
            <a:r>
              <a:rPr lang="en-US" altLang="en-US"/>
              <a:t> </a:t>
            </a:r>
            <a:r>
              <a:rPr lang="ru-RU" altLang="en-US"/>
              <a:t>исключений</a:t>
            </a:r>
            <a:endParaRPr lang="en-US" altLang="en-US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4213" y="2349500"/>
            <a:ext cx="7785100" cy="3527425"/>
          </a:xfrm>
        </p:spPr>
        <p:txBody>
          <a:bodyPr/>
          <a:lstStyle/>
          <a:p>
            <a:pPr eaLnBrk="1" hangingPunct="1"/>
            <a:r>
              <a:rPr lang="ru-RU" altLang="en-US" sz="2400"/>
              <a:t>Необязательно обрабатывать исключение в том же методе, в котором оно было вызвано, оно может быть обработано и на более высоком уровне</a:t>
            </a:r>
            <a:endParaRPr lang="en-US" altLang="en-US" sz="2400"/>
          </a:p>
          <a:p>
            <a:pPr lvl="1" eaLnBrk="1" hangingPunct="1"/>
            <a:r>
              <a:rPr lang="ru-RU" altLang="en-US" sz="2000"/>
              <a:t>К сведению: каждое исключение может быть обработано только один раз (если в коде обработки вы не пробросите его используя </a:t>
            </a:r>
            <a:r>
              <a:rPr lang="en-US" altLang="en-US" sz="2000"/>
              <a:t>throw</a:t>
            </a:r>
            <a:r>
              <a:rPr lang="ru-RU" altLang="en-US" sz="2000"/>
              <a:t>)</a:t>
            </a:r>
            <a:r>
              <a:rPr lang="en-US" altLang="en-US" sz="2000"/>
              <a:t>, </a:t>
            </a:r>
            <a:r>
              <a:rPr lang="ru-RU" altLang="en-US" sz="2000"/>
              <a:t>то есть если вы обработали исключение к вызванном методе, то обрабатывать его в вызываемом нет смысла</a:t>
            </a:r>
            <a:endParaRPr lang="en-US" altLang="en-US" sz="200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7893384-CD87-49F7-BF53-0CE36182D22D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20713"/>
            <a:ext cx="7772400" cy="1295400"/>
          </a:xfrm>
        </p:spPr>
        <p:txBody>
          <a:bodyPr/>
          <a:lstStyle/>
          <a:p>
            <a:pPr eaLnBrk="1" hangingPunct="1"/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20938"/>
            <a:ext cx="8401050" cy="386556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ru-RU" altLang="en-US" sz="2200"/>
              <a:t>Использование</a:t>
            </a:r>
            <a:r>
              <a:rPr lang="en-US" altLang="en-US" sz="2200"/>
              <a:t> IDE</a:t>
            </a:r>
            <a:r>
              <a:rPr lang="ru-RU" altLang="en-US" sz="2200"/>
              <a:t> для работы с исключениями</a:t>
            </a:r>
            <a:endParaRPr lang="en-US" altLang="en-US" sz="2200"/>
          </a:p>
          <a:p>
            <a:pPr eaLnBrk="1" hangingPunct="1">
              <a:lnSpc>
                <a:spcPct val="70000"/>
              </a:lnSpc>
            </a:pPr>
            <a:r>
              <a:rPr lang="ru-RU" altLang="en-US" sz="2200"/>
              <a:t>Понимание иерархической структуры </a:t>
            </a:r>
            <a:r>
              <a:rPr lang="en-US" altLang="en-US" sz="2200"/>
              <a:t>run-time </a:t>
            </a:r>
            <a:r>
              <a:rPr lang="ru-RU" altLang="en-US" sz="2200"/>
              <a:t>ошибок </a:t>
            </a:r>
          </a:p>
          <a:p>
            <a:pPr eaLnBrk="1" hangingPunct="1">
              <a:lnSpc>
                <a:spcPct val="70000"/>
              </a:lnSpc>
            </a:pPr>
            <a:r>
              <a:rPr lang="ru-RU" altLang="en-US" sz="2200"/>
              <a:t>Обработка исключений</a:t>
            </a:r>
            <a:r>
              <a:rPr lang="en-US" altLang="en-US" sz="2200"/>
              <a:t> C#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/>
              <a:t>Try-Catch </a:t>
            </a:r>
            <a:r>
              <a:rPr lang="ru-RU" altLang="en-US" sz="2000"/>
              <a:t>распространение </a:t>
            </a:r>
            <a:r>
              <a:rPr lang="en-US" altLang="en-US" sz="2000"/>
              <a:t>Block</a:t>
            </a:r>
            <a:r>
              <a:rPr lang="en-NZ" altLang="en-US" sz="2000"/>
              <a:t>Exception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/>
              <a:t>Finally</a:t>
            </a:r>
          </a:p>
          <a:p>
            <a:pPr lvl="1" eaLnBrk="1" hangingPunct="1">
              <a:lnSpc>
                <a:spcPct val="70000"/>
              </a:lnSpc>
            </a:pPr>
            <a:r>
              <a:rPr lang="ru-RU" altLang="en-US" sz="2000"/>
              <a:t>Выбрасывание исключений явно</a:t>
            </a:r>
            <a:endParaRPr lang="en-US" altLang="en-US" sz="2000"/>
          </a:p>
          <a:p>
            <a:pPr lvl="1" eaLnBrk="1" hangingPunct="1">
              <a:lnSpc>
                <a:spcPct val="70000"/>
              </a:lnSpc>
            </a:pPr>
            <a:r>
              <a:rPr lang="en-NZ" altLang="en-US" sz="2000"/>
              <a:t>checked </a:t>
            </a:r>
            <a:r>
              <a:rPr lang="ru-RU" altLang="en-US" sz="2000"/>
              <a:t>и</a:t>
            </a:r>
            <a:r>
              <a:rPr lang="en-NZ" altLang="en-US" sz="2000"/>
              <a:t> unchecked</a:t>
            </a:r>
            <a:endParaRPr lang="en-US" altLang="zh-TW" sz="20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06D069B-93E8-4FB1-ACF8-0F8F410ADF9A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2150"/>
            <a:ext cx="8058150" cy="1081088"/>
          </a:xfrm>
        </p:spPr>
        <p:txBody>
          <a:bodyPr/>
          <a:lstStyle/>
          <a:p>
            <a:pPr eaLnBrk="1" hangingPunct="1"/>
            <a:r>
              <a:rPr lang="ru-RU" altLang="en-US"/>
              <a:t>Всплытие исключений</a:t>
            </a:r>
            <a:endParaRPr lang="en-US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68BC657-0814-43B7-8915-D85E2982679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92275" y="2193925"/>
            <a:ext cx="5667375" cy="2125663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try</a:t>
            </a:r>
            <a:r>
              <a:rPr lang="ru-RU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Console.WriteLine("Starting calls...");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PropagateException("123");         //this is fine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PropagateException("a");           //format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PropagateException("3000000000");  //overflow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PropagateException("234");         // doesn't happen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catch (Exception ex)</a:t>
            </a:r>
            <a:r>
              <a:rPr lang="ru-RU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Console.WriteLine("Done calls...");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39750" y="4541838"/>
            <a:ext cx="5256213" cy="21256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void PropagateException(string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   Console.WriteLine("Entering subroutine...");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 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   Console.WriteLine("x={0}",x);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catch (FormatException ex)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   Console.WriteLine(ex.Message);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Console.WriteLine("Exiting subroutine...");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6084888" y="4541838"/>
            <a:ext cx="2811462" cy="1957387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Starting calls...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Entering subroutine...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x=123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Exiting subroutine...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Entering subroutine...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Input string was not in correct format.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Exiting subroutine...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Entering subroutine...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General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Courier New" panose="02070309020205020404" pitchFamily="49" charset="0"/>
              </a:rPr>
              <a:t>Done calls...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Блок </a:t>
            </a:r>
            <a:r>
              <a:rPr lang="en-US" altLang="en-US"/>
              <a:t>Finally</a:t>
            </a:r>
          </a:p>
        </p:txBody>
      </p:sp>
      <p:sp>
        <p:nvSpPr>
          <p:cNvPr id="519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565400"/>
            <a:ext cx="8064500" cy="33845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Блок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Finally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является опциональным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Он позволяет обработать действия, которые имели место в блоке </a:t>
            </a:r>
            <a:r>
              <a:rPr lang="ru-RU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try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но могли выполниться неправильно ввиду исключения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Код в блоке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finally </a:t>
            </a:r>
            <a:r>
              <a:rPr lang="ru-RU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выполнится гарантированно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вне зависимости от того произошла ли исключительная ситуация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код выполнился без ошибок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258E18-4515-40B4-A4F0-554E675F92ED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Блок </a:t>
            </a:r>
            <a:r>
              <a:rPr lang="en-US" altLang="en-US"/>
              <a:t>Finally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773F1C0-7634-484B-B0C1-728523A8BC28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20725" y="2451100"/>
            <a:ext cx="4572000" cy="20193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sting s = “1”;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(Exception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finally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Console.WriteLine("Finally");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634163" y="3087688"/>
            <a:ext cx="1152525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Finished </a:t>
            </a:r>
          </a:p>
        </p:txBody>
      </p:sp>
      <p:sp>
        <p:nvSpPr>
          <p:cNvPr id="39942" name="Line 11"/>
          <p:cNvSpPr>
            <a:spLocks noChangeShapeType="1"/>
          </p:cNvSpPr>
          <p:nvPr/>
        </p:nvSpPr>
        <p:spPr bwMode="auto">
          <a:xfrm>
            <a:off x="576263" y="2595563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43" name="Freeform 12"/>
          <p:cNvSpPr>
            <a:spLocks/>
          </p:cNvSpPr>
          <p:nvPr/>
        </p:nvSpPr>
        <p:spPr bwMode="auto">
          <a:xfrm>
            <a:off x="325438" y="3100388"/>
            <a:ext cx="323850" cy="503237"/>
          </a:xfrm>
          <a:custGeom>
            <a:avLst/>
            <a:gdLst>
              <a:gd name="T0" fmla="*/ 2147483646 w 234"/>
              <a:gd name="T1" fmla="*/ 0 h 363"/>
              <a:gd name="T2" fmla="*/ 2147483646 w 234"/>
              <a:gd name="T3" fmla="*/ 2147483646 h 363"/>
              <a:gd name="T4" fmla="*/ 2147483646 w 234"/>
              <a:gd name="T5" fmla="*/ 2147483646 h 363"/>
              <a:gd name="T6" fmla="*/ 0 60000 65536"/>
              <a:gd name="T7" fmla="*/ 0 60000 65536"/>
              <a:gd name="T8" fmla="*/ 0 60000 65536"/>
              <a:gd name="T9" fmla="*/ 0 w 234"/>
              <a:gd name="T10" fmla="*/ 0 h 363"/>
              <a:gd name="T11" fmla="*/ 234 w 234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" h="363">
                <a:moveTo>
                  <a:pt x="234" y="0"/>
                </a:moveTo>
                <a:cubicBezTo>
                  <a:pt x="124" y="15"/>
                  <a:pt x="14" y="31"/>
                  <a:pt x="7" y="91"/>
                </a:cubicBezTo>
                <a:cubicBezTo>
                  <a:pt x="0" y="151"/>
                  <a:pt x="94" y="257"/>
                  <a:pt x="189" y="36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44" name="Line 13"/>
          <p:cNvSpPr>
            <a:spLocks noChangeShapeType="1"/>
          </p:cNvSpPr>
          <p:nvPr/>
        </p:nvSpPr>
        <p:spPr bwMode="auto">
          <a:xfrm>
            <a:off x="576263" y="3963988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45" name="Line 14"/>
          <p:cNvSpPr>
            <a:spLocks noChangeShapeType="1"/>
          </p:cNvSpPr>
          <p:nvPr/>
        </p:nvSpPr>
        <p:spPr bwMode="auto">
          <a:xfrm>
            <a:off x="576263" y="3675063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46" name="AutoShape 15"/>
          <p:cNvSpPr>
            <a:spLocks noChangeArrowheads="1"/>
          </p:cNvSpPr>
          <p:nvPr/>
        </p:nvSpPr>
        <p:spPr bwMode="auto">
          <a:xfrm>
            <a:off x="4033838" y="2655888"/>
            <a:ext cx="1403350" cy="371475"/>
          </a:xfrm>
          <a:prstGeom prst="wedgeRectCallout">
            <a:avLst>
              <a:gd name="adj1" fmla="val -32060"/>
              <a:gd name="adj2" fmla="val 81491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Нет ошибок 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47" name="Rectangle 16"/>
          <p:cNvSpPr>
            <a:spLocks noChangeArrowheads="1"/>
          </p:cNvSpPr>
          <p:nvPr/>
        </p:nvSpPr>
        <p:spPr bwMode="auto">
          <a:xfrm>
            <a:off x="5737225" y="5260975"/>
            <a:ext cx="3065463" cy="7429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Input string was not in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569913" y="4622800"/>
            <a:ext cx="4752975" cy="20193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sting s = “a”;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int x = Convert.ToInt32(s);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(Exception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Console.WriteLine(ex.Message);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finally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Console.WriteLine("Finally");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425450" y="4622800"/>
            <a:ext cx="0" cy="576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425450" y="6351588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425450" y="5486400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52" name="Line 21"/>
          <p:cNvSpPr>
            <a:spLocks noChangeShapeType="1"/>
          </p:cNvSpPr>
          <p:nvPr/>
        </p:nvSpPr>
        <p:spPr bwMode="auto">
          <a:xfrm>
            <a:off x="425450" y="5846763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53" name="Freeform 22"/>
          <p:cNvSpPr>
            <a:spLocks/>
          </p:cNvSpPr>
          <p:nvPr/>
        </p:nvSpPr>
        <p:spPr bwMode="auto">
          <a:xfrm>
            <a:off x="209550" y="5270500"/>
            <a:ext cx="360363" cy="142875"/>
          </a:xfrm>
          <a:custGeom>
            <a:avLst/>
            <a:gdLst>
              <a:gd name="T0" fmla="*/ 2147483646 w 234"/>
              <a:gd name="T1" fmla="*/ 0 h 363"/>
              <a:gd name="T2" fmla="*/ 2147483646 w 234"/>
              <a:gd name="T3" fmla="*/ 2147483646 h 363"/>
              <a:gd name="T4" fmla="*/ 2147483646 w 234"/>
              <a:gd name="T5" fmla="*/ 2147483646 h 363"/>
              <a:gd name="T6" fmla="*/ 0 60000 65536"/>
              <a:gd name="T7" fmla="*/ 0 60000 65536"/>
              <a:gd name="T8" fmla="*/ 0 60000 65536"/>
              <a:gd name="T9" fmla="*/ 0 w 234"/>
              <a:gd name="T10" fmla="*/ 0 h 363"/>
              <a:gd name="T11" fmla="*/ 234 w 234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" h="363">
                <a:moveTo>
                  <a:pt x="234" y="0"/>
                </a:moveTo>
                <a:cubicBezTo>
                  <a:pt x="124" y="15"/>
                  <a:pt x="14" y="31"/>
                  <a:pt x="7" y="91"/>
                </a:cubicBezTo>
                <a:cubicBezTo>
                  <a:pt x="0" y="151"/>
                  <a:pt x="94" y="257"/>
                  <a:pt x="189" y="36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954" name="AutoShape 15"/>
          <p:cNvSpPr>
            <a:spLocks noChangeArrowheads="1"/>
          </p:cNvSpPr>
          <p:nvPr/>
        </p:nvSpPr>
        <p:spPr bwMode="auto">
          <a:xfrm>
            <a:off x="4033838" y="4889500"/>
            <a:ext cx="1403350" cy="371475"/>
          </a:xfrm>
          <a:prstGeom prst="wedgeRectCallout">
            <a:avLst>
              <a:gd name="adj1" fmla="val -32060"/>
              <a:gd name="adj2" fmla="val 81491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Ошибка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31875"/>
            <a:ext cx="7307262" cy="709613"/>
          </a:xfrm>
        </p:spPr>
        <p:txBody>
          <a:bodyPr/>
          <a:lstStyle/>
          <a:p>
            <a:pPr eaLnBrk="1" hangingPunct="1"/>
            <a:r>
              <a:rPr lang="ru-RU" altLang="en-US"/>
              <a:t>Явное выбрасывание исключений</a:t>
            </a:r>
            <a:endParaRPr lang="en-US" altLang="en-US"/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064500" cy="4103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явно выбрасывать исключения используя ключевое слово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исключение не будет обработано, действуют те же правила, как и для исключений, выброшенных фреймворком или сторонними библиотеками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выбрасывать исключения любого типа и даже создавать свои. Кроме того, вы можете указать параметром сообщение об ошибке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Например</a:t>
            </a:r>
            <a:r>
              <a:rPr lang="en-NZ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throw new </a:t>
            </a:r>
            <a:r>
              <a:rPr lang="en-NZ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System.OverflowException</a:t>
            </a:r>
            <a:r>
              <a:rPr lang="en-NZ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("Boo!");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CADA44C-7A60-4B0F-8A48-EDF305F22D6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B7969B0-2BAA-430D-BF17-F772A49A4FDD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11188" y="3429000"/>
            <a:ext cx="4992687" cy="22320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 ( i &lt;=0)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throw new Exception();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catch (Exception  ex){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Console.WriteLine("General Exception");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finally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Console.WriteLine("Finally");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Console.WriteLine("Finished");</a:t>
            </a:r>
          </a:p>
        </p:txBody>
      </p:sp>
      <p:sp>
        <p:nvSpPr>
          <p:cNvPr id="41988" name="Line 6"/>
          <p:cNvSpPr>
            <a:spLocks noChangeShapeType="1"/>
          </p:cNvSpPr>
          <p:nvPr/>
        </p:nvSpPr>
        <p:spPr bwMode="auto">
          <a:xfrm>
            <a:off x="466725" y="3429000"/>
            <a:ext cx="25400" cy="576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989" name="Freeform 7"/>
          <p:cNvSpPr>
            <a:spLocks/>
          </p:cNvSpPr>
          <p:nvPr/>
        </p:nvSpPr>
        <p:spPr bwMode="auto">
          <a:xfrm>
            <a:off x="274638" y="4076700"/>
            <a:ext cx="217487" cy="215900"/>
          </a:xfrm>
          <a:custGeom>
            <a:avLst/>
            <a:gdLst>
              <a:gd name="T0" fmla="*/ 2147483646 w 234"/>
              <a:gd name="T1" fmla="*/ 0 h 363"/>
              <a:gd name="T2" fmla="*/ 2147483646 w 234"/>
              <a:gd name="T3" fmla="*/ 2147483646 h 363"/>
              <a:gd name="T4" fmla="*/ 2147483646 w 234"/>
              <a:gd name="T5" fmla="*/ 2147483646 h 363"/>
              <a:gd name="T6" fmla="*/ 0 60000 65536"/>
              <a:gd name="T7" fmla="*/ 0 60000 65536"/>
              <a:gd name="T8" fmla="*/ 0 60000 65536"/>
              <a:gd name="T9" fmla="*/ 0 w 234"/>
              <a:gd name="T10" fmla="*/ 0 h 363"/>
              <a:gd name="T11" fmla="*/ 234 w 234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" h="363">
                <a:moveTo>
                  <a:pt x="234" y="0"/>
                </a:moveTo>
                <a:cubicBezTo>
                  <a:pt x="124" y="15"/>
                  <a:pt x="14" y="31"/>
                  <a:pt x="7" y="91"/>
                </a:cubicBezTo>
                <a:cubicBezTo>
                  <a:pt x="0" y="151"/>
                  <a:pt x="94" y="257"/>
                  <a:pt x="189" y="36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492125" y="4725988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492125" y="4365625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492125" y="5302250"/>
            <a:ext cx="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6208713" y="4365625"/>
            <a:ext cx="2001837" cy="7429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General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940425" y="2606675"/>
            <a:ext cx="2801938" cy="395288"/>
          </a:xfrm>
          <a:prstGeom prst="wedgeRoundRectCallout">
            <a:avLst>
              <a:gd name="adj1" fmla="val -53211"/>
              <a:gd name="adj2" fmla="val 138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ex.Message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“Boo!”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41995" name="Rectangle 2"/>
          <p:cNvSpPr txBox="1">
            <a:spLocks noChangeArrowheads="1"/>
          </p:cNvSpPr>
          <p:nvPr/>
        </p:nvSpPr>
        <p:spPr bwMode="gray">
          <a:xfrm>
            <a:off x="766763" y="1031875"/>
            <a:ext cx="730726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Явное выбрасывание исключений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NZ" altLang="en-US"/>
              <a:t>TryParse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63600" y="2420938"/>
            <a:ext cx="7605713" cy="2016125"/>
          </a:xfrm>
        </p:spPr>
        <p:txBody>
          <a:bodyPr/>
          <a:lstStyle/>
          <a:p>
            <a:pPr eaLnBrk="1" hangingPunct="1"/>
            <a:r>
              <a:rPr lang="ru-RU" altLang="en-US"/>
              <a:t>Методы использующиеся для того чтобы проверить можно ли на самом деле выполнить соответствующую операцию</a:t>
            </a:r>
            <a:endParaRPr lang="en-NZ" altLang="en-US"/>
          </a:p>
          <a:p>
            <a:pPr eaLnBrk="1" hangingPunct="1"/>
            <a:r>
              <a:rPr lang="ru-RU" altLang="en-US"/>
              <a:t>Возвращает</a:t>
            </a:r>
            <a:r>
              <a:rPr lang="en-NZ" altLang="en-US"/>
              <a:t> </a:t>
            </a:r>
            <a:r>
              <a:rPr lang="ru-RU" altLang="en-US"/>
              <a:t>булевское значение, которое показывает была ли операция выполнена успешно</a:t>
            </a:r>
            <a:endParaRPr lang="en-NZ" altLang="en-US"/>
          </a:p>
          <a:p>
            <a:pPr lvl="1" eaLnBrk="1" hangingPunct="1"/>
            <a:r>
              <a:rPr lang="ru-RU" altLang="en-US"/>
              <a:t>Если да, то результат возвращается в </a:t>
            </a:r>
            <a:r>
              <a:rPr lang="en-US" altLang="en-US"/>
              <a:t>out </a:t>
            </a:r>
            <a:r>
              <a:rPr lang="ru-RU" altLang="en-US"/>
              <a:t>переменной</a:t>
            </a:r>
            <a:endParaRPr lang="en-NZ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FEC5C2-7511-4C16-B759-E71455560E1D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92150" y="4292600"/>
            <a:ext cx="7777163" cy="22479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bool result = Int32.TryParse(value, out number);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if (result)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  Console.WriteLine("Converted '{0}' to {1}.", value, number);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  Console.WriteLine("Attempted conversion of '{0}' failed.",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      value == null ? "&lt;null&gt;" : value);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NZ" altLang="en-US"/>
              <a:t>Nullable</a:t>
            </a:r>
            <a:r>
              <a:rPr lang="ru-RU" altLang="en-US"/>
              <a:t>-типы</a:t>
            </a:r>
            <a:endParaRPr lang="en-NZ" alt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2379663"/>
          </a:xfrm>
        </p:spPr>
        <p:txBody>
          <a:bodyPr/>
          <a:lstStyle/>
          <a:p>
            <a:pPr eaLnBrk="1" hangingPunct="1"/>
            <a:r>
              <a:rPr lang="ru-RU" altLang="en-US"/>
              <a:t>Обычный значимый тип данных</a:t>
            </a:r>
            <a:r>
              <a:rPr lang="en-NZ" altLang="en-US"/>
              <a:t> (</a:t>
            </a:r>
            <a:r>
              <a:rPr lang="ru-RU" altLang="en-US"/>
              <a:t>например</a:t>
            </a:r>
            <a:r>
              <a:rPr lang="en-NZ" altLang="en-US"/>
              <a:t> int, float, bool, char, DateTime)</a:t>
            </a:r>
            <a:r>
              <a:rPr lang="ru-RU" altLang="en-US"/>
              <a:t> не может иметь значение</a:t>
            </a:r>
            <a:r>
              <a:rPr lang="en-NZ" altLang="en-US"/>
              <a:t> null</a:t>
            </a:r>
          </a:p>
          <a:p>
            <a:pPr lvl="1" eaLnBrk="1" hangingPunct="1"/>
            <a:r>
              <a:rPr lang="ru-RU" altLang="en-US"/>
              <a:t>Например</a:t>
            </a:r>
            <a:r>
              <a:rPr lang="en-NZ" altLang="en-US"/>
              <a:t> &lt;null&gt;</a:t>
            </a:r>
            <a:r>
              <a:rPr lang="ru-RU" altLang="en-US"/>
              <a:t>это не число, значит и не тип</a:t>
            </a:r>
            <a:r>
              <a:rPr lang="en-NZ" altLang="en-US"/>
              <a:t> int</a:t>
            </a:r>
          </a:p>
          <a:p>
            <a:pPr lvl="1" eaLnBrk="1" hangingPunct="1"/>
            <a:r>
              <a:rPr lang="ru-RU" altLang="en-US"/>
              <a:t>Помните, что строки могут принимать значение </a:t>
            </a:r>
            <a:r>
              <a:rPr lang="en-NZ" altLang="en-US"/>
              <a:t>null (</a:t>
            </a:r>
            <a:r>
              <a:rPr lang="ru-RU" altLang="en-US"/>
              <a:t>потому что строки это массивы объектов</a:t>
            </a:r>
            <a:r>
              <a:rPr lang="en-NZ" altLang="en-US"/>
              <a:t>)</a:t>
            </a:r>
          </a:p>
          <a:p>
            <a:pPr eaLnBrk="1" hangingPunct="1"/>
            <a:r>
              <a:rPr lang="en-NZ" altLang="en-US"/>
              <a:t>Nullable</a:t>
            </a:r>
            <a:r>
              <a:rPr lang="ru-RU" altLang="en-US"/>
              <a:t>-типы</a:t>
            </a:r>
            <a:r>
              <a:rPr lang="en-NZ" altLang="en-US"/>
              <a:t> </a:t>
            </a:r>
            <a:r>
              <a:rPr lang="ru-RU" altLang="en-US"/>
              <a:t>представляют собой обычный значимый тип данных</a:t>
            </a:r>
            <a:r>
              <a:rPr lang="en-NZ" altLang="en-US"/>
              <a:t>, </a:t>
            </a:r>
            <a:r>
              <a:rPr lang="ru-RU" altLang="en-US"/>
              <a:t>но также может принимать значение</a:t>
            </a:r>
            <a:r>
              <a:rPr lang="en-NZ" altLang="en-US"/>
              <a:t> null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E0A333-75EB-4AB7-98B1-3C1A7310404B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484438" y="5013325"/>
            <a:ext cx="4154487" cy="13874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int?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x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(x == null)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Console.WriteLine("x is null");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x = 123;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Console.WriteLine("x=" + x);</a:t>
            </a:r>
            <a:endParaRPr lang="en-US" altLang="en-US" sz="1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NZ" altLang="en-US"/>
              <a:t>Nullables </a:t>
            </a:r>
            <a:r>
              <a:rPr lang="ru-RU" altLang="en-US"/>
              <a:t>в</a:t>
            </a:r>
            <a:r>
              <a:rPr lang="en-NZ" altLang="en-US"/>
              <a:t> EF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1731963"/>
          </a:xfrm>
        </p:spPr>
        <p:txBody>
          <a:bodyPr/>
          <a:lstStyle/>
          <a:p>
            <a:pPr eaLnBrk="1" hangingPunct="1"/>
            <a:r>
              <a:rPr lang="en-NZ" altLang="en-US"/>
              <a:t>Nullable</a:t>
            </a:r>
            <a:r>
              <a:rPr lang="ru-RU" altLang="en-US"/>
              <a:t>-типы</a:t>
            </a:r>
            <a:r>
              <a:rPr lang="en-NZ" altLang="en-US"/>
              <a:t> </a:t>
            </a:r>
            <a:r>
              <a:rPr lang="ru-RU" altLang="en-US"/>
              <a:t>могут быть кстати</a:t>
            </a:r>
            <a:r>
              <a:rPr lang="en-NZ" altLang="en-US"/>
              <a:t> </a:t>
            </a:r>
            <a:r>
              <a:rPr lang="ru-RU" altLang="en-US"/>
              <a:t>когда вам нужно чтобы в базе данных поле с типом</a:t>
            </a:r>
            <a:r>
              <a:rPr lang="en-NZ" altLang="en-US"/>
              <a:t> DateTime</a:t>
            </a:r>
            <a:r>
              <a:rPr lang="ru-RU" altLang="en-US"/>
              <a:t> или </a:t>
            </a:r>
            <a:r>
              <a:rPr lang="en-US" altLang="en-US"/>
              <a:t>int</a:t>
            </a:r>
            <a:r>
              <a:rPr lang="en-NZ" altLang="en-US"/>
              <a:t> </a:t>
            </a:r>
            <a:r>
              <a:rPr lang="ru-RU" altLang="en-US"/>
              <a:t>могли принимать значение</a:t>
            </a:r>
            <a:r>
              <a:rPr lang="en-NZ" altLang="en-US"/>
              <a:t> null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7136289-7ECA-4B91-8FA9-A9FE1C79F528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63713" y="3841750"/>
            <a:ext cx="5635625" cy="2463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[Table("Employee")]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public class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[Key]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int id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string surname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string givenNames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int rank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DateTime appointDate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public int? city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altLang="en-US" sz="1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9639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изучили как работать с ошибками времени выполнения для того чтобы знать как приложение должно себя вести в случае возникновения ошибок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Использовали интегрированную среду обработки для работы с исключениями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Контролировали процесс обработки ошибки благодаря блоками 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try-catch-finally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Узнали способ предотвращения исключений с </a:t>
            </a:r>
            <a:r>
              <a:rPr lang="en-NZ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TryParse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Узнали о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Nullable-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типах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представления значимых типов, которые могут быть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null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2D1B3B2-AF26-44AB-B7B5-0C2A5CE2C0C5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611188" y="2420938"/>
            <a:ext cx="7974012" cy="4032250"/>
          </a:xfrm>
        </p:spPr>
        <p:txBody>
          <a:bodyPr/>
          <a:lstStyle/>
          <a:p>
            <a:pPr eaLnBrk="1" hangingPunct="1"/>
            <a:r>
              <a:rPr lang="ru-RU" altLang="en-US"/>
              <a:t>Создайте консольное приложение</a:t>
            </a:r>
          </a:p>
          <a:p>
            <a:pPr eaLnBrk="1" hangingPunct="1"/>
            <a:r>
              <a:rPr lang="ru-RU" altLang="en-US"/>
              <a:t>Создайте свой тип исключения, унаследовав его от базового типа </a:t>
            </a:r>
            <a:r>
              <a:rPr lang="en-US" altLang="en-US"/>
              <a:t>Exception</a:t>
            </a:r>
          </a:p>
          <a:p>
            <a:pPr eaLnBrk="1" hangingPunct="1"/>
            <a:r>
              <a:rPr lang="ru-RU" altLang="en-US"/>
              <a:t>Сделайте стек вызовов хотя бы из 4-х уровней вложенности, в каждом новом методе добавляя слово </a:t>
            </a:r>
            <a:r>
              <a:rPr lang="en-US" altLang="en-US"/>
              <a:t>“Finally” </a:t>
            </a:r>
            <a:r>
              <a:rPr lang="ru-RU" altLang="en-US"/>
              <a:t>в блоке </a:t>
            </a:r>
            <a:r>
              <a:rPr lang="en-US" altLang="en-US"/>
              <a:t>finally, “Catched” </a:t>
            </a:r>
            <a:r>
              <a:rPr lang="ru-RU" altLang="en-US"/>
              <a:t>в</a:t>
            </a:r>
            <a:r>
              <a:rPr lang="en-US" altLang="en-US"/>
              <a:t> </a:t>
            </a:r>
            <a:r>
              <a:rPr lang="ru-RU" altLang="en-US"/>
              <a:t>блоке </a:t>
            </a:r>
            <a:r>
              <a:rPr lang="en-US" altLang="en-US"/>
              <a:t>catch </a:t>
            </a:r>
            <a:r>
              <a:rPr lang="ru-RU" altLang="en-US"/>
              <a:t>и  </a:t>
            </a:r>
            <a:r>
              <a:rPr lang="en-US" altLang="en-US"/>
              <a:t>“Trying…” </a:t>
            </a:r>
            <a:r>
              <a:rPr lang="ru-RU" altLang="en-US"/>
              <a:t>в блоке </a:t>
            </a:r>
            <a:r>
              <a:rPr lang="en-US" altLang="en-US"/>
              <a:t>try</a:t>
            </a:r>
            <a:endParaRPr lang="ru-RU" altLang="en-US"/>
          </a:p>
          <a:p>
            <a:pPr eaLnBrk="1" hangingPunct="1"/>
            <a:r>
              <a:rPr lang="ru-RU" altLang="en-US"/>
              <a:t>Сделайте перехваты как вашего типа исключения, так и родительского типа </a:t>
            </a:r>
            <a:r>
              <a:rPr lang="en-US" altLang="en-US"/>
              <a:t>Exception</a:t>
            </a:r>
          </a:p>
          <a:p>
            <a:pPr eaLnBrk="1" hangingPunct="1"/>
            <a:r>
              <a:rPr lang="ru-RU" altLang="en-US"/>
              <a:t>В конце выводите сформированную строку на экран</a:t>
            </a:r>
          </a:p>
          <a:p>
            <a:pPr eaLnBrk="1" hangingPunct="1"/>
            <a:r>
              <a:rPr lang="ru-RU" altLang="en-US"/>
              <a:t>Генерируйте исключений в разных методах и строках кода</a:t>
            </a:r>
          </a:p>
          <a:p>
            <a:pPr eaLnBrk="1" hangingPunct="1"/>
            <a:r>
              <a:rPr lang="ru-RU" altLang="en-US"/>
              <a:t>Оцените изменения в </a:t>
            </a:r>
            <a:r>
              <a:rPr lang="en-US" altLang="en-US"/>
              <a:t>output-</a:t>
            </a:r>
            <a:r>
              <a:rPr lang="ru-RU" altLang="en-US"/>
              <a:t>строке</a:t>
            </a:r>
            <a:endParaRPr lang="en-NZ" alt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BC1EEEE-A55C-4084-B74C-501381C6A76B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Исключения</a:t>
            </a:r>
            <a:endParaRPr lang="en-US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20938"/>
            <a:ext cx="7878763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В </a:t>
            </a:r>
            <a:r>
              <a:rPr lang="en-US" altLang="en-US" sz="2400"/>
              <a:t>.NET Framework </a:t>
            </a:r>
            <a:r>
              <a:rPr lang="ru-RU" altLang="en-US" sz="2400"/>
              <a:t>исключение это объект, который наследуется от класса </a:t>
            </a:r>
            <a:r>
              <a:rPr lang="en-US" altLang="en-US" sz="2400"/>
              <a:t>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100"/>
              <a:t>Имеет свойства, такие как </a:t>
            </a:r>
            <a:r>
              <a:rPr lang="en-US" altLang="en-US" sz="2100"/>
              <a:t>Message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/>
              <a:t>Вы можете использовать структурные обработчики исключений чтобы распознать </a:t>
            </a:r>
            <a:r>
              <a:rPr lang="en-US" altLang="en-US" sz="2400"/>
              <a:t>run-time </a:t>
            </a:r>
            <a:r>
              <a:rPr lang="ru-RU" altLang="en-US" sz="2400"/>
              <a:t>ошибки в виде в котором они возникают в программе</a:t>
            </a:r>
            <a:r>
              <a:rPr lang="en-US" altLang="en-US" sz="2400"/>
              <a:t>, </a:t>
            </a:r>
            <a:r>
              <a:rPr lang="ru-RU" altLang="en-US" sz="2400"/>
              <a:t>убрать нежелательные сообщения</a:t>
            </a:r>
            <a:r>
              <a:rPr lang="en-US" altLang="en-US" sz="2400"/>
              <a:t>, </a:t>
            </a:r>
            <a:r>
              <a:rPr lang="ru-RU" altLang="en-US" sz="2400"/>
              <a:t>и настроить программное состояние</a:t>
            </a:r>
            <a:r>
              <a:rPr lang="en-US" altLang="en-US" sz="2400"/>
              <a:t> </a:t>
            </a:r>
            <a:r>
              <a:rPr lang="ru-RU" altLang="en-US" sz="2400"/>
              <a:t>чтобы ваше приложение могло</a:t>
            </a:r>
            <a:r>
              <a:rPr lang="en-US" altLang="en-US" sz="2400"/>
              <a:t> </a:t>
            </a:r>
            <a:r>
              <a:rPr lang="ru-RU" altLang="en-US" sz="2400"/>
              <a:t>восстановить контроль и продолжить выполнение.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16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987A5D1-B953-406B-99FA-143A49143C74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1F6646F-1010-4F66-8F5F-93710BE73AB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Исключения</a:t>
            </a:r>
            <a:endParaRPr lang="en-US" altLang="en-US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708275"/>
            <a:ext cx="7019925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/>
              <a:t>Исключение это любое ошибочное состояние</a:t>
            </a:r>
            <a:r>
              <a:rPr lang="en-US" altLang="en-US" sz="2400"/>
              <a:t> </a:t>
            </a:r>
            <a:r>
              <a:rPr lang="ru-RU" altLang="en-US" sz="2400"/>
              <a:t>или неожиданное поведение системы</a:t>
            </a:r>
            <a:r>
              <a:rPr lang="en-US" altLang="en-US" sz="2400"/>
              <a:t> </a:t>
            </a:r>
            <a:r>
              <a:rPr lang="ru-RU" altLang="en-US" sz="2400"/>
              <a:t>отмеченное программой выполнения</a:t>
            </a:r>
            <a:r>
              <a:rPr lang="en-US" altLang="en-US" sz="2400"/>
              <a:t>. </a:t>
            </a:r>
            <a:endParaRPr lang="ru-RU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ru-RU" altLang="en-US" sz="2300"/>
              <a:t>Исключения</a:t>
            </a:r>
            <a:r>
              <a:rPr lang="en-US" altLang="en-US" sz="2300"/>
              <a:t> </a:t>
            </a:r>
            <a:r>
              <a:rPr lang="ru-RU" altLang="en-US" sz="2300"/>
              <a:t>могут быть сгенерированы в связи с ошибкой в вашем коде</a:t>
            </a:r>
            <a:r>
              <a:rPr lang="en-US" altLang="en-US" sz="2300"/>
              <a:t>, </a:t>
            </a:r>
            <a:r>
              <a:rPr lang="ru-RU" altLang="en-US" sz="2300"/>
              <a:t>недоступными ресурсами операционной системы или другими неожиданными ситуациями.</a:t>
            </a:r>
            <a:endParaRPr lang="en-US" alt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78F035B-DBDF-45C3-9C37-D7462AF072C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Исключения</a:t>
            </a:r>
            <a:r>
              <a:rPr lang="en-NZ" altLang="en-US"/>
              <a:t> </a:t>
            </a:r>
            <a:r>
              <a:rPr lang="ru-RU" altLang="en-US"/>
              <a:t>в</a:t>
            </a:r>
            <a:r>
              <a:rPr lang="en-NZ" altLang="en-US"/>
              <a:t> V</a:t>
            </a:r>
            <a:r>
              <a:rPr lang="en-US" altLang="en-US"/>
              <a:t>S</a:t>
            </a:r>
            <a:endParaRPr lang="en-NZ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63600" y="2420938"/>
            <a:ext cx="7605713" cy="3960812"/>
          </a:xfrm>
        </p:spPr>
        <p:txBody>
          <a:bodyPr/>
          <a:lstStyle/>
          <a:p>
            <a:pPr eaLnBrk="1" hangingPunct="1"/>
            <a:r>
              <a:rPr lang="ru-RU" altLang="en-US" sz="2400"/>
              <a:t>Когда исключительная ситуация регистрируется средой разработки</a:t>
            </a:r>
            <a:endParaRPr lang="en-NZ" altLang="en-US" sz="2400"/>
          </a:p>
          <a:p>
            <a:pPr lvl="1" eaLnBrk="1" hangingPunct="1"/>
            <a:r>
              <a:rPr lang="ru-RU" altLang="en-US" sz="2400"/>
              <a:t>Среда переходит в режим отладки</a:t>
            </a:r>
            <a:endParaRPr lang="en-NZ" altLang="en-US" sz="2400"/>
          </a:p>
          <a:p>
            <a:pPr lvl="2" eaLnBrk="1" hangingPunct="1"/>
            <a:r>
              <a:rPr lang="ru-RU" altLang="en-US" sz="2400"/>
              <a:t> У вас в распоряжении любые инструменты режима отладки</a:t>
            </a:r>
            <a:r>
              <a:rPr lang="en-NZ" altLang="en-US" sz="2400"/>
              <a:t> </a:t>
            </a:r>
            <a:r>
              <a:rPr lang="ru-RU" altLang="en-US" sz="2400"/>
              <a:t>такие как окно просмотра переменных</a:t>
            </a:r>
            <a:r>
              <a:rPr lang="en-NZ" altLang="en-US" sz="2400"/>
              <a:t>, </a:t>
            </a:r>
            <a:r>
              <a:rPr lang="ru-RU" altLang="en-US" sz="2400"/>
              <a:t>окно стека вызовов и так далее</a:t>
            </a:r>
            <a:endParaRPr lang="en-NZ" altLang="en-US" sz="2400"/>
          </a:p>
          <a:p>
            <a:pPr lvl="2" eaLnBrk="1" hangingPunct="1"/>
            <a:r>
              <a:rPr lang="ru-RU" altLang="en-US" sz="2400"/>
              <a:t>Также вы получите окно с деталями вызванного исключения</a:t>
            </a:r>
            <a:endParaRPr lang="en-NZ" altLang="en-US" sz="240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B2276DD-41B3-46CC-9E17-9F0678C44DE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Исключения в </a:t>
            </a:r>
            <a:r>
              <a:rPr lang="en-NZ" altLang="en-US"/>
              <a:t>V</a:t>
            </a:r>
            <a:r>
              <a:rPr lang="en-US" altLang="en-US"/>
              <a:t>S</a:t>
            </a:r>
            <a:endParaRPr lang="en-NZ" alt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8116817-1222-4038-AD56-C3515D7896F7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565400"/>
            <a:ext cx="67294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787900" y="4797425"/>
            <a:ext cx="4105275" cy="1871663"/>
          </a:xfrm>
          <a:prstGeom prst="wedgeRoundRectCallout">
            <a:avLst>
              <a:gd name="adj1" fmla="val -69562"/>
              <a:gd name="adj2" fmla="val -8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Полезно просматривать детали исключения используя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“View Details”</a:t>
            </a:r>
            <a:r>
              <a:rPr lang="ru-RU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где могут храниться вложенные исключения и сообщение об ошибке</a:t>
            </a:r>
            <a:endParaRPr lang="en-US" altLang="en-US" sz="20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pPr eaLnBrk="1" hangingPunct="1"/>
            <a:r>
              <a:rPr lang="ru-RU" altLang="en-US"/>
              <a:t>Иерархия исключений</a:t>
            </a:r>
            <a:endParaRPr lang="en-US" altLang="en-US"/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EFB5012-E19A-4552-838C-40ACDFDB902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4580" name="Group 44"/>
          <p:cNvGrpSpPr>
            <a:grpSpLocks/>
          </p:cNvGrpSpPr>
          <p:nvPr/>
        </p:nvGrpSpPr>
        <p:grpSpPr bwMode="auto">
          <a:xfrm>
            <a:off x="227013" y="3068638"/>
            <a:ext cx="8785225" cy="2259012"/>
            <a:chOff x="113" y="1525"/>
            <a:chExt cx="5534" cy="1423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973" y="1933"/>
              <a:ext cx="113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SystemException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1156" y="2478"/>
              <a:ext cx="167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IndexOutOfRangeException</a:t>
              </a:r>
            </a:p>
          </p:txBody>
        </p:sp>
        <p:sp>
          <p:nvSpPr>
            <p:cNvPr id="24583" name="Text Box 8"/>
            <p:cNvSpPr txBox="1">
              <a:spLocks noChangeArrowheads="1"/>
            </p:cNvSpPr>
            <p:nvPr/>
          </p:nvSpPr>
          <p:spPr bwMode="auto">
            <a:xfrm>
              <a:off x="4241" y="2341"/>
              <a:ext cx="140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NullReferenceException</a:t>
              </a:r>
            </a:p>
          </p:txBody>
        </p:sp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113" y="2750"/>
              <a:ext cx="15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FileNotFoundException</a:t>
              </a:r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158" y="2296"/>
              <a:ext cx="94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IOException</a:t>
              </a: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2925" y="2387"/>
              <a:ext cx="125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ArithmeticException </a:t>
              </a:r>
            </a:p>
          </p:txBody>
        </p:sp>
        <p:sp>
          <p:nvSpPr>
            <p:cNvPr id="24587" name="Text Box 22"/>
            <p:cNvSpPr txBox="1">
              <a:spLocks noChangeArrowheads="1"/>
            </p:cNvSpPr>
            <p:nvPr/>
          </p:nvSpPr>
          <p:spPr bwMode="auto">
            <a:xfrm>
              <a:off x="4649" y="1933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4588" name="Text Box 24"/>
            <p:cNvSpPr txBox="1">
              <a:spLocks noChangeArrowheads="1"/>
            </p:cNvSpPr>
            <p:nvPr/>
          </p:nvSpPr>
          <p:spPr bwMode="auto">
            <a:xfrm>
              <a:off x="2608" y="1525"/>
              <a:ext cx="77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Exception</a:t>
              </a:r>
            </a:p>
          </p:txBody>
        </p:sp>
        <p:cxnSp>
          <p:nvCxnSpPr>
            <p:cNvPr id="24589" name="AutoShape 28"/>
            <p:cNvCxnSpPr>
              <a:cxnSpLocks noChangeShapeType="1"/>
              <a:stCxn id="24581" idx="0"/>
              <a:endCxn id="24588" idx="2"/>
            </p:cNvCxnSpPr>
            <p:nvPr/>
          </p:nvCxnSpPr>
          <p:spPr bwMode="auto">
            <a:xfrm rot="-5400000">
              <a:off x="2662" y="1601"/>
              <a:ext cx="210" cy="454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29"/>
            <p:cNvCxnSpPr>
              <a:cxnSpLocks noChangeShapeType="1"/>
              <a:stCxn id="24587" idx="0"/>
              <a:endCxn id="24588" idx="2"/>
            </p:cNvCxnSpPr>
            <p:nvPr/>
          </p:nvCxnSpPr>
          <p:spPr bwMode="auto">
            <a:xfrm rot="5400000" flipH="1">
              <a:off x="3853" y="864"/>
              <a:ext cx="210" cy="192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Text Box 30"/>
            <p:cNvSpPr txBox="1">
              <a:spLocks noChangeArrowheads="1"/>
            </p:cNvSpPr>
            <p:nvPr/>
          </p:nvSpPr>
          <p:spPr bwMode="auto">
            <a:xfrm>
              <a:off x="2835" y="2704"/>
              <a:ext cx="145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DivideByZeroException </a:t>
              </a:r>
            </a:p>
          </p:txBody>
        </p:sp>
        <p:cxnSp>
          <p:nvCxnSpPr>
            <p:cNvPr id="24592" name="AutoShape 35"/>
            <p:cNvCxnSpPr>
              <a:cxnSpLocks noChangeShapeType="1"/>
              <a:stCxn id="24584" idx="0"/>
              <a:endCxn id="24585" idx="2"/>
            </p:cNvCxnSpPr>
            <p:nvPr/>
          </p:nvCxnSpPr>
          <p:spPr bwMode="auto">
            <a:xfrm rot="5400000" flipH="1">
              <a:off x="641" y="2484"/>
              <a:ext cx="256" cy="27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Freeform 38"/>
            <p:cNvSpPr>
              <a:spLocks/>
            </p:cNvSpPr>
            <p:nvPr/>
          </p:nvSpPr>
          <p:spPr bwMode="auto">
            <a:xfrm>
              <a:off x="567" y="2205"/>
              <a:ext cx="4309" cy="136"/>
            </a:xfrm>
            <a:custGeom>
              <a:avLst/>
              <a:gdLst>
                <a:gd name="T0" fmla="*/ 0 w 4309"/>
                <a:gd name="T1" fmla="*/ 8 h 181"/>
                <a:gd name="T2" fmla="*/ 0 w 4309"/>
                <a:gd name="T3" fmla="*/ 0 h 181"/>
                <a:gd name="T4" fmla="*/ 4309 w 4309"/>
                <a:gd name="T5" fmla="*/ 0 h 181"/>
                <a:gd name="T6" fmla="*/ 4309 w 4309"/>
                <a:gd name="T7" fmla="*/ 1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9"/>
                <a:gd name="T13" fmla="*/ 0 h 181"/>
                <a:gd name="T14" fmla="*/ 4309 w 4309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9" h="181">
                  <a:moveTo>
                    <a:pt x="0" y="136"/>
                  </a:moveTo>
                  <a:lnTo>
                    <a:pt x="0" y="0"/>
                  </a:lnTo>
                  <a:lnTo>
                    <a:pt x="4309" y="0"/>
                  </a:lnTo>
                  <a:lnTo>
                    <a:pt x="4309" y="181"/>
                  </a:lnTo>
                </a:path>
              </a:pathLst>
            </a:cu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4" name="Line 39"/>
            <p:cNvSpPr>
              <a:spLocks noChangeShapeType="1"/>
            </p:cNvSpPr>
            <p:nvPr/>
          </p:nvSpPr>
          <p:spPr bwMode="auto">
            <a:xfrm>
              <a:off x="2517" y="2115"/>
              <a:ext cx="0" cy="9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5" name="Line 40"/>
            <p:cNvSpPr>
              <a:spLocks noChangeShapeType="1"/>
            </p:cNvSpPr>
            <p:nvPr/>
          </p:nvSpPr>
          <p:spPr bwMode="auto">
            <a:xfrm>
              <a:off x="1791" y="2205"/>
              <a:ext cx="0" cy="27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6" name="Line 41"/>
            <p:cNvSpPr>
              <a:spLocks noChangeShapeType="1"/>
            </p:cNvSpPr>
            <p:nvPr/>
          </p:nvSpPr>
          <p:spPr bwMode="auto">
            <a:xfrm>
              <a:off x="3470" y="2205"/>
              <a:ext cx="0" cy="18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7" name="Line 42"/>
            <p:cNvSpPr>
              <a:spLocks noChangeShapeType="1"/>
            </p:cNvSpPr>
            <p:nvPr/>
          </p:nvSpPr>
          <p:spPr bwMode="auto">
            <a:xfrm>
              <a:off x="3515" y="2568"/>
              <a:ext cx="0" cy="13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Line 43"/>
            <p:cNvSpPr>
              <a:spLocks noChangeShapeType="1"/>
            </p:cNvSpPr>
            <p:nvPr/>
          </p:nvSpPr>
          <p:spPr bwMode="auto">
            <a:xfrm>
              <a:off x="2744" y="2205"/>
              <a:ext cx="0" cy="13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20713"/>
            <a:ext cx="7526338" cy="1223962"/>
          </a:xfrm>
        </p:spPr>
        <p:txBody>
          <a:bodyPr/>
          <a:lstStyle/>
          <a:p>
            <a:pPr eaLnBrk="1" hangingPunct="1"/>
            <a:r>
              <a:rPr lang="ru-RU" altLang="en-US"/>
              <a:t>Иерархия исключений</a:t>
            </a:r>
            <a:endParaRPr lang="en-US" altLang="en-US"/>
          </a:p>
        </p:txBody>
      </p:sp>
      <p:graphicFrame>
        <p:nvGraphicFramePr>
          <p:cNvPr id="507010" name="Group 130"/>
          <p:cNvGraphicFramePr>
            <a:graphicFrameLocks noGrp="1"/>
          </p:cNvGraphicFramePr>
          <p:nvPr>
            <p:ph sz="half" idx="2"/>
          </p:nvPr>
        </p:nvGraphicFramePr>
        <p:xfrm>
          <a:off x="857250" y="2997200"/>
          <a:ext cx="8010525" cy="2965608"/>
        </p:xfrm>
        <a:graphic>
          <a:graphicData uri="http://schemas.openxmlformats.org/drawingml/2006/table">
            <a:tbl>
              <a:tblPr/>
              <a:tblGrid>
                <a:gridCol w="25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Тип исключения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Описание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Базовый класс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Базовый класс для всех ошибок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runtime</a:t>
                      </a: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Ошибка ввода/вывода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FileNotFoundException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Попытка доступа к несуществующему файлу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IndexOutOfRangeException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Индекс вне границ массива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ArithmeticException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Ошибка в арифметическом выражении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DivideByZeroException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Попытка деления на ноль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NullReferenceException</a:t>
                      </a:r>
                    </a:p>
                  </a:txBody>
                  <a:tcPr marL="91431" marR="91431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Попытка вызвать метод несуществующего объекта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1" marR="9143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3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6594BCD-E404-4250-B158-A5E18C25CCE9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Необработанные исключения</a:t>
            </a:r>
            <a:endParaRPr lang="en-US" altLang="en-US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2276475"/>
            <a:ext cx="7858125" cy="41052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Исключение выбрасывается из участка кода, в котором возникла ошибка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Исключение поднимается в стеке вызовов пока приложение его не обработает или программа не остановится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произошла ошибка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исключение всплывает обратно в вызывающий его метод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в родительском методе нет обработчика исключение, то оно всплывает на родительский метод родительского метода и так далее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не удаётся найти обработчик исключения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сообщение об ошибке показывается пользователю и приложение завершается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17A58C7-01F6-4F32-9E73-D51D3768ACD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8127</TotalTime>
  <Words>2032</Words>
  <Application>Microsoft Office PowerPoint</Application>
  <PresentationFormat>On-screen Show (4:3)</PresentationFormat>
  <Paragraphs>321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Century Gothic</vt:lpstr>
      <vt:lpstr>Arial</vt:lpstr>
      <vt:lpstr>Wingdings 3</vt:lpstr>
      <vt:lpstr>Times New Roman</vt:lpstr>
      <vt:lpstr>PMingLiU</vt:lpstr>
      <vt:lpstr>Tahoma</vt:lpstr>
      <vt:lpstr>Courier New</vt:lpstr>
      <vt:lpstr>Wingdings</vt:lpstr>
      <vt:lpstr>Ion Boardroom</vt:lpstr>
      <vt:lpstr>PowerPoint Presentation</vt:lpstr>
      <vt:lpstr>В сегодняшней лекции</vt:lpstr>
      <vt:lpstr>Исключения</vt:lpstr>
      <vt:lpstr>Исключения</vt:lpstr>
      <vt:lpstr>Исключения в VS</vt:lpstr>
      <vt:lpstr>Исключения в VS</vt:lpstr>
      <vt:lpstr>Иерархия исключений</vt:lpstr>
      <vt:lpstr>Иерархия исключений</vt:lpstr>
      <vt:lpstr>Необработанные исключения</vt:lpstr>
      <vt:lpstr>Необработанные исключения</vt:lpstr>
      <vt:lpstr>Блок Try-catch</vt:lpstr>
      <vt:lpstr>Блок Try-catch</vt:lpstr>
      <vt:lpstr>Несколько блоков catch</vt:lpstr>
      <vt:lpstr>Несколько блоков catch</vt:lpstr>
      <vt:lpstr>Несколько блоков catch</vt:lpstr>
      <vt:lpstr>Несколько блоков catch</vt:lpstr>
      <vt:lpstr>Вложенный Try-Catch</vt:lpstr>
      <vt:lpstr>Nested Try-Catch</vt:lpstr>
      <vt:lpstr>Всплытие исключений</vt:lpstr>
      <vt:lpstr>Всплытие исключений</vt:lpstr>
      <vt:lpstr>Блок Finally</vt:lpstr>
      <vt:lpstr>Блок Finally</vt:lpstr>
      <vt:lpstr>Явное выбрасывание исключений</vt:lpstr>
      <vt:lpstr>PowerPoint Presentation</vt:lpstr>
      <vt:lpstr>TryParse</vt:lpstr>
      <vt:lpstr>Nullable-типы</vt:lpstr>
      <vt:lpstr>Nullables в EF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835</cp:revision>
  <dcterms:created xsi:type="dcterms:W3CDTF">2003-06-18T01:49:53Z</dcterms:created>
  <dcterms:modified xsi:type="dcterms:W3CDTF">2016-11-18T22:39:18Z</dcterms:modified>
</cp:coreProperties>
</file>