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7" r:id="rId1"/>
  </p:sldMasterIdLst>
  <p:notesMasterIdLst>
    <p:notesMasterId r:id="rId32"/>
  </p:notesMasterIdLst>
  <p:handoutMasterIdLst>
    <p:handoutMasterId r:id="rId33"/>
  </p:handoutMasterIdLst>
  <p:sldIdLst>
    <p:sldId id="472" r:id="rId2"/>
    <p:sldId id="257" r:id="rId3"/>
    <p:sldId id="454" r:id="rId4"/>
    <p:sldId id="475" r:id="rId5"/>
    <p:sldId id="465" r:id="rId6"/>
    <p:sldId id="476" r:id="rId7"/>
    <p:sldId id="477" r:id="rId8"/>
    <p:sldId id="464" r:id="rId9"/>
    <p:sldId id="466" r:id="rId10"/>
    <p:sldId id="467" r:id="rId11"/>
    <p:sldId id="457" r:id="rId12"/>
    <p:sldId id="468" r:id="rId13"/>
    <p:sldId id="478" r:id="rId14"/>
    <p:sldId id="470" r:id="rId15"/>
    <p:sldId id="471" r:id="rId16"/>
    <p:sldId id="484" r:id="rId17"/>
    <p:sldId id="461" r:id="rId18"/>
    <p:sldId id="479" r:id="rId19"/>
    <p:sldId id="463" r:id="rId20"/>
    <p:sldId id="480" r:id="rId21"/>
    <p:sldId id="448" r:id="rId22"/>
    <p:sldId id="481" r:id="rId23"/>
    <p:sldId id="449" r:id="rId24"/>
    <p:sldId id="482" r:id="rId25"/>
    <p:sldId id="451" r:id="rId26"/>
    <p:sldId id="483" r:id="rId27"/>
    <p:sldId id="469" r:id="rId28"/>
    <p:sldId id="485" r:id="rId29"/>
    <p:sldId id="473" r:id="rId30"/>
    <p:sldId id="474" r:id="rId31"/>
  </p:sldIdLst>
  <p:sldSz cx="9144000" cy="6858000" type="screen4x3"/>
  <p:notesSz cx="10236200" cy="70993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0" autoAdjust="0"/>
    <p:restoredTop sz="99838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30" y="-96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2" tIns="47798" rIns="95592" bIns="47798" numCol="1" anchor="t" anchorCtr="0" compatLnSpc="1">
            <a:prstTxWarp prst="textNoShape">
              <a:avLst/>
            </a:prstTxWarp>
          </a:bodyPr>
          <a:lstStyle>
            <a:lvl1pPr algn="l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02313" y="0"/>
            <a:ext cx="443388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2" tIns="47798" rIns="95592" bIns="47798" numCol="1" anchor="t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2" tIns="47798" rIns="95592" bIns="47798" numCol="1" anchor="b" anchorCtr="0" compatLnSpc="1">
            <a:prstTxWarp prst="textNoShape">
              <a:avLst/>
            </a:prstTxWarp>
          </a:bodyPr>
          <a:lstStyle>
            <a:lvl1pPr algn="l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02313" y="6745288"/>
            <a:ext cx="443388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2" tIns="47798" rIns="95592" bIns="47798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981A57-79BD-4DD9-B044-9DBE2FCCD62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2" tIns="47798" rIns="95592" bIns="47798" numCol="1" anchor="t" anchorCtr="0" compatLnSpc="1">
            <a:prstTxWarp prst="textNoShape">
              <a:avLst/>
            </a:prstTxWarp>
          </a:bodyPr>
          <a:lstStyle>
            <a:lvl1pPr algn="l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2313" y="0"/>
            <a:ext cx="443388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2" tIns="47798" rIns="95592" bIns="47798" numCol="1" anchor="t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4863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88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2" tIns="47798" rIns="95592" bIns="47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2" tIns="47798" rIns="95592" bIns="47798" numCol="1" anchor="b" anchorCtr="0" compatLnSpc="1">
            <a:prstTxWarp prst="textNoShape">
              <a:avLst/>
            </a:prstTxWarp>
          </a:bodyPr>
          <a:lstStyle>
            <a:lvl1pPr algn="l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2313" y="6745288"/>
            <a:ext cx="443388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2" tIns="47798" rIns="95592" bIns="47798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8B1D5B-27C7-4EAC-9E92-F20DC2A0518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61AEB5-3084-4318-905D-9062D67D057B}" type="slidenum">
              <a:rPr lang="en-NZ" altLang="en-US" sz="13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NZ" altLang="en-US" sz="130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663" y="3371850"/>
            <a:ext cx="39497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CC25D1-830D-4B35-8490-34AA0FC9FBF2}" type="slidenum">
              <a:rPr lang="en-NZ" altLang="en-US" sz="13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NZ" altLang="en-US" sz="13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663" y="3371850"/>
            <a:ext cx="39497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E8C62F1-DFDF-4FE1-9B2D-65FAA8568CB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032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B31251AF-D355-47CE-B1D3-6977A10201E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762657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420F58D6-965A-4FBE-AACE-9334706EDB3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132727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C01F2076-03B3-4B38-9E99-A0C7B1914DC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92595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3C2EE09-DF18-44DE-B653-7338EBC5A46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486393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C429396A-B944-4890-AE6D-F2448EB26CD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56663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3629ADD0-337C-4217-A9FE-273FFAEE2C7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480386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B5E3CEDB-B31E-4587-A17A-49B6AB82E81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938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5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24 h 2752"/>
              <a:gd name="T4" fmla="*/ 0 w 4960"/>
              <a:gd name="T5" fmla="*/ 1992 h 2752"/>
              <a:gd name="T6" fmla="*/ 0 w 4960"/>
              <a:gd name="T7" fmla="*/ 2752 h 2752"/>
              <a:gd name="T8" fmla="*/ 4960 w 4960"/>
              <a:gd name="T9" fmla="*/ 2752 h 2752"/>
              <a:gd name="T10" fmla="*/ 4960 w 4960"/>
              <a:gd name="T11" fmla="*/ 1992 h 2752"/>
              <a:gd name="T12" fmla="*/ 4960 w 4960"/>
              <a:gd name="T13" fmla="*/ 324 h 2752"/>
              <a:gd name="T14" fmla="*/ 4960 w 4960"/>
              <a:gd name="T15" fmla="*/ 0 h 2752"/>
              <a:gd name="T16" fmla="*/ 4960 w 4960"/>
              <a:gd name="T17" fmla="*/ 0 h 2752"/>
              <a:gd name="T18" fmla="*/ 4734 w 4960"/>
              <a:gd name="T19" fmla="*/ 34 h 2752"/>
              <a:gd name="T20" fmla="*/ 4510 w 4960"/>
              <a:gd name="T21" fmla="*/ 64 h 2752"/>
              <a:gd name="T22" fmla="*/ 4284 w 4960"/>
              <a:gd name="T23" fmla="*/ 90 h 2752"/>
              <a:gd name="T24" fmla="*/ 4060 w 4960"/>
              <a:gd name="T25" fmla="*/ 114 h 2752"/>
              <a:gd name="T26" fmla="*/ 3836 w 4960"/>
              <a:gd name="T27" fmla="*/ 132 h 2752"/>
              <a:gd name="T28" fmla="*/ 3614 w 4960"/>
              <a:gd name="T29" fmla="*/ 146 h 2752"/>
              <a:gd name="T30" fmla="*/ 3392 w 4960"/>
              <a:gd name="T31" fmla="*/ 158 h 2752"/>
              <a:gd name="T32" fmla="*/ 3174 w 4960"/>
              <a:gd name="T33" fmla="*/ 166 h 2752"/>
              <a:gd name="T34" fmla="*/ 2960 w 4960"/>
              <a:gd name="T35" fmla="*/ 172 h 2752"/>
              <a:gd name="T36" fmla="*/ 2748 w 4960"/>
              <a:gd name="T37" fmla="*/ 174 h 2752"/>
              <a:gd name="T38" fmla="*/ 2542 w 4960"/>
              <a:gd name="T39" fmla="*/ 174 h 2752"/>
              <a:gd name="T40" fmla="*/ 2338 w 4960"/>
              <a:gd name="T41" fmla="*/ 174 h 2752"/>
              <a:gd name="T42" fmla="*/ 2140 w 4960"/>
              <a:gd name="T43" fmla="*/ 170 h 2752"/>
              <a:gd name="T44" fmla="*/ 1948 w 4960"/>
              <a:gd name="T45" fmla="*/ 164 h 2752"/>
              <a:gd name="T46" fmla="*/ 1762 w 4960"/>
              <a:gd name="T47" fmla="*/ 156 h 2752"/>
              <a:gd name="T48" fmla="*/ 1582 w 4960"/>
              <a:gd name="T49" fmla="*/ 148 h 2752"/>
              <a:gd name="T50" fmla="*/ 1410 w 4960"/>
              <a:gd name="T51" fmla="*/ 138 h 2752"/>
              <a:gd name="T52" fmla="*/ 1244 w 4960"/>
              <a:gd name="T53" fmla="*/ 128 h 2752"/>
              <a:gd name="T54" fmla="*/ 1088 w 4960"/>
              <a:gd name="T55" fmla="*/ 116 h 2752"/>
              <a:gd name="T56" fmla="*/ 938 w 4960"/>
              <a:gd name="T57" fmla="*/ 104 h 2752"/>
              <a:gd name="T58" fmla="*/ 668 w 4960"/>
              <a:gd name="T59" fmla="*/ 78 h 2752"/>
              <a:gd name="T60" fmla="*/ 438 w 4960"/>
              <a:gd name="T61" fmla="*/ 54 h 2752"/>
              <a:gd name="T62" fmla="*/ 254 w 4960"/>
              <a:gd name="T63" fmla="*/ 34 h 2752"/>
              <a:gd name="T64" fmla="*/ 116 w 4960"/>
              <a:gd name="T65" fmla="*/ 16 h 2752"/>
              <a:gd name="T66" fmla="*/ 0 w 4960"/>
              <a:gd name="T67" fmla="*/ 0 h 2752"/>
              <a:gd name="T68" fmla="*/ 0 w 4960"/>
              <a:gd name="T69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4320 h 4320"/>
              <a:gd name="T4" fmla="*/ 5760 w 5760"/>
              <a:gd name="T5" fmla="*/ 4320 h 4320"/>
              <a:gd name="T6" fmla="*/ 5760 w 5760"/>
              <a:gd name="T7" fmla="*/ 0 h 4320"/>
              <a:gd name="T8" fmla="*/ 0 w 5760"/>
              <a:gd name="T9" fmla="*/ 0 h 4320"/>
              <a:gd name="T10" fmla="*/ 5444 w 5760"/>
              <a:gd name="T11" fmla="*/ 4004 h 4320"/>
              <a:gd name="T12" fmla="*/ 324 w 5760"/>
              <a:gd name="T13" fmla="*/ 4004 h 4320"/>
              <a:gd name="T14" fmla="*/ 324 w 5760"/>
              <a:gd name="T15" fmla="*/ 324 h 4320"/>
              <a:gd name="T16" fmla="*/ 5444 w 5760"/>
              <a:gd name="T17" fmla="*/ 324 h 4320"/>
              <a:gd name="T18" fmla="*/ 5444 w 5760"/>
              <a:gd name="T19" fmla="*/ 400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13AB30E3-B22B-4953-A7AA-A420B8F4E6B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5556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75263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196975"/>
            <a:ext cx="4243387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196975"/>
            <a:ext cx="4244975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DAA97-F06A-4DF0-B771-F5ED5583B41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205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1D5F5-49FF-42AC-811A-9FBA65D483C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3190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4A16D5B5-6328-4E1C-9E7E-3A9C2261E9F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25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D3174-46BF-4F67-98DE-BFCEDD1FE1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990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F87D5-8943-4690-BF93-70643EC8719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650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C1D37-F9FA-4BA6-97DB-6C502F47426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49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BA0F42F1-8751-47E3-B855-F3DE5538780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101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7A6B56EB-8022-4FDD-9991-16A66F1712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21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604168C1-2FCF-4ADC-9D97-0F768702282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18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Handout14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9387CB0-754D-4C61-BEFB-01498FB6A4C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0" r:id="rId2"/>
    <p:sldLayoutId id="2147484075" r:id="rId3"/>
    <p:sldLayoutId id="2147484071" r:id="rId4"/>
    <p:sldLayoutId id="2147484072" r:id="rId5"/>
    <p:sldLayoutId id="2147484073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3600"/>
              <a:t>Windows 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InitializeComponent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FD81B0-A241-418A-BD86-6C402F68956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539750" y="2427288"/>
            <a:ext cx="6335713" cy="345281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private void InitializeComponent() 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this.label1 = new System.Windows.Forms.Label();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this.textBox1 = new System.Windows.Forms.TextBox();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this.SuspendLayout();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this.label1.AutoSize = true;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this.label1.Location = new System.Drawing.Point(60, 29); this.label1.Text = "Surname:";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this.ClientSize = new System.Drawing.Size(364, 215);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this.Controls.Add(this.textBox1);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this.Controls.Add(this.label1);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this.ResumeLayout(false);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333875" y="4941888"/>
            <a:ext cx="2519363" cy="719137"/>
          </a:xfrm>
          <a:prstGeom prst="wedgeRoundRectCallout">
            <a:avLst>
              <a:gd name="adj1" fmla="val -58247"/>
              <a:gd name="adj2" fmla="val 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Добавляем элементы в коллекцию </a:t>
            </a:r>
            <a:r>
              <a:rPr lang="en-US" sz="1600" dirty="0"/>
              <a:t>Controls</a:t>
            </a:r>
            <a:endParaRPr lang="en-NZ" sz="1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300788" y="2149475"/>
            <a:ext cx="2592387" cy="923925"/>
          </a:xfrm>
          <a:prstGeom prst="wedgeRoundRectCallout">
            <a:avLst>
              <a:gd name="adj1" fmla="val -63787"/>
              <a:gd name="adj2" fmla="val 75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Приостанавливаем отрисовку до настройки формы</a:t>
            </a:r>
            <a:endParaRPr lang="en-NZ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208713" y="3303588"/>
            <a:ext cx="2774950" cy="1509712"/>
          </a:xfrm>
          <a:prstGeom prst="wedgeRoundRectCallout">
            <a:avLst>
              <a:gd name="adj1" fmla="val -61925"/>
              <a:gd name="adj2" fmla="val -119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Определяем свойст объектов, которые ранее мы задали на графической форме</a:t>
            </a:r>
            <a:endParaRPr lang="en-NZ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427538" y="6013450"/>
            <a:ext cx="4608512" cy="534988"/>
          </a:xfrm>
          <a:prstGeom prst="wedgeRoundRectCallout">
            <a:avLst>
              <a:gd name="adj1" fmla="val -70643"/>
              <a:gd name="adj2" fmla="val -66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Продолжаем работу с формой, не вызывая её перерисовку</a:t>
            </a:r>
            <a:endParaRPr lang="en-NZ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События главной формы</a:t>
            </a:r>
            <a:endParaRPr lang="en-US" altLang="en-US"/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324100"/>
            <a:ext cx="8064500" cy="3984625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приложение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Forms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запускается, происходят следующие события в системе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 indent="-283464" fontAlgn="auto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</a:t>
            </a:r>
          </a:p>
          <a:p>
            <a:pPr marL="960120" lvl="2" fontAlgn="auto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Перед тем, как форма будет показана в первый раз</a:t>
            </a:r>
          </a:p>
          <a:p>
            <a:pPr lvl="1" indent="-283464" fontAlgn="auto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FormClosing</a:t>
            </a:r>
            <a:endParaRPr lang="en-US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пользователь решил закрыть форму, но она ещё не является закрытой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того, чтобы отменить закрытие формы используйте свойства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Cancel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аргумента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FormClosingEventArgs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переданного в обработчик событий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FormClosed</a:t>
            </a:r>
            <a:endParaRPr lang="en-US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форма была закрыта и приложение прекращает работу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879239-A283-4637-86C6-E9A05F840B8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Events on forms or controls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9750" y="2489200"/>
            <a:ext cx="3744913" cy="35306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Иконка с 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молнией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окне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Properties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покажет вам все доступные события, связанные с любым выбранным вами контролом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Их очень много (на все случаи жизни)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двойному клику на событие автоматически создаётся обработчик события в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файле формы и ссылка на него в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Designer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файле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7107B7-A0CB-49A8-A094-7A42F9EA244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970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7450"/>
            <a:ext cx="42195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События</a:t>
            </a:r>
            <a:endParaRPr lang="en-NZ" alt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00075" y="2781300"/>
            <a:ext cx="8375650" cy="2422525"/>
          </a:xfrm>
        </p:spPr>
        <p:txBody>
          <a:bodyPr/>
          <a:lstStyle/>
          <a:p>
            <a:r>
              <a:rPr lang="ru-RU" altLang="en-US"/>
              <a:t>В </a:t>
            </a:r>
            <a:r>
              <a:rPr lang="en-NZ" altLang="en-US"/>
              <a:t>.cs </a:t>
            </a:r>
            <a:r>
              <a:rPr lang="ru-RU" altLang="en-US"/>
              <a:t>файле формы</a:t>
            </a:r>
            <a:endParaRPr lang="en-NZ" altLang="en-US"/>
          </a:p>
          <a:p>
            <a:endParaRPr lang="ru-RU" altLang="en-US"/>
          </a:p>
          <a:p>
            <a:endParaRPr lang="en-NZ" altLang="en-US"/>
          </a:p>
          <a:p>
            <a:endParaRPr lang="ru-RU" altLang="en-US"/>
          </a:p>
          <a:p>
            <a:endParaRPr lang="en-NZ" altLang="en-US"/>
          </a:p>
          <a:p>
            <a:r>
              <a:rPr lang="ru-RU" altLang="en-US"/>
              <a:t>В </a:t>
            </a:r>
            <a:r>
              <a:rPr lang="en-NZ" altLang="en-US"/>
              <a:t>.Designer </a:t>
            </a:r>
            <a:r>
              <a:rPr lang="ru-RU" altLang="en-US"/>
              <a:t>файле</a:t>
            </a:r>
            <a:endParaRPr lang="en-NZ" alt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4884B6-B015-4F06-86EC-64AEDB1E167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96900" y="5540375"/>
            <a:ext cx="8228013" cy="2635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this.MouseLeave += new System.EventHandler(this.MyCustomHandler);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11188" y="3429000"/>
            <a:ext cx="8228012" cy="9112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private void MyCustomHandler(object sender, EventArgs e)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{</a:t>
            </a:r>
            <a:r>
              <a:rPr lang="ru-RU" altLang="en-US" sz="14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ru-RU" altLang="en-US" sz="1400" b="1">
                <a:latin typeface="Courier New" panose="02070309020205020404" pitchFamily="49" charset="0"/>
              </a:rPr>
              <a:t>	</a:t>
            </a:r>
            <a:r>
              <a:rPr lang="en-NZ" altLang="en-US" sz="1400" b="1">
                <a:latin typeface="Courier New" panose="02070309020205020404" pitchFamily="49" charset="0"/>
              </a:rPr>
              <a:t>// </a:t>
            </a:r>
            <a:r>
              <a:rPr lang="ru-RU" altLang="en-US" sz="1400" b="1">
                <a:latin typeface="Courier New" panose="02070309020205020404" pitchFamily="49" charset="0"/>
              </a:rPr>
              <a:t>код обработки события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}</a:t>
            </a:r>
            <a:endParaRPr lang="en-US" altLang="en-US" sz="1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События</a:t>
            </a:r>
            <a:endParaRPr lang="en-NZ" alt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9750" y="2708275"/>
            <a:ext cx="8375650" cy="3533775"/>
          </a:xfrm>
        </p:spPr>
        <p:txBody>
          <a:bodyPr/>
          <a:lstStyle/>
          <a:p>
            <a:r>
              <a:rPr lang="ru-RU" altLang="en-US"/>
              <a:t>По клику на кнопку сохраняем в базу данных введённую пользователем информацию</a:t>
            </a:r>
            <a:endParaRPr lang="en-NZ" altLang="en-US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345BA9-68C2-43FD-88D1-75B5B6845BC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44513" y="5229225"/>
            <a:ext cx="8228012" cy="26511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this.button1.Click += new System.EventHandler(this.button1_Click);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44513" y="3573463"/>
            <a:ext cx="8208962" cy="15240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private void button1_Click(object sender, EventArgs 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Employee emp1 = new Employee { GivenNames=textBox2.Text, Surname = textBox1.Text, DateOfBirth=dateTimePicker1.Value };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using (EmployeesContext db = new EmployeesContext())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        db.Employees.Add(emp1);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        db.SaveChanges();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this.Close();</a:t>
            </a:r>
            <a:r>
              <a:rPr lang="ru-RU" altLang="en-US" sz="1400" b="1"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659562" cy="709613"/>
          </a:xfrm>
        </p:spPr>
        <p:txBody>
          <a:bodyPr/>
          <a:lstStyle/>
          <a:p>
            <a:r>
              <a:rPr lang="ru-RU" altLang="en-US"/>
              <a:t>Сообщение между формами</a:t>
            </a:r>
            <a:endParaRPr lang="en-NZ" alt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63600" y="2420938"/>
            <a:ext cx="7812088" cy="3598862"/>
          </a:xfrm>
        </p:spPr>
        <p:txBody>
          <a:bodyPr/>
          <a:lstStyle/>
          <a:p>
            <a:r>
              <a:rPr lang="ru-RU" altLang="en-US"/>
              <a:t>Форма это обычный класс, так что вы можете добавить в него дополнительные поля или свойства, которые могут быть изменены другими формами</a:t>
            </a:r>
            <a:endParaRPr lang="en-NZ" alt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0A1653-AF2B-4843-B2D9-34E00388858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863600" y="3500438"/>
            <a:ext cx="7812088" cy="15668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 public partial class UpdateForm : Form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        public int id;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        public UpdateForm()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            InitializeComponent();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latin typeface="Courier New" panose="02070309020205020404" pitchFamily="49" charset="0"/>
              </a:rPr>
              <a:t>        }</a:t>
            </a:r>
            <a:endParaRPr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76825" y="5300663"/>
            <a:ext cx="3814763" cy="1368425"/>
          </a:xfrm>
          <a:prstGeom prst="wedgeRoundRectCallout">
            <a:avLst>
              <a:gd name="adj1" fmla="val -89034"/>
              <a:gd name="adj2" fmla="val -84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Для формы обновления нам необходимо знать какую запись</a:t>
            </a:r>
            <a:r>
              <a:rPr lang="en-NZ" sz="1600" dirty="0"/>
              <a:t> </a:t>
            </a:r>
            <a:r>
              <a:rPr lang="ru-RU" sz="1600" dirty="0"/>
              <a:t>мы обновляем</a:t>
            </a:r>
            <a:r>
              <a:rPr lang="en-NZ" sz="1600" dirty="0"/>
              <a:t> – </a:t>
            </a:r>
            <a:r>
              <a:rPr lang="ru-RU" sz="1600" dirty="0"/>
              <a:t>создадим поле, которое будет устанавливать вызывающая форма</a:t>
            </a:r>
            <a:endParaRPr lang="en-NZ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659562" cy="709613"/>
          </a:xfrm>
        </p:spPr>
        <p:txBody>
          <a:bodyPr/>
          <a:lstStyle/>
          <a:p>
            <a:r>
              <a:rPr lang="ru-RU" altLang="en-US"/>
              <a:t>Сообщение между формами</a:t>
            </a:r>
            <a:endParaRPr lang="en-NZ" altLang="en-US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F5BC36-6C4D-4144-BA47-167093C7DC12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1279525" y="3573463"/>
            <a:ext cx="7189788" cy="9112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UpdateForm u = new UpdateForm();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int rownum = dataGridView1.SelectedRows[0].Index;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u.id = (int)dataGridView1.SelectedRows[0].Cells[0].Value;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u.ShowDialog();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722813" y="2349500"/>
            <a:ext cx="3746500" cy="779463"/>
          </a:xfrm>
          <a:prstGeom prst="wedgeRoundRectCallout">
            <a:avLst>
              <a:gd name="adj1" fmla="val -59375"/>
              <a:gd name="adj2" fmla="val 10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Родительская форма может создать новый экземпляр формы обновления</a:t>
            </a:r>
            <a:endParaRPr lang="en-NZ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148263" y="5440363"/>
            <a:ext cx="3714750" cy="835025"/>
          </a:xfrm>
          <a:prstGeom prst="wedgeRoundRectCallout">
            <a:avLst>
              <a:gd name="adj1" fmla="val -72051"/>
              <a:gd name="adj2" fmla="val -1858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Установите идентификато в зависимости от того какая запись должна быть обновлена</a:t>
            </a:r>
            <a:endParaRPr lang="en-NZ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11188" y="5295900"/>
            <a:ext cx="3892550" cy="1373188"/>
          </a:xfrm>
          <a:prstGeom prst="wedgeRoundRectCallout">
            <a:avLst>
              <a:gd name="adj1" fmla="val -21795"/>
              <a:gd name="adj2" fmla="val -1093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Запустите метод</a:t>
            </a:r>
            <a:r>
              <a:rPr lang="en-NZ" sz="1600" dirty="0"/>
              <a:t> Show</a:t>
            </a:r>
            <a:r>
              <a:rPr lang="en-US" sz="1600" dirty="0"/>
              <a:t>Dialog</a:t>
            </a:r>
            <a:r>
              <a:rPr lang="en-NZ" sz="1600" dirty="0"/>
              <a:t> </a:t>
            </a:r>
            <a:r>
              <a:rPr lang="ru-RU" sz="1600" dirty="0"/>
              <a:t>и он будет запущен в форме как модельное окно (не сможет сфокусироваться нигде, кроме диалога)</a:t>
            </a:r>
            <a:endParaRPr lang="en-NZ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92150"/>
            <a:ext cx="7526338" cy="1152525"/>
          </a:xfrm>
        </p:spPr>
        <p:txBody>
          <a:bodyPr/>
          <a:lstStyle/>
          <a:p>
            <a:r>
              <a:rPr lang="ru-RU" altLang="en-US"/>
              <a:t>Файловые диалоги</a:t>
            </a:r>
            <a:endParaRPr lang="en-US" altLang="en-US"/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492375"/>
            <a:ext cx="7942263" cy="381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sz="2000"/>
              <a:t>Приложения обычно не позволяют пользователям напрямую указывать с каким файлом или директорией будут выполняться операции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ru-RU" altLang="en-US" sz="1700"/>
              <a:t>Это довольно каверзный диалог</a:t>
            </a:r>
            <a:r>
              <a:rPr lang="en-US" altLang="en-US" sz="1700"/>
              <a:t>, </a:t>
            </a:r>
            <a:r>
              <a:rPr lang="ru-RU" altLang="en-US" sz="1700"/>
              <a:t>поэтому хорошая новость в том, что нам не нужно писать его с нуля, вместо этого мы можем просто выбрать его используя графический интерфейс</a:t>
            </a:r>
            <a:endParaRPr lang="en-US" altLang="en-US" sz="1700"/>
          </a:p>
          <a:p>
            <a:pPr lvl="1">
              <a:lnSpc>
                <a:spcPct val="90000"/>
              </a:lnSpc>
            </a:pPr>
            <a:r>
              <a:rPr lang="en-US" altLang="en-US" sz="1800" b="1"/>
              <a:t>OpenFileDialog</a:t>
            </a:r>
            <a:endParaRPr lang="en-US" altLang="en-US" sz="1800"/>
          </a:p>
          <a:p>
            <a:pPr marL="1085850" lvl="2">
              <a:lnSpc>
                <a:spcPct val="90000"/>
              </a:lnSpc>
            </a:pPr>
            <a:r>
              <a:rPr lang="ru-RU" altLang="en-US" sz="1600"/>
              <a:t>Помогает юзеру выбрать и открыть файл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800" b="1"/>
              <a:t>SaveFileDialog</a:t>
            </a:r>
            <a:endParaRPr lang="en-US" altLang="en-US" sz="1800"/>
          </a:p>
          <a:p>
            <a:pPr marL="1085850" lvl="2">
              <a:lnSpc>
                <a:spcPct val="90000"/>
              </a:lnSpc>
            </a:pPr>
            <a:r>
              <a:rPr lang="ru-RU" altLang="en-US" sz="1600"/>
              <a:t>Помогает юзеру сохранить выбранный файл на диск</a:t>
            </a:r>
            <a:endParaRPr lang="en-US" altLang="en-US" sz="1600"/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211637-748D-4F89-8F32-9128FC3727D2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92150"/>
            <a:ext cx="7526338" cy="1152525"/>
          </a:xfrm>
        </p:spPr>
        <p:txBody>
          <a:bodyPr/>
          <a:lstStyle/>
          <a:p>
            <a:r>
              <a:rPr lang="ru-RU" altLang="en-US"/>
              <a:t>Файловые диалоги</a:t>
            </a:r>
            <a:endParaRPr lang="en-US" altLang="en-US"/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565400"/>
            <a:ext cx="8013700" cy="3743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sz="2000"/>
              <a:t>Свойства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1800"/>
              <a:t>FileName </a:t>
            </a:r>
          </a:p>
          <a:p>
            <a:pPr marL="1085850" lvl="2">
              <a:lnSpc>
                <a:spcPct val="90000"/>
              </a:lnSpc>
            </a:pPr>
            <a:r>
              <a:rPr lang="ru-RU" altLang="en-US" sz="1600"/>
              <a:t>Получает/устанавливает</a:t>
            </a:r>
            <a:r>
              <a:rPr lang="en-US" altLang="en-US" sz="1600"/>
              <a:t> </a:t>
            </a:r>
            <a:r>
              <a:rPr lang="ru-RU" altLang="en-US" sz="1600"/>
              <a:t>строку</a:t>
            </a:r>
            <a:r>
              <a:rPr lang="en-US" altLang="en-US" sz="1600"/>
              <a:t> </a:t>
            </a:r>
            <a:r>
              <a:rPr lang="ru-RU" altLang="en-US" sz="1600"/>
              <a:t>сожержащую имя файла в диалоговом окне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800"/>
              <a:t>Filter </a:t>
            </a:r>
          </a:p>
          <a:p>
            <a:pPr marL="1085850" lvl="2">
              <a:lnSpc>
                <a:spcPct val="90000"/>
              </a:lnSpc>
            </a:pPr>
            <a:r>
              <a:rPr lang="ru-RU" altLang="en-US" sz="1600"/>
              <a:t>Получает/устанавливает</a:t>
            </a:r>
            <a:r>
              <a:rPr lang="en-US" altLang="en-US" sz="1600"/>
              <a:t> </a:t>
            </a:r>
            <a:r>
              <a:rPr lang="ru-RU" altLang="en-US" sz="1600"/>
              <a:t>фильтр для текущего имени файла</a:t>
            </a:r>
            <a:r>
              <a:rPr lang="en-US" altLang="en-US" sz="1600"/>
              <a:t>, </a:t>
            </a:r>
            <a:r>
              <a:rPr lang="ru-RU" altLang="en-US" sz="1600"/>
              <a:t>которое определяет какие расширения будут доступны для выбора в диалоговом окне</a:t>
            </a:r>
            <a:endParaRPr lang="en-NZ" altLang="en-US" sz="1600"/>
          </a:p>
          <a:p>
            <a:pPr lvl="1">
              <a:lnSpc>
                <a:spcPct val="90000"/>
              </a:lnSpc>
            </a:pPr>
            <a:r>
              <a:rPr lang="en-NZ" altLang="en-US" sz="1800"/>
              <a:t>FilterIndex</a:t>
            </a:r>
          </a:p>
          <a:p>
            <a:pPr marL="1085850" lvl="2">
              <a:lnSpc>
                <a:spcPct val="90000"/>
              </a:lnSpc>
            </a:pPr>
            <a:r>
              <a:rPr lang="ru-RU" altLang="en-US" sz="1600"/>
              <a:t>Получает/устанавливает</a:t>
            </a:r>
            <a:r>
              <a:rPr lang="en-US" altLang="en-US" sz="1600"/>
              <a:t> </a:t>
            </a:r>
            <a:r>
              <a:rPr lang="ru-RU" altLang="en-US" sz="1600"/>
              <a:t>индекс</a:t>
            </a:r>
            <a:r>
              <a:rPr lang="en-US" altLang="en-US" sz="1600"/>
              <a:t> </a:t>
            </a:r>
            <a:r>
              <a:rPr lang="ru-RU" altLang="en-US" sz="1600"/>
              <a:t>фильтра, выбранного в данные момент в диалоговом окне</a:t>
            </a:r>
            <a:endParaRPr lang="en-US" altLang="en-US" sz="1600"/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9FF53C-14E0-4B8E-A3E8-52987B5D0224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92150"/>
            <a:ext cx="7526338" cy="1152525"/>
          </a:xfrm>
        </p:spPr>
        <p:txBody>
          <a:bodyPr/>
          <a:lstStyle/>
          <a:p>
            <a:r>
              <a:rPr lang="en-NZ" altLang="en-US"/>
              <a:t>FolderBrowserDialo</a:t>
            </a:r>
            <a:r>
              <a:rPr lang="en-US" altLang="en-US"/>
              <a:t>g</a:t>
            </a:r>
            <a:endParaRPr lang="en-NZ" altLang="en-US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2492375"/>
            <a:ext cx="7993062" cy="3960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/>
              <a:t>Представляет собой обычное диалоговое окно, которое позволяет пользователю выбрать папку</a:t>
            </a:r>
            <a:endParaRPr lang="en-NZ" altLang="en-US" sz="2400"/>
          </a:p>
          <a:p>
            <a:pPr>
              <a:lnSpc>
                <a:spcPct val="80000"/>
              </a:lnSpc>
            </a:pPr>
            <a:r>
              <a:rPr lang="ru-RU" altLang="en-US" sz="2400"/>
              <a:t>Свойства</a:t>
            </a:r>
            <a:r>
              <a:rPr lang="en-NZ" altLang="en-US" sz="2400"/>
              <a:t>:</a:t>
            </a:r>
          </a:p>
          <a:p>
            <a:pPr lvl="1">
              <a:lnSpc>
                <a:spcPct val="80000"/>
              </a:lnSpc>
            </a:pPr>
            <a:r>
              <a:rPr lang="en-NZ" altLang="en-US" sz="2000"/>
              <a:t>Description</a:t>
            </a:r>
          </a:p>
          <a:p>
            <a:pPr lvl="2">
              <a:lnSpc>
                <a:spcPct val="80000"/>
              </a:lnSpc>
            </a:pPr>
            <a:r>
              <a:rPr lang="ru-RU" altLang="en-US" sz="1800"/>
              <a:t>Получает/устанавливает</a:t>
            </a:r>
            <a:r>
              <a:rPr lang="en-US" altLang="en-US" sz="1800"/>
              <a:t> </a:t>
            </a:r>
            <a:r>
              <a:rPr lang="ru-RU" altLang="en-US" sz="1800"/>
              <a:t>описательный текст показывающийся ниже элемента</a:t>
            </a:r>
            <a:r>
              <a:rPr lang="en-US" altLang="en-US" sz="1800"/>
              <a:t> tree view </a:t>
            </a:r>
            <a:r>
              <a:rPr lang="ru-RU" altLang="en-US" sz="1800"/>
              <a:t>в диалоговом окне.</a:t>
            </a:r>
            <a:endParaRPr lang="en-NZ" altLang="en-US" sz="1800"/>
          </a:p>
          <a:p>
            <a:pPr lvl="1">
              <a:lnSpc>
                <a:spcPct val="80000"/>
              </a:lnSpc>
            </a:pPr>
            <a:r>
              <a:rPr lang="en-NZ" altLang="en-US" sz="2000"/>
              <a:t>RootFolder</a:t>
            </a:r>
          </a:p>
          <a:p>
            <a:pPr lvl="2">
              <a:lnSpc>
                <a:spcPct val="80000"/>
              </a:lnSpc>
            </a:pPr>
            <a:r>
              <a:rPr lang="ru-RU" altLang="en-US" sz="1800"/>
              <a:t>Получает/устанавливает</a:t>
            </a:r>
            <a:r>
              <a:rPr lang="en-US" altLang="en-US" sz="1800"/>
              <a:t> </a:t>
            </a:r>
            <a:r>
              <a:rPr lang="ru-RU" altLang="en-US" sz="1800"/>
              <a:t>корневую папку, из которой будет начат поиск</a:t>
            </a:r>
            <a:endParaRPr lang="en-NZ" altLang="en-US" sz="1800"/>
          </a:p>
          <a:p>
            <a:pPr lvl="1">
              <a:lnSpc>
                <a:spcPct val="80000"/>
              </a:lnSpc>
            </a:pPr>
            <a:r>
              <a:rPr lang="en-NZ" altLang="en-US" sz="2000"/>
              <a:t>SelectedPath</a:t>
            </a:r>
          </a:p>
          <a:p>
            <a:pPr lvl="2">
              <a:lnSpc>
                <a:spcPct val="80000"/>
              </a:lnSpc>
            </a:pPr>
            <a:r>
              <a:rPr lang="ru-RU" altLang="en-US" sz="1800"/>
              <a:t>Получает/устанавливает</a:t>
            </a:r>
            <a:r>
              <a:rPr lang="en-US" altLang="en-US" sz="1800"/>
              <a:t> </a:t>
            </a:r>
            <a:r>
              <a:rPr lang="ru-RU" altLang="en-US" sz="1800"/>
              <a:t>путь выбранный юзером</a:t>
            </a:r>
            <a:r>
              <a:rPr lang="en-US" altLang="en-US" sz="1800"/>
              <a:t>.</a:t>
            </a:r>
            <a:endParaRPr lang="en-NZ" altLang="en-US" sz="1800"/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1BA402-F4FC-472C-BEAF-8FDA8361D560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5175"/>
            <a:ext cx="7772400" cy="1079500"/>
          </a:xfrm>
        </p:spPr>
        <p:txBody>
          <a:bodyPr/>
          <a:lstStyle/>
          <a:p>
            <a:r>
              <a:rPr lang="ru-RU" altLang="en-US"/>
              <a:t>В сегодняшней лекции</a:t>
            </a:r>
            <a:endParaRPr lang="en-NZ" altLang="en-US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349500"/>
            <a:ext cx="7878763" cy="3887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/>
              <a:t>Цели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Изучить как </a:t>
            </a:r>
            <a:r>
              <a:rPr lang="en-US" altLang="en-US"/>
              <a:t>VS </a:t>
            </a:r>
            <a:r>
              <a:rPr lang="ru-RU" altLang="en-US"/>
              <a:t>работает с</a:t>
            </a:r>
            <a:r>
              <a:rPr lang="en-US" altLang="en-US"/>
              <a:t> </a:t>
            </a:r>
            <a:r>
              <a:rPr lang="ru-RU" altLang="en-US"/>
              <a:t>приложениями </a:t>
            </a:r>
            <a:r>
              <a:rPr lang="en-US" altLang="en-US"/>
              <a:t>Windows Forms. </a:t>
            </a:r>
            <a:endParaRPr lang="ru-RU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 </a:t>
            </a:r>
            <a:r>
              <a:rPr lang="ru-RU" altLang="en-US"/>
              <a:t>Понимание использования</a:t>
            </a:r>
            <a:endParaRPr lang="en-US" altLang="en-US"/>
          </a:p>
          <a:p>
            <a:pPr lvl="3">
              <a:lnSpc>
                <a:spcPct val="80000"/>
              </a:lnSpc>
            </a:pPr>
            <a:r>
              <a:rPr lang="en-US" altLang="en-US" sz="1600"/>
              <a:t>Partial</a:t>
            </a:r>
            <a:r>
              <a:rPr lang="ru-RU" altLang="en-US" sz="1600"/>
              <a:t>-классов</a:t>
            </a:r>
            <a:endParaRPr lang="en-US" altLang="en-US" sz="1600"/>
          </a:p>
          <a:p>
            <a:pPr lvl="3">
              <a:lnSpc>
                <a:spcPct val="80000"/>
              </a:lnSpc>
            </a:pPr>
            <a:r>
              <a:rPr lang="ru-RU" altLang="en-US" sz="1600"/>
              <a:t>Обработчиков событий</a:t>
            </a:r>
            <a:endParaRPr lang="en-US" altLang="en-US" sz="1600"/>
          </a:p>
          <a:p>
            <a:pPr lvl="1">
              <a:lnSpc>
                <a:spcPct val="80000"/>
              </a:lnSpc>
            </a:pPr>
            <a:r>
              <a:rPr lang="ru-RU" altLang="en-US" sz="1800"/>
              <a:t>Понимать как использовать удобный графический интерфейс с примерами</a:t>
            </a:r>
            <a:endParaRPr lang="en-US" altLang="en-US" sz="1800"/>
          </a:p>
          <a:p>
            <a:pPr lvl="2">
              <a:lnSpc>
                <a:spcPct val="80000"/>
              </a:lnSpc>
            </a:pPr>
            <a:r>
              <a:rPr lang="en-NZ" altLang="en-US" sz="1600"/>
              <a:t>DateTimePicker &amp; MessageBox</a:t>
            </a:r>
          </a:p>
          <a:p>
            <a:pPr lvl="2">
              <a:lnSpc>
                <a:spcPct val="80000"/>
              </a:lnSpc>
            </a:pPr>
            <a:r>
              <a:rPr lang="en-NZ" altLang="en-US" sz="1600"/>
              <a:t>TabControl</a:t>
            </a:r>
          </a:p>
          <a:p>
            <a:pPr lvl="2">
              <a:lnSpc>
                <a:spcPct val="80000"/>
              </a:lnSpc>
            </a:pPr>
            <a:r>
              <a:rPr lang="ru-RU" altLang="en-US" sz="1600"/>
              <a:t>Файловые диалоги</a:t>
            </a:r>
            <a:endParaRPr lang="en-NZ" altLang="en-US" sz="1600"/>
          </a:p>
          <a:p>
            <a:pPr lvl="2">
              <a:lnSpc>
                <a:spcPct val="80000"/>
              </a:lnSpc>
            </a:pPr>
            <a:r>
              <a:rPr lang="ru-RU" altLang="en-US" sz="1600"/>
              <a:t>Валидация</a:t>
            </a:r>
            <a:endParaRPr lang="en-US" altLang="zh-TW" sz="160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CBD72B-0FAC-47A1-ADE7-303633D0595B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20713"/>
            <a:ext cx="7526338" cy="1223962"/>
          </a:xfrm>
        </p:spPr>
        <p:txBody>
          <a:bodyPr/>
          <a:lstStyle/>
          <a:p>
            <a:r>
              <a:rPr lang="en-NZ" altLang="en-US"/>
              <a:t>FolderBrowserDialog</a:t>
            </a:r>
          </a:p>
        </p:txBody>
      </p:sp>
      <p:pic>
        <p:nvPicPr>
          <p:cNvPr id="39939" name="Picture 4" descr="fold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3789363"/>
            <a:ext cx="2528888" cy="2776537"/>
          </a:xfrm>
          <a:noFill/>
        </p:spPr>
      </p:pic>
      <p:sp>
        <p:nvSpPr>
          <p:cNvPr id="3994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DC3A1C-F16C-4AD7-8E5C-6322FF1D3C29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85788" y="2492375"/>
            <a:ext cx="7488237" cy="1081088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using (FolderBrowserDialog dlgFolder = new FolderBrowserDialog())                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if (dlgFolder.ShowDialog() == DialogResult.OK)                    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txtDirectory.Text = dlgFolder.SelectedPath;           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ErrorProvider</a:t>
            </a:r>
            <a:endParaRPr lang="en-US" altLang="en-US"/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349500"/>
            <a:ext cx="8064500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ErrorProvider </a:t>
            </a:r>
            <a:r>
              <a:rPr lang="ru-RU" altLang="en-US" sz="2400"/>
              <a:t>предоставляет интерфейс пользователя, указывающий на наличие ошибки, связанной с элементом управления в форме</a:t>
            </a:r>
            <a:r>
              <a:rPr lang="en-US" alt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Если для элемента указана строка описания ошибки</a:t>
            </a:r>
            <a:r>
              <a:rPr lang="en-US" altLang="en-US" sz="2000"/>
              <a:t>, </a:t>
            </a:r>
            <a:r>
              <a:rPr lang="ru-RU" altLang="en-US" sz="2000"/>
              <a:t>рядом с элементов появляется соответствующая иконка</a:t>
            </a:r>
            <a:r>
              <a:rPr lang="en-US" altLang="en-US" sz="2000"/>
              <a:t>. </a:t>
            </a:r>
            <a:r>
              <a:rPr lang="ru-RU" altLang="en-US" sz="2000"/>
              <a:t>Иконка мигает в стиле указаном свойством</a:t>
            </a:r>
            <a:r>
              <a:rPr lang="en-US" altLang="en-US" sz="2000"/>
              <a:t> BlinkStyle, </a:t>
            </a:r>
            <a:r>
              <a:rPr lang="ru-RU" altLang="en-US" sz="2000"/>
              <a:t>с частотой указанной свойством</a:t>
            </a:r>
            <a:r>
              <a:rPr lang="en-US" altLang="en-US" sz="2000"/>
              <a:t> BlinkRate.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Если навести мышь на иконку</a:t>
            </a:r>
            <a:r>
              <a:rPr lang="en-US" altLang="en-US" sz="2000"/>
              <a:t>, </a:t>
            </a:r>
            <a:r>
              <a:rPr lang="ru-RU" altLang="en-US" sz="2000"/>
              <a:t>то появится</a:t>
            </a:r>
            <a:r>
              <a:rPr lang="en-US" altLang="en-US" sz="2000"/>
              <a:t> </a:t>
            </a:r>
            <a:r>
              <a:rPr lang="ru-RU" altLang="en-US" sz="2000"/>
              <a:t>подсказка об ошибке, сожержащая её описание</a:t>
            </a:r>
            <a:r>
              <a:rPr lang="en-US" altLang="en-US" sz="2000"/>
              <a:t>.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1437F6-2F40-4B2D-9795-C204C8500B9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ErrorProvider</a:t>
            </a:r>
            <a:endParaRPr lang="en-US" altLang="en-US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2349500"/>
            <a:ext cx="8351837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/>
              <a:t>Чтобы создать элемент </a:t>
            </a:r>
            <a:r>
              <a:rPr lang="en-US" altLang="en-US" sz="2400"/>
              <a:t>ErrorProvider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Перетащите элемент на форму</a:t>
            </a:r>
            <a:endParaRPr lang="en-NZ" altLang="en-US" sz="2000"/>
          </a:p>
          <a:p>
            <a:pPr lvl="2">
              <a:lnSpc>
                <a:spcPct val="80000"/>
              </a:lnSpc>
            </a:pPr>
            <a:r>
              <a:rPr lang="en-US" altLang="en-US" sz="1800"/>
              <a:t>ErrorProvider </a:t>
            </a:r>
            <a:r>
              <a:rPr lang="ru-RU" altLang="en-US" sz="1800"/>
              <a:t>будет показан в трее компонентов в нижней части формы</a:t>
            </a:r>
            <a:r>
              <a:rPr lang="en-US" altLang="en-US" sz="1800"/>
              <a:t> at </a:t>
            </a:r>
            <a:r>
              <a:rPr lang="ru-RU" altLang="en-US" sz="1800"/>
              <a:t>в нижней части формы</a:t>
            </a:r>
            <a:endParaRPr lang="en-NZ" altLang="en-US" sz="1800"/>
          </a:p>
          <a:p>
            <a:pPr>
              <a:lnSpc>
                <a:spcPct val="80000"/>
              </a:lnSpc>
            </a:pPr>
            <a:r>
              <a:rPr lang="ru-RU" altLang="en-US" sz="2400"/>
              <a:t>Для установки сообщения об ошибке</a:t>
            </a: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ru-RU" altLang="en-US" sz="2400"/>
              <a:t>Для очистки сообщения об ошибке</a:t>
            </a:r>
            <a:endParaRPr lang="en-US" altLang="en-US" sz="240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1880D-5261-431F-8241-713F5C30E5E7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874713" y="5030788"/>
            <a:ext cx="4248150" cy="2714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errorProvider1.SetError(textBox1, "");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874713" y="4149725"/>
            <a:ext cx="5688012" cy="2714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errorProvider1.SetError(textBox1, "Not a number!");</a:t>
            </a:r>
          </a:p>
        </p:txBody>
      </p:sp>
      <p:pic>
        <p:nvPicPr>
          <p:cNvPr id="4199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5476875"/>
            <a:ext cx="2171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Валидация</a:t>
            </a:r>
            <a:endParaRPr lang="en-US" altLang="en-US"/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188" y="2349500"/>
            <a:ext cx="7993062" cy="4103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/>
              <a:t>Когда юзер заходит и выходит с поля ввода</a:t>
            </a:r>
            <a:r>
              <a:rPr lang="en-US" altLang="en-US"/>
              <a:t> </a:t>
            </a:r>
            <a:r>
              <a:rPr lang="ru-RU" altLang="en-US"/>
              <a:t>используя клавиатуру</a:t>
            </a:r>
            <a:r>
              <a:rPr lang="en-US" altLang="en-US"/>
              <a:t>, </a:t>
            </a:r>
            <a:r>
              <a:rPr lang="ru-RU" altLang="en-US"/>
              <a:t>выполняются следующие события</a:t>
            </a:r>
            <a:r>
              <a:rPr lang="en-US" altLang="en-US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Enter (</a:t>
            </a:r>
            <a:r>
              <a:rPr lang="ru-RU" altLang="en-US"/>
              <a:t>перед фокусом на элементе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GotFocus (</a:t>
            </a:r>
            <a:r>
              <a:rPr lang="ru-RU" altLang="en-US"/>
              <a:t>элемент получил фокус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Leave (</a:t>
            </a:r>
            <a:r>
              <a:rPr lang="ru-RU" altLang="en-US"/>
              <a:t>перед потерей фокуса элементом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Validating (</a:t>
            </a:r>
            <a:r>
              <a:rPr lang="ru-RU" altLang="en-US"/>
              <a:t>перед валидацией данных элемента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Validated (</a:t>
            </a:r>
            <a:r>
              <a:rPr lang="ru-RU" altLang="en-US"/>
              <a:t>после валидации данных элемента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LostFocus (</a:t>
            </a:r>
            <a:r>
              <a:rPr lang="ru-RU" altLang="en-US"/>
              <a:t>после потери фокусом элемента</a:t>
            </a:r>
            <a:r>
              <a:rPr lang="en-US" altLang="en-US"/>
              <a:t>)</a:t>
            </a:r>
            <a:endParaRPr lang="ru-RU" altLang="en-US"/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ru-RU" altLang="en-US"/>
              <a:t>Важно</a:t>
            </a:r>
            <a:r>
              <a:rPr lang="en-US" altLang="en-US"/>
              <a:t>: </a:t>
            </a:r>
            <a:r>
              <a:rPr lang="ru-RU" altLang="en-US"/>
              <a:t>если вы используете мышь, порядок немного изменится</a:t>
            </a:r>
            <a:r>
              <a:rPr lang="en-US" altLang="en-US"/>
              <a:t>: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Enter-&gt;GotFocus-&gt;LostFocus-&gt;Leave-&gt;Validating-&gt;Validated.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0F95E7-D144-413A-9ACA-431850128A2A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Валидация</a:t>
            </a:r>
            <a:endParaRPr lang="en-US" altLang="en-US"/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406650"/>
            <a:ext cx="7942263" cy="4046538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испоьлзовать событие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Validating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валидации информации, вводимой пользователем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валидация заканчивается с ошибкой вы можете проконтролировать запуск дальшейшей цепочки событий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не позволить пользователю идти дальше пока ошибки не будут исправлены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2336" lvl="1" indent="0"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Control.CausesValidaton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свойство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CausesValidation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выставлено в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false,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события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Validating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Validated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вызываются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024B15-71F5-46D6-850F-0562D841F6F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781050" y="4076700"/>
            <a:ext cx="7559675" cy="4413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private void TextBox1_Validating(object sender, CancelEventArgs e) {  ...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Валидация</a:t>
            </a:r>
            <a:r>
              <a:rPr lang="en-US" altLang="en-US"/>
              <a:t> </a:t>
            </a:r>
            <a:r>
              <a:rPr lang="ru-RU" altLang="en-US"/>
              <a:t>с</a:t>
            </a:r>
            <a:r>
              <a:rPr lang="en-US" altLang="en-US"/>
              <a:t> ErrorProvider’</a:t>
            </a:r>
            <a:r>
              <a:rPr lang="ru-RU" altLang="en-US"/>
              <a:t>ом</a:t>
            </a:r>
            <a:endParaRPr lang="en-US" altLang="en-US"/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276475"/>
            <a:ext cx="8013700" cy="41052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ru-RU" altLang="en-US" sz="2200"/>
              <a:t>Для валидации вводимой информации</a:t>
            </a:r>
            <a:endParaRPr lang="en-US" altLang="en-US" sz="2200"/>
          </a:p>
          <a:p>
            <a:pPr lvl="1">
              <a:lnSpc>
                <a:spcPct val="70000"/>
              </a:lnSpc>
            </a:pPr>
            <a:r>
              <a:rPr lang="ru-RU" altLang="en-US" sz="1900"/>
              <a:t>Создайте обработчик события </a:t>
            </a:r>
            <a:r>
              <a:rPr lang="en-US" altLang="en-US" sz="1900"/>
              <a:t>Validating</a:t>
            </a:r>
          </a:p>
          <a:p>
            <a:pPr lvl="1">
              <a:lnSpc>
                <a:spcPct val="70000"/>
              </a:lnSpc>
            </a:pPr>
            <a:r>
              <a:rPr lang="ru-RU" altLang="en-US" sz="1900"/>
              <a:t>Валидируйте данные в обработчике</a:t>
            </a:r>
          </a:p>
          <a:p>
            <a:pPr lvl="2">
              <a:lnSpc>
                <a:spcPct val="70000"/>
              </a:lnSpc>
            </a:pPr>
            <a:r>
              <a:rPr lang="ru-RU" altLang="en-US" sz="1500"/>
              <a:t>Если валидация не завершается успешно</a:t>
            </a:r>
            <a:r>
              <a:rPr lang="en-US" altLang="en-US" sz="1500"/>
              <a:t>, </a:t>
            </a:r>
            <a:r>
              <a:rPr lang="ru-RU" altLang="en-US" sz="1500"/>
              <a:t>отобразите</a:t>
            </a:r>
            <a:r>
              <a:rPr lang="en-US" altLang="en-US" sz="1500"/>
              <a:t> ErrorProvider </a:t>
            </a:r>
            <a:r>
              <a:rPr lang="ru-RU" altLang="en-US" sz="1500"/>
              <a:t>и завершите валидацию</a:t>
            </a:r>
            <a:r>
              <a:rPr lang="en-US" altLang="en-US" sz="1500"/>
              <a:t> </a:t>
            </a:r>
            <a:r>
              <a:rPr lang="ru-RU" altLang="en-US" sz="1500"/>
              <a:t>установив свойство</a:t>
            </a:r>
            <a:r>
              <a:rPr lang="en-US" altLang="en-US" sz="1500"/>
              <a:t> Cancel </a:t>
            </a:r>
            <a:r>
              <a:rPr lang="ru-RU" altLang="en-US" sz="1500"/>
              <a:t>объекта</a:t>
            </a:r>
            <a:r>
              <a:rPr lang="en-US" altLang="en-US" sz="1500"/>
              <a:t> </a:t>
            </a:r>
            <a:r>
              <a:rPr lang="en-US" altLang="en-US" sz="1500" u="sng"/>
              <a:t>CancelEventArgs</a:t>
            </a:r>
            <a:r>
              <a:rPr lang="en-US" altLang="en-US" sz="1500"/>
              <a:t> </a:t>
            </a:r>
            <a:r>
              <a:rPr lang="ru-RU" altLang="en-US" sz="1500"/>
              <a:t>в </a:t>
            </a:r>
            <a:r>
              <a:rPr lang="en-US" altLang="en-US" sz="1500"/>
              <a:t>true. </a:t>
            </a:r>
            <a:r>
              <a:rPr lang="ru-RU" altLang="en-US" sz="1500"/>
              <a:t>Все события, которые обычно происходят после</a:t>
            </a:r>
            <a:r>
              <a:rPr lang="en-US" altLang="en-US" sz="1500"/>
              <a:t> </a:t>
            </a:r>
            <a:r>
              <a:rPr lang="ru-RU" altLang="en-US" sz="1500"/>
              <a:t>события</a:t>
            </a:r>
            <a:r>
              <a:rPr lang="en-US" altLang="en-US" sz="1500"/>
              <a:t> Validating </a:t>
            </a:r>
            <a:r>
              <a:rPr lang="ru-RU" altLang="en-US" sz="1500"/>
              <a:t>отменяются.</a:t>
            </a:r>
            <a:endParaRPr lang="en-US" altLang="en-US" sz="1500"/>
          </a:p>
          <a:p>
            <a:pPr lvl="2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7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ru-RU" altLang="en-US" sz="2100"/>
              <a:t>Важно:</a:t>
            </a:r>
            <a:endParaRPr lang="en-US" altLang="en-US" sz="2100"/>
          </a:p>
          <a:p>
            <a:pPr lvl="1">
              <a:lnSpc>
                <a:spcPct val="70000"/>
              </a:lnSpc>
            </a:pPr>
            <a:r>
              <a:rPr lang="ru-RU" altLang="en-US" sz="1900"/>
              <a:t>Закрытие формы также вызывает событие</a:t>
            </a:r>
            <a:r>
              <a:rPr lang="en-US" altLang="en-US" sz="1900"/>
              <a:t> Validating. </a:t>
            </a:r>
            <a:r>
              <a:rPr lang="ru-RU" altLang="en-US" sz="1900"/>
              <a:t>Если свойство</a:t>
            </a:r>
            <a:r>
              <a:rPr lang="en-US" altLang="en-US" sz="1900"/>
              <a:t> Cancel </a:t>
            </a:r>
            <a:r>
              <a:rPr lang="ru-RU" altLang="en-US" sz="1900"/>
              <a:t>установлено в</a:t>
            </a:r>
            <a:r>
              <a:rPr lang="en-US" altLang="en-US" sz="1900"/>
              <a:t> true </a:t>
            </a:r>
            <a:r>
              <a:rPr lang="ru-RU" altLang="en-US" sz="1900"/>
              <a:t>в событии</a:t>
            </a:r>
            <a:r>
              <a:rPr lang="en-US" altLang="en-US" sz="1900"/>
              <a:t> Validating, </a:t>
            </a:r>
            <a:r>
              <a:rPr lang="ru-RU" altLang="en-US" sz="1900"/>
              <a:t>это не позволит форме закрыться</a:t>
            </a:r>
            <a:endParaRPr lang="en-US" altLang="en-US" sz="1900"/>
          </a:p>
          <a:p>
            <a:pPr lvl="1">
              <a:lnSpc>
                <a:spcPct val="70000"/>
              </a:lnSpc>
            </a:pPr>
            <a:r>
              <a:rPr lang="ru-RU" altLang="en-US" sz="1900"/>
              <a:t>Вы можете изменять событие формы </a:t>
            </a:r>
            <a:r>
              <a:rPr lang="en-US" altLang="en-US" sz="1900"/>
              <a:t>Closing</a:t>
            </a:r>
            <a:r>
              <a:rPr lang="ru-RU" altLang="en-US" sz="1900"/>
              <a:t> устанавливая свойство</a:t>
            </a:r>
            <a:r>
              <a:rPr lang="en-US" altLang="en-US" sz="1900"/>
              <a:t> Cancel </a:t>
            </a:r>
            <a:r>
              <a:rPr lang="ru-RU" altLang="en-US" sz="1900"/>
              <a:t>в </a:t>
            </a:r>
            <a:r>
              <a:rPr lang="en-US" altLang="en-US" sz="1900"/>
              <a:t>false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9D87A0-9ED8-4ACE-97B9-3BE6F67C926C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Валидация</a:t>
            </a:r>
            <a:r>
              <a:rPr lang="en-US" altLang="en-US"/>
              <a:t> </a:t>
            </a:r>
            <a:r>
              <a:rPr lang="ru-RU" altLang="en-US"/>
              <a:t>с</a:t>
            </a:r>
            <a:r>
              <a:rPr lang="en-US" altLang="en-US"/>
              <a:t> ErrorProvider’</a:t>
            </a:r>
            <a:r>
              <a:rPr lang="ru-RU" altLang="en-US"/>
              <a:t>ом</a:t>
            </a:r>
            <a:endParaRPr lang="en-US" altLang="en-US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2156CB-3F4A-49BD-B81A-9BAE7F75E8D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4838" y="2492375"/>
            <a:ext cx="6215062" cy="24304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string strEntered = textBox1.Text;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if (! String.IsNullOrEmpty(strEntered))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int number = int.Parse(strEntered);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if (number &lt; 0)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e.Cancel = true;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errorProvider1.SetError(textBox1, "less than zero");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else{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errorProvider1.Clear();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508625" y="4437063"/>
            <a:ext cx="2960688" cy="1928812"/>
          </a:xfrm>
          <a:prstGeom prst="wedgeRoundRectCallout">
            <a:avLst>
              <a:gd name="adj1" fmla="val -76383"/>
              <a:gd name="adj2" fmla="val -50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/>
              <a:t>Простой пример валидации – выбрасывать </a:t>
            </a:r>
            <a:r>
              <a:rPr lang="en-NZ" sz="2000" dirty="0" err="1"/>
              <a:t>FormatException</a:t>
            </a:r>
            <a:r>
              <a:rPr lang="en-NZ" sz="2000" dirty="0"/>
              <a:t> </a:t>
            </a:r>
            <a:r>
              <a:rPr lang="ru-RU" sz="2000" dirty="0"/>
              <a:t>если юзер вводит текст</a:t>
            </a:r>
            <a:endParaRPr lang="en-NZ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Заключение</a:t>
            </a:r>
            <a:endParaRPr lang="en-NZ" alt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5306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Forms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мощная платформа для настольных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приложений для создания традиционного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тонкого клиента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 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удобным графическим интерфейсом пользователя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Используя опреление частичных классов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можем совмещать код, написанных нами с кодом, который автоматически генерирует фреймворк используя графический редактор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Просмотрели множество удобных обработчиков событий для многогранного контроля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 элементами форм и написали несколько классов, которые контролируют поведение элементов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DC269A-C330-4F29-9F29-8B3672A1045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Что дальше?</a:t>
            </a:r>
            <a:endParaRPr lang="en-NZ" altLang="en-US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530600"/>
          </a:xfrm>
        </p:spPr>
        <p:txBody>
          <a:bodyPr/>
          <a:lstStyle/>
          <a:p>
            <a:r>
              <a:rPr lang="ru-RU" altLang="en-US"/>
              <a:t>В следующей лекции мы изучим принципы </a:t>
            </a:r>
            <a:r>
              <a:rPr lang="en-US" altLang="en-US"/>
              <a:t>Enterprise-</a:t>
            </a:r>
            <a:r>
              <a:rPr lang="ru-RU" altLang="en-US"/>
              <a:t>паттерна </a:t>
            </a:r>
            <a:r>
              <a:rPr lang="en-US" altLang="en-US"/>
              <a:t>MVC</a:t>
            </a:r>
          </a:p>
          <a:p>
            <a:r>
              <a:rPr lang="ru-RU" altLang="en-US"/>
              <a:t>Рассмотрим примеры </a:t>
            </a:r>
            <a:r>
              <a:rPr lang="en-US" altLang="en-US"/>
              <a:t>MVC-</a:t>
            </a:r>
            <a:r>
              <a:rPr lang="ru-RU" altLang="en-US"/>
              <a:t>приложений</a:t>
            </a:r>
          </a:p>
          <a:p>
            <a:r>
              <a:rPr lang="ru-RU" altLang="en-US"/>
              <a:t>И, конечно же, напишем своё</a:t>
            </a:r>
          </a:p>
          <a:p>
            <a:endParaRPr lang="ru-RU" altLang="en-US"/>
          </a:p>
          <a:p>
            <a:r>
              <a:rPr lang="ru-RU" altLang="en-US"/>
              <a:t>Чтение для подготовки: </a:t>
            </a:r>
          </a:p>
          <a:p>
            <a:pPr lvl="1"/>
            <a:r>
              <a:rPr lang="en-US" altLang="en-US"/>
              <a:t>https://msdn.microsoft.com/en-us/library/dd381412(v=vs.108).aspx</a:t>
            </a:r>
            <a:r>
              <a:rPr lang="ru-RU" altLang="en-US"/>
              <a:t> </a:t>
            </a:r>
            <a:endParaRPr lang="en-NZ" alt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96750-CAFE-403A-ACCA-5228BEB436F1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r>
              <a:rPr lang="ru-RU" altLang="en-US"/>
              <a:t>Создаёте просто приложение, которое позволяет загружать </a:t>
            </a:r>
            <a:r>
              <a:rPr lang="en-US" altLang="en-US"/>
              <a:t>.csv </a:t>
            </a:r>
            <a:r>
              <a:rPr lang="ru-RU" altLang="en-US"/>
              <a:t>файлы</a:t>
            </a:r>
          </a:p>
          <a:p>
            <a:r>
              <a:rPr lang="ru-RU" altLang="en-US"/>
              <a:t>По загрузке приложение показывает содержимое файла в таблице</a:t>
            </a:r>
          </a:p>
          <a:p>
            <a:r>
              <a:rPr lang="ru-RU" altLang="en-US"/>
              <a:t>Используйте изученные обработчики событий</a:t>
            </a:r>
          </a:p>
          <a:p>
            <a:r>
              <a:rPr lang="ru-RU" altLang="en-US"/>
              <a:t>Используйте изученные </a:t>
            </a:r>
            <a:r>
              <a:rPr lang="en-US" altLang="en-US"/>
              <a:t>FilePicker’</a:t>
            </a:r>
            <a:r>
              <a:rPr lang="ru-RU" altLang="en-US"/>
              <a:t>ы</a:t>
            </a:r>
            <a:endParaRPr lang="en-NZ" altLang="en-US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82036C4-6871-4CB0-9481-86A7C740602E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9156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Window</a:t>
            </a:r>
            <a:r>
              <a:rPr lang="en-US" altLang="en-US"/>
              <a:t>s-</a:t>
            </a:r>
            <a:r>
              <a:rPr lang="ru-RU" altLang="en-US"/>
              <a:t>форма</a:t>
            </a:r>
            <a:endParaRPr lang="en-US" altLang="en-US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492375"/>
            <a:ext cx="8013700" cy="3889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000"/>
              <a:t>Форма это визуальная поверхность на которой юзер может видеть отображаемую информацию</a:t>
            </a:r>
            <a:endParaRPr lang="en-US" altLang="en-US" sz="2000"/>
          </a:p>
          <a:p>
            <a:pPr>
              <a:lnSpc>
                <a:spcPct val="80000"/>
              </a:lnSpc>
            </a:pPr>
            <a:r>
              <a:rPr lang="ru-RU" altLang="en-US" sz="2000"/>
              <a:t>Контрол (</a:t>
            </a:r>
            <a:r>
              <a:rPr lang="en-US" altLang="en-US" sz="2000"/>
              <a:t>Control</a:t>
            </a:r>
            <a:r>
              <a:rPr lang="ru-RU" altLang="en-US" sz="2000"/>
              <a:t>)</a:t>
            </a:r>
            <a:r>
              <a:rPr lang="en-US" altLang="en-US" sz="2000"/>
              <a:t> </a:t>
            </a:r>
            <a:r>
              <a:rPr lang="ru-RU" altLang="en-US" sz="2000"/>
              <a:t>это отдельный элемент интерфейса пользователя</a:t>
            </a:r>
            <a:r>
              <a:rPr lang="en-US" altLang="en-US" sz="2000"/>
              <a:t> </a:t>
            </a:r>
            <a:r>
              <a:rPr lang="ru-RU" altLang="en-US" sz="2000"/>
              <a:t>который отображает данные и/или принимает вводимую информацию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ru-RU" altLang="en-US" sz="1800"/>
              <a:t>Когда юзер как-то взаимодействует с формой или одним из её элементов генерируется событие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ru-RU" altLang="en-US" sz="1800"/>
              <a:t>Ваше приложение реагирует на эти события при их возникновении</a:t>
            </a:r>
            <a:endParaRPr lang="en-US" altLang="en-US" sz="1800"/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430988-C74C-4A0B-9BD9-F099D2CCDC0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DE69695-1EA5-4AD5-AFA1-514352C338D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0179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50180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Window</a:t>
            </a:r>
            <a:r>
              <a:rPr lang="en-US" altLang="en-US"/>
              <a:t>s-</a:t>
            </a:r>
            <a:r>
              <a:rPr lang="ru-RU" altLang="en-US"/>
              <a:t>форма</a:t>
            </a:r>
            <a:endParaRPr lang="en-US" altLang="en-US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492375"/>
            <a:ext cx="8013700" cy="3889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Windows Forms </a:t>
            </a:r>
            <a:r>
              <a:rPr lang="ru-RU" altLang="en-US" sz="2000"/>
              <a:t>содержит</a:t>
            </a:r>
            <a:r>
              <a:rPr lang="en-US" altLang="en-US" sz="2000"/>
              <a:t> </a:t>
            </a:r>
            <a:r>
              <a:rPr lang="ru-RU" altLang="en-US" sz="2000"/>
              <a:t>множество элементов управления</a:t>
            </a:r>
            <a:r>
              <a:rPr lang="en-US" altLang="en-US" sz="2000"/>
              <a:t> </a:t>
            </a:r>
            <a:r>
              <a:rPr lang="ru-RU" altLang="en-US" sz="2000"/>
              <a:t>которые вы можете добавить на форму</a:t>
            </a:r>
            <a:r>
              <a:rPr lang="en-US" altLang="en-US" sz="2000"/>
              <a:t>: </a:t>
            </a:r>
          </a:p>
          <a:p>
            <a:pPr lvl="1">
              <a:lnSpc>
                <a:spcPct val="80000"/>
              </a:lnSpc>
            </a:pPr>
            <a:r>
              <a:rPr lang="en-NZ" altLang="en-US" sz="1800"/>
              <a:t>Button, CheckBox, RadioButton, </a:t>
            </a:r>
            <a:r>
              <a:rPr lang="ru-RU" altLang="en-US" sz="1800"/>
              <a:t>и</a:t>
            </a:r>
            <a:r>
              <a:rPr lang="en-NZ" altLang="en-US" sz="1800"/>
              <a:t> TextBox </a:t>
            </a:r>
          </a:p>
          <a:p>
            <a:pPr lvl="1">
              <a:lnSpc>
                <a:spcPct val="80000"/>
              </a:lnSpc>
            </a:pPr>
            <a:r>
              <a:rPr lang="en-NZ" altLang="en-US" sz="1800"/>
              <a:t>ComboBox </a:t>
            </a:r>
            <a:r>
              <a:rPr lang="ru-RU" altLang="en-US" sz="1800"/>
              <a:t>и</a:t>
            </a:r>
            <a:r>
              <a:rPr lang="en-NZ" altLang="en-US" sz="1800"/>
              <a:t> ListBox </a:t>
            </a:r>
          </a:p>
          <a:p>
            <a:pPr lvl="1">
              <a:lnSpc>
                <a:spcPct val="80000"/>
              </a:lnSpc>
            </a:pPr>
            <a:r>
              <a:rPr lang="en-NZ" altLang="en-US" sz="1800"/>
              <a:t>Panel</a:t>
            </a:r>
            <a:r>
              <a:rPr lang="ru-RU" altLang="en-US" sz="1800"/>
              <a:t>-элементы </a:t>
            </a:r>
            <a:r>
              <a:rPr lang="en-NZ" altLang="en-US" sz="1800"/>
              <a:t>(</a:t>
            </a:r>
            <a:r>
              <a:rPr lang="ru-RU" altLang="en-US" sz="1800"/>
              <a:t>хранят другие элементы</a:t>
            </a:r>
            <a:r>
              <a:rPr lang="en-NZ" altLang="en-US" sz="1800"/>
              <a:t>), </a:t>
            </a:r>
            <a:r>
              <a:rPr lang="ru-RU" altLang="en-US" sz="1800"/>
              <a:t>например</a:t>
            </a:r>
            <a:r>
              <a:rPr lang="en-NZ" altLang="en-US" sz="1800"/>
              <a:t> TabControl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/>
              <a:t>ToolStrip </a:t>
            </a:r>
            <a:r>
              <a:rPr lang="ru-RU" altLang="en-US" sz="1800"/>
              <a:t>и</a:t>
            </a:r>
            <a:r>
              <a:rPr lang="en-US" altLang="en-US" sz="1800"/>
              <a:t> MenuStrip (</a:t>
            </a:r>
            <a:r>
              <a:rPr lang="ru-RU" altLang="en-US" sz="1800"/>
              <a:t>Панель инструментов и меню, которые включают в себя текст и изображения, отображают подменю и</a:t>
            </a:r>
            <a:r>
              <a:rPr lang="en-US" altLang="en-US" sz="1800"/>
              <a:t> </a:t>
            </a:r>
            <a:r>
              <a:rPr lang="ru-RU" altLang="en-US" sz="1800"/>
              <a:t>содержат другие элементы</a:t>
            </a:r>
            <a:r>
              <a:rPr lang="en-US" altLang="en-US" sz="1800"/>
              <a:t>)</a:t>
            </a:r>
          </a:p>
          <a:p>
            <a:pPr>
              <a:lnSpc>
                <a:spcPct val="80000"/>
              </a:lnSpc>
            </a:pPr>
            <a:r>
              <a:rPr lang="ru-RU" altLang="en-US" sz="2000"/>
              <a:t>Вы также можете создавать свои собственные элементы, используя класс</a:t>
            </a:r>
            <a:r>
              <a:rPr lang="en-US" altLang="en-US" sz="2000"/>
              <a:t> UserControl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A53DB-3036-4C24-9E5B-7ED2FD2AD5EC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Partial-</a:t>
            </a:r>
            <a:r>
              <a:rPr lang="ru-RU" altLang="en-US"/>
              <a:t>классы</a:t>
            </a:r>
            <a:endParaRPr lang="en-NZ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748088"/>
          </a:xfrm>
        </p:spPr>
        <p:txBody>
          <a:bodyPr/>
          <a:lstStyle/>
          <a:p>
            <a:r>
              <a:rPr lang="ru-RU" altLang="en-US"/>
              <a:t>По определению </a:t>
            </a:r>
            <a:r>
              <a:rPr lang="en-US" altLang="en-US"/>
              <a:t>partial-</a:t>
            </a:r>
            <a:r>
              <a:rPr lang="ru-RU" altLang="en-US"/>
              <a:t>класс это обычный класс, разбитый на несколько файлов.</a:t>
            </a:r>
            <a:endParaRPr lang="en-NZ" altLang="en-US"/>
          </a:p>
          <a:p>
            <a:pPr lvl="1"/>
            <a:r>
              <a:rPr lang="ru-RU" altLang="en-US"/>
              <a:t>Это иногда бывает очень полезно</a:t>
            </a:r>
            <a:endParaRPr lang="en-NZ" altLang="en-US"/>
          </a:p>
          <a:p>
            <a:r>
              <a:rPr lang="ru-RU" altLang="en-US"/>
              <a:t>В</a:t>
            </a:r>
            <a:r>
              <a:rPr lang="en-NZ" altLang="en-US"/>
              <a:t> VS</a:t>
            </a:r>
            <a:r>
              <a:rPr lang="ru-RU" altLang="en-US"/>
              <a:t> каждая форма является классом</a:t>
            </a:r>
            <a:endParaRPr lang="en-NZ" altLang="en-US"/>
          </a:p>
          <a:p>
            <a:pPr lvl="1"/>
            <a:r>
              <a:rPr lang="ru-RU" altLang="en-US"/>
              <a:t>Наследуется от класса </a:t>
            </a:r>
            <a:r>
              <a:rPr lang="en-US" altLang="en-US"/>
              <a:t>Form</a:t>
            </a:r>
            <a:endParaRPr lang="en-NZ" altLang="en-US"/>
          </a:p>
          <a:p>
            <a:pPr lvl="1"/>
            <a:r>
              <a:rPr lang="ru-RU" altLang="en-US"/>
              <a:t>Файл </a:t>
            </a:r>
            <a:r>
              <a:rPr lang="en-NZ" altLang="en-US"/>
              <a:t>.cs </a:t>
            </a:r>
            <a:r>
              <a:rPr lang="ru-RU" altLang="en-US"/>
              <a:t>с названием формы </a:t>
            </a:r>
            <a:r>
              <a:rPr lang="en-NZ" altLang="en-US"/>
              <a:t>(</a:t>
            </a:r>
            <a:r>
              <a:rPr lang="ru-RU" altLang="en-US"/>
              <a:t>например,</a:t>
            </a:r>
            <a:r>
              <a:rPr lang="en-NZ" altLang="en-US"/>
              <a:t> </a:t>
            </a:r>
            <a:r>
              <a:rPr lang="en-US" altLang="en-US"/>
              <a:t>“</a:t>
            </a:r>
            <a:r>
              <a:rPr lang="en-NZ" altLang="en-US"/>
              <a:t>AddForm.cs”) </a:t>
            </a:r>
            <a:r>
              <a:rPr lang="ru-RU" altLang="en-US"/>
              <a:t>предоставляет место, в котором вы можете её кастомизировать</a:t>
            </a:r>
            <a:endParaRPr lang="en-NZ" altLang="en-US"/>
          </a:p>
          <a:p>
            <a:pPr lvl="1"/>
            <a:r>
              <a:rPr lang="ru-RU" altLang="en-US"/>
              <a:t>Отдельный файл</a:t>
            </a:r>
            <a:r>
              <a:rPr lang="en-NZ" altLang="en-US"/>
              <a:t> ‘Designer’ (</a:t>
            </a:r>
            <a:r>
              <a:rPr lang="ru-RU" altLang="en-US"/>
              <a:t>например,</a:t>
            </a:r>
            <a:r>
              <a:rPr lang="en-NZ" altLang="en-US"/>
              <a:t> </a:t>
            </a:r>
            <a:r>
              <a:rPr lang="en-US" altLang="en-US"/>
              <a:t>“</a:t>
            </a:r>
            <a:r>
              <a:rPr lang="en-NZ" altLang="en-US"/>
              <a:t>AddForm.Designer.cs”) </a:t>
            </a:r>
            <a:r>
              <a:rPr lang="ru-RU" altLang="en-US"/>
              <a:t>хранит дополнительные определения, предоставленные графическим редактором</a:t>
            </a:r>
            <a:endParaRPr lang="en-NZ" altLang="en-US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11352E-9D75-477C-B63E-FF3370683EE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Partial-</a:t>
            </a:r>
            <a:r>
              <a:rPr lang="ru-RU" altLang="en-US"/>
              <a:t>классы</a:t>
            </a:r>
            <a:endParaRPr lang="en-NZ" alt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29311F-B43D-40E2-B0B1-A461E63CC04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049338" y="2636838"/>
            <a:ext cx="5976937" cy="13430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Public partial class AddForm : Form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public AddForm()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InitializeComponent();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068763" y="4724400"/>
            <a:ext cx="4535487" cy="1728788"/>
          </a:xfrm>
          <a:prstGeom prst="wedgeRoundRectCallout">
            <a:avLst>
              <a:gd name="adj1" fmla="val -34028"/>
              <a:gd name="adj2" fmla="val -73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 err="1"/>
              <a:t>Addform.cs</a:t>
            </a:r>
            <a:r>
              <a:rPr lang="en-NZ" sz="2000" dirty="0"/>
              <a:t> </a:t>
            </a:r>
            <a:r>
              <a:rPr lang="ru-RU" sz="2000" dirty="0"/>
              <a:t>определяет класс </a:t>
            </a:r>
            <a:r>
              <a:rPr lang="en-US" sz="2000" dirty="0" err="1"/>
              <a:t>AddFrom</a:t>
            </a:r>
            <a:r>
              <a:rPr lang="en-US" sz="2000" dirty="0"/>
              <a:t>, </a:t>
            </a:r>
            <a:r>
              <a:rPr lang="ru-RU" sz="2000" dirty="0"/>
              <a:t>унаследованный от класса </a:t>
            </a:r>
            <a:r>
              <a:rPr lang="en-US" sz="2000" dirty="0"/>
              <a:t>Form </a:t>
            </a:r>
            <a:r>
              <a:rPr lang="ru-RU" sz="2000" dirty="0"/>
              <a:t>и предоставляет место для кастомизации формы</a:t>
            </a:r>
            <a:endParaRPr lang="en-NZ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Контролы</a:t>
            </a:r>
            <a:endParaRPr lang="en-NZ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9750" y="2565400"/>
            <a:ext cx="4176713" cy="3600450"/>
          </a:xfrm>
        </p:spPr>
        <p:txBody>
          <a:bodyPr/>
          <a:lstStyle/>
          <a:p>
            <a:r>
              <a:rPr lang="ru-RU" altLang="en-US"/>
              <a:t>Каждый из контролов перетаскивается вами на форму импользуя графический интерфейс или задаётся программно в коде</a:t>
            </a:r>
          </a:p>
          <a:p>
            <a:r>
              <a:rPr lang="ru-RU" altLang="en-US"/>
              <a:t>В случае работы с графическим интерфейсом, после перетаскивания, в файле </a:t>
            </a:r>
            <a:r>
              <a:rPr lang="en-US" altLang="en-US"/>
              <a:t>Designer </a:t>
            </a:r>
            <a:r>
              <a:rPr lang="ru-RU" altLang="en-US"/>
              <a:t>создадутся соответствующие строки кода, отвечающие этому контролу</a:t>
            </a:r>
            <a:endParaRPr lang="en-US" alt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A3918F-4B42-4974-A6B4-AD738E6CB997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458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049588"/>
            <a:ext cx="36671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Генеарция кода в </a:t>
            </a:r>
            <a:r>
              <a:rPr lang="en-US" altLang="en-US"/>
              <a:t>Designer.cs</a:t>
            </a:r>
            <a:endParaRPr lang="en-NZ" altLang="en-US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4E378D-DF2D-4928-9291-CE4E03AEF4BB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68313" y="2565400"/>
            <a:ext cx="5976937" cy="237648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partial class AddForm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private System.Windows.Forms.Label label1;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private System.Windows.Forms.TextBox textBox1;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private System.Windows.Forms.Label label2;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private System.Windows.Forms.DateTimePicker dateTimePicker1;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private System.Windows.Forms.Button button1;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private System.Windows.Forms.TextBox textBox2;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private System.Windows.Forms.Label label3;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75463" y="4005263"/>
            <a:ext cx="2070100" cy="2519362"/>
          </a:xfrm>
          <a:prstGeom prst="wedgeRoundRectCallout">
            <a:avLst>
              <a:gd name="adj1" fmla="val -60739"/>
              <a:gd name="adj2" fmla="val -49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/>
              <a:t>3 </a:t>
            </a:r>
            <a:r>
              <a:rPr lang="ru-RU" sz="2000" dirty="0"/>
              <a:t>метки</a:t>
            </a:r>
            <a:r>
              <a:rPr lang="en-NZ" sz="2000" dirty="0"/>
              <a:t>, 2 </a:t>
            </a:r>
            <a:r>
              <a:rPr lang="ru-RU" sz="2000" dirty="0"/>
              <a:t>текстбокса</a:t>
            </a:r>
            <a:r>
              <a:rPr lang="en-NZ" sz="2000" dirty="0"/>
              <a:t>, </a:t>
            </a:r>
            <a:r>
              <a:rPr lang="ru-RU" sz="2000" dirty="0"/>
              <a:t>один контрол времени и кнопка</a:t>
            </a:r>
            <a:endParaRPr lang="en-NZ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Partial class definition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90550" y="2636838"/>
            <a:ext cx="7878763" cy="3719512"/>
          </a:xfrm>
        </p:spPr>
        <p:txBody>
          <a:bodyPr/>
          <a:lstStyle/>
          <a:p>
            <a:r>
              <a:rPr lang="ru-RU" altLang="en-US"/>
              <a:t>Файл</a:t>
            </a:r>
            <a:r>
              <a:rPr lang="en-NZ" altLang="en-US"/>
              <a:t> .Designer </a:t>
            </a:r>
            <a:r>
              <a:rPr lang="ru-RU" altLang="en-US"/>
              <a:t>также определяет метод</a:t>
            </a:r>
            <a:r>
              <a:rPr lang="en-NZ" altLang="en-US"/>
              <a:t> InitializeComponent</a:t>
            </a:r>
            <a:r>
              <a:rPr lang="ru-RU" altLang="en-US"/>
              <a:t>Б который включает в себя:</a:t>
            </a:r>
            <a:endParaRPr lang="en-NZ" altLang="en-US"/>
          </a:p>
          <a:p>
            <a:pPr lvl="1"/>
            <a:r>
              <a:rPr lang="ru-RU" altLang="en-US"/>
              <a:t>Создание всех объектов на форме</a:t>
            </a:r>
            <a:endParaRPr lang="en-NZ" altLang="en-US"/>
          </a:p>
          <a:p>
            <a:pPr lvl="1"/>
            <a:r>
              <a:rPr lang="ru-RU" altLang="en-US"/>
              <a:t>Установка их свойства исходя из того, как вы их задали, используя графический интерфейс</a:t>
            </a:r>
            <a:endParaRPr lang="en-NZ" altLang="en-US"/>
          </a:p>
          <a:p>
            <a:pPr lvl="1"/>
            <a:r>
              <a:rPr lang="ru-RU" altLang="en-US"/>
              <a:t>Указание какие из контролов попадут в коллекцию</a:t>
            </a:r>
            <a:r>
              <a:rPr lang="en-NZ" altLang="en-US"/>
              <a:t> ‘Controls’</a:t>
            </a:r>
            <a:r>
              <a:rPr lang="ru-RU" altLang="en-US"/>
              <a:t> этой формы</a:t>
            </a:r>
            <a:endParaRPr lang="en-NZ" altLang="en-US"/>
          </a:p>
          <a:p>
            <a:pPr lvl="1"/>
            <a:r>
              <a:rPr lang="ru-RU" altLang="en-US"/>
              <a:t>Создание обработчиков событий</a:t>
            </a:r>
            <a:endParaRPr lang="en-NZ" alt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C31BAC-78C0-425C-B5AD-2E1CC3937B07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11414</TotalTime>
  <Words>1812</Words>
  <Application>Microsoft Office PowerPoint</Application>
  <PresentationFormat>On-screen Show (4:3)</PresentationFormat>
  <Paragraphs>264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Century Gothic</vt:lpstr>
      <vt:lpstr>Arial</vt:lpstr>
      <vt:lpstr>Wingdings 3</vt:lpstr>
      <vt:lpstr>Times New Roman</vt:lpstr>
      <vt:lpstr>PMingLiU</vt:lpstr>
      <vt:lpstr>Tahoma</vt:lpstr>
      <vt:lpstr>Courier New</vt:lpstr>
      <vt:lpstr>Wingdings</vt:lpstr>
      <vt:lpstr>Ion Boardroom</vt:lpstr>
      <vt:lpstr>PowerPoint Presentation</vt:lpstr>
      <vt:lpstr>В сегодняшней лекции</vt:lpstr>
      <vt:lpstr>Windows-форма</vt:lpstr>
      <vt:lpstr>Windows-форма</vt:lpstr>
      <vt:lpstr>Partial-классы</vt:lpstr>
      <vt:lpstr>Partial-классы</vt:lpstr>
      <vt:lpstr>Контролы</vt:lpstr>
      <vt:lpstr>Генеарция кода в Designer.cs</vt:lpstr>
      <vt:lpstr>Partial class definition</vt:lpstr>
      <vt:lpstr>InitializeComponent</vt:lpstr>
      <vt:lpstr>События главной формы</vt:lpstr>
      <vt:lpstr>Events on forms or controls</vt:lpstr>
      <vt:lpstr>События</vt:lpstr>
      <vt:lpstr>События</vt:lpstr>
      <vt:lpstr>Сообщение между формами</vt:lpstr>
      <vt:lpstr>Сообщение между формами</vt:lpstr>
      <vt:lpstr>Файловые диалоги</vt:lpstr>
      <vt:lpstr>Файловые диалоги</vt:lpstr>
      <vt:lpstr>FolderBrowserDialog</vt:lpstr>
      <vt:lpstr>FolderBrowserDialog</vt:lpstr>
      <vt:lpstr>ErrorProvider</vt:lpstr>
      <vt:lpstr>ErrorProvider</vt:lpstr>
      <vt:lpstr>Валидация</vt:lpstr>
      <vt:lpstr>Валидация</vt:lpstr>
      <vt:lpstr>Валидация с ErrorProvider’ом</vt:lpstr>
      <vt:lpstr>Валидация с ErrorProvider’ом</vt:lpstr>
      <vt:lpstr>Заключение</vt:lpstr>
      <vt:lpstr>Что дальше?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1134</cp:revision>
  <dcterms:created xsi:type="dcterms:W3CDTF">2003-06-18T01:49:53Z</dcterms:created>
  <dcterms:modified xsi:type="dcterms:W3CDTF">2016-11-18T22:39:55Z</dcterms:modified>
</cp:coreProperties>
</file>