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4" r:id="rId1"/>
  </p:sldMasterIdLst>
  <p:notesMasterIdLst>
    <p:notesMasterId r:id="rId32"/>
  </p:notesMasterIdLst>
  <p:handoutMasterIdLst>
    <p:handoutMasterId r:id="rId33"/>
  </p:handoutMasterIdLst>
  <p:sldIdLst>
    <p:sldId id="310" r:id="rId2"/>
    <p:sldId id="282" r:id="rId3"/>
    <p:sldId id="284" r:id="rId4"/>
    <p:sldId id="285" r:id="rId5"/>
    <p:sldId id="287" r:id="rId6"/>
    <p:sldId id="316" r:id="rId7"/>
    <p:sldId id="317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14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90" r:id="rId29"/>
    <p:sldId id="312" r:id="rId30"/>
    <p:sldId id="313" r:id="rId31"/>
  </p:sldIdLst>
  <p:sldSz cx="9144000" cy="6858000" type="screen4x3"/>
  <p:notesSz cx="7099300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572" autoAdjust="0"/>
  </p:normalViewPr>
  <p:slideViewPr>
    <p:cSldViewPr>
      <p:cViewPr varScale="1">
        <p:scale>
          <a:sx n="68" d="100"/>
          <a:sy n="68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54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11DDBF-75DE-42C2-B586-B15EB81E4AC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8588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4DBDBD-0195-480F-A8D9-21421E83462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EC6E5E36-44BF-4293-BB5A-15AD94EE13F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610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ABDDFC46-19B1-426B-8135-8EE7B5B5509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742498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A07C86FB-A4BE-4575-8217-4A3184C6ADA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320053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B30E0230-61AC-4367-8493-C8D32E0C6AA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941960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141D7782-EDB0-4AD4-A2C2-5B887C79F30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582725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CDECA584-79BA-44EE-A08A-22CF5D57D7C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619448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2B79A1BE-8483-4F67-BCCB-99C6FE9E2A1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79288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4FAFCEA5-DA4F-43F1-A690-83C0526C2C7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494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5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324 h 2752"/>
              <a:gd name="T4" fmla="*/ 0 w 4960"/>
              <a:gd name="T5" fmla="*/ 1992 h 2752"/>
              <a:gd name="T6" fmla="*/ 0 w 4960"/>
              <a:gd name="T7" fmla="*/ 2752 h 2752"/>
              <a:gd name="T8" fmla="*/ 4960 w 4960"/>
              <a:gd name="T9" fmla="*/ 2752 h 2752"/>
              <a:gd name="T10" fmla="*/ 4960 w 4960"/>
              <a:gd name="T11" fmla="*/ 1992 h 2752"/>
              <a:gd name="T12" fmla="*/ 4960 w 4960"/>
              <a:gd name="T13" fmla="*/ 324 h 2752"/>
              <a:gd name="T14" fmla="*/ 4960 w 4960"/>
              <a:gd name="T15" fmla="*/ 0 h 2752"/>
              <a:gd name="T16" fmla="*/ 4960 w 4960"/>
              <a:gd name="T17" fmla="*/ 0 h 2752"/>
              <a:gd name="T18" fmla="*/ 4734 w 4960"/>
              <a:gd name="T19" fmla="*/ 34 h 2752"/>
              <a:gd name="T20" fmla="*/ 4510 w 4960"/>
              <a:gd name="T21" fmla="*/ 64 h 2752"/>
              <a:gd name="T22" fmla="*/ 4284 w 4960"/>
              <a:gd name="T23" fmla="*/ 90 h 2752"/>
              <a:gd name="T24" fmla="*/ 4060 w 4960"/>
              <a:gd name="T25" fmla="*/ 114 h 2752"/>
              <a:gd name="T26" fmla="*/ 3836 w 4960"/>
              <a:gd name="T27" fmla="*/ 132 h 2752"/>
              <a:gd name="T28" fmla="*/ 3614 w 4960"/>
              <a:gd name="T29" fmla="*/ 146 h 2752"/>
              <a:gd name="T30" fmla="*/ 3392 w 4960"/>
              <a:gd name="T31" fmla="*/ 158 h 2752"/>
              <a:gd name="T32" fmla="*/ 3174 w 4960"/>
              <a:gd name="T33" fmla="*/ 166 h 2752"/>
              <a:gd name="T34" fmla="*/ 2960 w 4960"/>
              <a:gd name="T35" fmla="*/ 172 h 2752"/>
              <a:gd name="T36" fmla="*/ 2748 w 4960"/>
              <a:gd name="T37" fmla="*/ 174 h 2752"/>
              <a:gd name="T38" fmla="*/ 2542 w 4960"/>
              <a:gd name="T39" fmla="*/ 174 h 2752"/>
              <a:gd name="T40" fmla="*/ 2338 w 4960"/>
              <a:gd name="T41" fmla="*/ 174 h 2752"/>
              <a:gd name="T42" fmla="*/ 2140 w 4960"/>
              <a:gd name="T43" fmla="*/ 170 h 2752"/>
              <a:gd name="T44" fmla="*/ 1948 w 4960"/>
              <a:gd name="T45" fmla="*/ 164 h 2752"/>
              <a:gd name="T46" fmla="*/ 1762 w 4960"/>
              <a:gd name="T47" fmla="*/ 156 h 2752"/>
              <a:gd name="T48" fmla="*/ 1582 w 4960"/>
              <a:gd name="T49" fmla="*/ 148 h 2752"/>
              <a:gd name="T50" fmla="*/ 1410 w 4960"/>
              <a:gd name="T51" fmla="*/ 138 h 2752"/>
              <a:gd name="T52" fmla="*/ 1244 w 4960"/>
              <a:gd name="T53" fmla="*/ 128 h 2752"/>
              <a:gd name="T54" fmla="*/ 1088 w 4960"/>
              <a:gd name="T55" fmla="*/ 116 h 2752"/>
              <a:gd name="T56" fmla="*/ 938 w 4960"/>
              <a:gd name="T57" fmla="*/ 104 h 2752"/>
              <a:gd name="T58" fmla="*/ 668 w 4960"/>
              <a:gd name="T59" fmla="*/ 78 h 2752"/>
              <a:gd name="T60" fmla="*/ 438 w 4960"/>
              <a:gd name="T61" fmla="*/ 54 h 2752"/>
              <a:gd name="T62" fmla="*/ 254 w 4960"/>
              <a:gd name="T63" fmla="*/ 34 h 2752"/>
              <a:gd name="T64" fmla="*/ 116 w 4960"/>
              <a:gd name="T65" fmla="*/ 16 h 2752"/>
              <a:gd name="T66" fmla="*/ 0 w 4960"/>
              <a:gd name="T67" fmla="*/ 0 h 2752"/>
              <a:gd name="T68" fmla="*/ 0 w 4960"/>
              <a:gd name="T69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4320 h 4320"/>
              <a:gd name="T4" fmla="*/ 5760 w 5760"/>
              <a:gd name="T5" fmla="*/ 4320 h 4320"/>
              <a:gd name="T6" fmla="*/ 5760 w 5760"/>
              <a:gd name="T7" fmla="*/ 0 h 4320"/>
              <a:gd name="T8" fmla="*/ 0 w 5760"/>
              <a:gd name="T9" fmla="*/ 0 h 4320"/>
              <a:gd name="T10" fmla="*/ 5444 w 5760"/>
              <a:gd name="T11" fmla="*/ 4004 h 4320"/>
              <a:gd name="T12" fmla="*/ 324 w 5760"/>
              <a:gd name="T13" fmla="*/ 4004 h 4320"/>
              <a:gd name="T14" fmla="*/ 324 w 5760"/>
              <a:gd name="T15" fmla="*/ 324 h 4320"/>
              <a:gd name="T16" fmla="*/ 5444 w 5760"/>
              <a:gd name="T17" fmla="*/ 324 h 4320"/>
              <a:gd name="T18" fmla="*/ 5444 w 5760"/>
              <a:gd name="T19" fmla="*/ 400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3F921569-4D33-4373-BD19-8C7C14E051E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231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69B70-75BB-4A78-AB37-118417B1453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36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6EBED1B0-A9EE-4505-8F90-583917F2C81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667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BC23F-E8F4-432A-828D-3D86C94B850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300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48B44-EFBA-48EF-AC10-6509526B544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480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76BF-2560-4077-BF48-3A53848BC3B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53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04E6228B-9084-4897-8F66-F6A418281A4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7496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00ACDE8B-7B94-4B9C-BE20-7F8BC82A101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922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2A187F23-5AB2-4ABE-B3AF-AE35306D40E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93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2BF08E3-9C86-43F9-B64E-333E1003DC0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95" r:id="rId2"/>
    <p:sldLayoutId id="2147484100" r:id="rId3"/>
    <p:sldLayoutId id="2147484096" r:id="rId4"/>
    <p:sldLayoutId id="2147484097" r:id="rId5"/>
    <p:sldLayoutId id="2147484098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3600"/>
              <a:t>MVC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77900" y="765175"/>
            <a:ext cx="8058150" cy="1079500"/>
          </a:xfrm>
        </p:spPr>
        <p:txBody>
          <a:bodyPr/>
          <a:lstStyle/>
          <a:p>
            <a:r>
              <a:rPr lang="ru-RU" altLang="en-US"/>
              <a:t>Представление</a:t>
            </a:r>
            <a:endParaRPr lang="en-NZ" alt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77900" y="2420938"/>
            <a:ext cx="7339013" cy="1079500"/>
          </a:xfrm>
        </p:spPr>
        <p:txBody>
          <a:bodyPr/>
          <a:lstStyle/>
          <a:p>
            <a:r>
              <a:rPr lang="ru-RU" altLang="en-US" sz="2000"/>
              <a:t>Будем использовать </a:t>
            </a:r>
            <a:r>
              <a:rPr lang="en-NZ" altLang="en-US" sz="2000"/>
              <a:t>Index.cshtml </a:t>
            </a:r>
            <a:r>
              <a:rPr lang="ru-RU" altLang="en-US" sz="2000"/>
              <a:t>для отображения данных на странице </a:t>
            </a:r>
            <a:r>
              <a:rPr lang="en-US" altLang="en-US" sz="2000"/>
              <a:t>Home</a:t>
            </a:r>
            <a:endParaRPr lang="en-NZ" altLang="en-US" sz="2000"/>
          </a:p>
          <a:p>
            <a:endParaRPr lang="en-NZ" altLang="en-US" sz="200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82707D-86F1-4583-9F31-74C9B5D6365E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0013" y="3500438"/>
            <a:ext cx="6553200" cy="27590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@model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IEnumerable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&lt;WebApplication3.Models.Employee&gt;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@{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ViewBag.Title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"People";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WebGrid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grid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WebGrid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(Model);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&lt;h2&gt;People&lt;/h2&gt;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ViewBag.j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grid.GetHtml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(columns: new []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grid.Column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surname","Last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Name"),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grid.Column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","Given Names"),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grid.Column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appointDate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",</a:t>
            </a:r>
            <a:b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"Date of Appointment")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Результат</a:t>
            </a:r>
            <a:endParaRPr lang="en-NZ" altLang="en-US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BBA4912B-2840-4210-B0B1-DF25CD82114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76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276475"/>
            <a:ext cx="7345362" cy="4356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Посмотрим поближе</a:t>
            </a:r>
            <a:endParaRPr lang="en-NZ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9750" y="2489200"/>
            <a:ext cx="5040313" cy="40354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Нажмите 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‘Inspect element’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Chrome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одной из ячеек таблицы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Здесь нет ни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WebGrid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‘a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ни </a:t>
            </a:r>
            <a:r>
              <a:rPr lang="en-NZ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ViewBag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’a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Примерно так же как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 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был скомпилирован в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CIL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синтаксис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Razor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был сконвертирован в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Таким образом 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стороне сервера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были выполнены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запросы к базе данных, создан и отформатирован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HTML-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контент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D8B647-03BB-4D2B-A5CB-E9F71983A582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867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924175"/>
            <a:ext cx="3019425" cy="2333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Стилизация</a:t>
            </a:r>
            <a:endParaRPr lang="en-NZ" alt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65138" y="2205038"/>
            <a:ext cx="8283575" cy="36496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может добавить параметр 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 конструктору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Grid’a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ru-RU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файле 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Site.css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можем создавать стили для любых элементов, добавляя к ним соответствующие стили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ru-RU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также можем менять любые тэги 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всего сайта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C7AC3A-9C3A-4EC3-B5EE-4965AF8B1587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313" y="2636838"/>
            <a:ext cx="7850187" cy="5032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grid.GetHtml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(columns: new []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grid.Column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surname","Last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Name",style:"surname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"),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38" y="4200525"/>
            <a:ext cx="7851775" cy="912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.surname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font-style: italic;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width: 150px;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313" y="5854700"/>
            <a:ext cx="7848600" cy="719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tr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background-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color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: #ffe030;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Изменение данных</a:t>
            </a:r>
            <a:endParaRPr lang="en-NZ" altLang="en-US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E804B2A6-4EE5-40BE-89D1-4B8728E83883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072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73463"/>
            <a:ext cx="3571875" cy="2776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649288" y="2420938"/>
            <a:ext cx="3635375" cy="935037"/>
          </a:xfrm>
          <a:prstGeom prst="wedgeRoundRectCallout">
            <a:avLst>
              <a:gd name="adj1" fmla="val 20795"/>
              <a:gd name="adj2" fmla="val 883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Кнопка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“Edit”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будет вести на экран изменения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и сохранения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данных определённой записи</a:t>
            </a:r>
            <a:endParaRPr lang="en-US" altLang="en-US" sz="1600" b="1" u="sng" dirty="0">
              <a:latin typeface="Courier New" pitchFamily="49" charset="0"/>
            </a:endParaRPr>
          </a:p>
        </p:txBody>
      </p:sp>
      <p:pic>
        <p:nvPicPr>
          <p:cNvPr id="3072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" b="14073"/>
          <a:stretch>
            <a:fillRect/>
          </a:stretch>
        </p:blipFill>
        <p:spPr bwMode="auto">
          <a:xfrm>
            <a:off x="4546600" y="2492375"/>
            <a:ext cx="4057650" cy="3097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067175" y="3835400"/>
            <a:ext cx="4333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Логика обновления в </a:t>
            </a:r>
            <a:r>
              <a:rPr lang="en-NZ" altLang="en-US"/>
              <a:t>MVC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63600" y="2349500"/>
            <a:ext cx="7605713" cy="1079500"/>
          </a:xfrm>
        </p:spPr>
        <p:txBody>
          <a:bodyPr/>
          <a:lstStyle/>
          <a:p>
            <a:r>
              <a:rPr lang="ru-RU" altLang="en-US"/>
              <a:t>Создадим логику обновления</a:t>
            </a:r>
            <a:endParaRPr lang="en-NZ" altLang="en-US"/>
          </a:p>
          <a:p>
            <a:pPr lvl="1"/>
            <a:r>
              <a:rPr lang="ru-RU" altLang="en-US"/>
              <a:t>В файле</a:t>
            </a:r>
            <a:r>
              <a:rPr lang="en-NZ" altLang="en-US"/>
              <a:t> HomeController.cs </a:t>
            </a:r>
            <a:r>
              <a:rPr lang="ru-RU" altLang="en-US"/>
              <a:t>нам нужен новый метод, который будет обрабатывать запросы на изменение</a:t>
            </a:r>
            <a:endParaRPr lang="en-NZ" altLang="en-US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184489-9BAD-4648-BD9D-5EDC084C324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713" y="3644900"/>
            <a:ext cx="7848600" cy="2760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public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ActionResult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Edit(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id)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ViewBag.Message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String.Format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"Your are editing the record for employee ID #{0}.",id);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Employee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db.Employees.Find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(id);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if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== null)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 return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HttpNotFound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return View(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Логика обновления в </a:t>
            </a:r>
            <a:r>
              <a:rPr lang="en-US" altLang="en-US"/>
              <a:t>MVC</a:t>
            </a:r>
            <a:endParaRPr lang="en-NZ" alt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81025" y="2420938"/>
            <a:ext cx="7888288" cy="3881437"/>
          </a:xfrm>
        </p:spPr>
        <p:txBody>
          <a:bodyPr/>
          <a:lstStyle/>
          <a:p>
            <a:r>
              <a:rPr lang="ru-RU" altLang="en-US"/>
              <a:t>В файле</a:t>
            </a:r>
            <a:r>
              <a:rPr lang="en-NZ" altLang="en-US"/>
              <a:t> HomeController.cs </a:t>
            </a:r>
            <a:r>
              <a:rPr lang="ru-RU" altLang="en-US"/>
              <a:t>нам нужен ещё один метод </a:t>
            </a:r>
            <a:r>
              <a:rPr lang="en-US" altLang="en-US"/>
              <a:t>Edit</a:t>
            </a:r>
            <a:endParaRPr lang="en-NZ" altLang="en-US"/>
          </a:p>
          <a:p>
            <a:pPr lvl="1"/>
            <a:r>
              <a:rPr lang="ru-RU" altLang="en-US"/>
              <a:t>Эта версия будет обратывать запросы на сохранение</a:t>
            </a:r>
            <a:r>
              <a:rPr lang="en-NZ" altLang="en-US"/>
              <a:t> </a:t>
            </a:r>
            <a:r>
              <a:rPr lang="ru-RU" altLang="en-US"/>
              <a:t>изменённой юзером информации</a:t>
            </a:r>
            <a:endParaRPr lang="en-NZ" alt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E9B0A7-E81E-45B1-8E59-BD1CF402232F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025" y="3644900"/>
            <a:ext cx="7848600" cy="2349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[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HttpPost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]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public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ActionResult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Edit(Employee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if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ModelState.IsValid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db.Entry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).State =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EntityState.Modified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db.SaveChanges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return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RedirectToAction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("Index");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return View(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Вызов контроллера</a:t>
            </a:r>
            <a:endParaRPr lang="en-NZ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38766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Добавим </a:t>
            </a:r>
            <a:r>
              <a:rPr lang="en-NZ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ActionLink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WebGrid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этого используем следующий код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NZ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grid.Column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(header: "Edit",</a:t>
            </a:r>
            <a:b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format: (item) =&gt;</a:t>
            </a:r>
            <a:b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NZ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Html.ActionLink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("Edit", "Edit", new { id=item.id }))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Рассмотрим использованный синтаксис 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Razor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Параметр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‘format’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методе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Column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означает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можешь положить сюда всё, что может быть отображено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таблице ряд за рядом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Создаём </a:t>
            </a:r>
            <a:r>
              <a:rPr lang="en-NZ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ActionLink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названием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“Edit”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призванием вызывать метод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Edit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нашем контроллере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ru-RU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указывает идентификатор текущего элемента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обычно это вервичных ключ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чтобы передать его в метод контроллера и вызвать логику обновления нужного элемента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15D2F0-335F-499C-8547-9992A2CD9BF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Посмотрим в</a:t>
            </a:r>
            <a:r>
              <a:rPr lang="en-NZ" altLang="en-US"/>
              <a:t> HTML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65188" y="3068638"/>
            <a:ext cx="3852862" cy="3027362"/>
          </a:xfrm>
        </p:spPr>
        <p:txBody>
          <a:bodyPr/>
          <a:lstStyle/>
          <a:p>
            <a:r>
              <a:rPr lang="ru-RU" altLang="en-US"/>
              <a:t>Параметр </a:t>
            </a:r>
            <a:r>
              <a:rPr lang="en-NZ" altLang="en-US"/>
              <a:t>‘format’ </a:t>
            </a:r>
            <a:r>
              <a:rPr lang="ru-RU" altLang="en-US"/>
              <a:t>позволил серверу сгенерировать относительную ссылку к странице</a:t>
            </a:r>
            <a:r>
              <a:rPr lang="en-NZ" altLang="en-US"/>
              <a:t> </a:t>
            </a:r>
            <a:r>
              <a:rPr lang="ru-RU" altLang="en-US"/>
              <a:t>редактирования в контроллере</a:t>
            </a:r>
            <a:r>
              <a:rPr lang="en-NZ" altLang="en-US"/>
              <a:t> Home</a:t>
            </a:r>
            <a:br>
              <a:rPr lang="en-NZ" altLang="en-US"/>
            </a:br>
            <a:r>
              <a:rPr lang="ru-RU" altLang="en-US"/>
              <a:t>с параметром равным идентификатору, который для каждой записи в таблице будет уникальным</a:t>
            </a:r>
            <a:r>
              <a:rPr lang="en-NZ" altLang="en-US"/>
              <a:t>.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F6C7DAF-48EC-4BCE-9C1E-2E452E7FAB57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482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357563"/>
            <a:ext cx="3629025" cy="1876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Представление </a:t>
            </a:r>
            <a:r>
              <a:rPr lang="en-NZ" altLang="en-US"/>
              <a:t>Edit.cshtml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9750" y="2284413"/>
            <a:ext cx="8064500" cy="143192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Нажимае правой кнопкой по папке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View 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Autogenerate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view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675BE0-1261-4549-A158-1934C8433C5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4479925"/>
            <a:ext cx="777716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@model WebApplication3.Models.Employee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@{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ViewBag.Title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"Edit";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35475" y="5127625"/>
            <a:ext cx="4168775" cy="1325563"/>
          </a:xfrm>
          <a:prstGeom prst="wedgeRoundRectCallout">
            <a:avLst>
              <a:gd name="adj1" fmla="val -58949"/>
              <a:gd name="adj2" fmla="val -43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В верхней части представления вы увидите строку, начинающуюся на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@model,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которая показывает модель, которая используется в этом представлении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 сегодняшней лекции</a:t>
            </a:r>
            <a:endParaRPr lang="en-NZ" alt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63600" y="2636838"/>
            <a:ext cx="7605713" cy="3382962"/>
          </a:xfrm>
        </p:spPr>
        <p:txBody>
          <a:bodyPr/>
          <a:lstStyle/>
          <a:p>
            <a:r>
              <a:rPr lang="ru-RU" altLang="en-US"/>
              <a:t>Научимся работать с шаблоном</a:t>
            </a:r>
            <a:r>
              <a:rPr lang="en-NZ" altLang="en-US"/>
              <a:t> ASP.NET MVC </a:t>
            </a:r>
            <a:r>
              <a:rPr lang="ru-RU" altLang="en-US"/>
              <a:t>проектоа для веб-приложени в</a:t>
            </a:r>
            <a:r>
              <a:rPr lang="en-NZ" altLang="en-US"/>
              <a:t> VS</a:t>
            </a:r>
            <a:r>
              <a:rPr lang="ru-RU" altLang="en-US"/>
              <a:t>, включая:</a:t>
            </a:r>
          </a:p>
          <a:p>
            <a:pPr lvl="1"/>
            <a:r>
              <a:rPr lang="ru-RU" altLang="en-US"/>
              <a:t>Взаимодействие</a:t>
            </a:r>
            <a:r>
              <a:rPr lang="en-NZ" altLang="en-US"/>
              <a:t> </a:t>
            </a:r>
            <a:r>
              <a:rPr lang="ru-RU" altLang="en-US"/>
              <a:t>модели, отображения и контроллера</a:t>
            </a:r>
            <a:r>
              <a:rPr lang="en-NZ" altLang="en-US"/>
              <a:t> </a:t>
            </a:r>
            <a:r>
              <a:rPr lang="ru-RU" altLang="en-US"/>
              <a:t>с доступом к базе данных</a:t>
            </a:r>
            <a:endParaRPr lang="en-NZ" altLang="en-US"/>
          </a:p>
          <a:p>
            <a:pPr lvl="1"/>
            <a:r>
              <a:rPr lang="ru-RU" altLang="en-US"/>
              <a:t>Использование</a:t>
            </a:r>
            <a:r>
              <a:rPr lang="en-NZ" altLang="en-US"/>
              <a:t> </a:t>
            </a:r>
            <a:r>
              <a:rPr lang="ru-RU" altLang="en-US"/>
              <a:t>ситаксиса </a:t>
            </a:r>
            <a:r>
              <a:rPr lang="en-NZ" altLang="en-US"/>
              <a:t>Razor </a:t>
            </a:r>
            <a:r>
              <a:rPr lang="ru-RU" altLang="en-US"/>
              <a:t>в файлах</a:t>
            </a:r>
            <a:r>
              <a:rPr lang="en-NZ" altLang="en-US"/>
              <a:t> .cshtml </a:t>
            </a:r>
            <a:r>
              <a:rPr lang="ru-RU" altLang="en-US"/>
              <a:t>для разработки отображений</a:t>
            </a:r>
            <a:endParaRPr lang="en-NZ" altLang="en-US"/>
          </a:p>
          <a:p>
            <a:pPr lvl="1"/>
            <a:r>
              <a:rPr lang="ru-RU" altLang="en-US"/>
              <a:t>Произведение простейшей валидации данных с использованием аннотаций к данным</a:t>
            </a:r>
            <a:endParaRPr lang="en-NZ" alt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757BC2-73AF-43B0-AF2A-79774D3FFDE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Adding the view, Edit.cshtml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90550" y="2349500"/>
            <a:ext cx="7878763" cy="647700"/>
          </a:xfrm>
        </p:spPr>
        <p:txBody>
          <a:bodyPr/>
          <a:lstStyle/>
          <a:p>
            <a:r>
              <a:rPr lang="en-NZ" altLang="en-US"/>
              <a:t>VS </a:t>
            </a:r>
            <a:r>
              <a:rPr lang="ru-RU" altLang="en-US"/>
              <a:t>сгенерирует форму по шаблону редактирования</a:t>
            </a:r>
            <a:r>
              <a:rPr lang="en-NZ" altLang="en-US"/>
              <a:t>: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9068E9-28C6-474E-BB78-CA391C675281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013" y="2922588"/>
            <a:ext cx="8351837" cy="3579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@using 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Html.BeginForm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Html.AntiForgeryToken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	&lt;div class="form-horizontal"&gt;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&lt;h4&gt;Employee&lt;/h4&gt;  &lt;hr /&gt;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Html.ValidationSummary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(true)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Html.HiddenFor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(model =&gt; model.id)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&lt;div class="form-group"&gt;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Html.LabelFor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(model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model.surname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new { @class = "control-label col-md-2" })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&lt;div class="col-md-10"&gt;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Html.EditorFor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(model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model.surname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Html.ValidationMessageFor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(model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model.surname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&lt;/div&gt;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&lt;/div&gt;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84888" y="3767138"/>
            <a:ext cx="2879725" cy="1090612"/>
          </a:xfrm>
          <a:prstGeom prst="wedgeRoundRectCallout">
            <a:avLst>
              <a:gd name="adj1" fmla="val -19447"/>
              <a:gd name="adj2" fmla="val 565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Вы, конечно же, можете редактировать сгенерированную форму в соостветствии со своими потребностями добавляя и убирая стили и элементы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643438" y="2789238"/>
            <a:ext cx="3430587" cy="928687"/>
          </a:xfrm>
          <a:prstGeom prst="wedgeRoundRectCallout">
            <a:avLst>
              <a:gd name="adj1" fmla="val -29661"/>
              <a:gd name="adj2" fmla="val 879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Важно: идентификатор объекта нужен для определения какой объект будет обновлён, но скрыт от редактирования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586537" cy="709613"/>
          </a:xfrm>
        </p:spPr>
        <p:txBody>
          <a:bodyPr/>
          <a:lstStyle/>
          <a:p>
            <a:r>
              <a:rPr lang="en-NZ" altLang="en-US"/>
              <a:t>HTML </a:t>
            </a:r>
            <a:r>
              <a:rPr lang="ru-RU" altLang="en-US"/>
              <a:t>формы редактирования</a:t>
            </a:r>
            <a:endParaRPr lang="en-NZ" altLang="en-US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ACFF67E2-73B8-4B8D-B238-E91D872367D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3789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4810125" cy="3990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5349875" y="2444750"/>
            <a:ext cx="3594100" cy="1128713"/>
          </a:xfrm>
          <a:prstGeom prst="wedgeRoundRectCallout">
            <a:avLst>
              <a:gd name="adj1" fmla="val -55985"/>
              <a:gd name="adj2" fmla="val -261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генерирует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форму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которая возвращается в качестве результата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на сервер методом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‘post’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и хранит в себе токен для безопасности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054600" y="5627688"/>
            <a:ext cx="3889375" cy="920750"/>
          </a:xfrm>
          <a:prstGeom prst="wedgeRoundRectCallout">
            <a:avLst>
              <a:gd name="adj1" fmla="val -54043"/>
              <a:gd name="adj2" fmla="val -1043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Для строковых полей как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‘Surname’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будет сгенерированы тэги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&lt;label&gt;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а также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&lt;span&gt;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для валидации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580063" y="3789363"/>
            <a:ext cx="3349625" cy="1247775"/>
          </a:xfrm>
          <a:prstGeom prst="wedgeRoundRectCallout">
            <a:avLst>
              <a:gd name="adj1" fmla="val -61865"/>
              <a:gd name="adj2" fmla="val -332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Первичный ключ хранится в скрытом поле, тем не менее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механически добавляет валидацию этого поля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Валидация даты</a:t>
            </a:r>
            <a:endParaRPr lang="en-NZ" altLang="en-US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/>
              <a:t>Let’s go back and look at some revision of our Model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83A819-97EC-4506-861A-A55B71D8AF0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150" y="2349500"/>
            <a:ext cx="7777163" cy="3179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[Table(“Employee")]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class Employee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[Key]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id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[Required]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string surname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[Display(Name="Given Names")]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string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[Display(Name = "Date of Appointment")]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[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DataType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DataType.Date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)]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[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DisplayFormat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DataFormatString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"{0:yyyy-MM-dd}",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ApplyFormatInEditMode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true)]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DateTime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appointDate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124075" y="5529263"/>
            <a:ext cx="5903913" cy="1223962"/>
          </a:xfrm>
          <a:prstGeom prst="wedgeRoundRectCallout">
            <a:avLst>
              <a:gd name="adj1" fmla="val -30347"/>
              <a:gd name="adj2" fmla="val -88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Для свойства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DateOfBirth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мы используем аннотации к данным чтобы удостовериться в том, что присланную строку можно сконвертировать в тип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Date.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Также мы используем формат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-MM-</a:t>
            </a: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для восприятия строки браузером в этом виде.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NZ" altLang="en-US"/>
              <a:t>Edit.cshtml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0E062E-C954-43FD-A360-03132B03858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88" y="2435225"/>
            <a:ext cx="7994650" cy="399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&lt;div class="form-group"&gt;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Html.LabelFor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(model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model.appointDate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new { @class = "control-label col-md-2" })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&lt;div class="col-md-10"&gt;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Html.EditorFor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(model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model.appointDate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Html.ValidationMessageFor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(model =&gt;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model.appointDate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&lt;/div&gt;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&lt;/div&gt;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&lt;div class="form-group"&gt;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&lt;div class="col-md-offset-2 col-md-10"&gt;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&lt;input type="submit" value="Save" class="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btn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btn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-default" /&gt;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&lt;/div&gt;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&lt;/div&gt;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&lt;/div&gt;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@section Scripts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Scripts.Render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("~/bundles/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jqueryval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867400" y="4833938"/>
            <a:ext cx="2881313" cy="1331912"/>
          </a:xfrm>
          <a:prstGeom prst="wedgeRoundRectCallout">
            <a:avLst>
              <a:gd name="adj1" fmla="val -71048"/>
              <a:gd name="adj2" fmla="val 307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В секциях, которые помечаются ключевым словом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section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можно добавлять дополнительные элементы, такие как библиотеки </a:t>
            </a: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165850" y="3824288"/>
            <a:ext cx="2439988" cy="496887"/>
          </a:xfrm>
          <a:prstGeom prst="wedgeRoundRectCallout">
            <a:avLst>
              <a:gd name="adj1" fmla="val -40929"/>
              <a:gd name="adj2" fmla="val 739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Кнопка отправки формы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с именем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‘Save’)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Немного о колонке даты</a:t>
            </a:r>
            <a:endParaRPr lang="en-NZ" altLang="en-US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11188" y="2349500"/>
            <a:ext cx="7993062" cy="424815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uk-UA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Нам не нужно врямя в переменной дат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ы, поэтому мы можем использовать выражение на 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Razor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uk-UA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слова видим магический объект 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‘item’</a:t>
            </a:r>
            <a:r>
              <a:rPr lang="en-NZ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alt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WebGrid</a:t>
            </a:r>
            <a:r>
              <a:rPr lang="en-NZ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uk-UA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</a:t>
            </a:r>
            <a:endParaRPr lang="en-NZ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используется при задании переменной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‘format:’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начинается с </a:t>
            </a:r>
            <a:r>
              <a:rPr lang="en-NZ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@&lt;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какойтотэг</a:t>
            </a:r>
            <a:r>
              <a:rPr lang="en-NZ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заканчивается на </a:t>
            </a:r>
            <a:r>
              <a:rPr lang="en-NZ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какойтотэг</a:t>
            </a:r>
            <a:r>
              <a:rPr lang="en-NZ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Контект внутри будет использоваться в каждой строке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Детали этого подхода:</a:t>
            </a:r>
            <a:endParaRPr lang="en-NZ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 http://msdn.microsoft.com/en-us/library/dd264739.aspx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E8A51E-4847-425E-9C5C-3601F96D5FD3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288" y="3068638"/>
            <a:ext cx="8281987" cy="912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grid.Column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(format:@&lt;text&gt;@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item.appointDate.ToShortDateString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()&lt;/text&gt;,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header:"Date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of Appointment"),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Атрибуты валидации</a:t>
            </a:r>
            <a:endParaRPr lang="en-NZ" altLang="en-US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63600" y="2205038"/>
            <a:ext cx="6346825" cy="3814762"/>
          </a:xfrm>
        </p:spPr>
        <p:txBody>
          <a:bodyPr/>
          <a:lstStyle/>
          <a:p>
            <a:r>
              <a:rPr lang="ru-RU" altLang="en-US" sz="1600"/>
              <a:t>Добавим числовое поле </a:t>
            </a:r>
            <a:r>
              <a:rPr lang="en-US" altLang="en-US" sz="1600"/>
              <a:t>‘Salary’</a:t>
            </a:r>
            <a:endParaRPr lang="en-NZ" altLang="en-US" sz="1600"/>
          </a:p>
          <a:p>
            <a:endParaRPr lang="en-NZ" altLang="en-US" sz="1600"/>
          </a:p>
          <a:p>
            <a:r>
              <a:rPr lang="ru-RU" altLang="en-US" sz="1600"/>
              <a:t>Добавим его в модель</a:t>
            </a:r>
            <a:endParaRPr lang="en-NZ" altLang="en-US" sz="1600"/>
          </a:p>
          <a:p>
            <a:endParaRPr lang="en-NZ" altLang="en-US" sz="1600"/>
          </a:p>
          <a:p>
            <a:r>
              <a:rPr lang="ru-RU" altLang="en-US" sz="1600"/>
              <a:t>Добавим его на представление</a:t>
            </a:r>
            <a:endParaRPr lang="en-NZ" altLang="en-US" sz="1600"/>
          </a:p>
          <a:p>
            <a:endParaRPr lang="en-NZ" altLang="en-US" sz="1600"/>
          </a:p>
          <a:p>
            <a:r>
              <a:rPr lang="ru-RU" altLang="en-US" sz="1600"/>
              <a:t>Также добавим к нему три выражения</a:t>
            </a:r>
            <a:r>
              <a:rPr lang="en-NZ" altLang="en-US" sz="1600"/>
              <a:t> @Html</a:t>
            </a:r>
            <a:r>
              <a:rPr lang="ru-RU" altLang="en-US" sz="1600"/>
              <a:t>:</a:t>
            </a:r>
            <a:r>
              <a:rPr lang="en-NZ" altLang="en-US" sz="1600"/>
              <a:t> </a:t>
            </a:r>
            <a:r>
              <a:rPr lang="ru-RU" altLang="en-US" sz="1600"/>
              <a:t>для имени</a:t>
            </a:r>
            <a:r>
              <a:rPr lang="en-NZ" altLang="en-US" sz="1600"/>
              <a:t>, </a:t>
            </a:r>
            <a:r>
              <a:rPr lang="ru-RU" altLang="en-US" sz="1600"/>
              <a:t>редактирования и валидации</a:t>
            </a:r>
            <a:endParaRPr lang="en-NZ" altLang="en-US" sz="1600"/>
          </a:p>
          <a:p>
            <a:r>
              <a:rPr lang="ru-RU" altLang="en-US" sz="1600"/>
              <a:t>Попробуем ввести невалидные данные:</a:t>
            </a:r>
            <a:endParaRPr lang="en-NZ" altLang="en-US" sz="160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6603524-4BF7-434B-8FDE-64FA67988D8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750" y="3324225"/>
            <a:ext cx="7777163" cy="307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public decimal Salary { get; set;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750" y="4046538"/>
            <a:ext cx="7777163" cy="3063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grid.Column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Salary","Salary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</a:t>
            </a:r>
          </a:p>
        </p:txBody>
      </p:sp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5608638"/>
            <a:ext cx="53530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546350"/>
            <a:ext cx="613886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Контроль ранга</a:t>
            </a:r>
            <a:endParaRPr lang="en-NZ" alt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63600" y="2224088"/>
            <a:ext cx="7605713" cy="2500312"/>
          </a:xfrm>
        </p:spPr>
        <p:txBody>
          <a:bodyPr/>
          <a:lstStyle/>
          <a:p>
            <a:r>
              <a:rPr lang="ru-RU" altLang="en-US" sz="1600"/>
              <a:t>Добавим в модель атрибут для ранга</a:t>
            </a:r>
            <a:endParaRPr lang="en-NZ" altLang="en-US" sz="1600"/>
          </a:p>
          <a:p>
            <a:endParaRPr lang="en-NZ" altLang="en-US" sz="1600"/>
          </a:p>
          <a:p>
            <a:r>
              <a:rPr lang="ru-RU" altLang="en-US" sz="1600"/>
              <a:t>Это даст нам автоматическое валидационное сообщение</a:t>
            </a:r>
            <a:endParaRPr lang="en-NZ" altLang="en-US" sz="1600"/>
          </a:p>
          <a:p>
            <a:endParaRPr lang="en-NZ" altLang="en-US" sz="1600"/>
          </a:p>
          <a:p>
            <a:endParaRPr lang="en-NZ" altLang="en-US" sz="1600"/>
          </a:p>
          <a:p>
            <a:r>
              <a:rPr lang="ru-RU" altLang="en-US" sz="1600"/>
              <a:t>Мы можем кастомизировать сообщение об ошибке</a:t>
            </a:r>
            <a:endParaRPr lang="en-NZ" altLang="en-US" sz="1600"/>
          </a:p>
          <a:p>
            <a:endParaRPr lang="en-NZ" altLang="en-US" sz="1600"/>
          </a:p>
          <a:p>
            <a:endParaRPr lang="en-NZ" altLang="en-US" sz="1600"/>
          </a:p>
          <a:p>
            <a:endParaRPr lang="en-NZ" altLang="en-US" sz="160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BD60F1AB-62EB-48E8-8028-0D1E7EFD1BD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00" y="2597150"/>
            <a:ext cx="7777163" cy="307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[Range(8000,400000)]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225" y="4797425"/>
            <a:ext cx="7777163" cy="512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[Range(8000,400000,ErrorMessage="This is outside the salary range allowed by the employment agreement")]</a:t>
            </a:r>
          </a:p>
        </p:txBody>
      </p: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357563"/>
            <a:ext cx="6429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543550"/>
            <a:ext cx="7620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Контроль ранга</a:t>
            </a:r>
            <a:endParaRPr lang="en-NZ" altLang="en-US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63600" y="5073650"/>
            <a:ext cx="6877050" cy="94615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ru-RU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достаточно много аннотаций к данным, которые позволяют кастомизировать валидацию на клиенте очень тонко</a:t>
            </a:r>
            <a:endParaRPr lang="en-NZ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106557B8-0630-4D9C-9730-7577D0865280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2492375"/>
            <a:ext cx="874236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1116013" y="3890963"/>
            <a:ext cx="2303462" cy="860425"/>
          </a:xfrm>
          <a:prstGeom prst="wedgeRoundRectCallout">
            <a:avLst>
              <a:gd name="adj1" fmla="val 6986"/>
              <a:gd name="adj2" fmla="val -691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Число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“0.00”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входящиее значение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72000" y="3865563"/>
            <a:ext cx="3671888" cy="860425"/>
          </a:xfrm>
          <a:prstGeom prst="wedgeRoundRectCallout">
            <a:avLst>
              <a:gd name="adj1" fmla="val -35054"/>
              <a:gd name="adj2" fmla="val -113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Атбрибуты данных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построены таким образом, чтобы удобно взаимодействовать с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jQuery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Заключение</a:t>
            </a:r>
            <a:endParaRPr lang="en-NZ" alt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C#/.NET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мощный язык в паре с мощным фреймворком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(API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среда выполнения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поддерживаемой средой разработки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Используя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ADO.NET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EF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использовать в ваших приложения работу с базой данных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Шаблоны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позволяют легко создавать удобные шаблоны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различным типов приложений таки как приложения 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Forms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Forms, Web API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т.д.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1A9CB6-5CDA-443D-A343-5D508419F20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/>
          <a:lstStyle/>
          <a:p>
            <a:r>
              <a:rPr lang="ru-RU" altLang="en-US"/>
              <a:t>Создайте простое </a:t>
            </a:r>
            <a:r>
              <a:rPr lang="en-US" altLang="en-US"/>
              <a:t>MVC-</a:t>
            </a:r>
            <a:r>
              <a:rPr lang="ru-RU" altLang="en-US"/>
              <a:t>приложение</a:t>
            </a:r>
          </a:p>
          <a:p>
            <a:r>
              <a:rPr lang="ru-RU" altLang="en-US"/>
              <a:t>Создайте модель, связанную с предметной областью по вашему усмотрению</a:t>
            </a:r>
          </a:p>
          <a:p>
            <a:r>
              <a:rPr lang="ru-RU" altLang="en-US"/>
              <a:t>Настройте базу данных</a:t>
            </a:r>
          </a:p>
          <a:p>
            <a:r>
              <a:rPr lang="ru-RU" altLang="en-US"/>
              <a:t>Создайте контроллер для выполнения </a:t>
            </a:r>
            <a:r>
              <a:rPr lang="en-US" altLang="en-US"/>
              <a:t>CRUD</a:t>
            </a:r>
            <a:r>
              <a:rPr lang="ru-RU" altLang="en-US"/>
              <a:t>-операций над данной моделью</a:t>
            </a:r>
          </a:p>
          <a:p>
            <a:r>
              <a:rPr lang="ru-RU" altLang="en-US"/>
              <a:t>Наполните контроллеры </a:t>
            </a:r>
            <a:r>
              <a:rPr lang="en-US" altLang="en-US"/>
              <a:t>Action’</a:t>
            </a:r>
            <a:r>
              <a:rPr lang="uk-UA" altLang="en-US"/>
              <a:t>ами</a:t>
            </a:r>
          </a:p>
          <a:p>
            <a:r>
              <a:rPr lang="uk-UA" altLang="en-US"/>
              <a:t>Используйте стандартн</a:t>
            </a:r>
            <a:r>
              <a:rPr lang="ru-RU" altLang="en-US"/>
              <a:t>ые шаблоны </a:t>
            </a:r>
            <a:r>
              <a:rPr lang="en-US" altLang="en-US"/>
              <a:t>MVC</a:t>
            </a:r>
            <a:endParaRPr lang="ru-RU" altLang="en-US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C7C50C6-91F7-4E27-A1EA-B1768E7DAF5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6084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nvoking a controller action that expects a parameter 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852738"/>
            <a:ext cx="31146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Подход </a:t>
            </a:r>
            <a:r>
              <a:rPr lang="en-US" altLang="en-US"/>
              <a:t>MVC</a:t>
            </a:r>
            <a:endParaRPr lang="en-NZ" altLang="en-US"/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611188" y="2349500"/>
            <a:ext cx="5473700" cy="417512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Паттерн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MVC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призван разделить ответственность в приложении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данные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включая подключение к БД)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их ограничения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Представление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рендеринг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То, что показывается пользователю и детали того как юзер взаимодействует с приложением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Контроллер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Обрабатывает и отвечает на действия пользователя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Использует модель и выбирает следующее представление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52B070-9A0F-44D0-9D22-46537860AF8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55F5B1B-A59A-45D1-91A4-A0693A9A132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710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Проект</a:t>
            </a:r>
            <a:r>
              <a:rPr lang="en-NZ" altLang="en-US"/>
              <a:t> MVC </a:t>
            </a:r>
            <a:r>
              <a:rPr lang="ru-RU" altLang="en-US"/>
              <a:t>в</a:t>
            </a:r>
            <a:r>
              <a:rPr lang="en-NZ" altLang="en-US"/>
              <a:t> VS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0550" y="2420938"/>
            <a:ext cx="5276850" cy="40322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Состоит из многих частей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Controller, Model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View</a:t>
            </a:r>
          </a:p>
          <a:p>
            <a:pPr marL="960120" lvl="2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Контроллер</a:t>
            </a:r>
            <a:r>
              <a:rPr lang="en-NZ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описывает логику сёрфигна по веб-страницам</a:t>
            </a:r>
            <a:endParaRPr lang="en-NZ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</a:t>
            </a:r>
            <a:r>
              <a:rPr lang="en-NZ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определяет классы для контекста базы данных</a:t>
            </a:r>
            <a:endParaRPr lang="en-NZ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Представление определяет каждую страницу в виде 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cshtml</a:t>
            </a:r>
            <a:r>
              <a:rPr lang="en-NZ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один файл на страницу</a:t>
            </a:r>
            <a:r>
              <a:rPr lang="en-NZ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Web.config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эквивалент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NZ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App.config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других шаблонах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здесь хранятся строки соединения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сопутствующая информация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indent="-283464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Секция контент включает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</a:t>
            </a:r>
            <a:r>
              <a:rPr lang="en-NZ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стили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приложения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E98FED-0CCB-4A43-BB44-723B005D95A4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048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3" y="2339975"/>
            <a:ext cx="20637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692150"/>
            <a:ext cx="8058150" cy="1152525"/>
          </a:xfrm>
        </p:spPr>
        <p:txBody>
          <a:bodyPr/>
          <a:lstStyle/>
          <a:p>
            <a:r>
              <a:rPr lang="en-NZ" altLang="en-US"/>
              <a:t>MVC</a:t>
            </a:r>
            <a:r>
              <a:rPr lang="ru-RU" altLang="en-US"/>
              <a:t>-приложение</a:t>
            </a:r>
            <a:endParaRPr lang="en-NZ" altLang="en-US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56DC17-33D8-4ABF-8276-2BBA61280385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150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76475"/>
            <a:ext cx="81089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5335588" y="5445125"/>
            <a:ext cx="3302000" cy="936625"/>
          </a:xfrm>
          <a:prstGeom prst="wedgeRoundRectCallout">
            <a:avLst>
              <a:gd name="adj1" fmla="val -65192"/>
              <a:gd name="adj2" fmla="val -107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‘localhost’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означает, что приложение работает локально, используя сервер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IIS Express</a:t>
            </a:r>
            <a:endParaRPr lang="en-US" altLang="en-US" sz="1600" b="1" u="sng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/>
              <a:t>Пример контроллера</a:t>
            </a:r>
            <a:endParaRPr lang="en-NZ" alt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2349500"/>
            <a:ext cx="8064500" cy="399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class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HomeController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: Controller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ActionResult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Index()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return View();   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ActionResult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About()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ViewBag.Message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"Your application description page.";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return View();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ActionResult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Contact()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ViewBag.Message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"Your contact page.";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return View();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27088" y="715963"/>
            <a:ext cx="8058150" cy="990600"/>
          </a:xfrm>
        </p:spPr>
        <p:txBody>
          <a:bodyPr/>
          <a:lstStyle/>
          <a:p>
            <a:r>
              <a:rPr lang="ru-RU" altLang="en-US"/>
              <a:t>Пример контроллера</a:t>
            </a:r>
            <a:endParaRPr lang="en-NZ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9750" y="2349500"/>
            <a:ext cx="8064500" cy="3743325"/>
          </a:xfrm>
        </p:spPr>
        <p:txBody>
          <a:bodyPr/>
          <a:lstStyle/>
          <a:p>
            <a:r>
              <a:rPr lang="ru-RU" altLang="en-US"/>
              <a:t>У рассмотренного контроллера каждый метод имеет возвращаемый тип</a:t>
            </a:r>
            <a:r>
              <a:rPr lang="en-NZ" altLang="en-US"/>
              <a:t> ActionResult</a:t>
            </a:r>
            <a:r>
              <a:rPr lang="ru-RU" altLang="en-US"/>
              <a:t> соответствующий представлению и, соответственно, одной веб-странице</a:t>
            </a:r>
            <a:endParaRPr lang="en-NZ" altLang="en-US"/>
          </a:p>
          <a:p>
            <a:pPr lvl="1"/>
            <a:r>
              <a:rPr lang="ru-RU" altLang="en-US" sz="2000"/>
              <a:t>Код методов контроллера запускается, когда пользователь запрашивает соответствующую страницу</a:t>
            </a:r>
            <a:endParaRPr lang="en-NZ" altLang="en-US" sz="2000"/>
          </a:p>
          <a:p>
            <a:r>
              <a:rPr lang="ru-RU" altLang="en-US"/>
              <a:t>Объект</a:t>
            </a:r>
            <a:r>
              <a:rPr lang="en-NZ" altLang="en-US"/>
              <a:t> ViewBag </a:t>
            </a:r>
            <a:r>
              <a:rPr lang="ru-RU" altLang="en-US"/>
              <a:t>это динамический объект, которые позволяет передать данные на представление</a:t>
            </a:r>
            <a:endParaRPr lang="en-NZ" altLang="en-US"/>
          </a:p>
          <a:p>
            <a:r>
              <a:rPr lang="ru-RU" altLang="en-US" i="1"/>
              <a:t>Примите во внимание наследование нашего контроллера от родительского благодаря двоеточию</a:t>
            </a:r>
            <a:endParaRPr lang="en-NZ" altLang="en-US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DC0B57F-4463-4718-876A-D7E94E78365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Связь с базой данных</a:t>
            </a:r>
            <a:endParaRPr lang="en-NZ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11188" y="2420938"/>
            <a:ext cx="7858125" cy="1439862"/>
          </a:xfrm>
        </p:spPr>
        <p:txBody>
          <a:bodyPr/>
          <a:lstStyle/>
          <a:p>
            <a:r>
              <a:rPr lang="ru-RU" altLang="en-US"/>
              <a:t>Примерно то же самое, что и в консольном приложении</a:t>
            </a:r>
            <a:endParaRPr lang="en-NZ" altLang="en-US"/>
          </a:p>
          <a:p>
            <a:pPr lvl="1"/>
            <a:r>
              <a:rPr lang="ru-RU" altLang="en-US"/>
              <a:t>Используйте </a:t>
            </a:r>
            <a:r>
              <a:rPr lang="en-NZ" altLang="en-US"/>
              <a:t>package manager </a:t>
            </a:r>
            <a:r>
              <a:rPr lang="ru-RU" altLang="en-US"/>
              <a:t>чтобы добавить</a:t>
            </a:r>
            <a:r>
              <a:rPr lang="en-NZ" altLang="en-US"/>
              <a:t> EF </a:t>
            </a:r>
            <a:r>
              <a:rPr lang="ru-RU" altLang="en-US"/>
              <a:t>и</a:t>
            </a:r>
            <a:r>
              <a:rPr lang="en-NZ" altLang="en-US"/>
              <a:t> MySQL</a:t>
            </a:r>
          </a:p>
          <a:p>
            <a:pPr lvl="1"/>
            <a:r>
              <a:rPr lang="ru-RU" altLang="en-US"/>
              <a:t>Не забудьте добавить в</a:t>
            </a:r>
            <a:r>
              <a:rPr lang="en-NZ" altLang="en-US"/>
              <a:t> Web.config (</a:t>
            </a:r>
            <a:r>
              <a:rPr lang="ru-RU" altLang="en-US"/>
              <a:t>а не в</a:t>
            </a:r>
            <a:r>
              <a:rPr lang="en-NZ" altLang="en-US"/>
              <a:t> App.config) </a:t>
            </a:r>
            <a:r>
              <a:rPr lang="ru-RU" altLang="en-US"/>
              <a:t>строку подключения к базе данных</a:t>
            </a:r>
            <a:endParaRPr lang="en-NZ" alt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AF4937E4-27FB-49CE-A038-5F1A89C5C31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4425" y="3932238"/>
            <a:ext cx="6838950" cy="1654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ActionResult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Index()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using (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new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</a:t>
            </a:r>
          </a:p>
          <a:p>
            <a:pPr lvl="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j =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db.Employees.Count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lvl="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ViewBag.j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String.Format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("We have {0}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records.",j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data =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db.Employees.ToList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lvl="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return View(data);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867400" y="5586413"/>
            <a:ext cx="3048000" cy="866775"/>
          </a:xfrm>
          <a:prstGeom prst="wedgeRoundRectCallout">
            <a:avLst>
              <a:gd name="adj1" fmla="val 10271"/>
              <a:gd name="adj2" fmla="val -654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Необходимо добавить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WebApplication3.Models</a:t>
            </a:r>
            <a:r>
              <a:rPr lang="ru-RU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в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HomeController.cs</a:t>
            </a:r>
            <a:endParaRPr lang="en-US" altLang="en-US" sz="1600" b="1" u="sng" dirty="0">
              <a:latin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1188" y="5876925"/>
            <a:ext cx="3600450" cy="576263"/>
          </a:xfrm>
          <a:prstGeom prst="wedgeRoundRectCallout">
            <a:avLst>
              <a:gd name="adj1" fmla="val 23184"/>
              <a:gd name="adj2" fmla="val -1383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 на то как модель передаётся на представление</a:t>
            </a:r>
            <a:endParaRPr lang="en-US" altLang="en-US" sz="1600" b="1" u="sng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Модель</a:t>
            </a:r>
            <a:endParaRPr lang="en-NZ" alt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63600" y="2344738"/>
            <a:ext cx="7605713" cy="723900"/>
          </a:xfrm>
        </p:spPr>
        <p:txBody>
          <a:bodyPr/>
          <a:lstStyle/>
          <a:p>
            <a:r>
              <a:rPr lang="ru-RU" altLang="en-US" sz="2000"/>
              <a:t>Например, классы контекста и </a:t>
            </a:r>
            <a:r>
              <a:rPr lang="en-NZ" altLang="en-US" sz="2000"/>
              <a:t>Employee.cs </a:t>
            </a:r>
            <a:r>
              <a:rPr lang="ru-RU" altLang="en-US" sz="2000"/>
              <a:t>в модели выглядят примерно так</a:t>
            </a:r>
            <a:r>
              <a:rPr lang="en-NZ" altLang="en-US" sz="2000"/>
              <a:t>: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2042693B-6CAF-42D9-BB49-BE3A1C5D3D3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763" y="3213100"/>
            <a:ext cx="7956550" cy="3375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class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: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DbContext</a:t>
            </a: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EmployeesContext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 : base("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MySqlConnection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 {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public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DbSet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&lt;Employee&gt; Employees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NZ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[Table("employee")]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class Employee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[Key]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	public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id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public string surname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public string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givenNames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public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DateTime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appointDate</a:t>
            </a: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5622</TotalTime>
  <Words>1790</Words>
  <Application>Microsoft Office PowerPoint</Application>
  <PresentationFormat>On-screen Show (4:3)</PresentationFormat>
  <Paragraphs>309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Century Gothic</vt:lpstr>
      <vt:lpstr>Arial</vt:lpstr>
      <vt:lpstr>Wingdings 3</vt:lpstr>
      <vt:lpstr>Times New Roman</vt:lpstr>
      <vt:lpstr>Tahoma</vt:lpstr>
      <vt:lpstr>Courier New</vt:lpstr>
      <vt:lpstr>Ion Boardroom</vt:lpstr>
      <vt:lpstr>PowerPoint Presentation</vt:lpstr>
      <vt:lpstr>В сегодняшней лекции</vt:lpstr>
      <vt:lpstr>Подход MVC</vt:lpstr>
      <vt:lpstr>Проект MVC в VS</vt:lpstr>
      <vt:lpstr>MVC-приложение</vt:lpstr>
      <vt:lpstr>Пример контроллера</vt:lpstr>
      <vt:lpstr>Пример контроллера</vt:lpstr>
      <vt:lpstr>Связь с базой данных</vt:lpstr>
      <vt:lpstr>Модель</vt:lpstr>
      <vt:lpstr>Представление</vt:lpstr>
      <vt:lpstr>Результат</vt:lpstr>
      <vt:lpstr>Посмотрим поближе</vt:lpstr>
      <vt:lpstr>Стилизация</vt:lpstr>
      <vt:lpstr>Изменение данных</vt:lpstr>
      <vt:lpstr>Логика обновления в MVC</vt:lpstr>
      <vt:lpstr>Логика обновления в MVC</vt:lpstr>
      <vt:lpstr>Вызов контроллера</vt:lpstr>
      <vt:lpstr>Посмотрим в HTML</vt:lpstr>
      <vt:lpstr>Представление Edit.cshtml</vt:lpstr>
      <vt:lpstr>Adding the view, Edit.cshtml</vt:lpstr>
      <vt:lpstr>HTML формы редактирования</vt:lpstr>
      <vt:lpstr>Валидация даты</vt:lpstr>
      <vt:lpstr>Edit.cshtml</vt:lpstr>
      <vt:lpstr>Немного о колонке даты</vt:lpstr>
      <vt:lpstr>Атрибуты валидации</vt:lpstr>
      <vt:lpstr>Контроль ранга</vt:lpstr>
      <vt:lpstr>Контроль ранга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700</cp:revision>
  <cp:lastPrinted>2014-07-21T00:32:01Z</cp:lastPrinted>
  <dcterms:created xsi:type="dcterms:W3CDTF">2003-06-18T01:49:53Z</dcterms:created>
  <dcterms:modified xsi:type="dcterms:W3CDTF">2016-11-18T22:40:33Z</dcterms:modified>
</cp:coreProperties>
</file>