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6" r:id="rId1"/>
  </p:sldMasterIdLst>
  <p:notesMasterIdLst>
    <p:notesMasterId r:id="rId24"/>
  </p:notesMasterIdLst>
  <p:handoutMasterIdLst>
    <p:handoutMasterId r:id="rId25"/>
  </p:handoutMasterIdLst>
  <p:sldIdLst>
    <p:sldId id="311" r:id="rId2"/>
    <p:sldId id="282" r:id="rId3"/>
    <p:sldId id="289" r:id="rId4"/>
    <p:sldId id="314" r:id="rId5"/>
    <p:sldId id="290" r:id="rId6"/>
    <p:sldId id="319" r:id="rId7"/>
    <p:sldId id="301" r:id="rId8"/>
    <p:sldId id="320" r:id="rId9"/>
    <p:sldId id="321" r:id="rId10"/>
    <p:sldId id="317" r:id="rId11"/>
    <p:sldId id="322" r:id="rId12"/>
    <p:sldId id="303" r:id="rId13"/>
    <p:sldId id="323" r:id="rId14"/>
    <p:sldId id="304" r:id="rId15"/>
    <p:sldId id="291" r:id="rId16"/>
    <p:sldId id="310" r:id="rId17"/>
    <p:sldId id="307" r:id="rId18"/>
    <p:sldId id="308" r:id="rId19"/>
    <p:sldId id="318" r:id="rId20"/>
    <p:sldId id="309" r:id="rId21"/>
    <p:sldId id="312" r:id="rId22"/>
    <p:sldId id="313" r:id="rId23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5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1" autoAdjust="0"/>
    <p:restoredTop sz="94572" autoAdjust="0"/>
  </p:normalViewPr>
  <p:slideViewPr>
    <p:cSldViewPr>
      <p:cViewPr varScale="1">
        <p:scale>
          <a:sx n="79" d="100"/>
          <a:sy n="79" d="100"/>
        </p:scale>
        <p:origin x="121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-354" y="-108"/>
      </p:cViewPr>
      <p:guideLst>
        <p:guide orient="horz" pos="3225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t" anchorCtr="0" compatLnSpc="1">
            <a:prstTxWarp prst="textNoShape">
              <a:avLst/>
            </a:prstTxWarp>
          </a:bodyPr>
          <a:lstStyle>
            <a:lvl1pPr algn="l" defTabSz="956200">
              <a:spcBef>
                <a:spcPct val="20000"/>
              </a:spcBef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t" anchorCtr="0" compatLnSpc="1">
            <a:prstTxWarp prst="textNoShape">
              <a:avLst/>
            </a:prstTxWarp>
          </a:bodyPr>
          <a:lstStyle>
            <a:lvl1pPr algn="r" defTabSz="956200">
              <a:spcBef>
                <a:spcPct val="20000"/>
              </a:spcBef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5025"/>
            <a:ext cx="307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b" anchorCtr="0" compatLnSpc="1">
            <a:prstTxWarp prst="textNoShape">
              <a:avLst/>
            </a:prstTxWarp>
          </a:bodyPr>
          <a:lstStyle>
            <a:lvl1pPr algn="l" defTabSz="956200">
              <a:spcBef>
                <a:spcPct val="20000"/>
              </a:spcBef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5025"/>
            <a:ext cx="30749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b" anchorCtr="0" compatLnSpc="1">
            <a:prstTxWarp prst="textNoShape">
              <a:avLst/>
            </a:prstTxWarp>
          </a:bodyPr>
          <a:lstStyle>
            <a:lvl1pPr algn="r" defTabSz="956200">
              <a:spcBef>
                <a:spcPct val="20000"/>
              </a:spcBef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pPr>
              <a:defRPr/>
            </a:pPr>
            <a:fld id="{12730026-8474-4390-8D26-EF83EBEF9B88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0332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t" anchorCtr="0" compatLnSpc="1">
            <a:prstTxWarp prst="textNoShape">
              <a:avLst/>
            </a:prstTxWarp>
          </a:bodyPr>
          <a:lstStyle>
            <a:lvl1pPr algn="l" defTabSz="9562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t" anchorCtr="0" compatLnSpc="1">
            <a:prstTxWarp prst="textNoShape">
              <a:avLst/>
            </a:prstTxWarp>
          </a:bodyPr>
          <a:lstStyle>
            <a:lvl1pPr algn="r" defTabSz="9562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9938"/>
            <a:ext cx="5111750" cy="3833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8588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noProof="0"/>
              <a:t>Click to edit Master text styles</a:t>
            </a:r>
          </a:p>
          <a:p>
            <a:pPr lvl="1"/>
            <a:r>
              <a:rPr lang="en-NZ" noProof="0"/>
              <a:t>Second level</a:t>
            </a:r>
          </a:p>
          <a:p>
            <a:pPr lvl="2"/>
            <a:r>
              <a:rPr lang="en-NZ" noProof="0"/>
              <a:t>Third level</a:t>
            </a:r>
          </a:p>
          <a:p>
            <a:pPr lvl="3"/>
            <a:r>
              <a:rPr lang="en-NZ" noProof="0"/>
              <a:t>Fourth level</a:t>
            </a:r>
          </a:p>
          <a:p>
            <a:pPr lvl="4"/>
            <a:r>
              <a:rPr lang="en-NZ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5025"/>
            <a:ext cx="307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b" anchorCtr="0" compatLnSpc="1">
            <a:prstTxWarp prst="textNoShape">
              <a:avLst/>
            </a:prstTxWarp>
          </a:bodyPr>
          <a:lstStyle>
            <a:lvl1pPr algn="l" defTabSz="9562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5025"/>
            <a:ext cx="30749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b" anchorCtr="0" compatLnSpc="1">
            <a:prstTxWarp prst="textNoShape">
              <a:avLst/>
            </a:prstTxWarp>
          </a:bodyPr>
          <a:lstStyle>
            <a:lvl1pPr algn="r" defTabSz="9562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6CF4974-FD86-4369-9788-8F4E2B884683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24523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77B6D850-A785-4F33-9F40-9826AECA3903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2946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4A33F2DD-43AE-49E5-A98C-F3CFDA115FC1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8594603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4A33F2DD-43AE-49E5-A98C-F3CFDA115FC1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982460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4A33F2DD-43AE-49E5-A98C-F3CFDA115FC1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35404311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4A33F2DD-43AE-49E5-A98C-F3CFDA115FC1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36987557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4A33F2DD-43AE-49E5-A98C-F3CFDA115FC1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97664491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4A33F2DD-43AE-49E5-A98C-F3CFDA115FC1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390780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2FFB6484-1C1F-4059-B399-3F99A4609A7F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88405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C17EDBE1-9A3D-40B1-8754-B82D297750EE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1022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02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886A1C6C-4D23-41EE-A564-0F6045F438D4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998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FDEE651B-67A8-4C12-A48E-805B11652A90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1179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F75C3BED-DD66-4C16-A0A0-8760B3BA2828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5789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2F9191AF-6C89-4CDA-8E29-8FD8846DF67D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7375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33CA726C-61D2-4E7D-9710-B7A2A15330A3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5288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28482FE6-F5CE-4298-A741-972FBFD1DFA2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3163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5A85B345-C699-4E8C-A787-0D46CEA4214D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22039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1F0481D3-DCC1-46D2-BA04-34AE3A6B7804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9792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A33F2DD-43AE-49E5-A98C-F3CFDA115FC1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1696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  <p:sldLayoutId id="2147484098" r:id="rId12"/>
    <p:sldLayoutId id="2147484099" r:id="rId13"/>
    <p:sldLayoutId id="2147484100" r:id="rId14"/>
    <p:sldLayoutId id="2147484101" r:id="rId15"/>
    <p:sldLayoutId id="2147484102" r:id="rId16"/>
    <p:sldLayoutId id="2147484103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4"/>
          <p:cNvSpPr txBox="1">
            <a:spLocks noChangeArrowheads="1"/>
          </p:cNvSpPr>
          <p:nvPr/>
        </p:nvSpPr>
        <p:spPr bwMode="auto">
          <a:xfrm>
            <a:off x="539750" y="3141663"/>
            <a:ext cx="80645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ru-RU" altLang="en-US" sz="3600" dirty="0"/>
              <a:t>Работа с базой данных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12159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ADO.NET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700660" cy="3892128"/>
          </a:xfrm>
        </p:spPr>
        <p:txBody>
          <a:bodyPr>
            <a:normAutofit/>
          </a:bodyPr>
          <a:lstStyle/>
          <a:p>
            <a:r>
              <a:rPr lang="en-NZ" dirty="0"/>
              <a:t>ADO.NET </a:t>
            </a:r>
            <a:r>
              <a:rPr lang="ru-RU" dirty="0"/>
              <a:t>это набор компонентов для получения доступа к данным в </a:t>
            </a:r>
            <a:r>
              <a:rPr lang="en-NZ" dirty="0"/>
              <a:t>.NET framework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Плюсы:</a:t>
            </a:r>
          </a:p>
          <a:p>
            <a:pPr lvl="1"/>
            <a:r>
              <a:rPr lang="ru-RU" dirty="0"/>
              <a:t>Гибкая настройка запросов</a:t>
            </a:r>
          </a:p>
          <a:p>
            <a:pPr lvl="1"/>
            <a:r>
              <a:rPr lang="ru-RU" dirty="0"/>
              <a:t>Лучшая производительность</a:t>
            </a:r>
          </a:p>
          <a:p>
            <a:pPr lvl="1"/>
            <a:endParaRPr lang="ru-RU" dirty="0"/>
          </a:p>
          <a:p>
            <a:r>
              <a:rPr lang="ru-RU" dirty="0"/>
              <a:t>Минусы:</a:t>
            </a:r>
          </a:p>
          <a:p>
            <a:pPr lvl="1"/>
            <a:r>
              <a:rPr lang="ru-RU" dirty="0" err="1"/>
              <a:t>Низкоуровневость</a:t>
            </a:r>
            <a:endParaRPr lang="ru-RU" dirty="0"/>
          </a:p>
          <a:p>
            <a:pPr lvl="1"/>
            <a:r>
              <a:rPr lang="ru-RU" dirty="0"/>
              <a:t>Нет контроля безопасности</a:t>
            </a:r>
          </a:p>
          <a:p>
            <a:pPr lvl="1"/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6A1C6C-4D23-41EE-A564-0F6045F438D4}" type="slidenum">
              <a:rPr lang="en-NZ" smtClean="0"/>
              <a:pPr>
                <a:defRPr/>
              </a:pPr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74007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</a:t>
            </a:r>
            <a:r>
              <a:rPr lang="en-US" dirty="0"/>
              <a:t>ADO.NET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6A1C6C-4D23-41EE-A564-0F6045F438D4}" type="slidenum">
              <a:rPr lang="en-NZ" smtClean="0"/>
              <a:pPr>
                <a:defRPr/>
              </a:pPr>
              <a:t>11</a:t>
            </a:fld>
            <a:endParaRPr lang="en-NZ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091" y="2492896"/>
            <a:ext cx="61055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12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Entity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970" y="2489200"/>
            <a:ext cx="7699072" cy="3530600"/>
          </a:xfrm>
        </p:spPr>
        <p:txBody>
          <a:bodyPr>
            <a:normAutofit fontScale="85000" lnSpcReduction="20000"/>
          </a:bodyPr>
          <a:lstStyle/>
          <a:p>
            <a:r>
              <a:rPr lang="en-NZ" dirty="0"/>
              <a:t>Entity Framework (EF) </a:t>
            </a:r>
            <a:r>
              <a:rPr lang="ru-RU" dirty="0"/>
              <a:t>это </a:t>
            </a:r>
            <a:r>
              <a:rPr lang="ru-RU" dirty="0" err="1"/>
              <a:t>опен-сорс</a:t>
            </a:r>
            <a:r>
              <a:rPr lang="ru-RU" dirty="0"/>
              <a:t> проект для реляционного маппинга объектов над </a:t>
            </a:r>
            <a:r>
              <a:rPr lang="en-NZ" dirty="0"/>
              <a:t>ADO.NET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Минусы:</a:t>
            </a:r>
          </a:p>
          <a:p>
            <a:pPr lvl="1"/>
            <a:r>
              <a:rPr lang="ru-RU" dirty="0"/>
              <a:t>Настройка запросов фреймворком (иногда неоптимальная)</a:t>
            </a:r>
          </a:p>
          <a:p>
            <a:pPr lvl="1"/>
            <a:r>
              <a:rPr lang="ru-RU" dirty="0"/>
              <a:t>Производительность хуже, чем в </a:t>
            </a:r>
            <a:r>
              <a:rPr lang="en-US" dirty="0"/>
              <a:t>ADO.NET</a:t>
            </a:r>
          </a:p>
          <a:p>
            <a:pPr lvl="1"/>
            <a:r>
              <a:rPr lang="ru-RU" dirty="0"/>
              <a:t>Массивная библиотека</a:t>
            </a:r>
          </a:p>
          <a:p>
            <a:pPr lvl="1"/>
            <a:endParaRPr lang="ru-RU" dirty="0"/>
          </a:p>
          <a:p>
            <a:r>
              <a:rPr lang="ru-RU" dirty="0"/>
              <a:t>Плюсы:</a:t>
            </a:r>
          </a:p>
          <a:p>
            <a:pPr lvl="1"/>
            <a:r>
              <a:rPr lang="ru-RU" dirty="0"/>
              <a:t>Универсальность</a:t>
            </a:r>
          </a:p>
          <a:p>
            <a:pPr lvl="1"/>
            <a:r>
              <a:rPr lang="ru-RU" dirty="0" err="1"/>
              <a:t>Высокоуровневость</a:t>
            </a:r>
            <a:endParaRPr lang="ru-RU" dirty="0"/>
          </a:p>
          <a:p>
            <a:pPr lvl="1"/>
            <a:r>
              <a:rPr lang="ru-RU" dirty="0"/>
              <a:t>Контроля безопасности</a:t>
            </a:r>
          </a:p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6A1C6C-4D23-41EE-A564-0F6045F438D4}" type="slidenum">
              <a:rPr lang="en-NZ" smtClean="0"/>
              <a:pPr>
                <a:defRPr/>
              </a:pPr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84200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</a:t>
            </a:r>
            <a:r>
              <a:rPr lang="en-NZ" dirty="0"/>
              <a:t>Entity Framework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6A1C6C-4D23-41EE-A564-0F6045F438D4}" type="slidenum">
              <a:rPr lang="en-NZ" smtClean="0"/>
              <a:pPr>
                <a:defRPr/>
              </a:pPr>
              <a:t>13</a:t>
            </a:fld>
            <a:endParaRPr lang="en-NZ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61" y="2420888"/>
            <a:ext cx="7940027" cy="414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74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EF </a:t>
            </a:r>
            <a:r>
              <a:rPr lang="ru-RU" dirty="0"/>
              <a:t>маппинг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База данных </a:t>
            </a:r>
            <a:r>
              <a:rPr lang="ru-RU" dirty="0" err="1"/>
              <a:t>маппится</a:t>
            </a:r>
            <a:r>
              <a:rPr lang="ru-RU" dirty="0"/>
              <a:t> в класс</a:t>
            </a:r>
            <a:endParaRPr lang="en-NZ" dirty="0"/>
          </a:p>
          <a:p>
            <a:pPr lvl="1"/>
            <a:r>
              <a:rPr lang="ru-RU" dirty="0"/>
              <a:t>Класс имеет тип </a:t>
            </a:r>
            <a:r>
              <a:rPr lang="en-US" dirty="0" err="1"/>
              <a:t>DbContext</a:t>
            </a:r>
            <a:endParaRPr lang="en-NZ" dirty="0"/>
          </a:p>
          <a:p>
            <a:pPr lvl="1"/>
            <a:r>
              <a:rPr lang="ru-RU" dirty="0"/>
              <a:t>Экземпляр создаётся при первом обращении к БД</a:t>
            </a:r>
            <a:endParaRPr lang="en-NZ" dirty="0"/>
          </a:p>
          <a:p>
            <a:r>
              <a:rPr lang="ru-RU" dirty="0"/>
              <a:t>Каждая таблица в базе данных </a:t>
            </a:r>
            <a:r>
              <a:rPr lang="ru-RU" dirty="0" err="1"/>
              <a:t>маппится</a:t>
            </a:r>
            <a:r>
              <a:rPr lang="ru-RU" dirty="0"/>
              <a:t> в коллекцию объектов</a:t>
            </a:r>
          </a:p>
          <a:p>
            <a:pPr lvl="1"/>
            <a:r>
              <a:rPr lang="ru-RU" dirty="0"/>
              <a:t>Коллекция являет собой тип </a:t>
            </a:r>
            <a:r>
              <a:rPr lang="en-US" dirty="0" err="1"/>
              <a:t>DbSet</a:t>
            </a:r>
            <a:endParaRPr lang="en-US" dirty="0"/>
          </a:p>
          <a:p>
            <a:pPr lvl="1"/>
            <a:r>
              <a:rPr lang="ru-RU" dirty="0"/>
              <a:t>Доступ получить можно через объект</a:t>
            </a:r>
            <a:r>
              <a:rPr lang="en-US" dirty="0"/>
              <a:t> </a:t>
            </a:r>
            <a:r>
              <a:rPr lang="en-US" dirty="0" err="1"/>
              <a:t>DbContext</a:t>
            </a:r>
            <a:endParaRPr lang="ru-RU" dirty="0"/>
          </a:p>
          <a:p>
            <a:r>
              <a:rPr lang="ru-RU" dirty="0"/>
              <a:t>Каждая строка в каждой таблице базы данных в приложении будет представлять собой модель</a:t>
            </a:r>
          </a:p>
          <a:p>
            <a:pPr lvl="1"/>
            <a:r>
              <a:rPr lang="ru-RU" dirty="0"/>
              <a:t>Модель может генерироваться автоматически</a:t>
            </a:r>
            <a:endParaRPr lang="en-NZ" dirty="0"/>
          </a:p>
          <a:p>
            <a:pPr lvl="1"/>
            <a:r>
              <a:rPr lang="ru-RU" dirty="0"/>
              <a:t>Свойства модели это колонки в базе данных</a:t>
            </a:r>
            <a:endParaRPr lang="en-NZ" dirty="0"/>
          </a:p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6A1C6C-4D23-41EE-A564-0F6045F438D4}" type="slidenum">
              <a:rPr lang="en-NZ" smtClean="0"/>
              <a:pPr>
                <a:defRPr/>
              </a:pPr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20201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Добавление подключения</a:t>
            </a:r>
            <a:endParaRPr lang="en-NZ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3" y="2348880"/>
            <a:ext cx="7879082" cy="3953494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ru-RU" dirty="0"/>
              <a:t>Перейдите в </a:t>
            </a:r>
            <a:r>
              <a:rPr lang="en-NZ" dirty="0" err="1"/>
              <a:t>App.config</a:t>
            </a:r>
            <a:r>
              <a:rPr lang="en-NZ" dirty="0"/>
              <a:t> </a:t>
            </a:r>
            <a:r>
              <a:rPr lang="ru-RU" dirty="0"/>
              <a:t>из</a:t>
            </a:r>
            <a:r>
              <a:rPr lang="en-NZ" dirty="0"/>
              <a:t> Solution Explorer (</a:t>
            </a:r>
            <a:r>
              <a:rPr lang="ru-RU" dirty="0"/>
              <a:t>или</a:t>
            </a:r>
            <a:r>
              <a:rPr lang="en-NZ" dirty="0"/>
              <a:t> </a:t>
            </a:r>
            <a:r>
              <a:rPr lang="en-NZ" dirty="0" err="1"/>
              <a:t>Web.config</a:t>
            </a:r>
            <a:r>
              <a:rPr lang="en-NZ" dirty="0"/>
              <a:t> </a:t>
            </a:r>
            <a:r>
              <a:rPr lang="ru-RU" dirty="0"/>
              <a:t>для</a:t>
            </a:r>
            <a:r>
              <a:rPr lang="en-NZ" dirty="0"/>
              <a:t> Web application)</a:t>
            </a:r>
          </a:p>
          <a:p>
            <a:pPr lvl="1">
              <a:defRPr/>
            </a:pPr>
            <a:r>
              <a:rPr lang="ru-RU" dirty="0"/>
              <a:t>Это </a:t>
            </a:r>
            <a:r>
              <a:rPr lang="en-NZ" dirty="0"/>
              <a:t>XML </a:t>
            </a:r>
            <a:r>
              <a:rPr lang="ru-RU" dirty="0"/>
              <a:t>файл с метаданными</a:t>
            </a:r>
            <a:endParaRPr lang="en-NZ" dirty="0"/>
          </a:p>
          <a:p>
            <a:pPr>
              <a:defRPr/>
            </a:pPr>
            <a:r>
              <a:rPr lang="ru-RU" dirty="0"/>
              <a:t>В шаблоне </a:t>
            </a:r>
            <a:r>
              <a:rPr lang="en-NZ" dirty="0"/>
              <a:t>MVC </a:t>
            </a:r>
            <a:r>
              <a:rPr lang="ru-RU" dirty="0"/>
              <a:t>есть уже определённое подключение</a:t>
            </a:r>
            <a:endParaRPr lang="en-NZ" dirty="0"/>
          </a:p>
          <a:p>
            <a:pPr lvl="1">
              <a:defRPr/>
            </a:pPr>
            <a:r>
              <a:rPr lang="ru-RU" dirty="0"/>
              <a:t>Для аккаунтов пользователей которые были в проекте по умолчанию</a:t>
            </a:r>
            <a:endParaRPr lang="en-NZ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NZ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connectionStrings</a:t>
            </a: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&lt;add name="</a:t>
            </a:r>
            <a:r>
              <a:rPr lang="en-NZ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DefaultConnection</a:t>
            </a: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NZ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connectionString</a:t>
            </a: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="Data Source=</a:t>
            </a:r>
            <a:b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LocalDb</a:t>
            </a: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)\v11.0 ... 62020.mdf" </a:t>
            </a:r>
            <a:r>
              <a:rPr lang="en-NZ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providerName</a:t>
            </a: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NZ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System.Data.SqlClient</a:t>
            </a: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>
              <a:defRPr/>
            </a:pPr>
            <a:r>
              <a:rPr lang="ru-RU" dirty="0"/>
              <a:t>Мы добавим ещё один </a:t>
            </a:r>
            <a:r>
              <a:rPr lang="en-NZ" dirty="0"/>
              <a:t>‘add’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&lt;add name="</a:t>
            </a:r>
            <a:r>
              <a:rPr lang="en-NZ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MySqlConnection</a:t>
            </a: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NZ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connectionString</a:t>
            </a: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="Server=</a:t>
            </a:r>
            <a:r>
              <a:rPr lang="en-NZ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localhost;Database</a:t>
            </a: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employee;Uid</a:t>
            </a: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jim;Pwd</a:t>
            </a: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=password" </a:t>
            </a:r>
            <a:r>
              <a:rPr lang="en-NZ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providerName</a:t>
            </a: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NZ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MySql.Data.MySqlClient</a:t>
            </a: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38BFC1E-5E42-4360-99DE-2B8CAF7C06F8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NZ" altLang="en-US" sz="1400" dirty="0">
              <a:solidFill>
                <a:schemeClr val="tx2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определения модели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6A1C6C-4D23-41EE-A564-0F6045F438D4}" type="slidenum">
              <a:rPr lang="en-NZ" smtClean="0"/>
              <a:pPr>
                <a:defRPr/>
              </a:pPr>
              <a:t>16</a:t>
            </a:fld>
            <a:endParaRPr lang="en-NZ"/>
          </a:p>
        </p:txBody>
      </p:sp>
      <p:sp>
        <p:nvSpPr>
          <p:cNvPr id="7" name="TextBox 6"/>
          <p:cNvSpPr txBox="1"/>
          <p:nvPr/>
        </p:nvSpPr>
        <p:spPr>
          <a:xfrm>
            <a:off x="287338" y="3208214"/>
            <a:ext cx="8856662" cy="7181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l">
              <a:lnSpc>
                <a:spcPts val="1600"/>
              </a:lnSpc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public class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EmployeesContext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: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DbContext</a:t>
            </a:r>
            <a:endParaRPr lang="en-NZ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algn="l">
              <a:lnSpc>
                <a:spcPts val="1600"/>
              </a:lnSpc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{</a:t>
            </a:r>
          </a:p>
          <a:p>
            <a:pPr algn="l">
              <a:lnSpc>
                <a:spcPts val="1600"/>
              </a:lnSpc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public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EmployeesContext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() : base("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MySqlConnection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") { } ...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2843808" y="2239593"/>
            <a:ext cx="6120680" cy="613343"/>
          </a:xfrm>
          <a:prstGeom prst="wedgeRoundRectCallout">
            <a:avLst>
              <a:gd name="adj1" fmla="val -28768"/>
              <a:gd name="adj2" fmla="val 1099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>
              <a:lnSpc>
                <a:spcPts val="1600"/>
              </a:lnSpc>
              <a:defRPr/>
            </a:pP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Оператор двоеточия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:) 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в </a:t>
            </a:r>
            <a:r>
              <a:rPr lang="ru-RU" altLang="en-US" sz="1400" b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определени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класса говорит чтобы класс </a:t>
            </a:r>
            <a:r>
              <a:rPr lang="ru-RU" altLang="en-US" sz="1400" b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унаследовался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от базового</a:t>
            </a:r>
            <a:endParaRPr lang="en-US" altLang="en-US" sz="1600" b="1" u="sng" dirty="0">
              <a:latin typeface="Courier New" pitchFamily="49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287338" y="4293096"/>
            <a:ext cx="4068638" cy="1728192"/>
          </a:xfrm>
          <a:prstGeom prst="wedgeRoundRectCallout">
            <a:avLst>
              <a:gd name="adj1" fmla="val 65801"/>
              <a:gd name="adj2" fmla="val -733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>
              <a:lnSpc>
                <a:spcPts val="1600"/>
              </a:lnSpc>
              <a:defRPr/>
            </a:pP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Ключевое слово 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‘base’ 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говорит о ссылке к базовому классу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и публичным метод с таким же именем это конструктор и он определит новый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EmployeeContext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без параметров</a:t>
            </a:r>
            <a:endParaRPr lang="en-US" altLang="en-US" sz="1600" b="1" u="sng" dirty="0">
              <a:latin typeface="Courier New" pitchFamily="49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4859338" y="4657328"/>
            <a:ext cx="4284662" cy="999728"/>
          </a:xfrm>
          <a:prstGeom prst="wedgeRoundRectCallout">
            <a:avLst>
              <a:gd name="adj1" fmla="val 20673"/>
              <a:gd name="adj2" fmla="val -1323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>
              <a:lnSpc>
                <a:spcPts val="1600"/>
              </a:lnSpc>
              <a:defRPr/>
            </a:pP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Это вс1, что нам нужно было сделать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то есть кода в скобках не нужно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… 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Хотя мы могли бы добавить и </a:t>
            </a:r>
            <a:r>
              <a:rPr lang="ru-RU" alt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дополнителььную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логику</a:t>
            </a:r>
            <a:endParaRPr lang="en-US" altLang="en-US" sz="1600" b="1" u="sng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649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запроса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04864"/>
            <a:ext cx="8136904" cy="3814936"/>
          </a:xfrm>
        </p:spPr>
        <p:txBody>
          <a:bodyPr>
            <a:normAutofit fontScale="70000" lnSpcReduction="20000"/>
          </a:bodyPr>
          <a:lstStyle/>
          <a:p>
            <a:r>
              <a:rPr lang="ru-RU" sz="2400" dirty="0"/>
              <a:t>Нам нужен определённый </a:t>
            </a:r>
            <a:r>
              <a:rPr lang="ru-RU" sz="2400" dirty="0" err="1"/>
              <a:t>сабсет</a:t>
            </a:r>
            <a:r>
              <a:rPr lang="ru-RU" sz="2400" dirty="0"/>
              <a:t> данных из базы:</a:t>
            </a:r>
            <a:endParaRPr lang="en-NZ" sz="2400" dirty="0"/>
          </a:p>
          <a:p>
            <a:endParaRPr lang="en-NZ" sz="2400" dirty="0"/>
          </a:p>
          <a:p>
            <a:endParaRPr lang="en-NZ" sz="2400" dirty="0"/>
          </a:p>
          <a:p>
            <a:endParaRPr lang="en-NZ" sz="2800" dirty="0"/>
          </a:p>
          <a:p>
            <a:r>
              <a:rPr lang="ru-RU" sz="2400" dirty="0"/>
              <a:t>Нам нужен класс для возвращаемых значений</a:t>
            </a:r>
            <a:endParaRPr lang="en-NZ" sz="2400" dirty="0"/>
          </a:p>
          <a:p>
            <a:pPr lvl="1"/>
            <a:r>
              <a:rPr lang="en-NZ" sz="2000" dirty="0"/>
              <a:t>x3 </a:t>
            </a:r>
            <a:r>
              <a:rPr lang="ru-RU" sz="2000" dirty="0"/>
              <a:t>неявно типизирован как </a:t>
            </a:r>
            <a:r>
              <a:rPr lang="en-NZ" sz="2000" dirty="0" err="1"/>
              <a:t>SqlQuery</a:t>
            </a:r>
            <a:r>
              <a:rPr lang="en-NZ" sz="2000" dirty="0"/>
              <a:t> </a:t>
            </a:r>
            <a:r>
              <a:rPr lang="ru-RU" sz="2000" dirty="0"/>
              <a:t>класс</a:t>
            </a:r>
            <a:r>
              <a:rPr lang="en-NZ" sz="2000" dirty="0"/>
              <a:t>, </a:t>
            </a:r>
            <a:r>
              <a:rPr lang="ru-RU" sz="2000" dirty="0"/>
              <a:t>но нам всё ещё нужен параметр для типов дженерик</a:t>
            </a:r>
            <a:endParaRPr lang="en-NZ" sz="2000" dirty="0"/>
          </a:p>
          <a:p>
            <a:pPr lvl="1"/>
            <a:r>
              <a:rPr lang="ru-RU" sz="2000" dirty="0"/>
              <a:t>Следующий код нам нужно добавить для определения модели</a:t>
            </a:r>
            <a:endParaRPr lang="en-NZ" sz="2000" dirty="0"/>
          </a:p>
          <a:p>
            <a:pPr lvl="1"/>
            <a:endParaRPr lang="en-NZ" sz="2000" dirty="0"/>
          </a:p>
          <a:p>
            <a:pPr lvl="1"/>
            <a:endParaRPr lang="en-NZ" sz="2000" dirty="0"/>
          </a:p>
          <a:p>
            <a:pPr lvl="1"/>
            <a:endParaRPr lang="en-NZ" sz="2000" dirty="0"/>
          </a:p>
          <a:p>
            <a:pPr lvl="1"/>
            <a:r>
              <a:rPr lang="en-NZ" sz="2000" dirty="0"/>
              <a:t>We could do something similar if we wanted a subset of fields from a join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6A1C6C-4D23-41EE-A564-0F6045F438D4}" type="slidenum">
              <a:rPr lang="en-NZ" smtClean="0"/>
              <a:pPr>
                <a:defRPr/>
              </a:pPr>
              <a:t>17</a:t>
            </a:fld>
            <a:endParaRPr lang="en-NZ"/>
          </a:p>
        </p:txBody>
      </p:sp>
      <p:sp>
        <p:nvSpPr>
          <p:cNvPr id="7" name="TextBox 6"/>
          <p:cNvSpPr txBox="1"/>
          <p:nvPr/>
        </p:nvSpPr>
        <p:spPr>
          <a:xfrm>
            <a:off x="456318" y="2572671"/>
            <a:ext cx="814813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lnSpc>
                <a:spcPts val="1600"/>
              </a:lnSpc>
              <a:defRPr/>
            </a:pPr>
            <a:r>
              <a:rPr lang="en-NZ" sz="12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var</a:t>
            </a:r>
            <a:r>
              <a:rPr lang="en-NZ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x3 = </a:t>
            </a:r>
            <a:r>
              <a:rPr lang="en-NZ" sz="12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db.Database.SqlQuery</a:t>
            </a:r>
            <a:r>
              <a:rPr lang="en-NZ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&lt;</a:t>
            </a:r>
            <a:r>
              <a:rPr lang="en-NZ" sz="12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EmpName</a:t>
            </a:r>
            <a:r>
              <a:rPr lang="en-NZ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&gt;("select </a:t>
            </a:r>
            <a:r>
              <a:rPr lang="en-NZ" sz="12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Surname,GivenNames</a:t>
            </a:r>
            <a:r>
              <a:rPr lang="en-NZ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from employee");</a:t>
            </a:r>
          </a:p>
          <a:p>
            <a:pPr algn="l">
              <a:lnSpc>
                <a:spcPts val="1600"/>
              </a:lnSpc>
              <a:defRPr/>
            </a:pPr>
            <a:r>
              <a:rPr lang="en-NZ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NZ" sz="12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foreach</a:t>
            </a:r>
            <a:r>
              <a:rPr lang="en-NZ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(</a:t>
            </a:r>
            <a:r>
              <a:rPr lang="en-NZ" sz="12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EmpName</a:t>
            </a:r>
            <a:r>
              <a:rPr lang="en-NZ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e2 in x3) {</a:t>
            </a:r>
          </a:p>
          <a:p>
            <a:pPr algn="l">
              <a:lnSpc>
                <a:spcPts val="1600"/>
              </a:lnSpc>
              <a:defRPr/>
            </a:pPr>
            <a:r>
              <a:rPr lang="en-NZ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</a:t>
            </a:r>
            <a:r>
              <a:rPr lang="en-NZ" sz="12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Console.WriteLine</a:t>
            </a:r>
            <a:r>
              <a:rPr lang="en-NZ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("Given Names: " + e2.GivenNames + " Surname: " + e2.Surname);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3" y="5064135"/>
            <a:ext cx="8136905" cy="11285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lnSpc>
                <a:spcPts val="1600"/>
              </a:lnSpc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public class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EmpName</a:t>
            </a:r>
            <a:endParaRPr lang="en-NZ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algn="l">
              <a:lnSpc>
                <a:spcPts val="1600"/>
              </a:lnSpc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{</a:t>
            </a:r>
          </a:p>
          <a:p>
            <a:pPr algn="l">
              <a:lnSpc>
                <a:spcPts val="1600"/>
              </a:lnSpc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public string Surname { get; set; }</a:t>
            </a:r>
          </a:p>
          <a:p>
            <a:pPr algn="l">
              <a:lnSpc>
                <a:spcPts val="1600"/>
              </a:lnSpc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public string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GivenNames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{ get; set; }</a:t>
            </a:r>
          </a:p>
          <a:p>
            <a:pPr algn="l">
              <a:lnSpc>
                <a:spcPts val="1600"/>
              </a:lnSpc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996958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 с </a:t>
            </a:r>
            <a:r>
              <a:rPr lang="en-US" dirty="0"/>
              <a:t>“</a:t>
            </a:r>
            <a:r>
              <a:rPr lang="ru-RU" dirty="0"/>
              <a:t>лямбдой</a:t>
            </a:r>
            <a:r>
              <a:rPr lang="en-US" dirty="0"/>
              <a:t>”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3789040"/>
            <a:ext cx="7930372" cy="2448272"/>
          </a:xfrm>
        </p:spPr>
        <p:txBody>
          <a:bodyPr>
            <a:normAutofit/>
          </a:bodyPr>
          <a:lstStyle/>
          <a:p>
            <a:pPr lvl="1"/>
            <a:r>
              <a:rPr lang="ru-RU" sz="2000" dirty="0"/>
              <a:t>Это метод</a:t>
            </a:r>
            <a:r>
              <a:rPr lang="en-NZ" sz="2000" dirty="0"/>
              <a:t> Where </a:t>
            </a:r>
            <a:r>
              <a:rPr lang="ru-RU" sz="2000" dirty="0"/>
              <a:t>который ожидает параметром функцию</a:t>
            </a:r>
            <a:r>
              <a:rPr lang="en-NZ" sz="2000" dirty="0"/>
              <a:t> </a:t>
            </a:r>
            <a:r>
              <a:rPr lang="ru-RU" sz="2000" dirty="0"/>
              <a:t>которая оперирует экземпляром объекта</a:t>
            </a:r>
            <a:r>
              <a:rPr lang="en-NZ" sz="2000" dirty="0"/>
              <a:t> Employees</a:t>
            </a:r>
            <a:r>
              <a:rPr lang="ru-RU" sz="2000" dirty="0"/>
              <a:t> и возвращает </a:t>
            </a:r>
            <a:r>
              <a:rPr lang="en-US" sz="2000" dirty="0"/>
              <a:t>bool</a:t>
            </a:r>
            <a:endParaRPr lang="en-NZ" sz="2000" dirty="0"/>
          </a:p>
          <a:p>
            <a:pPr lvl="1"/>
            <a:r>
              <a:rPr lang="ru-RU" sz="2000" dirty="0"/>
              <a:t>Мы используем </a:t>
            </a:r>
            <a:r>
              <a:rPr lang="en-NZ" sz="2000" dirty="0"/>
              <a:t>‘</a:t>
            </a:r>
            <a:r>
              <a:rPr lang="ru-RU" sz="2000" dirty="0"/>
              <a:t>лямбда</a:t>
            </a:r>
            <a:r>
              <a:rPr lang="en-NZ" sz="2000" dirty="0"/>
              <a:t>’ </a:t>
            </a:r>
            <a:r>
              <a:rPr lang="ru-RU" sz="2000" dirty="0"/>
              <a:t>синтаксис, чтобы написать это</a:t>
            </a:r>
            <a:r>
              <a:rPr lang="en-NZ" sz="2000" dirty="0"/>
              <a:t> (=&gt; </a:t>
            </a:r>
            <a:r>
              <a:rPr lang="ru-RU" sz="2000" dirty="0"/>
              <a:t>оператор можно читать как слово </a:t>
            </a:r>
            <a:r>
              <a:rPr lang="en-US" sz="2000" dirty="0"/>
              <a:t>“</a:t>
            </a:r>
            <a:r>
              <a:rPr lang="ru-RU" sz="2000" dirty="0"/>
              <a:t>который</a:t>
            </a:r>
            <a:r>
              <a:rPr lang="en-US" sz="2000" dirty="0"/>
              <a:t>”</a:t>
            </a:r>
            <a:r>
              <a:rPr lang="en-NZ" sz="2000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6A1C6C-4D23-41EE-A564-0F6045F438D4}" type="slidenum">
              <a:rPr lang="en-NZ" smtClean="0"/>
              <a:pPr>
                <a:defRPr/>
              </a:pPr>
              <a:t>18</a:t>
            </a:fld>
            <a:endParaRPr lang="en-NZ"/>
          </a:p>
        </p:txBody>
      </p:sp>
      <p:sp>
        <p:nvSpPr>
          <p:cNvPr id="7" name="TextBox 6"/>
          <p:cNvSpPr txBox="1"/>
          <p:nvPr/>
        </p:nvSpPr>
        <p:spPr>
          <a:xfrm>
            <a:off x="287338" y="2420888"/>
            <a:ext cx="8856662" cy="11285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l">
              <a:lnSpc>
                <a:spcPts val="1600"/>
              </a:lnSpc>
              <a:defRPr/>
            </a:pP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foreach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(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var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x in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db.Employees.Where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(a =&gt;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a.Surname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== "Good"))</a:t>
            </a:r>
          </a:p>
          <a:p>
            <a:pPr algn="l">
              <a:lnSpc>
                <a:spcPts val="1600"/>
              </a:lnSpc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{</a:t>
            </a:r>
          </a:p>
          <a:p>
            <a:pPr algn="l">
              <a:lnSpc>
                <a:spcPts val="1600"/>
              </a:lnSpc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Console.WriteLine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String.Format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("Employee {0}; date of birth: {1:d}",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x.GivenNames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+ " " +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x.Surname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,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x.DateOfBirth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));</a:t>
            </a:r>
          </a:p>
          <a:p>
            <a:pPr algn="l">
              <a:lnSpc>
                <a:spcPts val="1600"/>
              </a:lnSpc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679885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 с </a:t>
            </a:r>
            <a:r>
              <a:rPr lang="en-US" dirty="0"/>
              <a:t>“</a:t>
            </a:r>
            <a:r>
              <a:rPr lang="ru-RU" dirty="0"/>
              <a:t>лямбдой</a:t>
            </a:r>
            <a:r>
              <a:rPr lang="en-US" dirty="0"/>
              <a:t>”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636912"/>
            <a:ext cx="7605542" cy="3382888"/>
          </a:xfrm>
        </p:spPr>
        <p:txBody>
          <a:bodyPr>
            <a:normAutofit/>
          </a:bodyPr>
          <a:lstStyle/>
          <a:p>
            <a:r>
              <a:rPr lang="ru-RU" sz="2400" dirty="0"/>
              <a:t>Встроенные методы, унаследованные от </a:t>
            </a:r>
            <a:r>
              <a:rPr lang="en-NZ" sz="2400" dirty="0" err="1"/>
              <a:t>DbSet</a:t>
            </a:r>
            <a:r>
              <a:rPr lang="en-NZ" sz="2400" dirty="0"/>
              <a:t>* </a:t>
            </a:r>
            <a:r>
              <a:rPr lang="ru-RU" sz="2400" dirty="0"/>
              <a:t>могут уберечь нам от написания своих методов с такой же функциональностью:</a:t>
            </a:r>
            <a:endParaRPr lang="en-NZ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6A1C6C-4D23-41EE-A564-0F6045F438D4}" type="slidenum">
              <a:rPr lang="en-NZ" smtClean="0"/>
              <a:pPr>
                <a:defRPr/>
              </a:pPr>
              <a:t>19</a:t>
            </a:fld>
            <a:endParaRPr lang="en-NZ"/>
          </a:p>
        </p:txBody>
      </p:sp>
      <p:sp>
        <p:nvSpPr>
          <p:cNvPr id="7" name="TextBox 6"/>
          <p:cNvSpPr txBox="1"/>
          <p:nvPr/>
        </p:nvSpPr>
        <p:spPr>
          <a:xfrm>
            <a:off x="864382" y="4509120"/>
            <a:ext cx="7605542" cy="15286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lnSpc>
                <a:spcPts val="1600"/>
              </a:lnSpc>
              <a:defRPr/>
            </a:pP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foreach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(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var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x in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db.Employees.Where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(a =&gt;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a.Surname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== "Good"))</a:t>
            </a:r>
          </a:p>
          <a:p>
            <a:pPr algn="l">
              <a:lnSpc>
                <a:spcPts val="1600"/>
              </a:lnSpc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{</a:t>
            </a:r>
          </a:p>
          <a:p>
            <a:pPr algn="l">
              <a:lnSpc>
                <a:spcPts val="1600"/>
              </a:lnSpc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Console.WriteLine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String.Format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("Employee {0}; date of birth: {1:d}",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x.GivenNames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+ " " +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x.Surname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,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x.DateOfBirth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));</a:t>
            </a:r>
          </a:p>
          <a:p>
            <a:pPr algn="l">
              <a:lnSpc>
                <a:spcPts val="1600"/>
              </a:lnSpc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58639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В сегодняшней лекции</a:t>
            </a:r>
            <a:endParaRPr lang="en-NZ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605542" cy="3820120"/>
          </a:xfrm>
        </p:spPr>
        <p:txBody>
          <a:bodyPr/>
          <a:lstStyle/>
          <a:p>
            <a:r>
              <a:rPr lang="ru-RU" altLang="en-US" dirty="0"/>
              <a:t>Научиться работать с отдельными компонентами </a:t>
            </a:r>
            <a:r>
              <a:rPr lang="en-NZ" altLang="en-US" dirty="0"/>
              <a:t>C#/.NET </a:t>
            </a:r>
            <a:r>
              <a:rPr lang="ru-RU" altLang="en-US" dirty="0"/>
              <a:t>приложения чтобы уметь:</a:t>
            </a:r>
            <a:endParaRPr lang="en-NZ" altLang="en-US" dirty="0"/>
          </a:p>
          <a:p>
            <a:pPr lvl="1"/>
            <a:r>
              <a:rPr lang="ru-RU" altLang="en-US" dirty="0"/>
              <a:t>Налаживать подключение к базе данных</a:t>
            </a:r>
            <a:endParaRPr lang="en-NZ" altLang="en-US" dirty="0"/>
          </a:p>
          <a:p>
            <a:pPr lvl="1"/>
            <a:r>
              <a:rPr lang="ru-RU" altLang="en-US" dirty="0"/>
              <a:t>Определять модель данных для таблиц</a:t>
            </a:r>
            <a:endParaRPr lang="en-NZ" altLang="en-US" dirty="0"/>
          </a:p>
          <a:p>
            <a:pPr lvl="1"/>
            <a:r>
              <a:rPr lang="ru-RU" altLang="en-US" dirty="0"/>
              <a:t>Делать запросы в базу данных</a:t>
            </a:r>
            <a:endParaRPr lang="en-NZ" altLang="en-US" dirty="0"/>
          </a:p>
          <a:p>
            <a:pPr lvl="1"/>
            <a:endParaRPr lang="en-NZ" altLang="en-US" dirty="0"/>
          </a:p>
          <a:p>
            <a:endParaRPr lang="en-NZ" altLang="en-US" dirty="0"/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B09B250-E622-4821-BF40-A6FFAF44DAC2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посмотрели как работает база данных </a:t>
            </a:r>
            <a:r>
              <a:rPr lang="en-NZ" dirty="0"/>
              <a:t>(</a:t>
            </a:r>
            <a:r>
              <a:rPr lang="ru-RU" dirty="0"/>
              <a:t>в частности </a:t>
            </a:r>
            <a:r>
              <a:rPr lang="en-US" dirty="0"/>
              <a:t>MSSQL</a:t>
            </a:r>
            <a:r>
              <a:rPr lang="en-NZ" dirty="0"/>
              <a:t>) from C#/.NET</a:t>
            </a:r>
          </a:p>
          <a:p>
            <a:pPr lvl="1"/>
            <a:r>
              <a:rPr lang="ru-RU" dirty="0"/>
              <a:t>Сделали подключение</a:t>
            </a:r>
            <a:endParaRPr lang="en-NZ" dirty="0"/>
          </a:p>
          <a:p>
            <a:pPr lvl="1"/>
            <a:r>
              <a:rPr lang="ru-RU" dirty="0"/>
              <a:t>Использовали</a:t>
            </a:r>
            <a:r>
              <a:rPr lang="en-NZ" dirty="0"/>
              <a:t> Entity Framework</a:t>
            </a:r>
            <a:r>
              <a:rPr lang="ru-RU" dirty="0"/>
              <a:t> и </a:t>
            </a:r>
            <a:r>
              <a:rPr lang="en-US" dirty="0"/>
              <a:t>ADO.NET </a:t>
            </a:r>
            <a:r>
              <a:rPr lang="ru-RU" dirty="0"/>
              <a:t>для работы с данными</a:t>
            </a:r>
            <a:endParaRPr lang="en-NZ" dirty="0"/>
          </a:p>
          <a:p>
            <a:endParaRPr lang="en-NZ" dirty="0"/>
          </a:p>
          <a:p>
            <a:r>
              <a:rPr lang="ru-RU" dirty="0"/>
              <a:t>Дальше мы изучим язык интегрированных запросов </a:t>
            </a:r>
            <a:r>
              <a:rPr lang="en-US" dirty="0"/>
              <a:t>LINQ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6A1C6C-4D23-41EE-A564-0F6045F438D4}" type="slidenum">
              <a:rPr lang="en-NZ" smtClean="0"/>
              <a:pPr>
                <a:defRPr/>
              </a:pPr>
              <a:t>20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88127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590550" y="2852738"/>
            <a:ext cx="7974013" cy="3313112"/>
          </a:xfrm>
        </p:spPr>
        <p:txBody>
          <a:bodyPr/>
          <a:lstStyle/>
          <a:p>
            <a:pPr>
              <a:defRPr/>
            </a:pPr>
            <a:r>
              <a:rPr lang="ru-RU" dirty="0"/>
              <a:t>Настройке </a:t>
            </a:r>
            <a:r>
              <a:rPr lang="en-US" dirty="0"/>
              <a:t>MSSQL Server Express</a:t>
            </a:r>
          </a:p>
          <a:p>
            <a:pPr eaLnBrk="1" hangingPunct="1"/>
            <a:r>
              <a:rPr lang="ru-RU" altLang="en-US" dirty="0"/>
              <a:t>Настройте </a:t>
            </a:r>
            <a:r>
              <a:rPr lang="en-US" altLang="en-US" dirty="0"/>
              <a:t>Entity Framework</a:t>
            </a:r>
          </a:p>
          <a:p>
            <a:pPr eaLnBrk="1" hangingPunct="1"/>
            <a:r>
              <a:rPr lang="ru-RU" altLang="en-US" dirty="0"/>
              <a:t>Создайте простую базу из трёх таблиц</a:t>
            </a:r>
          </a:p>
          <a:p>
            <a:pPr eaLnBrk="1" hangingPunct="1"/>
            <a:r>
              <a:rPr lang="ru-RU" altLang="en-US" dirty="0"/>
              <a:t>Напишите запрос, </a:t>
            </a:r>
            <a:r>
              <a:rPr lang="ru-RU" altLang="en-US" dirty="0" err="1"/>
              <a:t>изпользуя</a:t>
            </a:r>
            <a:r>
              <a:rPr lang="ru-RU" altLang="en-US" dirty="0"/>
              <a:t> </a:t>
            </a:r>
            <a:r>
              <a:rPr lang="en-US" altLang="en-US" dirty="0"/>
              <a:t>EF, </a:t>
            </a:r>
            <a:r>
              <a:rPr lang="ru-RU" altLang="en-US" dirty="0"/>
              <a:t>который выберет из базы данных каждый второй элемент</a:t>
            </a:r>
          </a:p>
          <a:p>
            <a:pPr eaLnBrk="1" hangingPunct="1"/>
            <a:r>
              <a:rPr lang="ru-RU" altLang="en-US" dirty="0"/>
              <a:t>Выведите полученную информацию на экран</a:t>
            </a:r>
            <a:endParaRPr lang="en-NZ" altLang="en-US" dirty="0"/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5EAF4145-89BC-4E46-BD5C-55D1C5CCF9BE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21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47108" name="Title 1"/>
          <p:cNvSpPr txBox="1">
            <a:spLocks/>
          </p:cNvSpPr>
          <p:nvPr/>
        </p:nvSpPr>
        <p:spPr bwMode="gray">
          <a:xfrm>
            <a:off x="827088" y="698500"/>
            <a:ext cx="8058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685800" indent="-28257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95885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233488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1508125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19653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4225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28797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3369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3200">
                <a:solidFill>
                  <a:schemeClr val="bg1"/>
                </a:solidFill>
              </a:rPr>
              <a:t>Домашнее задание</a:t>
            </a:r>
            <a:endParaRPr lang="en-NZ" alt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608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F55B6FE-4644-40A4-A3ED-96877375A883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22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48131" name="Title 1"/>
          <p:cNvSpPr txBox="1">
            <a:spLocks/>
          </p:cNvSpPr>
          <p:nvPr/>
        </p:nvSpPr>
        <p:spPr bwMode="gray">
          <a:xfrm>
            <a:off x="827088" y="698500"/>
            <a:ext cx="8058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685800" indent="-28257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95885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233488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1508125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19653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4225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28797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3369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3200">
                <a:solidFill>
                  <a:schemeClr val="bg1"/>
                </a:solidFill>
              </a:rPr>
              <a:t>Вопросы?</a:t>
            </a:r>
            <a:endParaRPr lang="en-NZ" altLang="en-US" sz="3200">
              <a:solidFill>
                <a:schemeClr val="bg1"/>
              </a:solidFill>
            </a:endParaRPr>
          </a:p>
        </p:txBody>
      </p:sp>
      <p:pic>
        <p:nvPicPr>
          <p:cNvPr id="48132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2420938"/>
            <a:ext cx="7156450" cy="402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3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MSSQL </a:t>
            </a:r>
            <a:r>
              <a:rPr lang="ru-RU" altLang="en-US" dirty="0"/>
              <a:t>и</a:t>
            </a:r>
            <a:r>
              <a:rPr lang="en-NZ" altLang="en-US" dirty="0"/>
              <a:t> .NET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altLang="en-US" sz="2400" dirty="0"/>
              <a:t>Принципы работы с базами данных одинаковы, несмотря на тип проекта, с которым вы работаете (и чаще всего одинаковы даже для разных языков)</a:t>
            </a:r>
            <a:endParaRPr lang="en-NZ" altLang="en-US" sz="2400" dirty="0"/>
          </a:p>
          <a:p>
            <a:pPr lvl="1"/>
            <a:r>
              <a:rPr lang="ru-RU" altLang="en-US" sz="2000" dirty="0"/>
              <a:t>Настройка инфраструктуры </a:t>
            </a:r>
            <a:r>
              <a:rPr lang="en-NZ" altLang="en-US" sz="2000" dirty="0"/>
              <a:t>(</a:t>
            </a:r>
            <a:r>
              <a:rPr lang="ru-RU" altLang="en-US" sz="2000" dirty="0"/>
              <a:t>СУБД</a:t>
            </a:r>
            <a:r>
              <a:rPr lang="en-NZ" altLang="en-US" sz="2000" dirty="0"/>
              <a:t> </a:t>
            </a:r>
            <a:r>
              <a:rPr lang="ru-RU" altLang="en-US" sz="2000" dirty="0"/>
              <a:t>и т.д.</a:t>
            </a:r>
            <a:r>
              <a:rPr lang="en-NZ" altLang="en-US" sz="2000" dirty="0"/>
              <a:t>)</a:t>
            </a:r>
          </a:p>
          <a:p>
            <a:pPr lvl="1"/>
            <a:r>
              <a:rPr lang="ru-RU" altLang="en-US" sz="2000" dirty="0"/>
              <a:t>Настройка базы данных и поднятие сервера</a:t>
            </a:r>
            <a:endParaRPr lang="en-NZ" altLang="en-US" sz="2000" dirty="0"/>
          </a:p>
          <a:p>
            <a:pPr lvl="1"/>
            <a:r>
              <a:rPr lang="ru-RU" altLang="en-US" sz="2000" dirty="0"/>
              <a:t>Настройка взаимодействия базы и среды </a:t>
            </a:r>
            <a:r>
              <a:rPr lang="en-NZ" altLang="en-US" sz="2000" dirty="0"/>
              <a:t>.NET</a:t>
            </a:r>
            <a:endParaRPr lang="ru-RU" altLang="en-US" sz="2000" dirty="0"/>
          </a:p>
          <a:p>
            <a:pPr lvl="1"/>
            <a:r>
              <a:rPr lang="ru-RU" altLang="en-US" sz="2000" dirty="0"/>
              <a:t>Добавление в среду </a:t>
            </a:r>
            <a:r>
              <a:rPr lang="en-US" altLang="en-US" sz="2000" dirty="0"/>
              <a:t>.NET </a:t>
            </a:r>
            <a:r>
              <a:rPr lang="ru-RU" altLang="en-US" sz="2000" dirty="0"/>
              <a:t>подключения</a:t>
            </a:r>
          </a:p>
          <a:p>
            <a:pPr lvl="1"/>
            <a:r>
              <a:rPr lang="ru-RU" altLang="en-US" sz="2000" dirty="0"/>
              <a:t>Теперь вы можете писать программу, взаимодействующую с базой данных</a:t>
            </a:r>
            <a:endParaRPr lang="en-NZ" altLang="en-US" sz="2400" dirty="0"/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120E5AB-B54E-4A5F-B363-316AF3B338F5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MSSQL </a:t>
            </a:r>
            <a:r>
              <a:rPr lang="ru-RU" altLang="en-US" dirty="0"/>
              <a:t>и</a:t>
            </a:r>
            <a:r>
              <a:rPr lang="en-NZ" altLang="en-US" dirty="0"/>
              <a:t> .NET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605542" cy="3530600"/>
          </a:xfrm>
        </p:spPr>
        <p:txBody>
          <a:bodyPr>
            <a:normAutofit/>
          </a:bodyPr>
          <a:lstStyle/>
          <a:p>
            <a:r>
              <a:rPr lang="en-NZ" altLang="en-US" dirty="0"/>
              <a:t>.NET </a:t>
            </a:r>
            <a:r>
              <a:rPr lang="ru-RU" altLang="en-US" dirty="0"/>
              <a:t>принадлежит </a:t>
            </a:r>
            <a:r>
              <a:rPr lang="en-NZ" altLang="en-US" dirty="0"/>
              <a:t>Microsoft, </a:t>
            </a:r>
            <a:r>
              <a:rPr lang="ru-RU" altLang="en-US" dirty="0"/>
              <a:t>так что они будут советовать вам использовать</a:t>
            </a:r>
            <a:r>
              <a:rPr lang="en-NZ" altLang="en-US" dirty="0"/>
              <a:t> Microsoft SQL Server (</a:t>
            </a:r>
            <a:r>
              <a:rPr lang="ru-RU" altLang="en-US" dirty="0"/>
              <a:t>Экспресс версия бесплатна</a:t>
            </a:r>
            <a:r>
              <a:rPr lang="en-NZ" altLang="en-US" dirty="0"/>
              <a:t>)</a:t>
            </a:r>
            <a:r>
              <a:rPr lang="ru-RU" altLang="en-US" dirty="0"/>
              <a:t>, а не сторонние инструменты такие как бесплатный</a:t>
            </a:r>
            <a:r>
              <a:rPr lang="en-NZ" altLang="en-US" dirty="0"/>
              <a:t> MySQL</a:t>
            </a:r>
            <a:endParaRPr lang="ru-RU" altLang="en-US" dirty="0"/>
          </a:p>
          <a:p>
            <a:r>
              <a:rPr lang="ru-RU" altLang="en-US" dirty="0"/>
              <a:t>Настройка СУБД подразумевает под собой поднятие СУБД сервиса, настройка параметров доступа (логин-пароль), настройки прав конкретных пользователей, настройка ведения статистики и так далее.</a:t>
            </a:r>
            <a:endParaRPr lang="en-NZ" altLang="en-US" sz="2800" dirty="0"/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120E5AB-B54E-4A5F-B363-316AF3B338F5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972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Настройка базы данных</a:t>
            </a:r>
            <a:endParaRPr lang="en-NZ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Настройка работы</a:t>
            </a:r>
            <a:r>
              <a:rPr lang="en-NZ" dirty="0"/>
              <a:t> MSSQL Server Express</a:t>
            </a:r>
          </a:p>
          <a:p>
            <a:pPr lvl="1">
              <a:defRPr/>
            </a:pPr>
            <a:r>
              <a:rPr lang="ru-RU" dirty="0"/>
              <a:t>Скачайте </a:t>
            </a:r>
            <a:r>
              <a:rPr lang="en-US" dirty="0"/>
              <a:t>MSSQL Server Express </a:t>
            </a:r>
            <a:r>
              <a:rPr lang="ru-RU" dirty="0"/>
              <a:t>с официального сайта</a:t>
            </a:r>
          </a:p>
          <a:p>
            <a:pPr lvl="1">
              <a:defRPr/>
            </a:pPr>
            <a:r>
              <a:rPr lang="ru-RU" dirty="0"/>
              <a:t>Установите его.</a:t>
            </a:r>
          </a:p>
          <a:p>
            <a:pPr lvl="2">
              <a:defRPr/>
            </a:pPr>
            <a:r>
              <a:rPr lang="ru-RU" dirty="0"/>
              <a:t>Важно: при установке используйте </a:t>
            </a:r>
            <a:r>
              <a:rPr lang="en-US" dirty="0"/>
              <a:t>Named Instance, </a:t>
            </a:r>
            <a:r>
              <a:rPr lang="ru-RU" dirty="0"/>
              <a:t>это позволит вам избежать проблем в дальнейшем</a:t>
            </a:r>
          </a:p>
          <a:p>
            <a:pPr lvl="1">
              <a:defRPr/>
            </a:pPr>
            <a:r>
              <a:rPr lang="ru-RU" dirty="0"/>
              <a:t>Откройте </a:t>
            </a:r>
            <a:r>
              <a:rPr lang="en-US" dirty="0"/>
              <a:t>MSSQL Server Configuration Manager </a:t>
            </a:r>
            <a:r>
              <a:rPr lang="ru-RU" dirty="0"/>
              <a:t>и запустите сервер базы данных</a:t>
            </a:r>
          </a:p>
          <a:p>
            <a:pPr lvl="1">
              <a:defRPr/>
            </a:pPr>
            <a:r>
              <a:rPr lang="ru-RU" dirty="0"/>
              <a:t>Откройте </a:t>
            </a:r>
            <a:r>
              <a:rPr lang="en-US" dirty="0"/>
              <a:t>MSSQL Management Studio </a:t>
            </a:r>
            <a:r>
              <a:rPr lang="ru-RU" dirty="0"/>
              <a:t>и убедитесь, что можете подключиться с серверу</a:t>
            </a:r>
            <a:endParaRPr lang="en-NZ" dirty="0"/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AE616D0-478B-4BD8-AF76-BAA38AEF6458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Настройка базы данных</a:t>
            </a:r>
            <a:endParaRPr lang="en-NZ" altLang="en-US" dirty="0"/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AE616D0-478B-4BD8-AF76-BAA38AEF6458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668" y="2778410"/>
            <a:ext cx="6020558" cy="38396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65970" y="2204864"/>
            <a:ext cx="7603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MSSQL Server </a:t>
            </a:r>
            <a:r>
              <a:rPr lang="ru-RU" dirty="0"/>
              <a:t>на официальном сайте </a:t>
            </a:r>
            <a:r>
              <a:rPr lang="en-US" dirty="0"/>
              <a:t>Microsoft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4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.NET </a:t>
            </a:r>
            <a:r>
              <a:rPr lang="ru-RU" dirty="0"/>
              <a:t>среды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605542" cy="3530600"/>
          </a:xfrm>
        </p:spPr>
        <p:txBody>
          <a:bodyPr>
            <a:normAutofit fontScale="85000" lnSpcReduction="20000"/>
          </a:bodyPr>
          <a:lstStyle/>
          <a:p>
            <a:r>
              <a:rPr lang="ru-RU" sz="2400" dirty="0"/>
              <a:t>Создайте проект или откройте существующий</a:t>
            </a:r>
          </a:p>
          <a:p>
            <a:r>
              <a:rPr lang="ru-RU" sz="2400" dirty="0"/>
              <a:t>Используя </a:t>
            </a:r>
            <a:r>
              <a:rPr lang="en-US" sz="2400" dirty="0" err="1"/>
              <a:t>NuGet</a:t>
            </a:r>
            <a:r>
              <a:rPr lang="en-US" sz="2400" dirty="0"/>
              <a:t> Packages </a:t>
            </a:r>
            <a:r>
              <a:rPr lang="ru-RU" sz="2400" dirty="0"/>
              <a:t>или </a:t>
            </a:r>
            <a:r>
              <a:rPr lang="en-US" sz="2400" dirty="0"/>
              <a:t>Package Manager Console </a:t>
            </a:r>
            <a:r>
              <a:rPr lang="ru-RU" sz="2400" dirty="0"/>
              <a:t>установите себе один из следующих фреймворков:</a:t>
            </a:r>
          </a:p>
          <a:p>
            <a:pPr lvl="1"/>
            <a:r>
              <a:rPr lang="en-US" sz="2200" dirty="0"/>
              <a:t>Entity Framework</a:t>
            </a:r>
          </a:p>
          <a:p>
            <a:pPr lvl="1"/>
            <a:r>
              <a:rPr lang="en-US" sz="2200" dirty="0"/>
              <a:t>ADO.NET</a:t>
            </a:r>
          </a:p>
          <a:p>
            <a:r>
              <a:rPr lang="ru-RU" sz="2400" dirty="0"/>
              <a:t>Используя </a:t>
            </a:r>
            <a:r>
              <a:rPr lang="en-US" sz="2400" dirty="0"/>
              <a:t>Server Explorer </a:t>
            </a:r>
            <a:r>
              <a:rPr lang="ru-RU" sz="2400" dirty="0"/>
              <a:t>подключитесь к своей базе данных и узнайте необходимую вам строку подключения</a:t>
            </a:r>
          </a:p>
          <a:p>
            <a:r>
              <a:rPr lang="ru-RU" sz="2400" dirty="0"/>
              <a:t>Внесите найденную вами строку подключения в раздел </a:t>
            </a:r>
            <a:r>
              <a:rPr lang="en-US" sz="2400" dirty="0"/>
              <a:t>connection strings </a:t>
            </a:r>
            <a:r>
              <a:rPr lang="ru-RU" sz="2400" dirty="0"/>
              <a:t>в файле </a:t>
            </a:r>
            <a:r>
              <a:rPr lang="en-US" sz="2400" dirty="0" err="1"/>
              <a:t>web.config</a:t>
            </a:r>
            <a:endParaRPr lang="en-NZ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6A1C6C-4D23-41EE-A564-0F6045F438D4}" type="slidenum">
              <a:rPr lang="en-NZ" smtClean="0"/>
              <a:pPr>
                <a:defRPr/>
              </a:pPr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61834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Manager Console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6A1C6C-4D23-41EE-A564-0F6045F438D4}" type="slidenum">
              <a:rPr lang="en-NZ" smtClean="0"/>
              <a:pPr>
                <a:defRPr/>
              </a:pPr>
              <a:t>8</a:t>
            </a:fld>
            <a:endParaRPr lang="en-NZ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564904"/>
            <a:ext cx="7786356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53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NuGet</a:t>
            </a:r>
            <a:r>
              <a:rPr lang="en-US" dirty="0"/>
              <a:t> Package Manager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6A1C6C-4D23-41EE-A564-0F6045F438D4}" type="slidenum">
              <a:rPr lang="en-NZ" smtClean="0"/>
              <a:pPr>
                <a:defRPr/>
              </a:pPr>
              <a:t>9</a:t>
            </a:fld>
            <a:endParaRPr lang="en-NZ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260646"/>
            <a:ext cx="7930372" cy="440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39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7565</TotalTime>
  <Words>984</Words>
  <Application>Microsoft Office PowerPoint</Application>
  <PresentationFormat>On-screen Show (4:3)</PresentationFormat>
  <Paragraphs>153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Century Gothic</vt:lpstr>
      <vt:lpstr>Courier New</vt:lpstr>
      <vt:lpstr>Tahoma</vt:lpstr>
      <vt:lpstr>Times New Roman</vt:lpstr>
      <vt:lpstr>Wingdings</vt:lpstr>
      <vt:lpstr>Wingdings 3</vt:lpstr>
      <vt:lpstr>Ion Boardroom</vt:lpstr>
      <vt:lpstr>PowerPoint Presentation</vt:lpstr>
      <vt:lpstr>В сегодняшней лекции</vt:lpstr>
      <vt:lpstr>MSSQL и .NET</vt:lpstr>
      <vt:lpstr>MSSQL и .NET</vt:lpstr>
      <vt:lpstr>Настройка базы данных</vt:lpstr>
      <vt:lpstr>Настройка базы данных</vt:lpstr>
      <vt:lpstr>Настройка .NET среды</vt:lpstr>
      <vt:lpstr>Package Manager Console</vt:lpstr>
      <vt:lpstr>NuGet Package Manager</vt:lpstr>
      <vt:lpstr>ADO.NET</vt:lpstr>
      <vt:lpstr>Архитектура ADO.NET</vt:lpstr>
      <vt:lpstr>Entity Framework</vt:lpstr>
      <vt:lpstr>Архитектура Entity Framework</vt:lpstr>
      <vt:lpstr>EF маппинг</vt:lpstr>
      <vt:lpstr>Добавление подключения</vt:lpstr>
      <vt:lpstr>Из определения модели</vt:lpstr>
      <vt:lpstr>Пример запроса</vt:lpstr>
      <vt:lpstr>Запрос с “лямбдой”</vt:lpstr>
      <vt:lpstr>Запрос с “лямбдой”</vt:lpstr>
      <vt:lpstr>Заключение</vt:lpstr>
      <vt:lpstr>PowerPoint Presentation</vt:lpstr>
      <vt:lpstr>PowerPoint Presentation</vt:lpstr>
    </vt:vector>
  </TitlesOfParts>
  <Company>The 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Chang</dc:creator>
  <cp:lastModifiedBy>Windows User</cp:lastModifiedBy>
  <cp:revision>719</cp:revision>
  <cp:lastPrinted>2014-07-24T21:44:33Z</cp:lastPrinted>
  <dcterms:created xsi:type="dcterms:W3CDTF">2003-06-18T01:49:53Z</dcterms:created>
  <dcterms:modified xsi:type="dcterms:W3CDTF">2016-11-15T13:08:55Z</dcterms:modified>
</cp:coreProperties>
</file>