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96" r:id="rId1"/>
  </p:sldMasterIdLst>
  <p:notesMasterIdLst>
    <p:notesMasterId r:id="rId32"/>
  </p:notesMasterIdLst>
  <p:handoutMasterIdLst>
    <p:handoutMasterId r:id="rId33"/>
  </p:handoutMasterIdLst>
  <p:sldIdLst>
    <p:sldId id="359" r:id="rId2"/>
    <p:sldId id="282" r:id="rId3"/>
    <p:sldId id="344" r:id="rId4"/>
    <p:sldId id="362" r:id="rId5"/>
    <p:sldId id="345" r:id="rId6"/>
    <p:sldId id="363" r:id="rId7"/>
    <p:sldId id="346" r:id="rId8"/>
    <p:sldId id="347" r:id="rId9"/>
    <p:sldId id="364" r:id="rId10"/>
    <p:sldId id="348" r:id="rId11"/>
    <p:sldId id="365" r:id="rId12"/>
    <p:sldId id="349" r:id="rId13"/>
    <p:sldId id="366" r:id="rId14"/>
    <p:sldId id="350" r:id="rId15"/>
    <p:sldId id="373" r:id="rId16"/>
    <p:sldId id="351" r:id="rId17"/>
    <p:sldId id="368" r:id="rId18"/>
    <p:sldId id="352" r:id="rId19"/>
    <p:sldId id="369" r:id="rId20"/>
    <p:sldId id="353" r:id="rId21"/>
    <p:sldId id="370" r:id="rId22"/>
    <p:sldId id="355" r:id="rId23"/>
    <p:sldId id="371" r:id="rId24"/>
    <p:sldId id="356" r:id="rId25"/>
    <p:sldId id="358" r:id="rId26"/>
    <p:sldId id="372" r:id="rId27"/>
    <p:sldId id="357" r:id="rId28"/>
    <p:sldId id="299" r:id="rId29"/>
    <p:sldId id="360" r:id="rId30"/>
    <p:sldId id="361" r:id="rId31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572" autoAdjust="0"/>
  </p:normalViewPr>
  <p:slideViewPr>
    <p:cSldViewPr>
      <p:cViewPr varScale="1">
        <p:scale>
          <a:sx n="79" d="100"/>
          <a:sy n="79" d="100"/>
        </p:scale>
        <p:origin x="6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354" y="-108"/>
      </p:cViewPr>
      <p:guideLst>
        <p:guide orient="horz" pos="3225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>
            <a:lvl1pPr algn="l" defTabSz="956200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>
            <a:lvl1pPr algn="r" defTabSz="956200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5025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b" anchorCtr="0" compatLnSpc="1">
            <a:prstTxWarp prst="textNoShape">
              <a:avLst/>
            </a:prstTxWarp>
          </a:bodyPr>
          <a:lstStyle>
            <a:lvl1pPr algn="l" defTabSz="956200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5025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b" anchorCtr="0" compatLnSpc="1">
            <a:prstTxWarp prst="textNoShape">
              <a:avLst/>
            </a:prstTxWarp>
          </a:bodyPr>
          <a:lstStyle>
            <a:lvl1pPr algn="r" defTabSz="956200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fld id="{A1939EDD-F627-428C-8624-295051BB3D44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57358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>
            <a:lvl1pPr algn="l" defTabSz="9562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>
            <a:lvl1pPr algn="r" defTabSz="9562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9938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8588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noProof="0"/>
              <a:t>Click to edit Master text styles</a:t>
            </a:r>
          </a:p>
          <a:p>
            <a:pPr lvl="1"/>
            <a:r>
              <a:rPr lang="en-NZ" noProof="0"/>
              <a:t>Second level</a:t>
            </a:r>
          </a:p>
          <a:p>
            <a:pPr lvl="2"/>
            <a:r>
              <a:rPr lang="en-NZ" noProof="0"/>
              <a:t>Third level</a:t>
            </a:r>
          </a:p>
          <a:p>
            <a:pPr lvl="3"/>
            <a:r>
              <a:rPr lang="en-NZ" noProof="0"/>
              <a:t>Fourth level</a:t>
            </a:r>
          </a:p>
          <a:p>
            <a:pPr lvl="4"/>
            <a:r>
              <a:rPr lang="en-NZ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5025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b" anchorCtr="0" compatLnSpc="1">
            <a:prstTxWarp prst="textNoShape">
              <a:avLst/>
            </a:prstTxWarp>
          </a:bodyPr>
          <a:lstStyle>
            <a:lvl1pPr algn="l" defTabSz="9562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5025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b" anchorCtr="0" compatLnSpc="1">
            <a:prstTxWarp prst="textNoShape">
              <a:avLst/>
            </a:prstTxWarp>
          </a:bodyPr>
          <a:lstStyle>
            <a:lvl1pPr algn="r" defTabSz="9562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302721E-B171-4587-B9AC-82F7E89A71DF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634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02721E-B171-4587-B9AC-82F7E89A71DF}" type="slidenum">
              <a:rPr lang="en-NZ" smtClean="0"/>
              <a:pPr>
                <a:defRPr/>
              </a:pPr>
              <a:t>23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9893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Handout 05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737A1E37-1FB6-46C9-9EEB-C60C84789AF0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28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8173BABE-BE8A-41E1-8527-461C5403FFB8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909655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8173BABE-BE8A-41E1-8527-461C5403FFB8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739670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8173BABE-BE8A-41E1-8527-461C5403FFB8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231847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8173BABE-BE8A-41E1-8527-461C5403FFB8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001737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8173BABE-BE8A-41E1-8527-461C5403FFB8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604423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8173BABE-BE8A-41E1-8527-461C5403FFB8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376953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47BC3CAB-D421-464E-8C4B-18D4ED9657AD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7649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755D8670-41C0-4B67-A468-44EB5DF1FEEA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691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06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7DAC9B1D-4767-4BBB-ADF0-0E8EEC187913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832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688530E2-9FBE-4C36-8815-702673891716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046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6A5649F7-8969-4015-8609-7F7827446044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45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C9BA3D80-9B83-4E56-9E3C-DF3DEA8BADE1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289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F174A4FD-9719-4242-95C7-AA83DF458791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4288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A811255F-88D5-48DD-99F0-64357F2F96D6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49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A8B4920A-6836-4FD7-8393-BE29E06A6084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0040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8D31F550-A46E-4E62-81EE-A73933B3C0B3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52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173BABE-BE8A-41E1-8527-461C5403FFB8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997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  <p:sldLayoutId id="2147484201" r:id="rId5"/>
    <p:sldLayoutId id="2147484202" r:id="rId6"/>
    <p:sldLayoutId id="2147484203" r:id="rId7"/>
    <p:sldLayoutId id="2147484204" r:id="rId8"/>
    <p:sldLayoutId id="2147484205" r:id="rId9"/>
    <p:sldLayoutId id="2147484206" r:id="rId10"/>
    <p:sldLayoutId id="2147484207" r:id="rId11"/>
    <p:sldLayoutId id="2147484208" r:id="rId12"/>
    <p:sldLayoutId id="2147484209" r:id="rId13"/>
    <p:sldLayoutId id="2147484210" r:id="rId14"/>
    <p:sldLayoutId id="2147484211" r:id="rId15"/>
    <p:sldLayoutId id="2147484212" r:id="rId16"/>
    <p:sldLayoutId id="2147484213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4"/>
          <p:cNvSpPr txBox="1">
            <a:spLocks noChangeArrowheads="1"/>
          </p:cNvSpPr>
          <p:nvPr/>
        </p:nvSpPr>
        <p:spPr bwMode="auto">
          <a:xfrm>
            <a:off x="539750" y="3141663"/>
            <a:ext cx="8064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ru-RU" altLang="en-US" sz="3600" dirty="0"/>
              <a:t>Делегаты</a:t>
            </a:r>
          </a:p>
          <a:p>
            <a:pPr algn="ctr" eaLnBrk="1" hangingPunct="1"/>
            <a:r>
              <a:rPr lang="ru-RU" altLang="en-US" sz="3600" dirty="0"/>
              <a:t>Лямбда-выражения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1215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Именованные методы</a:t>
            </a:r>
            <a:endParaRPr lang="en-US" altLang="en-US" dirty="0"/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79388" y="2348880"/>
            <a:ext cx="8640762" cy="345660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en-US" sz="2400" dirty="0"/>
              <a:t>Именованный</a:t>
            </a:r>
            <a:r>
              <a:rPr lang="en-US" altLang="en-US" sz="2400" dirty="0"/>
              <a:t> </a:t>
            </a:r>
            <a:r>
              <a:rPr lang="ru-RU" altLang="en-US" sz="2400" dirty="0"/>
              <a:t>метод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Делегат может быть ассоциирован с именованный методом</a:t>
            </a:r>
            <a:r>
              <a:rPr lang="en-US" altLang="en-US" sz="2000" dirty="0"/>
              <a:t>. 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en-US" sz="1800" dirty="0"/>
              <a:t>Когда вы </a:t>
            </a:r>
            <a:r>
              <a:rPr lang="ru-RU" altLang="en-US" sz="1800" dirty="0" err="1"/>
              <a:t>инстанцируете</a:t>
            </a:r>
            <a:r>
              <a:rPr lang="ru-RU" altLang="en-US" sz="1800" dirty="0"/>
              <a:t> делегат используя именованный метод</a:t>
            </a:r>
            <a:r>
              <a:rPr lang="en-US" altLang="en-US" sz="1800" dirty="0"/>
              <a:t>, </a:t>
            </a:r>
            <a:r>
              <a:rPr lang="ru-RU" altLang="en-US" sz="1800" dirty="0"/>
              <a:t>метод передаётся как параметр</a:t>
            </a:r>
            <a:endParaRPr lang="en-US" altLang="en-US" sz="1800" dirty="0"/>
          </a:p>
          <a:p>
            <a:pPr lvl="3" eaLnBrk="1" hangingPunct="1">
              <a:lnSpc>
                <a:spcPct val="90000"/>
              </a:lnSpc>
            </a:pPr>
            <a:r>
              <a:rPr lang="ru-RU" altLang="en-US" sz="1600" dirty="0"/>
              <a:t>У переданной в параметре функции должна быть такая же сигнатура, как описано в делегате</a:t>
            </a:r>
            <a:r>
              <a:rPr lang="en-US" altLang="en-US" sz="1600" dirty="0"/>
              <a:t>.</a:t>
            </a:r>
          </a:p>
          <a:p>
            <a:pPr lvl="3" eaLnBrk="1" hangingPunct="1">
              <a:lnSpc>
                <a:spcPct val="90000"/>
              </a:lnSpc>
            </a:pPr>
            <a:r>
              <a:rPr lang="ru-RU" altLang="en-US" sz="1600" dirty="0"/>
              <a:t>Экземпляр делегата может инкапсулировать как статические методы, так и методы экземпляров классов</a:t>
            </a:r>
            <a:r>
              <a:rPr lang="en-US" altLang="en-US" sz="1600" dirty="0"/>
              <a:t>.</a:t>
            </a:r>
          </a:p>
          <a:p>
            <a:pPr lvl="3" eaLnBrk="1" hangingPunct="1">
              <a:lnSpc>
                <a:spcPct val="90000"/>
              </a:lnSpc>
            </a:pPr>
            <a:endParaRPr lang="en-US" altLang="en-US" sz="1600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DB9911F-51E3-450A-81E8-9069BB1E77EC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647521" y="5537981"/>
            <a:ext cx="4968875" cy="957262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Print v1 = </a:t>
            </a:r>
            <a:r>
              <a:rPr lang="en-US" altLang="en-US" sz="1400" b="1" dirty="0" err="1">
                <a:latin typeface="Courier New" pitchFamily="49" charset="0"/>
              </a:rPr>
              <a:t>printToLower</a:t>
            </a:r>
            <a:r>
              <a:rPr lang="en-US" altLang="en-US" sz="1400" b="1" dirty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v1("This is another test");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Print v2 = new Program().</a:t>
            </a:r>
            <a:r>
              <a:rPr lang="en-US" altLang="en-US" sz="1400" b="1" dirty="0" err="1">
                <a:latin typeface="Courier New" pitchFamily="49" charset="0"/>
              </a:rPr>
              <a:t>printToUpper</a:t>
            </a:r>
            <a:r>
              <a:rPr lang="en-US" altLang="en-US" sz="1400" b="1" dirty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v2("This is another test");</a:t>
            </a:r>
          </a:p>
        </p:txBody>
      </p:sp>
      <p:sp>
        <p:nvSpPr>
          <p:cNvPr id="18441" name="AutoShape 8"/>
          <p:cNvSpPr>
            <a:spLocks noChangeArrowheads="1"/>
          </p:cNvSpPr>
          <p:nvPr/>
        </p:nvSpPr>
        <p:spPr bwMode="auto">
          <a:xfrm>
            <a:off x="6156176" y="5588000"/>
            <a:ext cx="2313748" cy="505296"/>
          </a:xfrm>
          <a:prstGeom prst="wedgeRectCallout">
            <a:avLst>
              <a:gd name="adj1" fmla="val -66611"/>
              <a:gd name="adj2" fmla="val 20065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b="1" dirty="0">
                <a:latin typeface="Tahoma" pitchFamily="34" charset="0"/>
              </a:rPr>
              <a:t>Именованный</a:t>
            </a:r>
            <a:r>
              <a:rPr lang="en-US" altLang="en-US" sz="1400" b="1" dirty="0">
                <a:latin typeface="Tahoma" pitchFamily="34" charset="0"/>
              </a:rPr>
              <a:t> </a:t>
            </a:r>
            <a:r>
              <a:rPr lang="ru-RU" altLang="en-US" sz="1400" b="1" dirty="0">
                <a:latin typeface="Tahoma" pitchFamily="34" charset="0"/>
              </a:rPr>
              <a:t>метод</a:t>
            </a:r>
            <a:endParaRPr lang="en-NZ" altLang="en-US" sz="1400" b="1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7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Анонимные методы</a:t>
            </a:r>
            <a:endParaRPr lang="en-US" altLang="en-US" dirty="0"/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843" y="2557335"/>
            <a:ext cx="7879082" cy="353596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en-US" sz="2400" dirty="0"/>
              <a:t>Анонимные методы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В</a:t>
            </a:r>
            <a:r>
              <a:rPr lang="en-US" altLang="en-US" sz="2000" dirty="0"/>
              <a:t> C# 2.0 (</a:t>
            </a:r>
            <a:r>
              <a:rPr lang="ru-RU" altLang="en-US" sz="2000" dirty="0"/>
              <a:t>с</a:t>
            </a:r>
            <a:r>
              <a:rPr lang="en-US" altLang="en-US" sz="2000" dirty="0"/>
              <a:t> 2005), </a:t>
            </a:r>
            <a:r>
              <a:rPr lang="ru-RU" altLang="en-US" sz="2000" dirty="0"/>
              <a:t>вы можете декларировать делегаты используя анонимные методы</a:t>
            </a:r>
            <a:endParaRPr lang="en-US" altLang="en-US" sz="2000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DB9911F-51E3-450A-81E8-9069BB1E77EC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3275856" y="4581128"/>
            <a:ext cx="4537075" cy="955675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Print a1 = delegate(string j){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</a:t>
            </a:r>
            <a:r>
              <a:rPr lang="en-US" altLang="en-US" sz="1400" b="1" dirty="0" err="1">
                <a:latin typeface="Courier New" pitchFamily="49" charset="0"/>
              </a:rPr>
              <a:t>Console.WriteLine</a:t>
            </a:r>
            <a:r>
              <a:rPr lang="en-US" altLang="en-US" sz="1400" b="1" dirty="0">
                <a:latin typeface="Courier New" pitchFamily="49" charset="0"/>
              </a:rPr>
              <a:t>("Anonymous:" + j);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a1("Well done");</a:t>
            </a:r>
          </a:p>
        </p:txBody>
      </p:sp>
      <p:sp>
        <p:nvSpPr>
          <p:cNvPr id="18443" name="AutoShape 10"/>
          <p:cNvSpPr>
            <a:spLocks noChangeArrowheads="1"/>
          </p:cNvSpPr>
          <p:nvPr/>
        </p:nvSpPr>
        <p:spPr bwMode="auto">
          <a:xfrm>
            <a:off x="1259632" y="4611208"/>
            <a:ext cx="1514004" cy="576188"/>
          </a:xfrm>
          <a:prstGeom prst="wedgeRectCallout">
            <a:avLst>
              <a:gd name="adj1" fmla="val 71455"/>
              <a:gd name="adj2" fmla="val -3683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b="1" dirty="0">
                <a:latin typeface="Tahoma" pitchFamily="34" charset="0"/>
              </a:rPr>
              <a:t>Анонимный</a:t>
            </a:r>
            <a:r>
              <a:rPr lang="en-US" altLang="en-US" sz="1400" b="1" dirty="0">
                <a:latin typeface="Tahoma" pitchFamily="34" charset="0"/>
              </a:rPr>
              <a:t> </a:t>
            </a:r>
            <a:r>
              <a:rPr lang="ru-RU" altLang="en-US" sz="1400" b="1" dirty="0">
                <a:latin typeface="Tahoma" pitchFamily="34" charset="0"/>
              </a:rPr>
              <a:t>метод</a:t>
            </a:r>
            <a:endParaRPr lang="en-NZ" altLang="en-US" sz="1400" b="1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65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Многоадресные делегаты</a:t>
            </a:r>
            <a:endParaRPr lang="en-US" altLang="en-US" dirty="0"/>
          </a:p>
        </p:txBody>
      </p:sp>
      <p:sp>
        <p:nvSpPr>
          <p:cNvPr id="1946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11560" y="2465260"/>
            <a:ext cx="7992888" cy="384406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en-US" sz="2000" dirty="0"/>
              <a:t>Объекты делегатов могут быть присоединены к экземпляру другого делегата используя оператор</a:t>
            </a:r>
            <a:r>
              <a:rPr lang="en-US" altLang="en-US" sz="2000" dirty="0"/>
              <a:t> +.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/>
              <a:t>Делегат в одно время может иметь ссылки на множество методов и вызывать их при необходимости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ru-RU" altLang="en-US" sz="1800" dirty="0"/>
              <a:t>Методы вызываются последовательно – один за одним</a:t>
            </a:r>
            <a:endParaRPr lang="en-US" altLang="en-US" sz="1800" dirty="0"/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/>
              <a:t>Ограничения</a:t>
            </a:r>
            <a:r>
              <a:rPr lang="en-US" altLang="en-US" sz="2000" dirty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1800" dirty="0"/>
              <a:t>Только делегаты одного типа могут быть присоединены друг к другу</a:t>
            </a:r>
            <a:r>
              <a:rPr lang="en-US" altLang="en-US" sz="18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/>
              <a:t>Оператор </a:t>
            </a:r>
            <a:r>
              <a:rPr lang="en-US" altLang="en-US" sz="2000" dirty="0"/>
              <a:t>“–”</a:t>
            </a:r>
            <a:r>
              <a:rPr lang="ru-RU" altLang="en-US" sz="2000" dirty="0"/>
              <a:t>(минус)</a:t>
            </a:r>
            <a:r>
              <a:rPr lang="en-US" altLang="en-US" sz="2000" dirty="0"/>
              <a:t> </a:t>
            </a:r>
            <a:r>
              <a:rPr lang="ru-RU" altLang="en-US" sz="2000" dirty="0"/>
              <a:t>может быть использовать для удаления компонентов из комплексного делегата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0F3710B-A32D-4309-A45E-051D7F27039B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125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Многоадресные делегаты</a:t>
            </a:r>
            <a:endParaRPr lang="en-US" altLang="en-US" dirty="0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0F3710B-A32D-4309-A45E-051D7F27039B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2520740" y="2844067"/>
            <a:ext cx="4248150" cy="3175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public delegate void Print(string s);</a:t>
            </a:r>
          </a:p>
        </p:txBody>
      </p:sp>
      <p:sp>
        <p:nvSpPr>
          <p:cNvPr id="19464" name="Rectangle 5"/>
          <p:cNvSpPr>
            <a:spLocks noChangeArrowheads="1"/>
          </p:cNvSpPr>
          <p:nvPr/>
        </p:nvSpPr>
        <p:spPr bwMode="auto">
          <a:xfrm>
            <a:off x="2520740" y="3645024"/>
            <a:ext cx="4321175" cy="955675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Print mp2 = null;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mp2 += </a:t>
            </a:r>
            <a:r>
              <a:rPr lang="en-US" altLang="en-US" sz="1400" b="1" dirty="0" err="1">
                <a:latin typeface="Courier New" pitchFamily="49" charset="0"/>
              </a:rPr>
              <a:t>printToLower</a:t>
            </a:r>
            <a:r>
              <a:rPr lang="en-US" altLang="en-US" sz="1400" b="1" dirty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mp2 += new Program().</a:t>
            </a:r>
            <a:r>
              <a:rPr lang="en-US" altLang="en-US" sz="1400" b="1" dirty="0" err="1">
                <a:latin typeface="Courier New" pitchFamily="49" charset="0"/>
              </a:rPr>
              <a:t>printToUpper</a:t>
            </a:r>
            <a:r>
              <a:rPr lang="en-US" altLang="en-US" sz="1400" b="1" dirty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mp2("Hello World");</a:t>
            </a:r>
          </a:p>
        </p:txBody>
      </p:sp>
      <p:sp>
        <p:nvSpPr>
          <p:cNvPr id="19465" name="AutoShape 6"/>
          <p:cNvSpPr>
            <a:spLocks noChangeArrowheads="1"/>
          </p:cNvSpPr>
          <p:nvPr/>
        </p:nvSpPr>
        <p:spPr bwMode="auto">
          <a:xfrm>
            <a:off x="3420852" y="5159248"/>
            <a:ext cx="2520950" cy="647700"/>
          </a:xfrm>
          <a:prstGeom prst="wedgeRectCallout">
            <a:avLst>
              <a:gd name="adj1" fmla="val -13991"/>
              <a:gd name="adj2" fmla="val -114940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Tahoma" pitchFamily="34" charset="0"/>
              </a:rPr>
              <a:t>Output: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Tahoma" pitchFamily="34" charset="0"/>
              </a:rPr>
              <a:t>static: hello world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Tahoma" pitchFamily="34" charset="0"/>
              </a:rPr>
              <a:t>Instance: HELLO WORLD</a:t>
            </a:r>
            <a:endParaRPr lang="en-NZ" altLang="en-US" sz="1400" b="1" dirty="0">
              <a:latin typeface="Tahoma" pitchFamily="34" charset="0"/>
            </a:endParaRPr>
          </a:p>
        </p:txBody>
      </p:sp>
      <p:sp>
        <p:nvSpPr>
          <p:cNvPr id="19466" name="AutoShape 7"/>
          <p:cNvSpPr>
            <a:spLocks noChangeArrowheads="1"/>
          </p:cNvSpPr>
          <p:nvPr/>
        </p:nvSpPr>
        <p:spPr bwMode="auto">
          <a:xfrm>
            <a:off x="1115616" y="3596286"/>
            <a:ext cx="1295400" cy="647700"/>
          </a:xfrm>
          <a:prstGeom prst="wedgeRectCallout">
            <a:avLst>
              <a:gd name="adj1" fmla="val 58310"/>
              <a:gd name="adj2" fmla="val -17278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ahoma" pitchFamily="34" charset="0"/>
              </a:rPr>
              <a:t>A delegate object</a:t>
            </a:r>
            <a:endParaRPr lang="en-NZ" altLang="en-US" sz="1400" b="1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84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События</a:t>
            </a:r>
            <a:endParaRPr lang="en-US" altLang="en-US" dirty="0"/>
          </a:p>
        </p:txBody>
      </p:sp>
      <p:sp>
        <p:nvSpPr>
          <p:cNvPr id="2048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56992" y="2423774"/>
            <a:ext cx="7912932" cy="287743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en-US" sz="2400" dirty="0"/>
              <a:t>События</a:t>
            </a:r>
            <a:r>
              <a:rPr lang="en-US" altLang="en-US" sz="24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Событие это</a:t>
            </a:r>
            <a:r>
              <a:rPr lang="en-US" altLang="en-US" sz="2000" dirty="0"/>
              <a:t> </a:t>
            </a:r>
            <a:r>
              <a:rPr lang="ru-RU" altLang="en-US" sz="2000" dirty="0"/>
              <a:t>сообщение</a:t>
            </a:r>
            <a:r>
              <a:rPr lang="en-US" altLang="en-US" sz="2000" dirty="0"/>
              <a:t> </a:t>
            </a:r>
            <a:r>
              <a:rPr lang="ru-RU" altLang="en-US" sz="2000" dirty="0"/>
              <a:t>посланное объектом для вызова некоего метода</a:t>
            </a:r>
            <a:r>
              <a:rPr lang="en-US" altLang="en-US" sz="2000" dirty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События могут быть вызваны действиями пользователя</a:t>
            </a:r>
            <a:r>
              <a:rPr lang="en-US" altLang="en-US" sz="2000" dirty="0"/>
              <a:t>, </a:t>
            </a:r>
            <a:r>
              <a:rPr lang="ru-RU" altLang="en-US" sz="2000" dirty="0"/>
              <a:t>такими как нажатие мыши</a:t>
            </a:r>
            <a:r>
              <a:rPr lang="en-US" altLang="en-US" sz="2000" dirty="0"/>
              <a:t>, </a:t>
            </a:r>
            <a:r>
              <a:rPr lang="ru-RU" altLang="en-US" sz="2000" dirty="0"/>
              <a:t>или может быть запущенные какой-то программной логикой</a:t>
            </a:r>
            <a:r>
              <a:rPr lang="en-US" altLang="en-US" sz="2000" dirty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Объект, который вызывает событие называется </a:t>
            </a:r>
            <a:r>
              <a:rPr lang="en-US" altLang="en-US" sz="2000" b="1" dirty="0"/>
              <a:t>event sender</a:t>
            </a:r>
            <a:r>
              <a:rPr lang="en-US" altLang="en-US" sz="2000" dirty="0"/>
              <a:t>. 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39E5406-04EB-4DD8-BC46-53767018C0C8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grpSp>
        <p:nvGrpSpPr>
          <p:cNvPr id="20487" name="Group 9"/>
          <p:cNvGrpSpPr>
            <a:grpSpLocks/>
          </p:cNvGrpSpPr>
          <p:nvPr/>
        </p:nvGrpSpPr>
        <p:grpSpPr bwMode="auto">
          <a:xfrm>
            <a:off x="1979712" y="5301208"/>
            <a:ext cx="5506850" cy="962025"/>
            <a:chOff x="2109" y="189"/>
            <a:chExt cx="1542" cy="338"/>
          </a:xfrm>
        </p:grpSpPr>
        <p:sp>
          <p:nvSpPr>
            <p:cNvPr id="20488" name="Rectangle 4"/>
            <p:cNvSpPr>
              <a:spLocks noChangeArrowheads="1"/>
            </p:cNvSpPr>
            <p:nvPr/>
          </p:nvSpPr>
          <p:spPr bwMode="auto">
            <a:xfrm>
              <a:off x="2109" y="255"/>
              <a:ext cx="453" cy="272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algn="l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algn="l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algn="l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algn="l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600" dirty="0">
                  <a:latin typeface="Tahoma" pitchFamily="34" charset="0"/>
                </a:rPr>
                <a:t>Отправитель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20489" name="Rectangle 5"/>
            <p:cNvSpPr>
              <a:spLocks noChangeArrowheads="1"/>
            </p:cNvSpPr>
            <p:nvPr/>
          </p:nvSpPr>
          <p:spPr bwMode="auto">
            <a:xfrm>
              <a:off x="3107" y="255"/>
              <a:ext cx="544" cy="272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algn="l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algn="l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algn="l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algn="l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600" dirty="0">
                  <a:latin typeface="Tahoma" pitchFamily="34" charset="0"/>
                </a:rPr>
                <a:t>Получатель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20490" name="AutoShape 7"/>
            <p:cNvCxnSpPr>
              <a:cxnSpLocks noChangeShapeType="1"/>
              <a:stCxn id="20488" idx="3"/>
              <a:endCxn id="20489" idx="1"/>
            </p:cNvCxnSpPr>
            <p:nvPr/>
          </p:nvCxnSpPr>
          <p:spPr bwMode="auto">
            <a:xfrm>
              <a:off x="2570" y="391"/>
              <a:ext cx="529" cy="0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1" name="Text Box 8"/>
            <p:cNvSpPr txBox="1">
              <a:spLocks noChangeArrowheads="1"/>
            </p:cNvSpPr>
            <p:nvPr/>
          </p:nvSpPr>
          <p:spPr bwMode="auto">
            <a:xfrm>
              <a:off x="2606" y="189"/>
              <a:ext cx="412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algn="l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algn="l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algn="l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algn="l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600" dirty="0">
                  <a:latin typeface="Tahoma" pitchFamily="34" charset="0"/>
                </a:rPr>
                <a:t>Делегат</a:t>
              </a:r>
              <a:endParaRPr lang="en-US" altLang="en-US" sz="1600" dirty="0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91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События</a:t>
            </a:r>
            <a:endParaRPr lang="en-US" altLang="en-US" dirty="0"/>
          </a:p>
        </p:txBody>
      </p:sp>
      <p:sp>
        <p:nvSpPr>
          <p:cNvPr id="2048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827" y="2313648"/>
            <a:ext cx="7912932" cy="353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en-US" sz="2400" dirty="0"/>
              <a:t>События:</a:t>
            </a:r>
          </a:p>
          <a:p>
            <a:pPr lvl="1">
              <a:lnSpc>
                <a:spcPct val="90000"/>
              </a:lnSpc>
            </a:pPr>
            <a:r>
              <a:rPr lang="ru-RU" altLang="en-US" sz="1800" dirty="0"/>
              <a:t>Объект, который получает сообщение о событии и реагирует на него называется </a:t>
            </a:r>
            <a:r>
              <a:rPr lang="en-US" altLang="en-US" sz="1800" b="1" dirty="0"/>
              <a:t>event receiver</a:t>
            </a:r>
            <a:r>
              <a:rPr lang="en-US" altLang="en-US" sz="18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Класс отправителя не знает какой объект или</a:t>
            </a:r>
            <a:r>
              <a:rPr lang="en-US" altLang="en-US" sz="2000" dirty="0"/>
              <a:t> </a:t>
            </a:r>
            <a:r>
              <a:rPr lang="ru-RU" altLang="en-US" sz="2000" dirty="0"/>
              <a:t>метод получит и обработает</a:t>
            </a:r>
            <a:r>
              <a:rPr lang="en-US" altLang="en-US" sz="2000" dirty="0"/>
              <a:t> </a:t>
            </a:r>
            <a:r>
              <a:rPr lang="ru-RU" altLang="en-US" sz="2000" dirty="0"/>
              <a:t>событие, которое он создаёт</a:t>
            </a:r>
            <a:r>
              <a:rPr lang="en-US" altLang="en-US" sz="2000" dirty="0"/>
              <a:t>. </a:t>
            </a:r>
            <a:r>
              <a:rPr lang="ru-RU" altLang="en-US" sz="2000" dirty="0"/>
              <a:t>Необходим только посредник</a:t>
            </a:r>
            <a:r>
              <a:rPr lang="en-US" altLang="en-US" sz="2000" dirty="0"/>
              <a:t> (</a:t>
            </a:r>
            <a:r>
              <a:rPr lang="ru-RU" altLang="en-US" sz="2000" dirty="0"/>
              <a:t>делегат</a:t>
            </a:r>
            <a:r>
              <a:rPr lang="en-US" altLang="en-US" sz="2000" dirty="0"/>
              <a:t>) </a:t>
            </a:r>
            <a:r>
              <a:rPr lang="ru-RU" altLang="en-US" sz="2000" dirty="0"/>
              <a:t>между получателем и отправителем</a:t>
            </a:r>
            <a:r>
              <a:rPr lang="en-US" altLang="en-US" sz="2000" dirty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Событие это член типа делегата, который позволяет объекту или классу продуцировать сообщения</a:t>
            </a:r>
            <a:r>
              <a:rPr lang="en-US" altLang="en-US" sz="2000" dirty="0"/>
              <a:t>.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39E5406-04EB-4DD8-BC46-53767018C0C8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979712" y="5445224"/>
            <a:ext cx="5506850" cy="962025"/>
            <a:chOff x="2109" y="189"/>
            <a:chExt cx="1542" cy="338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109" y="255"/>
              <a:ext cx="453" cy="272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algn="l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algn="l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algn="l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algn="l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600" dirty="0">
                  <a:latin typeface="Tahoma" pitchFamily="34" charset="0"/>
                </a:rPr>
                <a:t>Отправитель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107" y="255"/>
              <a:ext cx="544" cy="272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algn="l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algn="l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algn="l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algn="l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600" dirty="0">
                  <a:latin typeface="Tahoma" pitchFamily="34" charset="0"/>
                </a:rPr>
                <a:t>Получатель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13" name="AutoShape 7"/>
            <p:cNvCxnSpPr>
              <a:cxnSpLocks noChangeShapeType="1"/>
              <a:stCxn id="11" idx="3"/>
              <a:endCxn id="12" idx="1"/>
            </p:cNvCxnSpPr>
            <p:nvPr/>
          </p:nvCxnSpPr>
          <p:spPr bwMode="auto">
            <a:xfrm>
              <a:off x="2570" y="391"/>
              <a:ext cx="529" cy="0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2606" y="189"/>
              <a:ext cx="412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algn="l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algn="l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algn="l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algn="l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600" dirty="0">
                  <a:latin typeface="Tahoma" pitchFamily="34" charset="0"/>
                </a:rPr>
                <a:t>Делегат</a:t>
              </a:r>
              <a:endParaRPr lang="en-US" altLang="en-US" sz="1600" dirty="0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607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Пример</a:t>
            </a:r>
            <a:endParaRPr lang="en-US" altLang="en-US" dirty="0"/>
          </a:p>
        </p:txBody>
      </p:sp>
      <p:sp>
        <p:nvSpPr>
          <p:cNvPr id="215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75469" y="2636911"/>
            <a:ext cx="8028979" cy="165618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en-US" sz="2400" dirty="0"/>
              <a:t>Определим</a:t>
            </a:r>
            <a:r>
              <a:rPr lang="en-US" altLang="en-US" sz="2400" dirty="0"/>
              <a:t> </a:t>
            </a:r>
            <a:r>
              <a:rPr lang="ru-RU" altLang="en-US" sz="2400" dirty="0"/>
              <a:t>делегат, который принимает два параметра</a:t>
            </a:r>
            <a:r>
              <a:rPr lang="en-US" altLang="en-US" sz="24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Источник возникновения события</a:t>
            </a:r>
            <a:r>
              <a:rPr lang="en-US" altLang="en-US" sz="20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Данные, с которыми событие было вызвано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63A72BE-64D7-4239-A518-5FCF470DF0A8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575469" y="5116721"/>
            <a:ext cx="7848600" cy="3175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public delegate void </a:t>
            </a:r>
            <a:r>
              <a:rPr lang="en-US" altLang="en-US" sz="1400" b="1" dirty="0" err="1">
                <a:latin typeface="Courier New" pitchFamily="49" charset="0"/>
              </a:rPr>
              <a:t>EventHandler</a:t>
            </a:r>
            <a:r>
              <a:rPr lang="en-US" altLang="en-US" sz="1400" b="1" dirty="0">
                <a:latin typeface="Courier New" pitchFamily="49" charset="0"/>
              </a:rPr>
              <a:t>(object sender, </a:t>
            </a:r>
            <a:r>
              <a:rPr lang="en-US" altLang="en-US" sz="1400" b="1" dirty="0" err="1">
                <a:latin typeface="Courier New" pitchFamily="49" charset="0"/>
              </a:rPr>
              <a:t>System.EventArgs</a:t>
            </a:r>
            <a:r>
              <a:rPr lang="en-US" altLang="en-US" sz="1400" b="1" dirty="0">
                <a:latin typeface="Courier New" pitchFamily="49" charset="0"/>
              </a:rPr>
              <a:t> e);</a:t>
            </a:r>
          </a:p>
        </p:txBody>
      </p:sp>
    </p:spTree>
    <p:extLst>
      <p:ext uri="{BB962C8B-B14F-4D97-AF65-F5344CB8AC3E}">
        <p14:creationId xmlns:p14="http://schemas.microsoft.com/office/powerpoint/2010/main" val="3636323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Пример</a:t>
            </a:r>
            <a:endParaRPr lang="en-US" altLang="en-US" dirty="0"/>
          </a:p>
        </p:txBody>
      </p:sp>
      <p:sp>
        <p:nvSpPr>
          <p:cNvPr id="215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043608" y="2348880"/>
            <a:ext cx="7272808" cy="302371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en-US" sz="2400" dirty="0"/>
              <a:t>В классе </a:t>
            </a:r>
            <a:r>
              <a:rPr lang="en-US" altLang="en-US" sz="2400" dirty="0"/>
              <a:t>Button</a:t>
            </a:r>
            <a:r>
              <a:rPr lang="ru-RU" altLang="en-US" sz="2400" dirty="0"/>
              <a:t> </a:t>
            </a:r>
            <a:r>
              <a:rPr lang="en-US" altLang="en-US" sz="2400" dirty="0"/>
              <a:t>(</a:t>
            </a:r>
            <a:r>
              <a:rPr lang="ru-RU" altLang="en-US" sz="2400" dirty="0"/>
              <a:t>например</a:t>
            </a:r>
            <a:r>
              <a:rPr lang="en-US" altLang="en-US" sz="2400" dirty="0"/>
              <a:t> </a:t>
            </a:r>
            <a:r>
              <a:rPr lang="ru-RU" altLang="en-US" sz="2400" dirty="0"/>
              <a:t>в</a:t>
            </a:r>
            <a:r>
              <a:rPr lang="en-US" altLang="en-US" sz="2400" dirty="0"/>
              <a:t> </a:t>
            </a:r>
            <a:r>
              <a:rPr lang="ru-RU" altLang="en-US" sz="2400" dirty="0"/>
              <a:t>приложении </a:t>
            </a:r>
            <a:r>
              <a:rPr lang="en-US" altLang="en-US" sz="2400" dirty="0"/>
              <a:t>Windows Forms)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Определим события клика типа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EventHandler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Внутри</a:t>
            </a:r>
            <a:r>
              <a:rPr lang="en-US" altLang="en-US" sz="2000" dirty="0"/>
              <a:t> </a:t>
            </a:r>
            <a:r>
              <a:rPr lang="ru-RU" altLang="en-US" sz="2000" dirty="0"/>
              <a:t>класса</a:t>
            </a:r>
            <a:r>
              <a:rPr lang="en-US" altLang="en-US" sz="2000" dirty="0"/>
              <a:t> Button, </a:t>
            </a:r>
            <a:r>
              <a:rPr lang="ru-RU" altLang="en-US" sz="2000" dirty="0"/>
              <a:t>событие клика</a:t>
            </a:r>
            <a:r>
              <a:rPr lang="en-US" altLang="en-US" sz="2000" dirty="0"/>
              <a:t> </a:t>
            </a:r>
            <a:r>
              <a:rPr lang="ru-RU" altLang="en-US" sz="2000" dirty="0"/>
              <a:t>имеет тип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EventHandler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Вне класс </a:t>
            </a:r>
            <a:r>
              <a:rPr lang="en-US" altLang="en-US" sz="2000" dirty="0"/>
              <a:t>Button, </a:t>
            </a:r>
            <a:r>
              <a:rPr lang="ru-RU" altLang="en-US" sz="2000" dirty="0"/>
              <a:t>событие клика</a:t>
            </a:r>
            <a:r>
              <a:rPr lang="en-US" altLang="en-US" sz="2000" dirty="0"/>
              <a:t> </a:t>
            </a:r>
            <a:r>
              <a:rPr lang="ru-RU" altLang="en-US" sz="2000" dirty="0"/>
              <a:t>может быть использовало только в левой части от</a:t>
            </a:r>
            <a:r>
              <a:rPr lang="en-US" altLang="en-US" sz="2000" dirty="0"/>
              <a:t> </a:t>
            </a:r>
            <a:r>
              <a:rPr lang="ru-RU" altLang="en-US" sz="2000" dirty="0"/>
              <a:t>операторов</a:t>
            </a:r>
            <a:r>
              <a:rPr lang="en-US" altLang="en-US" sz="2000" dirty="0"/>
              <a:t> += </a:t>
            </a:r>
            <a:r>
              <a:rPr lang="ru-RU" altLang="en-US" sz="2000" dirty="0"/>
              <a:t>и</a:t>
            </a:r>
            <a:r>
              <a:rPr lang="en-US" altLang="en-US" sz="2000" dirty="0"/>
              <a:t> -=. </a:t>
            </a:r>
            <a:endParaRPr lang="en-US" altLang="en-US" sz="1800" dirty="0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63A72BE-64D7-4239-A518-5FCF470DF0A8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1512" name="Rectangle 5"/>
          <p:cNvSpPr>
            <a:spLocks noChangeArrowheads="1"/>
          </p:cNvSpPr>
          <p:nvPr/>
        </p:nvSpPr>
        <p:spPr bwMode="auto">
          <a:xfrm>
            <a:off x="2735324" y="5264719"/>
            <a:ext cx="3889375" cy="1381125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public class Button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public event </a:t>
            </a:r>
            <a:r>
              <a:rPr lang="en-US" altLang="en-US" sz="1400" b="1" dirty="0" err="1">
                <a:latin typeface="Courier New" pitchFamily="49" charset="0"/>
              </a:rPr>
              <a:t>EventHandler</a:t>
            </a:r>
            <a:r>
              <a:rPr lang="en-US" altLang="en-US" sz="1400" b="1" dirty="0">
                <a:latin typeface="Courier New" pitchFamily="49" charset="0"/>
              </a:rPr>
              <a:t> Click;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public void Reset()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Click = null;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406946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Пример</a:t>
            </a:r>
            <a:endParaRPr lang="en-US" altLang="en-US" dirty="0"/>
          </a:p>
        </p:txBody>
      </p:sp>
      <p:sp>
        <p:nvSpPr>
          <p:cNvPr id="2253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11560" y="2348880"/>
            <a:ext cx="7858364" cy="216024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en-US" sz="2800" dirty="0"/>
              <a:t>В классе</a:t>
            </a:r>
            <a:r>
              <a:rPr lang="en-US" altLang="en-US" sz="2800" dirty="0"/>
              <a:t> Form1</a:t>
            </a:r>
            <a:r>
              <a:rPr lang="ru-RU" altLang="en-US" sz="2800" dirty="0"/>
              <a:t> </a:t>
            </a:r>
            <a:r>
              <a:rPr lang="en-US" altLang="en-US" sz="2800" dirty="0"/>
              <a:t>(Windows Forms App)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2400" dirty="0"/>
              <a:t>Создадим объект </a:t>
            </a:r>
            <a:r>
              <a:rPr lang="en-US" altLang="en-US" sz="2400" dirty="0"/>
              <a:t>Button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2400" dirty="0"/>
              <a:t>Создадим обработчик клика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ru-RU" altLang="en-US" sz="2400" dirty="0"/>
              <a:t>Соединим событие клика с обработкой в виде метода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endParaRPr lang="en-US" altLang="en-US" sz="2400" dirty="0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8282535-9DEE-4006-AC21-EA57221DB6D7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2339752" y="4829968"/>
            <a:ext cx="6264275" cy="1806575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public Form1()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button1.Click += new </a:t>
            </a:r>
            <a:r>
              <a:rPr lang="en-US" altLang="en-US" sz="1400" b="1" dirty="0" err="1">
                <a:latin typeface="Courier New" pitchFamily="49" charset="0"/>
              </a:rPr>
              <a:t>EventHandler</a:t>
            </a:r>
            <a:r>
              <a:rPr lang="en-US" altLang="en-US" sz="1400" b="1" dirty="0">
                <a:latin typeface="Courier New" pitchFamily="49" charset="0"/>
              </a:rPr>
              <a:t>(button1_Click);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b="1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public void button1_Click(object sender, </a:t>
            </a:r>
            <a:r>
              <a:rPr lang="en-US" altLang="en-US" sz="1400" b="1" dirty="0" err="1">
                <a:latin typeface="Courier New" pitchFamily="49" charset="0"/>
              </a:rPr>
              <a:t>EventArgs</a:t>
            </a:r>
            <a:r>
              <a:rPr lang="en-US" altLang="en-US" sz="1400" b="1" dirty="0">
                <a:latin typeface="Courier New" pitchFamily="49" charset="0"/>
              </a:rPr>
              <a:t> e){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</a:t>
            </a:r>
            <a:r>
              <a:rPr lang="en-US" altLang="en-US" sz="1400" b="1" dirty="0" err="1">
                <a:latin typeface="Courier New" pitchFamily="49" charset="0"/>
              </a:rPr>
              <a:t>Console.WriteLine</a:t>
            </a:r>
            <a:r>
              <a:rPr lang="en-US" altLang="en-US" sz="1400" b="1" dirty="0">
                <a:latin typeface="Courier New" pitchFamily="49" charset="0"/>
              </a:rPr>
              <a:t>("Clicked");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}</a:t>
            </a:r>
          </a:p>
        </p:txBody>
      </p:sp>
      <p:sp>
        <p:nvSpPr>
          <p:cNvPr id="22536" name="AutoShape 7"/>
          <p:cNvSpPr>
            <a:spLocks noChangeArrowheads="1"/>
          </p:cNvSpPr>
          <p:nvPr/>
        </p:nvSpPr>
        <p:spPr bwMode="auto">
          <a:xfrm>
            <a:off x="683568" y="5517233"/>
            <a:ext cx="1512888" cy="748248"/>
          </a:xfrm>
          <a:prstGeom prst="wedgeRectCallout">
            <a:avLst>
              <a:gd name="adj1" fmla="val 59759"/>
              <a:gd name="adj2" fmla="val 27986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b="1" dirty="0">
                <a:latin typeface="Tahoma" pitchFamily="34" charset="0"/>
              </a:rPr>
              <a:t>Метод обработки события</a:t>
            </a:r>
            <a:endParaRPr lang="en-NZ" altLang="en-US" sz="1400" b="1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03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Пример</a:t>
            </a:r>
            <a:endParaRPr lang="en-US" altLang="en-US" dirty="0"/>
          </a:p>
        </p:txBody>
      </p:sp>
      <p:sp>
        <p:nvSpPr>
          <p:cNvPr id="2253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843" y="2996952"/>
            <a:ext cx="7879082" cy="244827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en-US" sz="2800" dirty="0"/>
              <a:t>Вы также можете использовать один и тот же метод для обработки нескольких событий</a:t>
            </a:r>
            <a:endParaRPr lang="en-US" altLang="en-US" sz="2800" dirty="0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8282535-9DEE-4006-AC21-EA57221DB6D7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1541915" y="4581128"/>
            <a:ext cx="5976937" cy="530225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button2.Click += new </a:t>
            </a:r>
            <a:r>
              <a:rPr lang="en-US" altLang="en-US" sz="1400" b="1" dirty="0" err="1">
                <a:latin typeface="Courier New" pitchFamily="49" charset="0"/>
              </a:rPr>
              <a:t>EventHandler</a:t>
            </a:r>
            <a:r>
              <a:rPr lang="en-US" altLang="en-US" sz="1400" b="1" dirty="0">
                <a:latin typeface="Courier New" pitchFamily="49" charset="0"/>
              </a:rPr>
              <a:t>(button1_Click);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button3.Click += new </a:t>
            </a:r>
            <a:r>
              <a:rPr lang="en-US" altLang="en-US" sz="1400" b="1" dirty="0" err="1">
                <a:latin typeface="Courier New" pitchFamily="49" charset="0"/>
              </a:rPr>
              <a:t>EventHandler</a:t>
            </a:r>
            <a:r>
              <a:rPr lang="en-US" altLang="en-US" sz="1400" b="1" dirty="0">
                <a:latin typeface="Courier New" pitchFamily="49" charset="0"/>
              </a:rPr>
              <a:t>(button1_Click);</a:t>
            </a:r>
          </a:p>
        </p:txBody>
      </p:sp>
    </p:spTree>
    <p:extLst>
      <p:ext uri="{BB962C8B-B14F-4D97-AF65-F5344CB8AC3E}">
        <p14:creationId xmlns:p14="http://schemas.microsoft.com/office/powerpoint/2010/main" val="206284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Цели сегодняшней лекции</a:t>
            </a:r>
            <a:endParaRPr lang="en-NZ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dirty="0"/>
              <a:t>Понимать и уметь применять особенности языка </a:t>
            </a:r>
            <a:r>
              <a:rPr lang="en-NZ" altLang="en-US" dirty="0"/>
              <a:t>C# </a:t>
            </a:r>
            <a:r>
              <a:rPr lang="ru-RU" altLang="en-US" dirty="0"/>
              <a:t>для работы в контексте</a:t>
            </a:r>
            <a:endParaRPr lang="en-NZ" altLang="en-US" dirty="0"/>
          </a:p>
          <a:p>
            <a:pPr lvl="1"/>
            <a:r>
              <a:rPr lang="ru-RU" altLang="en-US" dirty="0"/>
              <a:t>Разработки делегатов</a:t>
            </a:r>
            <a:endParaRPr lang="en-NZ" altLang="en-US" dirty="0"/>
          </a:p>
          <a:p>
            <a:pPr lvl="1"/>
            <a:r>
              <a:rPr lang="ru-RU" altLang="en-US" dirty="0"/>
              <a:t>Использования лямбда-выражений</a:t>
            </a:r>
            <a:endParaRPr lang="en-NZ" altLang="en-US" dirty="0"/>
          </a:p>
          <a:p>
            <a:pPr lvl="1"/>
            <a:endParaRPr lang="en-NZ" altLang="en-US" dirty="0"/>
          </a:p>
          <a:p>
            <a:endParaRPr lang="en-NZ" altLang="en-US" dirty="0"/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05A8831-E843-4086-8A87-F78D2462487F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Лямбда-выражения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489200"/>
            <a:ext cx="8136904" cy="3530600"/>
          </a:xfrm>
        </p:spPr>
        <p:txBody>
          <a:bodyPr>
            <a:normAutofit/>
          </a:bodyPr>
          <a:lstStyle/>
          <a:p>
            <a:r>
              <a:rPr lang="ru-RU" sz="2400" dirty="0"/>
              <a:t>Лямбда-выражение это</a:t>
            </a:r>
            <a:endParaRPr lang="en-NZ" sz="2400" dirty="0"/>
          </a:p>
          <a:p>
            <a:pPr lvl="1"/>
            <a:r>
              <a:rPr lang="ru-RU" sz="2000" dirty="0"/>
              <a:t>Анонимная функция используемая для создания делегатов или деревьев выражений (</a:t>
            </a:r>
            <a:r>
              <a:rPr lang="en-US" sz="2000" dirty="0"/>
              <a:t>Expression trees</a:t>
            </a:r>
            <a:r>
              <a:rPr lang="ru-RU" sz="2000" dirty="0"/>
              <a:t>)</a:t>
            </a:r>
            <a:endParaRPr lang="en-NZ" sz="2000" dirty="0"/>
          </a:p>
          <a:p>
            <a:pPr lvl="1"/>
            <a:r>
              <a:rPr lang="ru-RU" sz="2000" dirty="0"/>
              <a:t>Использует в синтаксисе </a:t>
            </a:r>
            <a:r>
              <a:rPr lang="en-NZ" sz="2000" dirty="0"/>
              <a:t>=&gt;</a:t>
            </a:r>
          </a:p>
          <a:p>
            <a:pPr lvl="2"/>
            <a:r>
              <a:rPr lang="ru-RU" sz="1700" dirty="0"/>
              <a:t>Произносится как </a:t>
            </a:r>
            <a:r>
              <a:rPr lang="en-NZ" sz="1700" dirty="0"/>
              <a:t>‘</a:t>
            </a:r>
            <a:r>
              <a:rPr lang="ru-RU" sz="1700" dirty="0"/>
              <a:t>который</a:t>
            </a:r>
            <a:r>
              <a:rPr lang="en-NZ" sz="1700" dirty="0"/>
              <a:t>’ </a:t>
            </a:r>
            <a:r>
              <a:rPr lang="ru-RU" sz="1700" dirty="0"/>
              <a:t>или</a:t>
            </a:r>
            <a:r>
              <a:rPr lang="en-NZ" sz="1700" dirty="0"/>
              <a:t> ‘</a:t>
            </a:r>
            <a:r>
              <a:rPr lang="ru-RU" sz="1700" dirty="0"/>
              <a:t>для которого</a:t>
            </a:r>
            <a:r>
              <a:rPr lang="en-NZ" sz="1700" dirty="0"/>
              <a:t>’</a:t>
            </a:r>
            <a:endParaRPr lang="en-NZ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AC9B1D-4767-4BBB-ADF0-0E8EEC187913}" type="slidenum">
              <a:rPr lang="en-NZ" smtClean="0"/>
              <a:pPr>
                <a:defRPr/>
              </a:pPr>
              <a:t>20</a:t>
            </a:fld>
            <a:endParaRPr lang="en-NZ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8" y="4797152"/>
            <a:ext cx="3748352" cy="1559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489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Лямбда-выражения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70" y="4077072"/>
            <a:ext cx="7603954" cy="2376264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/>
              <a:t>Лямбда-выражения позволяют вам писать локальные функции которые могут быть переданы как аргументы или возвращены как значение из функции</a:t>
            </a:r>
            <a:endParaRPr lang="en-NZ" sz="2400" dirty="0"/>
          </a:p>
          <a:p>
            <a:pPr lvl="1"/>
            <a:r>
              <a:rPr lang="ru-RU" sz="2000" dirty="0"/>
              <a:t>Очень полезны при написании </a:t>
            </a:r>
            <a:r>
              <a:rPr lang="en-NZ" sz="2000" dirty="0"/>
              <a:t>LINQ </a:t>
            </a:r>
            <a:r>
              <a:rPr lang="ru-RU" sz="2000" dirty="0"/>
              <a:t>выражений</a:t>
            </a:r>
            <a:endParaRPr lang="en-NZ" sz="2000" dirty="0"/>
          </a:p>
          <a:p>
            <a:r>
              <a:rPr lang="ru-RU" sz="2400" dirty="0"/>
              <a:t>Вы можете присвоить лямбда-выражение переменной с типом делегата</a:t>
            </a:r>
            <a:endParaRPr lang="en-NZ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AC9B1D-4767-4BBB-ADF0-0E8EEC187913}" type="slidenum">
              <a:rPr lang="en-NZ" smtClean="0"/>
              <a:pPr>
                <a:defRPr/>
              </a:pPr>
              <a:t>21</a:t>
            </a:fld>
            <a:endParaRPr lang="en-NZ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771" y="2348880"/>
            <a:ext cx="3748352" cy="1559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325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Деревья выражений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4108152"/>
          </a:xfrm>
        </p:spPr>
        <p:txBody>
          <a:bodyPr>
            <a:normAutofit/>
          </a:bodyPr>
          <a:lstStyle/>
          <a:p>
            <a:r>
              <a:rPr lang="ru-RU" sz="2400" dirty="0"/>
              <a:t>Хранит выражение в динамической структуре</a:t>
            </a:r>
            <a:endParaRPr lang="en-NZ" sz="2400" dirty="0"/>
          </a:p>
          <a:p>
            <a:pPr lvl="1"/>
            <a:r>
              <a:rPr lang="ru-RU" sz="2000" dirty="0"/>
              <a:t>Для </a:t>
            </a:r>
            <a:r>
              <a:rPr lang="en-NZ" sz="2000" dirty="0"/>
              <a:t>C# </a:t>
            </a:r>
            <a:r>
              <a:rPr lang="ru-RU" sz="2000" dirty="0"/>
              <a:t>это вложенные наборы объектов</a:t>
            </a:r>
            <a:endParaRPr lang="en-NZ" sz="2000" dirty="0"/>
          </a:p>
          <a:p>
            <a:pPr lvl="1"/>
            <a:r>
              <a:rPr lang="ru-RU" sz="2000" dirty="0"/>
              <a:t>Например бинарные операторы типа</a:t>
            </a:r>
            <a:r>
              <a:rPr lang="en-NZ" sz="2000" dirty="0"/>
              <a:t> + </a:t>
            </a:r>
            <a:r>
              <a:rPr lang="ru-RU" sz="2000" dirty="0"/>
              <a:t>имею левый и правый операнды</a:t>
            </a:r>
            <a:r>
              <a:rPr lang="en-NZ" sz="2000" dirty="0"/>
              <a:t>, </a:t>
            </a:r>
            <a:r>
              <a:rPr lang="ru-RU" sz="2000" dirty="0"/>
              <a:t>каждый из которых может быть переменной</a:t>
            </a:r>
            <a:r>
              <a:rPr lang="en-NZ" sz="2000" dirty="0"/>
              <a:t>, </a:t>
            </a:r>
            <a:r>
              <a:rPr lang="ru-RU" sz="2000" dirty="0"/>
              <a:t>константой</a:t>
            </a:r>
            <a:r>
              <a:rPr lang="en-NZ" sz="2000" dirty="0"/>
              <a:t> </a:t>
            </a:r>
            <a:r>
              <a:rPr lang="ru-RU" sz="2000" dirty="0"/>
              <a:t>или другим оператором</a:t>
            </a:r>
            <a:endParaRPr lang="en-NZ" sz="2000" dirty="0"/>
          </a:p>
          <a:p>
            <a:pPr lvl="1"/>
            <a:endParaRPr lang="en-NZ" sz="2000" dirty="0"/>
          </a:p>
          <a:p>
            <a:r>
              <a:rPr lang="ru-RU" sz="2400" dirty="0"/>
              <a:t>Лямбда-выражения это просто </a:t>
            </a:r>
            <a:r>
              <a:rPr lang="en-US" sz="2400" dirty="0"/>
              <a:t>“</a:t>
            </a:r>
            <a:r>
              <a:rPr lang="ru-RU" sz="2400" dirty="0"/>
              <a:t>синтаксический сахар</a:t>
            </a:r>
            <a:r>
              <a:rPr lang="en-US" sz="2400" dirty="0"/>
              <a:t>”</a:t>
            </a:r>
            <a:endParaRPr lang="en-NZ" sz="2400" dirty="0"/>
          </a:p>
          <a:p>
            <a:pPr lvl="1"/>
            <a:r>
              <a:rPr lang="ru-RU" sz="2000" dirty="0"/>
              <a:t>Всегда проще писать код, который компилятор превратит в делегат или в дерево выражений</a:t>
            </a:r>
            <a:endParaRPr lang="en-NZ" sz="17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AC9B1D-4767-4BBB-ADF0-0E8EEC187913}" type="slidenum">
              <a:rPr lang="en-NZ" smtClean="0"/>
              <a:pPr>
                <a:defRPr/>
              </a:pPr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348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Деревья выражений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AC9B1D-4767-4BBB-ADF0-0E8EEC187913}" type="slidenum">
              <a:rPr lang="en-NZ" smtClean="0"/>
              <a:pPr>
                <a:defRPr/>
              </a:pPr>
              <a:t>23</a:t>
            </a:fld>
            <a:endParaRPr lang="en-NZ"/>
          </a:p>
        </p:txBody>
      </p:sp>
      <p:pic>
        <p:nvPicPr>
          <p:cNvPr id="2050" name="Picture 2" descr="http://upload.wikimedia.org/wikipedia/commons/thumb/9/98/Exp-tree-ex-11.svg/250px-Exp-tree-ex-11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87369"/>
            <a:ext cx="3816424" cy="384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29564" y="4941168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dirty="0"/>
              <a:t>(</a:t>
            </a:r>
            <a:r>
              <a:rPr lang="en-NZ" sz="3200" dirty="0" err="1"/>
              <a:t>a+b</a:t>
            </a:r>
            <a:r>
              <a:rPr lang="en-NZ" sz="3200" dirty="0"/>
              <a:t>)*c+7</a:t>
            </a:r>
          </a:p>
        </p:txBody>
      </p:sp>
    </p:spTree>
    <p:extLst>
      <p:ext uri="{BB962C8B-B14F-4D97-AF65-F5344CB8AC3E}">
        <p14:creationId xmlns:p14="http://schemas.microsoft.com/office/powerpoint/2010/main" val="1106437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Синтаксический сахар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852936"/>
            <a:ext cx="7740066" cy="3456384"/>
          </a:xfrm>
        </p:spPr>
        <p:txBody>
          <a:bodyPr/>
          <a:lstStyle/>
          <a:p>
            <a:r>
              <a:rPr lang="ru-RU" dirty="0"/>
              <a:t>Из одного из примеров с</a:t>
            </a:r>
            <a:r>
              <a:rPr lang="en-NZ" dirty="0"/>
              <a:t> YouTube</a:t>
            </a:r>
          </a:p>
          <a:p>
            <a:pPr marL="274638" lvl="1" indent="0">
              <a:buNone/>
            </a:pPr>
            <a:r>
              <a:rPr lang="en-N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N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bool&gt; test= </a:t>
            </a:r>
            <a:r>
              <a:rPr lang="en-N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N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 5;</a:t>
            </a:r>
          </a:p>
          <a:p>
            <a:r>
              <a:rPr lang="ru-RU" dirty="0"/>
              <a:t>Это то же самое что и</a:t>
            </a:r>
            <a:endParaRPr lang="en-NZ" dirty="0"/>
          </a:p>
          <a:p>
            <a:pPr marL="274638" lvl="1" indent="0">
              <a:buNone/>
            </a:pP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static bool qwerty(</a:t>
            </a:r>
            <a:r>
              <a:rPr lang="en-N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 return </a:t>
            </a:r>
            <a:r>
              <a:rPr lang="en-N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 5; }</a:t>
            </a:r>
          </a:p>
          <a:p>
            <a:r>
              <a:rPr lang="ru-RU" dirty="0"/>
              <a:t>Вы всегда можете проверить</a:t>
            </a:r>
            <a:endParaRPr lang="en-NZ" dirty="0"/>
          </a:p>
          <a:p>
            <a:pPr lvl="1"/>
            <a:r>
              <a:rPr lang="en-NZ" dirty="0" err="1"/>
              <a:t>Console.Writeline</a:t>
            </a:r>
            <a:r>
              <a:rPr lang="en-NZ" dirty="0"/>
              <a:t>(test(3));</a:t>
            </a:r>
            <a:br>
              <a:rPr lang="en-NZ" dirty="0"/>
            </a:br>
            <a:r>
              <a:rPr lang="en-NZ" dirty="0" err="1"/>
              <a:t>Console.Writeline</a:t>
            </a:r>
            <a:r>
              <a:rPr lang="en-NZ" dirty="0"/>
              <a:t>(test(8));</a:t>
            </a:r>
          </a:p>
          <a:p>
            <a:pPr lvl="1"/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AC9B1D-4767-4BBB-ADF0-0E8EEC187913}" type="slidenum">
              <a:rPr lang="en-NZ" smtClean="0"/>
              <a:pPr>
                <a:defRPr/>
              </a:pPr>
              <a:t>24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6065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694569" cy="3530600"/>
          </a:xfrm>
        </p:spPr>
        <p:txBody>
          <a:bodyPr>
            <a:normAutofit/>
          </a:bodyPr>
          <a:lstStyle/>
          <a:p>
            <a:r>
              <a:rPr lang="ru-RU" dirty="0"/>
              <a:t>Лямбда-выражение</a:t>
            </a:r>
            <a:endParaRPr lang="en-NZ" dirty="0"/>
          </a:p>
          <a:p>
            <a:pPr lvl="1"/>
            <a:r>
              <a:rPr lang="ru-RU" dirty="0"/>
              <a:t>Обычно выглядит как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(x, y) =&gt; x==y</a:t>
            </a:r>
          </a:p>
          <a:p>
            <a:pPr lvl="1"/>
            <a:r>
              <a:rPr lang="ru-RU" dirty="0"/>
              <a:t>Если параметр только один – круглые скобки опциональны</a:t>
            </a:r>
            <a:endParaRPr lang="en-NZ" dirty="0"/>
          </a:p>
          <a:p>
            <a:r>
              <a:rPr lang="ru-RU" dirty="0"/>
              <a:t>Тело лямбда-выражения</a:t>
            </a:r>
            <a:endParaRPr lang="en-NZ" dirty="0"/>
          </a:p>
          <a:p>
            <a:pPr lvl="1"/>
            <a:r>
              <a:rPr lang="ru-RU" dirty="0"/>
              <a:t>Код выполняется в правой части выражения</a:t>
            </a:r>
          </a:p>
          <a:p>
            <a:pPr lvl="1"/>
            <a:r>
              <a:rPr lang="ru-RU" dirty="0"/>
              <a:t>Если линия кода одна – фигурные скобки опциональны</a:t>
            </a:r>
            <a:endParaRPr lang="en-NZ" dirty="0"/>
          </a:p>
          <a:p>
            <a:pPr lvl="1"/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AC9B1D-4767-4BBB-ADF0-0E8EEC187913}" type="slidenum">
              <a:rPr lang="en-NZ" smtClean="0"/>
              <a:pPr>
                <a:defRPr/>
              </a:pPr>
              <a:t>25</a:t>
            </a:fld>
            <a:endParaRPr lang="en-NZ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81" y="5157192"/>
            <a:ext cx="7694569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018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353" y="3861048"/>
            <a:ext cx="7866571" cy="2376264"/>
          </a:xfrm>
        </p:spPr>
        <p:txBody>
          <a:bodyPr>
            <a:normAutofit/>
          </a:bodyPr>
          <a:lstStyle/>
          <a:p>
            <a:pPr lvl="1"/>
            <a:r>
              <a:rPr lang="ru-RU" dirty="0"/>
              <a:t>Выше пример функции типа </a:t>
            </a:r>
            <a:r>
              <a:rPr lang="en-NZ" dirty="0"/>
              <a:t>void, </a:t>
            </a:r>
            <a:r>
              <a:rPr lang="ru-RU" dirty="0"/>
              <a:t>но вы можете</a:t>
            </a:r>
            <a:r>
              <a:rPr lang="en-NZ" dirty="0"/>
              <a:t> </a:t>
            </a:r>
            <a:r>
              <a:rPr lang="ru-RU" dirty="0"/>
              <a:t>также возвращать значение любого типа</a:t>
            </a:r>
            <a:endParaRPr lang="en-NZ" dirty="0"/>
          </a:p>
          <a:p>
            <a:pPr lvl="2"/>
            <a:r>
              <a:rPr lang="ru-RU" dirty="0"/>
              <a:t>Например, для проведения логического теста нужно возвращать 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NZ" dirty="0"/>
              <a:t> </a:t>
            </a:r>
            <a:r>
              <a:rPr lang="ru-RU" dirty="0"/>
              <a:t>или посчитать значение функции возвращая </a:t>
            </a:r>
            <a:r>
              <a:rPr lang="en-N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NZ" dirty="0"/>
          </a:p>
          <a:p>
            <a:pPr lvl="1"/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AC9B1D-4767-4BBB-ADF0-0E8EEC187913}" type="slidenum">
              <a:rPr lang="en-NZ" smtClean="0"/>
              <a:pPr>
                <a:defRPr/>
              </a:pPr>
              <a:t>26</a:t>
            </a:fld>
            <a:endParaRPr lang="en-NZ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53" y="2492896"/>
            <a:ext cx="7694569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836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запросах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036" y="3662013"/>
            <a:ext cx="7578888" cy="2969170"/>
          </a:xfrm>
        </p:spPr>
        <p:txBody>
          <a:bodyPr>
            <a:normAutofit/>
          </a:bodyPr>
          <a:lstStyle/>
          <a:p>
            <a:r>
              <a:rPr lang="ru-RU" dirty="0"/>
              <a:t>Очень удобно для применения в </a:t>
            </a:r>
            <a:r>
              <a:rPr lang="en-NZ" dirty="0"/>
              <a:t>LINQ</a:t>
            </a:r>
            <a:endParaRPr lang="en-NZ" sz="2000" dirty="0"/>
          </a:p>
          <a:p>
            <a:r>
              <a:rPr lang="ru-RU" dirty="0"/>
              <a:t>Тип переменной в левой части выражения это тип элемента в исходной последовательности</a:t>
            </a:r>
            <a:endParaRPr lang="en-NZ" dirty="0"/>
          </a:p>
          <a:p>
            <a:pPr lvl="1"/>
            <a:r>
              <a:rPr lang="ru-RU" dirty="0"/>
              <a:t>Таки образом, если мы используем базу данных, то мы получим результат соответствующий перечню элементов типа из базы данных, например </a:t>
            </a:r>
            <a:r>
              <a:rPr lang="en-NZ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en-NZ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&lt;Customer&gt;</a:t>
            </a:r>
            <a:endParaRPr lang="en-NZ" dirty="0"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Значит мы может делать запросы типа</a:t>
            </a:r>
            <a:r>
              <a:rPr lang="en-NZ" dirty="0"/>
              <a:t>:</a:t>
            </a:r>
            <a:br>
              <a:rPr lang="en-NZ" dirty="0"/>
            </a:br>
            <a:r>
              <a:rPr lang="en-N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customers.Where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 =&gt; </a:t>
            </a:r>
            <a:r>
              <a:rPr lang="en-N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c.City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"London");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AC9B1D-4767-4BBB-ADF0-0E8EEC187913}" type="slidenum">
              <a:rPr lang="en-NZ" smtClean="0"/>
              <a:pPr>
                <a:defRPr/>
              </a:pPr>
              <a:t>27</a:t>
            </a:fld>
            <a:endParaRPr lang="en-NZ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80928"/>
            <a:ext cx="5736603" cy="60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428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Заключение</a:t>
            </a:r>
            <a:endParaRPr lang="en-NZ" alt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748112"/>
          </a:xfrm>
        </p:spPr>
        <p:txBody>
          <a:bodyPr>
            <a:normAutofit fontScale="85000" lnSpcReduction="10000"/>
          </a:bodyPr>
          <a:lstStyle/>
          <a:p>
            <a:r>
              <a:rPr lang="ru-RU" altLang="en-US" sz="2400" dirty="0"/>
              <a:t>Возможность иметь переменные в виде функций это мощно</a:t>
            </a:r>
            <a:endParaRPr lang="en-NZ" altLang="en-US" sz="2400" dirty="0"/>
          </a:p>
          <a:p>
            <a:pPr lvl="1"/>
            <a:r>
              <a:rPr lang="ru-RU" altLang="en-US" sz="2100" dirty="0"/>
              <a:t>Позволяет нам достигать высокой степени модульности между «руководителем» процедуры и процедуры, делегированной выполнять подзадачи</a:t>
            </a:r>
          </a:p>
          <a:p>
            <a:pPr lvl="1"/>
            <a:r>
              <a:rPr lang="ru-RU" altLang="en-US" sz="2100" dirty="0"/>
              <a:t>Предоставляет мощную инфраструктуру для обработки событий</a:t>
            </a:r>
          </a:p>
          <a:p>
            <a:r>
              <a:rPr lang="ru-RU" altLang="en-US" sz="2000" dirty="0"/>
              <a:t>Полезно для многих вещей, в том числе в ответе на действия пользователя в графический интерфейс пользователя (GUI)</a:t>
            </a:r>
          </a:p>
          <a:p>
            <a:r>
              <a:rPr lang="ru-RU" altLang="en-US" sz="2100" dirty="0"/>
              <a:t>Лямбда-выражения являются удобным синтаксисом для подключения анонимных функций в код</a:t>
            </a:r>
          </a:p>
          <a:p>
            <a:pPr lvl="1"/>
            <a:r>
              <a:rPr lang="ru-RU" altLang="en-US" dirty="0"/>
              <a:t>Полезно для многих вещей, включая определение критериев запроса</a:t>
            </a:r>
            <a:endParaRPr lang="en-NZ" altLang="en-US" sz="2400" dirty="0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6AE9D87-F139-4BA3-83CB-6C116460A25F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590550" y="2852738"/>
            <a:ext cx="7974013" cy="3313112"/>
          </a:xfrm>
        </p:spPr>
        <p:txBody>
          <a:bodyPr/>
          <a:lstStyle/>
          <a:p>
            <a:pPr>
              <a:defRPr/>
            </a:pPr>
            <a:r>
              <a:rPr lang="ru-RU" dirty="0"/>
              <a:t>Используя делегаты, напишите в консольном приложении мини-симулятор футбольной игры</a:t>
            </a:r>
          </a:p>
          <a:p>
            <a:pPr>
              <a:defRPr/>
            </a:pPr>
            <a:r>
              <a:rPr lang="ru-RU" dirty="0"/>
              <a:t>Генерируйте по ходу игры события голов, нарушений правил, жёлтых карточек и удалений игроков</a:t>
            </a:r>
          </a:p>
          <a:p>
            <a:pPr>
              <a:defRPr/>
            </a:pPr>
            <a:r>
              <a:rPr lang="ru-RU" altLang="en-US" dirty="0"/>
              <a:t>Обрабатывайте эти события, изменяя ситуацию в игре и записывайте информацию о каждом событии в отчёт</a:t>
            </a:r>
          </a:p>
          <a:p>
            <a:pPr>
              <a:defRPr/>
            </a:pPr>
            <a:r>
              <a:rPr lang="ru-RU" altLang="en-US" dirty="0"/>
              <a:t>В конце игры выводите счёт игры и отчёт по ней</a:t>
            </a:r>
          </a:p>
          <a:p>
            <a:pPr>
              <a:defRPr/>
            </a:pPr>
            <a:r>
              <a:rPr lang="ru-RU" altLang="en-US" dirty="0"/>
              <a:t>Случайная генерация событий </a:t>
            </a:r>
            <a:r>
              <a:rPr lang="ru-RU" altLang="en-US" dirty="0" err="1"/>
              <a:t>привествуется</a:t>
            </a:r>
            <a:endParaRPr lang="en-NZ" altLang="en-US" dirty="0"/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EAF4145-89BC-4E46-BD5C-55D1C5CCF9BE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29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7108" name="Title 1"/>
          <p:cNvSpPr txBox="1">
            <a:spLocks/>
          </p:cNvSpPr>
          <p:nvPr/>
        </p:nvSpPr>
        <p:spPr bwMode="gray">
          <a:xfrm>
            <a:off x="827088" y="698500"/>
            <a:ext cx="8058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685800" indent="-28257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9588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233488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508125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9653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4225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8797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3369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200">
                <a:solidFill>
                  <a:schemeClr val="bg1"/>
                </a:solidFill>
              </a:rPr>
              <a:t>Домашнее задание</a:t>
            </a:r>
            <a:endParaRPr lang="en-NZ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60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7" descr="http://smallbusinessblueprint.com/assets/images/Icon_guy_working_at_compu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380" y="4941168"/>
            <a:ext cx="1592262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Делегаты</a:t>
            </a:r>
            <a:endParaRPr lang="en-US" altLang="en-US" dirty="0"/>
          </a:p>
        </p:txBody>
      </p:sp>
      <p:sp>
        <p:nvSpPr>
          <p:cNvPr id="143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29084" y="2418508"/>
            <a:ext cx="8064896" cy="1970434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ru-RU" dirty="0"/>
              <a:t>Делегат — это безопасный в отношении типов объект, указывающий на другой метод (или, возможно, список методов) приложения, который может быть вызван позднее. В частности, объект делегата поддерживает три важных фрагмента информации:</a:t>
            </a:r>
          </a:p>
          <a:p>
            <a:pPr lvl="1" fontAlgn="base"/>
            <a:r>
              <a:rPr lang="ru-RU" dirty="0"/>
              <a:t>адрес метода, на котором он вызывается;</a:t>
            </a:r>
          </a:p>
          <a:p>
            <a:pPr lvl="1" fontAlgn="base"/>
            <a:r>
              <a:rPr lang="ru-RU" dirty="0"/>
              <a:t>аргументы (если есть) этого метода;</a:t>
            </a:r>
          </a:p>
          <a:p>
            <a:pPr lvl="1" fontAlgn="base"/>
            <a:r>
              <a:rPr lang="ru-RU" dirty="0"/>
              <a:t>возвращаемое значение (если есть) этого метода.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41EE308-40CC-4408-A5B2-20CDF86BC756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pic>
        <p:nvPicPr>
          <p:cNvPr id="14344" name="Picture 14" descr="MCj0431640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867" y="5141193"/>
            <a:ext cx="1150938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5" name="Text Box 15"/>
          <p:cNvSpPr txBox="1">
            <a:spLocks noChangeArrowheads="1"/>
          </p:cNvSpPr>
          <p:nvPr/>
        </p:nvSpPr>
        <p:spPr bwMode="auto">
          <a:xfrm>
            <a:off x="1427823" y="5068168"/>
            <a:ext cx="8178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400" dirty="0">
                <a:latin typeface="Tahoma" pitchFamily="34" charset="0"/>
              </a:rPr>
              <a:t>Босс</a:t>
            </a:r>
            <a:endParaRPr lang="en-US" altLang="en-US" sz="2400" dirty="0">
              <a:latin typeface="Tahoma" pitchFamily="34" charset="0"/>
            </a:endParaRPr>
          </a:p>
        </p:txBody>
      </p:sp>
      <p:sp>
        <p:nvSpPr>
          <p:cNvPr id="14346" name="Line 16"/>
          <p:cNvSpPr>
            <a:spLocks noChangeShapeType="1"/>
          </p:cNvSpPr>
          <p:nvPr/>
        </p:nvSpPr>
        <p:spPr bwMode="auto">
          <a:xfrm>
            <a:off x="3248830" y="5357093"/>
            <a:ext cx="2233612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NZ"/>
          </a:p>
        </p:txBody>
      </p:sp>
      <p:sp>
        <p:nvSpPr>
          <p:cNvPr id="14347" name="Text Box 17"/>
          <p:cNvSpPr txBox="1">
            <a:spLocks noChangeArrowheads="1"/>
          </p:cNvSpPr>
          <p:nvPr/>
        </p:nvSpPr>
        <p:spPr bwMode="auto">
          <a:xfrm>
            <a:off x="2960813" y="5041180"/>
            <a:ext cx="9284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600" b="1" dirty="0">
                <a:latin typeface="Tahoma" pitchFamily="34" charset="0"/>
              </a:rPr>
              <a:t>Работа</a:t>
            </a:r>
            <a:endParaRPr lang="en-US" altLang="en-US" sz="1600" b="1" dirty="0">
              <a:latin typeface="Tahoma" pitchFamily="34" charset="0"/>
            </a:endParaRPr>
          </a:p>
        </p:txBody>
      </p:sp>
      <p:sp>
        <p:nvSpPr>
          <p:cNvPr id="14348" name="AutoShape 18"/>
          <p:cNvSpPr>
            <a:spLocks noChangeArrowheads="1"/>
          </p:cNvSpPr>
          <p:nvPr/>
        </p:nvSpPr>
        <p:spPr bwMode="auto">
          <a:xfrm>
            <a:off x="3393292" y="5428530"/>
            <a:ext cx="1475581" cy="358775"/>
          </a:xfrm>
          <a:prstGeom prst="wedgeRectCallout">
            <a:avLst>
              <a:gd name="adj1" fmla="val -69282"/>
              <a:gd name="adj2" fmla="val 47787"/>
            </a:avLst>
          </a:prstGeom>
          <a:noFill/>
          <a:ln w="25400" algn="ctr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>
                <a:latin typeface="Tahoma" pitchFamily="34" charset="0"/>
              </a:rPr>
              <a:t>Ты закончил</a:t>
            </a:r>
            <a:r>
              <a:rPr lang="en-NZ" altLang="en-US" sz="1400" dirty="0">
                <a:latin typeface="Tahoma" pitchFamily="34" charset="0"/>
              </a:rPr>
              <a:t>?</a:t>
            </a:r>
            <a:endParaRPr lang="en-US" altLang="en-US" sz="1400" dirty="0">
              <a:latin typeface="Tahoma" pitchFamily="34" charset="0"/>
            </a:endParaRPr>
          </a:p>
        </p:txBody>
      </p:sp>
      <p:sp>
        <p:nvSpPr>
          <p:cNvPr id="14349" name="AutoShape 19"/>
          <p:cNvSpPr>
            <a:spLocks noChangeArrowheads="1"/>
          </p:cNvSpPr>
          <p:nvPr/>
        </p:nvSpPr>
        <p:spPr bwMode="auto">
          <a:xfrm>
            <a:off x="3716348" y="5848117"/>
            <a:ext cx="1152525" cy="358775"/>
          </a:xfrm>
          <a:prstGeom prst="wedgeRectCallout">
            <a:avLst>
              <a:gd name="adj1" fmla="val -84092"/>
              <a:gd name="adj2" fmla="val 3610"/>
            </a:avLst>
          </a:prstGeom>
          <a:noFill/>
          <a:ln w="25400" algn="ctr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>
                <a:latin typeface="Tahoma" pitchFamily="34" charset="0"/>
              </a:rPr>
              <a:t>А теперь</a:t>
            </a:r>
            <a:r>
              <a:rPr lang="en-NZ" altLang="en-US" sz="1400" dirty="0">
                <a:latin typeface="Tahoma" pitchFamily="34" charset="0"/>
              </a:rPr>
              <a:t>?</a:t>
            </a:r>
            <a:endParaRPr lang="en-US" altLang="en-US" sz="1400" dirty="0">
              <a:latin typeface="Tahoma" pitchFamily="34" charset="0"/>
            </a:endParaRPr>
          </a:p>
        </p:txBody>
      </p:sp>
      <p:sp>
        <p:nvSpPr>
          <p:cNvPr id="14350" name="Line 22"/>
          <p:cNvSpPr>
            <a:spLocks noChangeShapeType="1"/>
          </p:cNvSpPr>
          <p:nvPr/>
        </p:nvSpPr>
        <p:spPr bwMode="auto">
          <a:xfrm flipH="1">
            <a:off x="3105955" y="6365155"/>
            <a:ext cx="223202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NZ"/>
          </a:p>
        </p:txBody>
      </p:sp>
      <p:sp>
        <p:nvSpPr>
          <p:cNvPr id="14351" name="Text Box 23"/>
          <p:cNvSpPr txBox="1">
            <a:spLocks noChangeArrowheads="1"/>
          </p:cNvSpPr>
          <p:nvPr/>
        </p:nvSpPr>
        <p:spPr bwMode="auto">
          <a:xfrm>
            <a:off x="6034398" y="6250940"/>
            <a:ext cx="20633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>
                <a:latin typeface="Tahoma" pitchFamily="34" charset="0"/>
              </a:rPr>
              <a:t>Когда закончу я скажу</a:t>
            </a:r>
            <a:endParaRPr lang="en-US" altLang="en-US" sz="14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979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5B6FE-4644-40A4-A3ED-96877375A883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30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8131" name="Title 1"/>
          <p:cNvSpPr txBox="1">
            <a:spLocks/>
          </p:cNvSpPr>
          <p:nvPr/>
        </p:nvSpPr>
        <p:spPr bwMode="gray">
          <a:xfrm>
            <a:off x="827088" y="698500"/>
            <a:ext cx="8058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685800" indent="-28257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9588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233488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508125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9653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4225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8797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3369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200">
                <a:solidFill>
                  <a:schemeClr val="bg1"/>
                </a:solidFill>
              </a:rPr>
              <a:t>Вопросы?</a:t>
            </a:r>
            <a:endParaRPr lang="en-NZ" altLang="en-US" sz="3200">
              <a:solidFill>
                <a:schemeClr val="bg1"/>
              </a:solidFill>
            </a:endParaRPr>
          </a:p>
        </p:txBody>
      </p:sp>
      <p:pic>
        <p:nvPicPr>
          <p:cNvPr id="48132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420938"/>
            <a:ext cx="7156450" cy="402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3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Делегаты</a:t>
            </a:r>
            <a:endParaRPr lang="en-US" altLang="en-US" dirty="0"/>
          </a:p>
        </p:txBody>
      </p:sp>
      <p:sp>
        <p:nvSpPr>
          <p:cNvPr id="143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843" y="4400597"/>
            <a:ext cx="8229629" cy="172823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en-US" sz="2400" dirty="0"/>
              <a:t>Делегаты</a:t>
            </a:r>
            <a:r>
              <a:rPr lang="en-US" altLang="en-US" sz="2400" dirty="0"/>
              <a:t> </a:t>
            </a:r>
            <a:r>
              <a:rPr lang="ru-RU" altLang="en-US" sz="2400" dirty="0"/>
              <a:t>могут быть соединены вместе</a:t>
            </a:r>
            <a:r>
              <a:rPr lang="en-US" altLang="en-US" sz="2400" dirty="0"/>
              <a:t>; </a:t>
            </a:r>
            <a:r>
              <a:rPr lang="ru-RU" altLang="en-US" sz="2400" dirty="0"/>
              <a:t>например</a:t>
            </a:r>
            <a:r>
              <a:rPr lang="en-US" altLang="en-US" sz="2400" dirty="0"/>
              <a:t>, </a:t>
            </a:r>
            <a:r>
              <a:rPr lang="ru-RU" altLang="en-US" sz="2400" dirty="0"/>
              <a:t>несколько методов могут вызываться по одному событию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 dirty="0"/>
              <a:t>Это принцип, который называется </a:t>
            </a:r>
            <a:r>
              <a:rPr lang="en-US" altLang="en-US" sz="2400" dirty="0"/>
              <a:t>Event-Handling.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41EE308-40CC-4408-A5B2-20CDF86BC756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pic>
        <p:nvPicPr>
          <p:cNvPr id="15" name="Picture 17" descr="http://smallbusinessblueprint.com/assets/images/Icon_guy_working_at_compu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17" y="2476089"/>
            <a:ext cx="1592262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4" descr="MCj0431640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76114"/>
            <a:ext cx="1150938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310660" y="2603089"/>
            <a:ext cx="8178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400" dirty="0">
                <a:latin typeface="Tahoma" pitchFamily="34" charset="0"/>
              </a:rPr>
              <a:t>Босс</a:t>
            </a:r>
            <a:endParaRPr lang="en-US" altLang="en-US" sz="2400" dirty="0">
              <a:latin typeface="Tahoma" pitchFamily="34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131667" y="2892014"/>
            <a:ext cx="2233612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NZ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843650" y="2576101"/>
            <a:ext cx="9284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600" b="1" dirty="0">
                <a:latin typeface="Tahoma" pitchFamily="34" charset="0"/>
              </a:rPr>
              <a:t>Работа</a:t>
            </a:r>
            <a:endParaRPr lang="en-US" altLang="en-US" sz="1600" b="1" dirty="0">
              <a:latin typeface="Tahoma" pitchFamily="34" charset="0"/>
            </a:endParaRP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276129" y="2963451"/>
            <a:ext cx="1475581" cy="358775"/>
          </a:xfrm>
          <a:prstGeom prst="wedgeRectCallout">
            <a:avLst>
              <a:gd name="adj1" fmla="val -69282"/>
              <a:gd name="adj2" fmla="val 47787"/>
            </a:avLst>
          </a:prstGeom>
          <a:noFill/>
          <a:ln w="25400" algn="ctr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>
                <a:latin typeface="Tahoma" pitchFamily="34" charset="0"/>
              </a:rPr>
              <a:t>Ты закончил</a:t>
            </a:r>
            <a:r>
              <a:rPr lang="en-NZ" altLang="en-US" sz="1400" dirty="0">
                <a:latin typeface="Tahoma" pitchFamily="34" charset="0"/>
              </a:rPr>
              <a:t>?</a:t>
            </a:r>
            <a:endParaRPr lang="en-US" altLang="en-US" sz="1400" dirty="0">
              <a:latin typeface="Tahoma" pitchFamily="34" charset="0"/>
            </a:endParaRP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3599185" y="3383038"/>
            <a:ext cx="1152525" cy="358775"/>
          </a:xfrm>
          <a:prstGeom prst="wedgeRectCallout">
            <a:avLst>
              <a:gd name="adj1" fmla="val -84092"/>
              <a:gd name="adj2" fmla="val 3610"/>
            </a:avLst>
          </a:prstGeom>
          <a:noFill/>
          <a:ln w="25400" algn="ctr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>
                <a:latin typeface="Tahoma" pitchFamily="34" charset="0"/>
              </a:rPr>
              <a:t>А теперь</a:t>
            </a:r>
            <a:r>
              <a:rPr lang="en-NZ" altLang="en-US" sz="1400" dirty="0">
                <a:latin typeface="Tahoma" pitchFamily="34" charset="0"/>
              </a:rPr>
              <a:t>?</a:t>
            </a:r>
            <a:endParaRPr lang="en-US" altLang="en-US" sz="1400" dirty="0">
              <a:latin typeface="Tahoma" pitchFamily="34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988792" y="3900076"/>
            <a:ext cx="223202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NZ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917235" y="3785861"/>
            <a:ext cx="20633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>
                <a:latin typeface="Tahoma" pitchFamily="34" charset="0"/>
              </a:rPr>
              <a:t>Когда закончу я скажу</a:t>
            </a:r>
            <a:endParaRPr lang="en-US" altLang="en-US" sz="14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89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Создание делегатов</a:t>
            </a:r>
            <a:endParaRPr lang="en-US" altLang="en-US" dirty="0"/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79388" y="2359028"/>
            <a:ext cx="8569325" cy="366236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en-US" sz="2000" dirty="0"/>
              <a:t>Тип делегата определяется сигнатурой делегата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ru-RU" altLang="en-US" sz="1800" dirty="0"/>
              <a:t>Каждый</a:t>
            </a:r>
            <a:r>
              <a:rPr lang="en-US" altLang="en-US" sz="1800" dirty="0"/>
              <a:t> </a:t>
            </a:r>
            <a:r>
              <a:rPr lang="ru-RU" altLang="en-US" sz="1800" dirty="0"/>
              <a:t>делегат</a:t>
            </a:r>
            <a:r>
              <a:rPr lang="en-US" altLang="en-US" sz="1800" dirty="0"/>
              <a:t> </a:t>
            </a:r>
            <a:r>
              <a:rPr lang="ru-RU" altLang="en-US" sz="1800" dirty="0"/>
              <a:t>может взаимодействовать с методами только определённой сигнатуры</a:t>
            </a:r>
            <a:r>
              <a:rPr lang="en-US" altLang="en-US" sz="1800" dirty="0"/>
              <a:t>. </a:t>
            </a:r>
            <a:r>
              <a:rPr lang="ru-RU" altLang="en-US" sz="1800" dirty="0"/>
              <a:t>Тип определяется возвращаемым значением делегата и входными параметрами.</a:t>
            </a:r>
          </a:p>
          <a:p>
            <a:pPr marL="402336" lvl="1" indent="0" eaLnBrk="1" hangingPunct="1">
              <a:lnSpc>
                <a:spcPct val="80000"/>
              </a:lnSpc>
              <a:buNone/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/>
              <a:t>Например</a:t>
            </a:r>
            <a:r>
              <a:rPr lang="en-US" altLang="en-US" sz="2000" dirty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1800" dirty="0"/>
              <a:t>Два метода с той же сигнатурой, как и наш делегат, объявлены ниже:</a:t>
            </a:r>
            <a:endParaRPr lang="en-US" altLang="en-US" sz="1800" dirty="0"/>
          </a:p>
          <a:p>
            <a:pPr lvl="1" eaLnBrk="1" hangingPunct="1">
              <a:lnSpc>
                <a:spcPct val="80000"/>
              </a:lnSpc>
            </a:pPr>
            <a:endParaRPr lang="en-US" altLang="en-US" sz="1800" dirty="0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BC63908-C26F-42DE-A389-6B432714F220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865970" y="2679452"/>
            <a:ext cx="4248150" cy="3175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public delegate void </a:t>
            </a:r>
            <a:r>
              <a:rPr lang="en-US" altLang="en-US" sz="1400" b="1" u="sng" dirty="0">
                <a:latin typeface="Courier New" pitchFamily="49" charset="0"/>
              </a:rPr>
              <a:t>Print</a:t>
            </a:r>
            <a:r>
              <a:rPr lang="en-US" altLang="en-US" sz="1400" b="1" dirty="0">
                <a:latin typeface="Courier New" pitchFamily="49" charset="0"/>
              </a:rPr>
              <a:t>(string s);</a:t>
            </a:r>
          </a:p>
        </p:txBody>
      </p:sp>
      <p:sp>
        <p:nvSpPr>
          <p:cNvPr id="15368" name="Rectangle 5"/>
          <p:cNvSpPr>
            <a:spLocks noChangeArrowheads="1"/>
          </p:cNvSpPr>
          <p:nvPr/>
        </p:nvSpPr>
        <p:spPr bwMode="auto">
          <a:xfrm>
            <a:off x="1562893" y="5183857"/>
            <a:ext cx="5802313" cy="1387475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public static void </a:t>
            </a:r>
            <a:r>
              <a:rPr lang="en-US" altLang="en-US" sz="1400" b="1" dirty="0" err="1">
                <a:latin typeface="Courier New" pitchFamily="49" charset="0"/>
              </a:rPr>
              <a:t>printToLower</a:t>
            </a:r>
            <a:r>
              <a:rPr lang="en-US" altLang="en-US" sz="1400" b="1" dirty="0">
                <a:latin typeface="Courier New" pitchFamily="49" charset="0"/>
              </a:rPr>
              <a:t> (string s)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</a:t>
            </a:r>
            <a:r>
              <a:rPr lang="en-US" altLang="en-US" sz="1400" b="1" dirty="0" err="1">
                <a:latin typeface="Courier New" pitchFamily="49" charset="0"/>
              </a:rPr>
              <a:t>Console.WriteLine</a:t>
            </a:r>
            <a:r>
              <a:rPr lang="en-US" altLang="en-US" sz="1400" b="1" dirty="0">
                <a:latin typeface="Courier New" pitchFamily="49" charset="0"/>
              </a:rPr>
              <a:t>("static: " + </a:t>
            </a:r>
            <a:r>
              <a:rPr lang="en-US" altLang="en-US" sz="1400" b="1" dirty="0" err="1">
                <a:latin typeface="Courier New" pitchFamily="49" charset="0"/>
              </a:rPr>
              <a:t>s.ToLower</a:t>
            </a:r>
            <a:r>
              <a:rPr lang="en-US" altLang="en-US" sz="1400" b="1" dirty="0">
                <a:latin typeface="Courier New" pitchFamily="49" charset="0"/>
              </a:rPr>
              <a:t>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public void </a:t>
            </a:r>
            <a:r>
              <a:rPr lang="en-US" altLang="en-US" sz="1400" b="1" dirty="0" err="1">
                <a:latin typeface="Courier New" pitchFamily="49" charset="0"/>
              </a:rPr>
              <a:t>printToUpper</a:t>
            </a:r>
            <a:r>
              <a:rPr lang="en-US" altLang="en-US" sz="1400" b="1" dirty="0">
                <a:latin typeface="Courier New" pitchFamily="49" charset="0"/>
              </a:rPr>
              <a:t> (string s)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</a:t>
            </a:r>
            <a:r>
              <a:rPr lang="en-US" altLang="en-US" sz="1400" b="1" dirty="0" err="1">
                <a:latin typeface="Courier New" pitchFamily="49" charset="0"/>
              </a:rPr>
              <a:t>Console.WriteLine</a:t>
            </a:r>
            <a:r>
              <a:rPr lang="en-US" altLang="en-US" sz="1400" b="1" dirty="0">
                <a:latin typeface="Courier New" pitchFamily="49" charset="0"/>
              </a:rPr>
              <a:t>("instance: " + </a:t>
            </a:r>
            <a:r>
              <a:rPr lang="en-US" altLang="en-US" sz="1400" b="1" dirty="0" err="1">
                <a:latin typeface="Courier New" pitchFamily="49" charset="0"/>
              </a:rPr>
              <a:t>s.ToUpper</a:t>
            </a:r>
            <a:r>
              <a:rPr lang="en-US" altLang="en-US" sz="1400" b="1" dirty="0">
                <a:latin typeface="Courier New" pitchFamily="49" charset="0"/>
              </a:rPr>
              <a:t>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}</a:t>
            </a:r>
          </a:p>
        </p:txBody>
      </p:sp>
      <p:sp>
        <p:nvSpPr>
          <p:cNvPr id="15370" name="AutoShape 7"/>
          <p:cNvSpPr>
            <a:spLocks noChangeArrowheads="1"/>
          </p:cNvSpPr>
          <p:nvPr/>
        </p:nvSpPr>
        <p:spPr bwMode="auto">
          <a:xfrm>
            <a:off x="7139656" y="5373216"/>
            <a:ext cx="1511300" cy="360363"/>
          </a:xfrm>
          <a:prstGeom prst="wedgeRectCallout">
            <a:avLst>
              <a:gd name="adj1" fmla="val -59769"/>
              <a:gd name="adj2" fmla="val 9472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ahoma" pitchFamily="34" charset="0"/>
              </a:rPr>
              <a:t>Static method</a:t>
            </a:r>
            <a:endParaRPr lang="en-NZ" altLang="en-US" sz="1400" b="1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90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Создание делегатов</a:t>
            </a:r>
            <a:endParaRPr lang="en-US" altLang="en-US" dirty="0"/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11560" y="2564904"/>
            <a:ext cx="8137153" cy="345648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altLang="en-US" sz="2000" dirty="0"/>
              <a:t>Создание нового объекта делегата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ru-RU" altLang="en-US" sz="1800" dirty="0"/>
              <a:t>Используется ключевое слово </a:t>
            </a:r>
            <a:r>
              <a:rPr lang="en-US" altLang="en-US" sz="1800" dirty="0"/>
              <a:t>new</a:t>
            </a:r>
          </a:p>
          <a:p>
            <a:pPr lvl="1">
              <a:lnSpc>
                <a:spcPct val="80000"/>
              </a:lnSpc>
            </a:pPr>
            <a:r>
              <a:rPr lang="ru-RU" altLang="en-US" sz="1800" dirty="0"/>
              <a:t>Аргументом является метод, но без параметров метода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ru-RU" altLang="en-US" sz="1800" dirty="0"/>
              <a:t>Объекты делегатов являются неизменяемыми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ru-RU" altLang="en-US" sz="1800" dirty="0"/>
              <a:t>Делегат может принимать как статические, как и методы экземпляров классов</a:t>
            </a:r>
          </a:p>
          <a:p>
            <a:pPr lvl="1">
              <a:lnSpc>
                <a:spcPct val="80000"/>
              </a:lnSpc>
            </a:pPr>
            <a:r>
              <a:rPr lang="ru-RU" altLang="en-US" sz="1800" dirty="0"/>
              <a:t>Пример: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BC63908-C26F-42DE-A389-6B432714F220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5369" name="Rectangle 6"/>
          <p:cNvSpPr>
            <a:spLocks noChangeArrowheads="1"/>
          </p:cNvSpPr>
          <p:nvPr/>
        </p:nvSpPr>
        <p:spPr bwMode="auto">
          <a:xfrm>
            <a:off x="1871848" y="5229200"/>
            <a:ext cx="5616575" cy="525462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Print v1 = new Print(</a:t>
            </a:r>
            <a:r>
              <a:rPr lang="en-US" altLang="en-US" sz="1400" b="1" dirty="0" err="1">
                <a:latin typeface="Courier New" pitchFamily="49" charset="0"/>
              </a:rPr>
              <a:t>printToLower</a:t>
            </a:r>
            <a:r>
              <a:rPr lang="en-US" altLang="en-US" sz="1400" b="1" dirty="0"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Print v2 = new Print(new Program().</a:t>
            </a:r>
            <a:r>
              <a:rPr lang="en-US" altLang="en-US" sz="1400" b="1" dirty="0" err="1">
                <a:latin typeface="Courier New" pitchFamily="49" charset="0"/>
              </a:rPr>
              <a:t>printToUpper</a:t>
            </a:r>
            <a:r>
              <a:rPr lang="en-US" altLang="en-US" sz="1400" b="1" dirty="0">
                <a:latin typeface="Courier New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29627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Использование делегатов</a:t>
            </a:r>
            <a:endParaRPr lang="en-US" altLang="en-US" dirty="0"/>
          </a:p>
        </p:txBody>
      </p:sp>
      <p:sp>
        <p:nvSpPr>
          <p:cNvPr id="1639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843" y="2714416"/>
            <a:ext cx="8013605" cy="258624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en-US" sz="2400" dirty="0"/>
              <a:t>Как только делегат </a:t>
            </a:r>
            <a:r>
              <a:rPr lang="ru-RU" altLang="en-US" sz="2400" dirty="0" err="1"/>
              <a:t>инстанцирован</a:t>
            </a:r>
            <a:r>
              <a:rPr lang="en-US" altLang="en-US" sz="2400" dirty="0"/>
              <a:t>, </a:t>
            </a:r>
            <a:r>
              <a:rPr lang="ru-RU" altLang="en-US" sz="2400" dirty="0"/>
              <a:t>вызов этого делегата будет вызывать вызов всех внутренних методов, хранящихся в этом делегате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EFE277B-7384-43E3-A458-F34E40CC9C3A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2615626" y="4726484"/>
            <a:ext cx="2592387" cy="741362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v1("This is a test");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b="1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v2("This is a test");</a:t>
            </a:r>
          </a:p>
        </p:txBody>
      </p:sp>
      <p:sp>
        <p:nvSpPr>
          <p:cNvPr id="16392" name="AutoShape 7"/>
          <p:cNvSpPr>
            <a:spLocks noChangeArrowheads="1"/>
          </p:cNvSpPr>
          <p:nvPr/>
        </p:nvSpPr>
        <p:spPr bwMode="auto">
          <a:xfrm>
            <a:off x="888426" y="4582021"/>
            <a:ext cx="1511300" cy="360363"/>
          </a:xfrm>
          <a:prstGeom prst="wedgeRectCallout">
            <a:avLst>
              <a:gd name="adj1" fmla="val 58616"/>
              <a:gd name="adj2" fmla="val 28856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ahoma" pitchFamily="34" charset="0"/>
              </a:rPr>
              <a:t>Static method</a:t>
            </a:r>
            <a:endParaRPr lang="en-NZ" altLang="en-US" sz="1400" b="1">
              <a:latin typeface="Tahoma" pitchFamily="34" charset="0"/>
            </a:endParaRPr>
          </a:p>
        </p:txBody>
      </p:sp>
      <p:sp>
        <p:nvSpPr>
          <p:cNvPr id="16393" name="AutoShape 8"/>
          <p:cNvSpPr>
            <a:spLocks noChangeArrowheads="1"/>
          </p:cNvSpPr>
          <p:nvPr/>
        </p:nvSpPr>
        <p:spPr bwMode="auto">
          <a:xfrm>
            <a:off x="5568376" y="4293096"/>
            <a:ext cx="2447925" cy="504825"/>
          </a:xfrm>
          <a:prstGeom prst="wedgeRectCallout">
            <a:avLst>
              <a:gd name="adj1" fmla="val -67213"/>
              <a:gd name="adj2" fmla="val 57546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Tahoma" pitchFamily="34" charset="0"/>
              </a:rPr>
              <a:t>output: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Tahoma" pitchFamily="34" charset="0"/>
              </a:rPr>
              <a:t>static: this is a test</a:t>
            </a:r>
          </a:p>
        </p:txBody>
      </p:sp>
      <p:sp>
        <p:nvSpPr>
          <p:cNvPr id="16394" name="AutoShape 9"/>
          <p:cNvSpPr>
            <a:spLocks noChangeArrowheads="1"/>
          </p:cNvSpPr>
          <p:nvPr/>
        </p:nvSpPr>
        <p:spPr bwMode="auto">
          <a:xfrm>
            <a:off x="5784276" y="5085259"/>
            <a:ext cx="2663825" cy="504825"/>
          </a:xfrm>
          <a:prstGeom prst="wedgeRectCallout">
            <a:avLst>
              <a:gd name="adj1" fmla="val -77519"/>
              <a:gd name="adj2" fmla="val -2829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ahoma" pitchFamily="34" charset="0"/>
              </a:rPr>
              <a:t>output: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ahoma" pitchFamily="34" charset="0"/>
              </a:rPr>
              <a:t>instance: THIS IS A TEST</a:t>
            </a:r>
            <a:endParaRPr lang="en-NZ" altLang="en-US" sz="1400" b="1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91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Arrays</a:t>
            </a:r>
          </a:p>
        </p:txBody>
      </p:sp>
      <p:sp>
        <p:nvSpPr>
          <p:cNvPr id="1741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79388" y="2348880"/>
            <a:ext cx="8640762" cy="1151558"/>
          </a:xfrm>
        </p:spPr>
        <p:txBody>
          <a:bodyPr>
            <a:normAutofit fontScale="55000" lnSpcReduction="20000"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Create an array of delegate objects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Instantiate each delegate object with various instance methods defined above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Note: In C#, if we reference a method on an object (omitting the parentheses), C# instead treats the method name like a field, returning the object representing that method.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Call each delegate object by using a loop -&gt; invoke the underlying method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dirty="0"/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>
                <a:solidFill>
                  <a:schemeClr val="tx2"/>
                </a:solidFill>
                <a:latin typeface="Tahoma" pitchFamily="34" charset="0"/>
              </a:rPr>
              <a:t>COMPSCI280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6E25C8D-D963-4395-A6C8-F5841C1E8CA8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468313" y="4652963"/>
            <a:ext cx="5472112" cy="1171575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Print[] arr = new Print[2];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>
                <a:latin typeface="Courier New" pitchFamily="49" charset="0"/>
              </a:rPr>
              <a:t>arr[0] = new Print(printToLower);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>
                <a:latin typeface="Courier New" pitchFamily="49" charset="0"/>
              </a:rPr>
              <a:t>arr[1] = new Print(new Program().printToUpper);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foreach (Print p in arr)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    p("In an array");</a:t>
            </a:r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468313" y="4005263"/>
            <a:ext cx="4248150" cy="3175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public delegate void </a:t>
            </a:r>
            <a:r>
              <a:rPr lang="en-US" altLang="en-US" sz="1400" b="1" u="sng">
                <a:latin typeface="Courier New" pitchFamily="49" charset="0"/>
              </a:rPr>
              <a:t>Print</a:t>
            </a:r>
            <a:r>
              <a:rPr lang="en-US" altLang="en-US" sz="1400" b="1">
                <a:latin typeface="Courier New" pitchFamily="49" charset="0"/>
              </a:rPr>
              <a:t>(string s);</a:t>
            </a:r>
          </a:p>
        </p:txBody>
      </p:sp>
      <p:sp>
        <p:nvSpPr>
          <p:cNvPr id="17417" name="AutoShape 7"/>
          <p:cNvSpPr>
            <a:spLocks noChangeArrowheads="1"/>
          </p:cNvSpPr>
          <p:nvPr/>
        </p:nvSpPr>
        <p:spPr bwMode="auto">
          <a:xfrm>
            <a:off x="5508625" y="5661025"/>
            <a:ext cx="3240088" cy="647700"/>
          </a:xfrm>
          <a:prstGeom prst="wedgeRectCallout">
            <a:avLst>
              <a:gd name="adj1" fmla="val -21352"/>
              <a:gd name="adj2" fmla="val -82106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>
                <a:latin typeface="Tahoma" pitchFamily="34" charset="0"/>
              </a:rPr>
              <a:t>static: in an array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>
                <a:latin typeface="Tahoma" pitchFamily="34" charset="0"/>
              </a:rPr>
              <a:t>instance: IN AN ARRAY</a:t>
            </a:r>
          </a:p>
        </p:txBody>
      </p:sp>
    </p:spTree>
    <p:extLst>
      <p:ext uri="{BB962C8B-B14F-4D97-AF65-F5344CB8AC3E}">
        <p14:creationId xmlns:p14="http://schemas.microsoft.com/office/powerpoint/2010/main" val="27829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Использование массивов</a:t>
            </a:r>
            <a:endParaRPr lang="en-US" altLang="en-US" dirty="0"/>
          </a:p>
        </p:txBody>
      </p:sp>
      <p:sp>
        <p:nvSpPr>
          <p:cNvPr id="1741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9552" y="2348879"/>
            <a:ext cx="8064896" cy="1806947"/>
          </a:xfrm>
        </p:spPr>
        <p:txBody>
          <a:bodyPr>
            <a:normAutofit fontScale="77500" lnSpcReduction="20000"/>
          </a:bodyPr>
          <a:lstStyle/>
          <a:p>
            <a:pPr lvl="1" eaLnBrk="1" hangingPunct="1">
              <a:lnSpc>
                <a:spcPct val="120000"/>
              </a:lnSpc>
            </a:pPr>
            <a:r>
              <a:rPr lang="ru-RU" altLang="en-US" sz="2400" dirty="0"/>
              <a:t>Создание массивов делегатов</a:t>
            </a:r>
            <a:endParaRPr lang="en-US" altLang="en-US" sz="2400" dirty="0"/>
          </a:p>
          <a:p>
            <a:pPr lvl="1" eaLnBrk="1" hangingPunct="1">
              <a:lnSpc>
                <a:spcPct val="120000"/>
              </a:lnSpc>
            </a:pPr>
            <a:r>
              <a:rPr lang="ru-RU" altLang="en-US" sz="2400" dirty="0"/>
              <a:t>Создание каждого объекта делегата как объекта с перечнем внутренних методов</a:t>
            </a:r>
          </a:p>
          <a:p>
            <a:pPr lvl="1" eaLnBrk="1" hangingPunct="1">
              <a:lnSpc>
                <a:spcPct val="120000"/>
              </a:lnSpc>
            </a:pPr>
            <a:r>
              <a:rPr lang="ru-RU" altLang="en-US" sz="2400" dirty="0"/>
              <a:t>Вызов каждого объекта делегата с использованием цикла </a:t>
            </a:r>
            <a:r>
              <a:rPr lang="en-US" altLang="en-US" sz="2400" dirty="0"/>
              <a:t>-&gt; </a:t>
            </a:r>
            <a:r>
              <a:rPr lang="ru-RU" altLang="en-US" sz="2400" dirty="0"/>
              <a:t>вызывая внутренние методы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1800" dirty="0"/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6E25C8D-D963-4395-A6C8-F5841C1E8CA8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468313" y="5301208"/>
            <a:ext cx="5472112" cy="1171575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Print[] </a:t>
            </a:r>
            <a:r>
              <a:rPr lang="en-US" altLang="en-US" sz="1400" b="1" dirty="0" err="1">
                <a:latin typeface="Courier New" pitchFamily="49" charset="0"/>
              </a:rPr>
              <a:t>arr</a:t>
            </a:r>
            <a:r>
              <a:rPr lang="en-US" altLang="en-US" sz="1400" b="1" dirty="0">
                <a:latin typeface="Courier New" pitchFamily="49" charset="0"/>
              </a:rPr>
              <a:t> = new Print[2];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 err="1">
                <a:latin typeface="Courier New" pitchFamily="49" charset="0"/>
              </a:rPr>
              <a:t>arr</a:t>
            </a:r>
            <a:r>
              <a:rPr lang="en-NZ" altLang="en-US" sz="1400" b="1" dirty="0">
                <a:latin typeface="Courier New" pitchFamily="49" charset="0"/>
              </a:rPr>
              <a:t>[0] = new Print(</a:t>
            </a:r>
            <a:r>
              <a:rPr lang="en-NZ" altLang="en-US" sz="1400" b="1" dirty="0" err="1">
                <a:latin typeface="Courier New" pitchFamily="49" charset="0"/>
              </a:rPr>
              <a:t>printToLower</a:t>
            </a:r>
            <a:r>
              <a:rPr lang="en-NZ" altLang="en-US" sz="1400" b="1" dirty="0">
                <a:latin typeface="Courier New" pitchFamily="49" charset="0"/>
              </a:rPr>
              <a:t>);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 err="1">
                <a:latin typeface="Courier New" pitchFamily="49" charset="0"/>
              </a:rPr>
              <a:t>arr</a:t>
            </a:r>
            <a:r>
              <a:rPr lang="en-NZ" altLang="en-US" sz="1400" b="1" dirty="0">
                <a:latin typeface="Courier New" pitchFamily="49" charset="0"/>
              </a:rPr>
              <a:t>[1] = new Print(new Program().</a:t>
            </a:r>
            <a:r>
              <a:rPr lang="en-NZ" altLang="en-US" sz="1400" b="1" dirty="0" err="1">
                <a:latin typeface="Courier New" pitchFamily="49" charset="0"/>
              </a:rPr>
              <a:t>printToUpper</a:t>
            </a:r>
            <a:r>
              <a:rPr lang="en-NZ" altLang="en-US" sz="1400" b="1" dirty="0"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>
                <a:latin typeface="Courier New" pitchFamily="49" charset="0"/>
              </a:rPr>
              <a:t>foreach</a:t>
            </a:r>
            <a:r>
              <a:rPr lang="en-US" altLang="en-US" sz="1400" b="1" dirty="0">
                <a:latin typeface="Courier New" pitchFamily="49" charset="0"/>
              </a:rPr>
              <a:t> (Print p in </a:t>
            </a:r>
            <a:r>
              <a:rPr lang="en-US" altLang="en-US" sz="1400" b="1" dirty="0" err="1">
                <a:latin typeface="Courier New" pitchFamily="49" charset="0"/>
              </a:rPr>
              <a:t>arr</a:t>
            </a:r>
            <a:r>
              <a:rPr lang="en-US" altLang="en-US" sz="1400" b="1" dirty="0"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p("In an array");</a:t>
            </a:r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468313" y="4729372"/>
            <a:ext cx="4248150" cy="3175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public delegate void </a:t>
            </a:r>
            <a:r>
              <a:rPr lang="en-US" altLang="en-US" sz="1400" b="1" u="sng" dirty="0">
                <a:latin typeface="Courier New" pitchFamily="49" charset="0"/>
              </a:rPr>
              <a:t>Print</a:t>
            </a:r>
            <a:r>
              <a:rPr lang="en-US" altLang="en-US" sz="1400" b="1" dirty="0">
                <a:latin typeface="Courier New" pitchFamily="49" charset="0"/>
              </a:rPr>
              <a:t>(string s);</a:t>
            </a:r>
          </a:p>
        </p:txBody>
      </p:sp>
      <p:sp>
        <p:nvSpPr>
          <p:cNvPr id="17417" name="AutoShape 7"/>
          <p:cNvSpPr>
            <a:spLocks noChangeArrowheads="1"/>
          </p:cNvSpPr>
          <p:nvPr/>
        </p:nvSpPr>
        <p:spPr bwMode="auto">
          <a:xfrm>
            <a:off x="6454616" y="4959008"/>
            <a:ext cx="2448000" cy="647700"/>
          </a:xfrm>
          <a:prstGeom prst="wedgeRectCallout">
            <a:avLst>
              <a:gd name="adj1" fmla="val -61704"/>
              <a:gd name="adj2" fmla="val 40246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Tahoma" pitchFamily="34" charset="0"/>
              </a:rPr>
              <a:t>static: in an array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Tahoma" pitchFamily="34" charset="0"/>
              </a:rPr>
              <a:t>instance: IN AN ARRAY</a:t>
            </a:r>
          </a:p>
        </p:txBody>
      </p:sp>
    </p:spTree>
    <p:extLst>
      <p:ext uri="{BB962C8B-B14F-4D97-AF65-F5344CB8AC3E}">
        <p14:creationId xmlns:p14="http://schemas.microsoft.com/office/powerpoint/2010/main" val="4024511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11337</TotalTime>
  <Words>1574</Words>
  <Application>Microsoft Office PowerPoint</Application>
  <PresentationFormat>On-screen Show (4:3)</PresentationFormat>
  <Paragraphs>256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Century Gothic</vt:lpstr>
      <vt:lpstr>Courier New</vt:lpstr>
      <vt:lpstr>Tahoma</vt:lpstr>
      <vt:lpstr>Times New Roman</vt:lpstr>
      <vt:lpstr>Wingdings 3</vt:lpstr>
      <vt:lpstr>Ion Boardroom</vt:lpstr>
      <vt:lpstr>PowerPoint Presentation</vt:lpstr>
      <vt:lpstr>Цели сегодняшней лекции</vt:lpstr>
      <vt:lpstr>Делегаты</vt:lpstr>
      <vt:lpstr>Делегаты</vt:lpstr>
      <vt:lpstr>Создание делегатов</vt:lpstr>
      <vt:lpstr>Создание делегатов</vt:lpstr>
      <vt:lpstr>Использование делегатов</vt:lpstr>
      <vt:lpstr>Using Arrays</vt:lpstr>
      <vt:lpstr>Использование массивов</vt:lpstr>
      <vt:lpstr>Именованные методы</vt:lpstr>
      <vt:lpstr>Анонимные методы</vt:lpstr>
      <vt:lpstr>Многоадресные делегаты</vt:lpstr>
      <vt:lpstr>Многоадресные делегаты</vt:lpstr>
      <vt:lpstr>События</vt:lpstr>
      <vt:lpstr>События</vt:lpstr>
      <vt:lpstr>Пример</vt:lpstr>
      <vt:lpstr>Пример</vt:lpstr>
      <vt:lpstr>Пример</vt:lpstr>
      <vt:lpstr>Пример</vt:lpstr>
      <vt:lpstr>Лямбда-выражения</vt:lpstr>
      <vt:lpstr>Лямбда-выражения</vt:lpstr>
      <vt:lpstr>Деревья выражений</vt:lpstr>
      <vt:lpstr>Деревья выражений</vt:lpstr>
      <vt:lpstr>Синтаксический сахар</vt:lpstr>
      <vt:lpstr>Определение</vt:lpstr>
      <vt:lpstr>Определение</vt:lpstr>
      <vt:lpstr>Использование в запросах</vt:lpstr>
      <vt:lpstr>Заключение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Chang</dc:creator>
  <cp:lastModifiedBy>Windows User</cp:lastModifiedBy>
  <cp:revision>820</cp:revision>
  <cp:lastPrinted>2014-07-21T00:32:01Z</cp:lastPrinted>
  <dcterms:created xsi:type="dcterms:W3CDTF">2003-06-18T01:49:53Z</dcterms:created>
  <dcterms:modified xsi:type="dcterms:W3CDTF">2016-11-15T16:08:40Z</dcterms:modified>
</cp:coreProperties>
</file>