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2"/>
  </p:notesMasterIdLst>
  <p:handoutMasterIdLst>
    <p:handoutMasterId r:id="rId33"/>
  </p:handoutMasterIdLst>
  <p:sldIdLst>
    <p:sldId id="327" r:id="rId2"/>
    <p:sldId id="257" r:id="rId3"/>
    <p:sldId id="311" r:id="rId4"/>
    <p:sldId id="316" r:id="rId5"/>
    <p:sldId id="291" r:id="rId6"/>
    <p:sldId id="317" r:id="rId7"/>
    <p:sldId id="292" r:id="rId8"/>
    <p:sldId id="295" r:id="rId9"/>
    <p:sldId id="298" r:id="rId10"/>
    <p:sldId id="299" r:id="rId11"/>
    <p:sldId id="300" r:id="rId12"/>
    <p:sldId id="318" r:id="rId13"/>
    <p:sldId id="282" r:id="rId14"/>
    <p:sldId id="319" r:id="rId15"/>
    <p:sldId id="301" r:id="rId16"/>
    <p:sldId id="302" r:id="rId17"/>
    <p:sldId id="304" r:id="rId18"/>
    <p:sldId id="306" r:id="rId19"/>
    <p:sldId id="307" r:id="rId20"/>
    <p:sldId id="308" r:id="rId21"/>
    <p:sldId id="320" r:id="rId22"/>
    <p:sldId id="310" r:id="rId23"/>
    <p:sldId id="328" r:id="rId24"/>
    <p:sldId id="313" r:id="rId25"/>
    <p:sldId id="322" r:id="rId26"/>
    <p:sldId id="315" r:id="rId27"/>
    <p:sldId id="323" r:id="rId28"/>
    <p:sldId id="314" r:id="rId29"/>
    <p:sldId id="325" r:id="rId30"/>
    <p:sldId id="326" r:id="rId31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8" autoAdjust="0"/>
    <p:restoredTop sz="99804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18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5116" cy="51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185" y="2"/>
            <a:ext cx="3075115" cy="51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4256"/>
            <a:ext cx="3075116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l" defTabSz="95567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185" y="9724256"/>
            <a:ext cx="3075115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20000"/>
              </a:spcBef>
              <a:buFontTx/>
              <a:buChar char="•"/>
              <a:defRPr sz="1300" b="1">
                <a:latin typeface="Times New Roman" pitchFamily="18" charset="0"/>
              </a:defRPr>
            </a:lvl1pPr>
          </a:lstStyle>
          <a:p>
            <a:pPr>
              <a:defRPr/>
            </a:pPr>
            <a:fld id="{D6127390-848D-43FA-9E93-BADAB0ED2B7A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696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5116" cy="51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185" y="2"/>
            <a:ext cx="3075115" cy="51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767" y="4860984"/>
            <a:ext cx="5207768" cy="460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4256"/>
            <a:ext cx="3075116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l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185" y="9724256"/>
            <a:ext cx="3075115" cy="510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1" tIns="47806" rIns="95611" bIns="4780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3B54FBF-5C43-4CD4-8821-6EC17D27920E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7384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92EA8A0A-E997-4CF2-92AF-2AF95FD4A30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64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5289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39527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958554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752072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787162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938610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2730114-8320-4D68-908C-572320E3984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3890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A2B29F0-E458-4E2D-90C7-0DE6B3E61A8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7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B938FDA-0276-44EF-B6E9-3E506DE7E60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844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34671671-49B2-415F-8950-CB58C9651C0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004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E93966D2-467F-439B-9B3E-C8A824B21D3D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34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597785F-DC65-4F74-B0E2-76AAC5FED213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2356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4F8C762F-E172-4080-A146-F155AD9B826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72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07FFEC6-34DE-45EB-B48D-F1AF4A1E8818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1C0FB5AA-F2CA-45B3-8665-96CD8D0718BF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59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Handout15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0F2763E-B762-44D1-AA68-602BE87FF270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23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15-Nov-16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5890355-DB31-4166-9F8F-DF1626381D57}" type="slidenum">
              <a:rPr lang="en-NZ" smtClean="0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32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 dirty="0"/>
              <a:t>Отладка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1215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Точки остановки (</a:t>
            </a:r>
            <a:r>
              <a:rPr lang="en-US" altLang="en-US" dirty="0"/>
              <a:t>Breakpoints</a:t>
            </a:r>
            <a:r>
              <a:rPr lang="ru-RU" altLang="en-US" dirty="0"/>
              <a:t>)</a:t>
            </a:r>
            <a:endParaRPr lang="en-US" altLang="en-US" dirty="0"/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276872"/>
            <a:ext cx="8013605" cy="374451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Точки остановки</a:t>
            </a:r>
            <a:r>
              <a:rPr lang="en-US" altLang="en-US" sz="2400" dirty="0"/>
              <a:t> </a:t>
            </a:r>
            <a:r>
              <a:rPr lang="ru-RU" altLang="en-US" sz="2400" dirty="0"/>
              <a:t>говорят отладчику</a:t>
            </a:r>
            <a:r>
              <a:rPr lang="en-US" altLang="en-US" sz="2400" dirty="0"/>
              <a:t> </a:t>
            </a:r>
            <a:r>
              <a:rPr lang="ru-RU" altLang="en-US" sz="2400" dirty="0"/>
              <a:t>что здесь, на определённой линии кода, приложение должно приостановиться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Когда случается остановки</a:t>
            </a:r>
            <a:r>
              <a:rPr lang="en-US" altLang="en-US" sz="2400" dirty="0"/>
              <a:t>, </a:t>
            </a:r>
            <a:r>
              <a:rPr lang="ru-RU" altLang="en-US" sz="2400" dirty="0"/>
              <a:t>ваша программа и отладчик переходят в </a:t>
            </a:r>
            <a:r>
              <a:rPr lang="en-US" altLang="en-US" sz="2400" i="1" dirty="0"/>
              <a:t>break</a:t>
            </a:r>
            <a:r>
              <a:rPr lang="ru-RU" altLang="en-US" sz="2400" i="1" dirty="0"/>
              <a:t>-режим</a:t>
            </a:r>
            <a:endParaRPr lang="en-US" altLang="en-US" sz="2400" i="1" dirty="0"/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Для установки точки остановки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Кликните</a:t>
            </a:r>
            <a:r>
              <a:rPr lang="en-US" altLang="en-US" sz="2000" dirty="0"/>
              <a:t> </a:t>
            </a:r>
            <a:r>
              <a:rPr lang="ru-RU" altLang="en-US" sz="2000" dirty="0"/>
              <a:t>на линию кода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Выберите</a:t>
            </a:r>
            <a:r>
              <a:rPr lang="en-US" altLang="en-US" sz="2000" dirty="0"/>
              <a:t> Debug-&gt;Toggle Breakpoint, </a:t>
            </a:r>
            <a:r>
              <a:rPr lang="ru-RU" altLang="en-US" sz="2000" dirty="0"/>
              <a:t>или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Кликните по панели слева для появления красного круга</a:t>
            </a:r>
            <a:endParaRPr lang="en-US" altLang="en-US" sz="1800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61BFA2-E875-44AB-941C-318F4D40D19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Точки остановки (</a:t>
            </a:r>
            <a:r>
              <a:rPr lang="en-US" altLang="en-US" dirty="0"/>
              <a:t>Breakpoints</a:t>
            </a:r>
            <a:r>
              <a:rPr lang="ru-RU" altLang="en-US" dirty="0"/>
              <a:t>)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3" y="2420888"/>
            <a:ext cx="8064896" cy="3313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000" dirty="0"/>
              <a:t>Для установки </a:t>
            </a:r>
            <a:r>
              <a:rPr lang="ru-RU" altLang="en-US" sz="2000" dirty="0" err="1"/>
              <a:t>брейкпоинта</a:t>
            </a:r>
            <a:r>
              <a:rPr lang="ru-RU" altLang="en-US" sz="2000" dirty="0"/>
              <a:t> на функцию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 редакторе нажмите на имя функции</a:t>
            </a:r>
            <a:r>
              <a:rPr lang="en-US" altLang="en-US" sz="18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Выберите</a:t>
            </a:r>
            <a:r>
              <a:rPr lang="en-US" altLang="en-US" sz="1800" dirty="0"/>
              <a:t> Debug-&gt;New Breakpoint-&gt;Break at Function.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dirty="0"/>
              <a:t>Для установки </a:t>
            </a:r>
            <a:r>
              <a:rPr lang="ru-RU" altLang="en-US" sz="2000" dirty="0" err="1"/>
              <a:t>брейкпоинта</a:t>
            </a:r>
            <a:r>
              <a:rPr lang="ru-RU" altLang="en-US" sz="2000" dirty="0"/>
              <a:t> на вызов функции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 окне </a:t>
            </a:r>
            <a:r>
              <a:rPr lang="en-US" altLang="en-US" sz="1800" dirty="0"/>
              <a:t>Call Stack </a:t>
            </a:r>
            <a:r>
              <a:rPr lang="ru-RU" altLang="en-US" sz="1800" dirty="0"/>
              <a:t>правый клик на функцию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Выберите</a:t>
            </a:r>
            <a:r>
              <a:rPr lang="en-US" altLang="en-US" sz="1800" dirty="0"/>
              <a:t> Insert Breakpoint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595D06-1022-4B33-BFE8-614FF88DC5A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27" y="4778588"/>
            <a:ext cx="6599684" cy="191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Точки остановки (</a:t>
            </a:r>
            <a:r>
              <a:rPr lang="en-US" altLang="en-US" dirty="0"/>
              <a:t>Breakpoints</a:t>
            </a:r>
            <a:r>
              <a:rPr lang="ru-RU" altLang="en-US" dirty="0"/>
              <a:t>)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1520" y="4365104"/>
            <a:ext cx="8640763" cy="211336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000" dirty="0"/>
              <a:t>Для удаления </a:t>
            </a:r>
            <a:r>
              <a:rPr lang="ru-RU" altLang="en-US" sz="2000" dirty="0" err="1"/>
              <a:t>брейкпоинта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 окне </a:t>
            </a:r>
            <a:r>
              <a:rPr lang="en-US" altLang="en-US" sz="1800" dirty="0"/>
              <a:t>Breakpoints </a:t>
            </a:r>
            <a:r>
              <a:rPr lang="ru-RU" altLang="en-US" sz="1800" dirty="0"/>
              <a:t>правый клик на </a:t>
            </a:r>
            <a:r>
              <a:rPr lang="ru-RU" altLang="en-US" sz="1800" dirty="0" err="1"/>
              <a:t>брейкпоинт</a:t>
            </a:r>
            <a:r>
              <a:rPr lang="ru-RU" altLang="en-US" sz="1800" dirty="0"/>
              <a:t> и выберите</a:t>
            </a:r>
            <a:r>
              <a:rPr lang="en-US" altLang="en-US" sz="1800" dirty="0"/>
              <a:t> Delete from the shortcut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000" dirty="0"/>
              <a:t>Для деактивации/активации </a:t>
            </a:r>
            <a:r>
              <a:rPr lang="ru-RU" altLang="en-US" sz="2000" dirty="0" err="1"/>
              <a:t>брейкпоинта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Правый клик</a:t>
            </a:r>
            <a:r>
              <a:rPr lang="en-US" altLang="en-US" sz="1800" dirty="0"/>
              <a:t> </a:t>
            </a:r>
            <a:r>
              <a:rPr lang="ru-RU" altLang="en-US" sz="1800" dirty="0"/>
              <a:t>на линию содержащую </a:t>
            </a:r>
            <a:r>
              <a:rPr lang="ru-RU" altLang="en-US" sz="1800" dirty="0" err="1"/>
              <a:t>брейкпоинт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1800" dirty="0"/>
              <a:t>Выберите </a:t>
            </a:r>
            <a:r>
              <a:rPr lang="en-US" altLang="en-US" sz="1800" dirty="0"/>
              <a:t>“Disable/Enable</a:t>
            </a:r>
            <a:r>
              <a:rPr lang="ru-RU" altLang="en-US" sz="1800" dirty="0"/>
              <a:t> </a:t>
            </a:r>
            <a:r>
              <a:rPr lang="en-US" altLang="en-US" sz="1800" dirty="0"/>
              <a:t>Breakpoints…”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D595D06-1022-4B33-BFE8-614FF88DC5A0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67" y="2238155"/>
            <a:ext cx="6599684" cy="191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2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Break-</a:t>
            </a:r>
            <a:r>
              <a:rPr lang="ru-RU" altLang="en-US" dirty="0"/>
              <a:t>режим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970" y="2276872"/>
            <a:ext cx="7603954" cy="3672408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400" dirty="0"/>
              <a:t>Выполнение</a:t>
            </a:r>
            <a:r>
              <a:rPr lang="en-US" altLang="en-US" sz="2400" dirty="0"/>
              <a:t> break’</a:t>
            </a:r>
            <a:r>
              <a:rPr lang="uk-UA" altLang="en-US" sz="2400" dirty="0" err="1"/>
              <a:t>ов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ru-RU" altLang="en-US" sz="2000" dirty="0"/>
              <a:t>Когда</a:t>
            </a:r>
            <a:r>
              <a:rPr lang="en-US" altLang="en-US" sz="2000" dirty="0"/>
              <a:t> </a:t>
            </a:r>
            <a:r>
              <a:rPr lang="ru-RU" altLang="en-US" sz="2000" dirty="0"/>
              <a:t>выполнение достигает </a:t>
            </a:r>
            <a:r>
              <a:rPr lang="ru-RU" altLang="en-US" sz="2000" dirty="0" err="1"/>
              <a:t>брейкпоинта</a:t>
            </a:r>
            <a:endParaRPr lang="en-US" altLang="en-US" sz="2000" dirty="0"/>
          </a:p>
          <a:p>
            <a:pPr lvl="1" eaLnBrk="1" hangingPunct="1"/>
            <a:r>
              <a:rPr lang="ru-RU" altLang="en-US" sz="2000" dirty="0"/>
              <a:t>Или случается какая-то непредвиденная ошибка</a:t>
            </a:r>
            <a:endParaRPr lang="en-US" altLang="en-US" sz="2000" dirty="0"/>
          </a:p>
          <a:p>
            <a:pPr lvl="1" eaLnBrk="1" hangingPunct="1"/>
            <a:r>
              <a:rPr lang="ru-RU" altLang="en-US" sz="2000" dirty="0"/>
              <a:t>Останавливает выполнение вручную каждый раз</a:t>
            </a:r>
            <a:endParaRPr lang="en-US" altLang="en-US" sz="2000" dirty="0"/>
          </a:p>
          <a:p>
            <a:pPr lvl="2" eaLnBrk="1" hangingPunct="1"/>
            <a:r>
              <a:rPr lang="ru-RU" altLang="en-US" sz="1800" dirty="0"/>
              <a:t>Для этого выберите</a:t>
            </a:r>
            <a:r>
              <a:rPr lang="en-US" altLang="en-US" sz="1800" dirty="0"/>
              <a:t> Debug-&gt;Break All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A236ED-86FE-4FB1-9B2D-9E5451C29D2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25" y="4653136"/>
            <a:ext cx="6239644" cy="179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Break</a:t>
            </a:r>
            <a:r>
              <a:rPr lang="ru-RU" altLang="en-US" dirty="0"/>
              <a:t>-режим</a:t>
            </a:r>
            <a:endParaRPr lang="en-US" altLang="en-US" dirty="0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970" y="4509120"/>
            <a:ext cx="7603954" cy="1751381"/>
          </a:xfrm>
        </p:spPr>
        <p:txBody>
          <a:bodyPr>
            <a:normAutofit/>
          </a:bodyPr>
          <a:lstStyle/>
          <a:p>
            <a:pPr lvl="1" eaLnBrk="1" hangingPunct="1"/>
            <a:r>
              <a:rPr lang="ru-RU" altLang="en-US" sz="2000" dirty="0"/>
              <a:t>Остановка</a:t>
            </a:r>
            <a:r>
              <a:rPr lang="en-US" altLang="en-US" sz="2000" dirty="0"/>
              <a:t> </a:t>
            </a:r>
            <a:r>
              <a:rPr lang="ru-RU" altLang="en-US" sz="2000" dirty="0"/>
              <a:t>в локации установки курсора</a:t>
            </a:r>
            <a:r>
              <a:rPr lang="en-US" altLang="en-US" sz="2000" dirty="0"/>
              <a:t>. </a:t>
            </a:r>
          </a:p>
          <a:p>
            <a:pPr lvl="2" eaLnBrk="1" hangingPunct="1"/>
            <a:r>
              <a:rPr lang="ru-RU" altLang="en-US" sz="1800" dirty="0"/>
              <a:t>В редакторе правый клик на линию кода и,</a:t>
            </a:r>
            <a:endParaRPr lang="en-US" altLang="en-US" sz="1800" dirty="0"/>
          </a:p>
          <a:p>
            <a:pPr lvl="2" eaLnBrk="1" hangingPunct="1"/>
            <a:r>
              <a:rPr lang="ru-RU" altLang="en-US" sz="1800" dirty="0"/>
              <a:t>Правый клик, выберите</a:t>
            </a:r>
            <a:r>
              <a:rPr lang="en-US" altLang="en-US" sz="1800" dirty="0"/>
              <a:t> Run to Cursor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A236ED-86FE-4FB1-9B2D-9E5451C29D2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28737"/>
            <a:ext cx="6239644" cy="179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31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927098"/>
            <a:ext cx="6442334" cy="709865"/>
          </a:xfrm>
        </p:spPr>
        <p:txBody>
          <a:bodyPr/>
          <a:lstStyle/>
          <a:p>
            <a:pPr eaLnBrk="1" hangingPunct="1"/>
            <a:r>
              <a:rPr lang="ru-RU" altLang="en-US" dirty="0"/>
              <a:t>Просмотр данных в отладчике</a:t>
            </a:r>
            <a:endParaRPr lang="en-US" altLang="en-US" dirty="0"/>
          </a:p>
        </p:txBody>
      </p:sp>
      <p:sp>
        <p:nvSpPr>
          <p:cNvPr id="225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348880"/>
            <a:ext cx="8229308" cy="401661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Отладчик </a:t>
            </a:r>
            <a:r>
              <a:rPr lang="en-US" altLang="en-US" sz="2400" dirty="0"/>
              <a:t>Visual Studio </a:t>
            </a:r>
            <a:r>
              <a:rPr lang="ru-RU" altLang="en-US" sz="2400" dirty="0"/>
              <a:t>предоставляет множество инструментов</a:t>
            </a:r>
            <a:r>
              <a:rPr lang="en-US" altLang="en-US" sz="2400" dirty="0"/>
              <a:t> </a:t>
            </a:r>
            <a:r>
              <a:rPr lang="ru-RU" altLang="en-US" sz="2400" dirty="0"/>
              <a:t>для проверки и модифицирования</a:t>
            </a:r>
            <a:r>
              <a:rPr lang="en-US" altLang="en-US" sz="2400" dirty="0"/>
              <a:t> </a:t>
            </a:r>
            <a:r>
              <a:rPr lang="ru-RU" altLang="en-US" sz="2400" dirty="0"/>
              <a:t>состояния вашей программы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Большинство из этих инструментов</a:t>
            </a:r>
            <a:r>
              <a:rPr lang="en-US" altLang="en-US" sz="2400" dirty="0"/>
              <a:t> </a:t>
            </a:r>
            <a:r>
              <a:rPr lang="ru-RU" altLang="en-US" sz="2400" dirty="0"/>
              <a:t>работаю только в </a:t>
            </a:r>
            <a:r>
              <a:rPr lang="en-US" altLang="en-US" sz="2400" dirty="0"/>
              <a:t>break-</a:t>
            </a:r>
            <a:r>
              <a:rPr lang="ru-RU" altLang="en-US" sz="2400" dirty="0"/>
              <a:t>режиме</a:t>
            </a:r>
            <a:r>
              <a:rPr lang="en-US" altLang="en-US" sz="2400" dirty="0"/>
              <a:t>.</a:t>
            </a:r>
            <a:r>
              <a:rPr lang="ru-RU" altLang="en-US" sz="2400" dirty="0"/>
              <a:t> Неполный список: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ru-RU" altLang="en-US" sz="2000" dirty="0"/>
              <a:t>Подсказки</a:t>
            </a:r>
          </a:p>
          <a:p>
            <a:pPr lvl="1">
              <a:lnSpc>
                <a:spcPct val="90000"/>
              </a:lnSpc>
            </a:pPr>
            <a:r>
              <a:rPr lang="ru-RU" altLang="en-US" sz="2000" dirty="0"/>
              <a:t>Окно переменных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Locals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Autos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Watch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Quick Watch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Immediate Window</a:t>
            </a:r>
          </a:p>
          <a:p>
            <a:pPr lvl="1">
              <a:lnSpc>
                <a:spcPct val="90000"/>
              </a:lnSpc>
            </a:pPr>
            <a:r>
              <a:rPr lang="ru-RU" altLang="en-US" sz="2000" dirty="0"/>
              <a:t>Счётчики</a:t>
            </a:r>
            <a:endParaRPr lang="en-US" altLang="en-US" sz="1800" dirty="0"/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3EEE6B-A7A7-4490-96C8-3FCD89C15F6A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Подсказки</a:t>
            </a:r>
            <a:endParaRPr lang="en-US" altLang="en-US" dirty="0"/>
          </a:p>
        </p:txBody>
      </p:sp>
      <p:sp>
        <p:nvSpPr>
          <p:cNvPr id="2355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565401"/>
            <a:ext cx="7879081" cy="338454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Условия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Подсказки работают только в </a:t>
            </a:r>
            <a:r>
              <a:rPr lang="en-US" altLang="en-US" sz="2000" dirty="0"/>
              <a:t>break-</a:t>
            </a:r>
            <a:r>
              <a:rPr lang="ru-RU" altLang="en-US" sz="2000" dirty="0"/>
              <a:t>режиме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Показываются только переменные текущего </a:t>
            </a:r>
            <a:r>
              <a:rPr lang="en-US" altLang="en-US" sz="2000" dirty="0" err="1"/>
              <a:t>skope’a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Чтобы увидеть подсказку</a:t>
            </a:r>
            <a:endParaRPr lang="en-US" altLang="en-US" sz="2400" dirty="0"/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Войдите в </a:t>
            </a:r>
            <a:r>
              <a:rPr lang="en-US" altLang="en-US" sz="2000" dirty="0"/>
              <a:t>break-</a:t>
            </a:r>
            <a:r>
              <a:rPr lang="ru-RU" altLang="en-US" sz="2000" dirty="0"/>
              <a:t>режим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ru-RU" altLang="en-US" sz="2000" dirty="0"/>
              <a:t>В редакторе наведите мышь на переменную текущего </a:t>
            </a:r>
            <a:r>
              <a:rPr lang="en-US" altLang="en-US" sz="2000" dirty="0" err="1"/>
              <a:t>scope’a</a:t>
            </a:r>
            <a:endParaRPr lang="en-US" altLang="en-US" sz="2000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3D6504B-F8C2-4AC4-8500-6C1DD620B124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3559" name="Picture 4" descr="debug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4" y="5496747"/>
            <a:ext cx="4131122" cy="561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0" name="Oval 5"/>
          <p:cNvSpPr>
            <a:spLocks noChangeArrowheads="1"/>
          </p:cNvSpPr>
          <p:nvPr/>
        </p:nvSpPr>
        <p:spPr bwMode="auto">
          <a:xfrm>
            <a:off x="2002399" y="5674837"/>
            <a:ext cx="1169271" cy="503237"/>
          </a:xfrm>
          <a:prstGeom prst="ellipse">
            <a:avLst/>
          </a:prstGeom>
          <a:noFill/>
          <a:ln w="25400" algn="ctr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ahoma" pitchFamily="34" charset="0"/>
            </a:endParaRPr>
          </a:p>
        </p:txBody>
      </p:sp>
      <p:pic>
        <p:nvPicPr>
          <p:cNvPr id="23561" name="Picture 6" descr="debug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72" y="5496747"/>
            <a:ext cx="1430759" cy="816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Windows</a:t>
            </a:r>
          </a:p>
        </p:txBody>
      </p:sp>
      <p:sp>
        <p:nvSpPr>
          <p:cNvPr id="2458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1" y="2420888"/>
            <a:ext cx="7858364" cy="108012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Отладчик предоставляет больше количество окон для отображения, оценки и изменения переменных и выражений.</a:t>
            </a:r>
            <a:endParaRPr lang="en-US" altLang="en-US" sz="2000" dirty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14EE4B7-1D40-4C64-89C2-4AAA679680B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626" y="3858354"/>
            <a:ext cx="66865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Locals</a:t>
            </a:r>
          </a:p>
        </p:txBody>
      </p:sp>
      <p:sp>
        <p:nvSpPr>
          <p:cNvPr id="2560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2348880"/>
            <a:ext cx="8280599" cy="26644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Окно локальных переменных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Отображаем локальные переменные для текущего </a:t>
            </a:r>
            <a:r>
              <a:rPr lang="en-US" altLang="en-US" sz="2000" dirty="0" err="1"/>
              <a:t>skope’a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Обычно</a:t>
            </a:r>
            <a:r>
              <a:rPr lang="en-US" altLang="en-US" sz="2000" dirty="0"/>
              <a:t>, </a:t>
            </a:r>
            <a:r>
              <a:rPr lang="ru-RU" altLang="en-US" sz="2000" dirty="0"/>
              <a:t>это означает текущую выполняемую функцию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Имейте в виду</a:t>
            </a:r>
            <a:r>
              <a:rPr lang="en-US" altLang="en-US" sz="2000" dirty="0"/>
              <a:t>: </a:t>
            </a:r>
            <a:r>
              <a:rPr lang="ru-RU" altLang="en-US" sz="2000" dirty="0"/>
              <a:t>отладчик запускает это окно по умолчанию</a:t>
            </a:r>
            <a:endParaRPr lang="en-US" altLang="en-US" sz="2400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7177369-32C5-4307-A14D-3D007F8B6493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70" y="4509120"/>
            <a:ext cx="67437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Autos</a:t>
            </a:r>
          </a:p>
        </p:txBody>
      </p:sp>
      <p:sp>
        <p:nvSpPr>
          <p:cNvPr id="266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2" y="2276871"/>
            <a:ext cx="8280599" cy="396044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800" dirty="0"/>
              <a:t>Окно </a:t>
            </a:r>
            <a:r>
              <a:rPr lang="en-US" altLang="en-US" sz="2800" dirty="0"/>
              <a:t>Autos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400" dirty="0"/>
              <a:t>Отображает переменные использованные в текущей и предыдущей линиях кода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400" dirty="0"/>
              <a:t>Отладчик запускает это окно автоматически</a:t>
            </a:r>
            <a:r>
              <a:rPr lang="en-US" altLang="en-US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800" dirty="0"/>
              <a:t>Для открытия окна </a:t>
            </a:r>
            <a:r>
              <a:rPr lang="en-NZ" altLang="en-US" sz="2800" dirty="0"/>
              <a:t>Autos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400" dirty="0"/>
              <a:t>Зайдите в </a:t>
            </a:r>
            <a:r>
              <a:rPr lang="en-US" altLang="en-US" sz="2400" dirty="0"/>
              <a:t>break-</a:t>
            </a:r>
            <a:r>
              <a:rPr lang="ru-RU" altLang="en-US" sz="2400" dirty="0"/>
              <a:t>режим 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400" dirty="0"/>
              <a:t>Выберите</a:t>
            </a:r>
            <a:r>
              <a:rPr lang="en-NZ" altLang="en-US" sz="2400" dirty="0"/>
              <a:t> Debug-&gt;Windows-&gt;Autos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089774-B39D-4C8E-96F6-74D25717B2E8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4704"/>
            <a:ext cx="7772400" cy="1008112"/>
          </a:xfrm>
        </p:spPr>
        <p:txBody>
          <a:bodyPr/>
          <a:lstStyle/>
          <a:p>
            <a:pPr eaLnBrk="1" hangingPunct="1"/>
            <a:r>
              <a:rPr lang="ru-RU" altLang="en-US" dirty="0"/>
              <a:t>В сегодняшней лекции</a:t>
            </a:r>
            <a:endParaRPr lang="en-NZ" altLang="en-US" dirty="0"/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420888"/>
            <a:ext cx="7943558" cy="3744416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ru-RU" altLang="en-US" sz="2400" dirty="0"/>
              <a:t>Научимся пользоваться преимуществами особенностями </a:t>
            </a:r>
            <a:r>
              <a:rPr lang="en-US" altLang="en-US" sz="2400" dirty="0"/>
              <a:t>Visual Studio </a:t>
            </a:r>
            <a:r>
              <a:rPr lang="ru-RU" altLang="en-US" sz="2400" dirty="0"/>
              <a:t>для отладки приложений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ru-RU" altLang="en-US" sz="2000" dirty="0"/>
              <a:t>Включая</a:t>
            </a:r>
            <a:r>
              <a:rPr lang="en-NZ" altLang="en-US" sz="2000" dirty="0"/>
              <a:t> </a:t>
            </a:r>
            <a:r>
              <a:rPr lang="ru-RU" altLang="en-US" sz="2000" dirty="0"/>
              <a:t>настройку</a:t>
            </a:r>
            <a:r>
              <a:rPr lang="en-NZ" altLang="en-US" sz="2000" dirty="0"/>
              <a:t> </a:t>
            </a:r>
            <a:r>
              <a:rPr lang="ru-RU" altLang="en-US" sz="2000" dirty="0" err="1"/>
              <a:t>брейкпоинтов</a:t>
            </a:r>
            <a:r>
              <a:rPr lang="en-NZ" altLang="en-US" sz="2000" dirty="0"/>
              <a:t> </a:t>
            </a:r>
            <a:r>
              <a:rPr lang="ru-RU" altLang="en-US" sz="2000" dirty="0"/>
              <a:t>и окон слежения и эффективная работа в </a:t>
            </a:r>
            <a:r>
              <a:rPr lang="en-US" altLang="en-US" sz="2000" dirty="0"/>
              <a:t>break-</a:t>
            </a:r>
            <a:r>
              <a:rPr lang="ru-RU" altLang="en-US" sz="2000" dirty="0"/>
              <a:t>моде</a:t>
            </a:r>
            <a:endParaRPr lang="en-NZ" altLang="en-US" sz="2000" dirty="0"/>
          </a:p>
          <a:p>
            <a:pPr eaLnBrk="1" hangingPunct="1">
              <a:lnSpc>
                <a:spcPct val="120000"/>
              </a:lnSpc>
            </a:pPr>
            <a:r>
              <a:rPr lang="ru-RU" altLang="en-US" sz="2400" dirty="0"/>
              <a:t>Будем понимать значение отладки</a:t>
            </a:r>
            <a:r>
              <a:rPr lang="en-NZ" altLang="en-US" sz="2400" dirty="0"/>
              <a:t> </a:t>
            </a:r>
            <a:r>
              <a:rPr lang="ru-RU" altLang="en-US" sz="2400" dirty="0"/>
              <a:t>и сможем применить знания для улучшений качества работы над разрабатываемым кодом</a:t>
            </a:r>
            <a:endParaRPr lang="en-NZ" altLang="en-US" sz="1800" dirty="0"/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C394EFD-0180-4AFF-B217-100E98A49763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NZ" altLang="en-US" sz="14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Окно просмотра</a:t>
            </a:r>
            <a:endParaRPr lang="en-US" altLang="en-US" dirty="0"/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0" y="2492896"/>
            <a:ext cx="6048673" cy="39604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Окно просмотра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Тут вы можете размещать переменные, которые вы хотите просматривать</a:t>
            </a:r>
            <a:r>
              <a:rPr lang="en-US" altLang="en-US" sz="2000" dirty="0"/>
              <a:t>. </a:t>
            </a:r>
            <a:endParaRPr lang="ru-RU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Вы можете добавлять как переменные </a:t>
            </a:r>
            <a:r>
              <a:rPr lang="en-US" altLang="en-US" sz="2000" dirty="0"/>
              <a:t>(e.g. “j”) </a:t>
            </a:r>
            <a:r>
              <a:rPr lang="ru-RU" altLang="en-US" sz="2000" dirty="0"/>
              <a:t>так и любые выражения</a:t>
            </a:r>
            <a:r>
              <a:rPr lang="en-US" altLang="en-US" sz="2000" dirty="0"/>
              <a:t> (</a:t>
            </a:r>
            <a:r>
              <a:rPr lang="ru-RU" altLang="en-US" sz="2000" dirty="0"/>
              <a:t>например</a:t>
            </a:r>
            <a:r>
              <a:rPr lang="en-US" altLang="en-US" sz="2000" dirty="0"/>
              <a:t> “(</a:t>
            </a:r>
            <a:r>
              <a:rPr lang="en-US" altLang="en-US" sz="2000" dirty="0" err="1"/>
              <a:t>j+i</a:t>
            </a:r>
            <a:r>
              <a:rPr lang="en-US" altLang="en-US" sz="2000" dirty="0"/>
              <a:t>)*2”)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1700" dirty="0"/>
              <a:t>Вы можете изменять значения выражений и переменных во время выполнения</a:t>
            </a:r>
            <a:endParaRPr lang="en-US" altLang="en-US" sz="17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Вы можете открыть несколько окон просмотра параллельно</a:t>
            </a:r>
            <a:endParaRPr lang="en-US" altLang="en-US" sz="2000" dirty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1E9D2E-9DF6-4E2E-A3B5-6591DBB6796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7656" name="Picture 5" descr="debu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946" y="2711921"/>
            <a:ext cx="2114551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Окно просмотра</a:t>
            </a:r>
            <a:endParaRPr lang="en-US" altLang="en-US" dirty="0"/>
          </a:p>
        </p:txBody>
      </p:sp>
      <p:sp>
        <p:nvSpPr>
          <p:cNvPr id="276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551" y="2420888"/>
            <a:ext cx="8136905" cy="33131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Чтобы открыть окно просмотра</a:t>
            </a:r>
            <a:endParaRPr lang="en-NZ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Войдите в </a:t>
            </a:r>
            <a:r>
              <a:rPr lang="en-US" altLang="en-US" sz="2000" dirty="0"/>
              <a:t>break-</a:t>
            </a:r>
            <a:r>
              <a:rPr lang="ru-RU" altLang="en-US" sz="2000" dirty="0"/>
              <a:t>режим</a:t>
            </a:r>
            <a:endParaRPr lang="en-NZ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Выберите переменную которая вам нужна в редакторе.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Нажмите на неё правой кнопкой и выберите из списка</a:t>
            </a:r>
            <a:r>
              <a:rPr lang="en-NZ" altLang="en-US" sz="2000" dirty="0"/>
              <a:t> Add </a:t>
            </a:r>
            <a:r>
              <a:rPr lang="en-US" altLang="en-US" sz="2000" dirty="0"/>
              <a:t>Watch</a:t>
            </a:r>
            <a:endParaRPr lang="en-NZ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en-US" sz="2000" dirty="0"/>
              <a:t>Или просто </a:t>
            </a:r>
            <a:r>
              <a:rPr lang="en-NZ" altLang="en-US" sz="2000" dirty="0"/>
              <a:t>Debug-&gt;Windows-&gt;Watch 1</a:t>
            </a:r>
            <a:endParaRPr lang="en-US" altLang="en-US" sz="2000" dirty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81E9D2E-9DF6-4E2E-A3B5-6591DBB6796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27655" name="Picture 4" descr="debug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17232"/>
            <a:ext cx="378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41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Счётчик попаданий</a:t>
            </a:r>
            <a:endParaRPr lang="en-US" altLang="en-US" dirty="0"/>
          </a:p>
        </p:txBody>
      </p:sp>
      <p:sp>
        <p:nvSpPr>
          <p:cNvPr id="307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420888"/>
            <a:ext cx="8013605" cy="3371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Может ещё больше улучшить отладку кода благодаря автоматическому слежению за вызовом кода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Правый клик на </a:t>
            </a:r>
            <a:r>
              <a:rPr lang="ru-RU" altLang="en-US" sz="2400" dirty="0" err="1"/>
              <a:t>брейкпоинте</a:t>
            </a:r>
            <a:r>
              <a:rPr lang="ru-RU" altLang="en-US" sz="2400" dirty="0"/>
              <a:t> и выберите </a:t>
            </a:r>
            <a:r>
              <a:rPr lang="en-US" altLang="en-US" sz="2400" dirty="0"/>
              <a:t>Hit Count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Можно ограничивать срабатывание </a:t>
            </a:r>
            <a:r>
              <a:rPr lang="ru-RU" altLang="en-US" sz="2400" dirty="0" err="1"/>
              <a:t>брейкпоинта</a:t>
            </a:r>
            <a:r>
              <a:rPr lang="ru-RU" altLang="en-US" sz="2400" dirty="0"/>
              <a:t> только в том случае, если это строка была вызвана определённое количество раз</a:t>
            </a:r>
            <a:endParaRPr lang="en-US" altLang="en-US" sz="2000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5C770E-7D6B-4A6E-B703-7B439D9B6F2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Счётчик попаданий</a:t>
            </a:r>
            <a:endParaRPr lang="en-US" altLang="en-US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65C770E-7D6B-4A6E-B703-7B439D9B6F2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3072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140968"/>
            <a:ext cx="6778244" cy="306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420889"/>
            <a:ext cx="8013605" cy="5760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Счётчик попаданий имеет несколько опций: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87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полей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3212976"/>
            <a:ext cx="8013605" cy="280682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Используйте поле когда: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Поле имеет самовалидирующийся тип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Любое значение в ранге, используемом типом данных, является валидным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Свойство имеет тип</a:t>
            </a:r>
            <a:r>
              <a:rPr lang="en-US" altLang="en-US" sz="2000" dirty="0"/>
              <a:t> String </a:t>
            </a:r>
            <a:r>
              <a:rPr lang="ru-RU" altLang="en-US" sz="2000" dirty="0"/>
              <a:t>и нет ограничений на размер или значение переменной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7E55D1-213C-4B7E-AFB4-D11FC462EF4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98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Использование свойств</a:t>
            </a:r>
            <a:endParaRPr lang="en-US" altLang="en-US" dirty="0"/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489200"/>
            <a:ext cx="8013605" cy="353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Используйте свойства когда: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Вам нужно контролировать как и когда переменная задаётся и получается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Свойство имеет множество свойств, которые должны быть </a:t>
            </a:r>
            <a:r>
              <a:rPr lang="ru-RU" altLang="en-US" sz="2000" dirty="0" err="1"/>
              <a:t>провалидированы</a:t>
            </a:r>
            <a:r>
              <a:rPr lang="ru-RU" altLang="en-US" sz="2000" dirty="0"/>
              <a:t> перед выставлением значения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Установка значения вызывает некоторые ощутимые изменения в состоянии объекта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Установка значения вызывает изменения других внутренних переменных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Перечень шагов должен быть предпринят перед тем как свойство может быть получено или установлено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77E55D1-213C-4B7E-AFB4-D11FC462EF4D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4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Автосвойства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199"/>
            <a:ext cx="7605542" cy="4104957"/>
          </a:xfrm>
        </p:spPr>
        <p:txBody>
          <a:bodyPr/>
          <a:lstStyle/>
          <a:p>
            <a:r>
              <a:rPr lang="ru-RU" dirty="0" err="1"/>
              <a:t>Автосвойства</a:t>
            </a:r>
            <a:r>
              <a:rPr lang="ru-RU" dirty="0"/>
              <a:t> делают объявление свойств гораздо проще, когда не применяется никакой дополнительной логики к методам доступа</a:t>
            </a:r>
            <a:endParaRPr lang="en-NZ" dirty="0"/>
          </a:p>
          <a:p>
            <a:pPr lvl="1"/>
            <a:r>
              <a:rPr lang="ru-RU" dirty="0"/>
              <a:t>Компилятор создаёт приватные анонимные методы, доступ к которым можно получить только через модификаторы </a:t>
            </a:r>
            <a:r>
              <a:rPr lang="en-US" dirty="0"/>
              <a:t>get </a:t>
            </a:r>
            <a:r>
              <a:rPr lang="ru-RU" dirty="0"/>
              <a:t>и </a:t>
            </a:r>
            <a:r>
              <a:rPr lang="en-US" dirty="0"/>
              <a:t>set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38FDA-0276-44EF-B6E9-3E506DE7E60F}" type="slidenum">
              <a:rPr lang="en-NZ" smtClean="0"/>
              <a:pPr>
                <a:defRPr/>
              </a:pPr>
              <a:t>26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4329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Автосвойства</a:t>
            </a:r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38FDA-0276-44EF-B6E9-3E506DE7E60F}" type="slidenum">
              <a:rPr lang="en-NZ" smtClean="0"/>
              <a:pPr>
                <a:defRPr/>
              </a:pPr>
              <a:t>27</a:t>
            </a:fld>
            <a:endParaRPr lang="en-NZ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9540" y="2843454"/>
            <a:ext cx="7594462" cy="3110724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public class </a:t>
            </a:r>
            <a:r>
              <a:rPr lang="en-US" altLang="en-US" sz="1400" b="1" dirty="0" err="1">
                <a:latin typeface="Courier New" pitchFamily="49" charset="0"/>
              </a:rPr>
              <a:t>emp</a:t>
            </a:r>
            <a:r>
              <a:rPr lang="en-US" altLang="en-US" sz="14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public decimal salary { get; set;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public class emp2 : </a:t>
            </a:r>
            <a:r>
              <a:rPr lang="en-US" altLang="en-US" sz="1400" b="1" dirty="0" err="1">
                <a:latin typeface="Courier New" pitchFamily="49" charset="0"/>
              </a:rPr>
              <a:t>emp</a:t>
            </a:r>
            <a:r>
              <a:rPr lang="en-US" altLang="en-US" sz="1400" b="1" dirty="0">
                <a:latin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public new decimal salary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get {return </a:t>
            </a:r>
            <a:r>
              <a:rPr lang="en-US" altLang="en-US" sz="1400" b="1" dirty="0" err="1">
                <a:latin typeface="Courier New" pitchFamily="49" charset="0"/>
              </a:rPr>
              <a:t>base.salary</a:t>
            </a:r>
            <a:r>
              <a:rPr lang="en-US" altLang="en-US" sz="1400" b="1" dirty="0">
                <a:latin typeface="Courier New" pitchFamily="49" charset="0"/>
              </a:rPr>
              <a:t>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set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    if (value &gt;= 0) </a:t>
            </a:r>
            <a:r>
              <a:rPr lang="en-US" altLang="en-US" sz="1400" b="1" dirty="0" err="1">
                <a:latin typeface="Courier New" pitchFamily="49" charset="0"/>
              </a:rPr>
              <a:t>base.salary</a:t>
            </a:r>
            <a:r>
              <a:rPr lang="en-US" altLang="en-US" sz="1400" b="1" dirty="0">
                <a:latin typeface="Courier New" pitchFamily="49" charset="0"/>
              </a:rPr>
              <a:t> = value;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    else </a:t>
            </a:r>
            <a:r>
              <a:rPr lang="en-US" altLang="en-US" sz="1400" b="1" dirty="0" err="1">
                <a:latin typeface="Courier New" pitchFamily="49" charset="0"/>
              </a:rPr>
              <a:t>Console.WriteLine</a:t>
            </a:r>
            <a:r>
              <a:rPr lang="en-US" altLang="en-US" sz="1400" b="1" dirty="0">
                <a:latin typeface="Courier New" pitchFamily="49" charset="0"/>
              </a:rPr>
              <a:t>("Cannot accept negative salary!");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ourier New" pitchFamily="49" charset="0"/>
              </a:rPr>
              <a:t>    }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92080" y="3417000"/>
            <a:ext cx="3456384" cy="732080"/>
          </a:xfrm>
          <a:prstGeom prst="wedgeRoundRectCallout">
            <a:avLst>
              <a:gd name="adj1" fmla="val -31341"/>
              <a:gd name="adj2" fmla="val -71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Автоматические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модификаторы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для анонимной приватной переменной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614856" y="5743303"/>
            <a:ext cx="4608512" cy="784421"/>
          </a:xfrm>
          <a:prstGeom prst="wedgeRoundRectCallout">
            <a:avLst>
              <a:gd name="adj1" fmla="val -31341"/>
              <a:gd name="adj2" fmla="val -719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 algn="l"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Дочерний класс может переопределить родительское свойство и опционально использовать родительский метод доступа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0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Заключение</a:t>
            </a:r>
            <a:endParaRPr lang="en-NZ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4108152"/>
          </a:xfrm>
        </p:spPr>
        <p:txBody>
          <a:bodyPr>
            <a:normAutofit/>
          </a:bodyPr>
          <a:lstStyle/>
          <a:p>
            <a:r>
              <a:rPr lang="ru-RU" altLang="en-US" sz="2400" dirty="0"/>
              <a:t>ИДЕ</a:t>
            </a:r>
            <a:r>
              <a:rPr lang="en-NZ" altLang="en-US" sz="2400" dirty="0"/>
              <a:t> </a:t>
            </a:r>
            <a:r>
              <a:rPr lang="ru-RU" altLang="en-US" sz="2400" dirty="0"/>
              <a:t>предлагает множество возможностей для отладки</a:t>
            </a:r>
            <a:endParaRPr lang="en-NZ" altLang="en-US" sz="2400" dirty="0"/>
          </a:p>
          <a:p>
            <a:pPr lvl="1"/>
            <a:r>
              <a:rPr lang="ru-RU" altLang="en-US" sz="2000" dirty="0" err="1"/>
              <a:t>Брейкпоинты</a:t>
            </a:r>
            <a:endParaRPr lang="en-NZ" altLang="en-US" sz="2000" dirty="0"/>
          </a:p>
          <a:p>
            <a:pPr lvl="1"/>
            <a:r>
              <a:rPr lang="ru-RU" altLang="en-US" sz="2000" dirty="0"/>
              <a:t>Подсказки и окна просмотра переменных</a:t>
            </a:r>
          </a:p>
          <a:p>
            <a:pPr lvl="1"/>
            <a:r>
              <a:rPr lang="ru-RU" altLang="en-US" sz="2000" dirty="0"/>
              <a:t>Возможность манипулировать переменными во время выполнения</a:t>
            </a:r>
            <a:endParaRPr lang="en-NZ" altLang="en-US" sz="2000" dirty="0"/>
          </a:p>
          <a:p>
            <a:r>
              <a:rPr lang="ru-RU" altLang="en-US" sz="2400" dirty="0"/>
              <a:t>Свойства предоставляют логический уровень над полями</a:t>
            </a:r>
            <a:endParaRPr lang="en-NZ" altLang="en-US" sz="2400" dirty="0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6AE9D87-F139-4BA3-83CB-6C116460A25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05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Войдите в </a:t>
            </a:r>
            <a:r>
              <a:rPr lang="en-US" altLang="en-US" dirty="0"/>
              <a:t>break-</a:t>
            </a:r>
            <a:r>
              <a:rPr lang="ru-RU" altLang="en-US" dirty="0"/>
              <a:t>режим и найдите все окна, о которых мы говорили на лекции</a:t>
            </a:r>
          </a:p>
          <a:p>
            <a:pPr>
              <a:defRPr/>
            </a:pPr>
            <a:r>
              <a:rPr lang="ru-RU" altLang="en-US" dirty="0"/>
              <a:t>Вызывайте ошибки в коде через </a:t>
            </a:r>
            <a:r>
              <a:rPr lang="en-US" altLang="en-US" dirty="0"/>
              <a:t>throw new Exception </a:t>
            </a:r>
            <a:r>
              <a:rPr lang="ru-RU" altLang="en-US" dirty="0"/>
              <a:t>таким образом, чтобы задействовать как можно больше приёмов для отладки</a:t>
            </a:r>
          </a:p>
          <a:p>
            <a:pPr>
              <a:defRPr/>
            </a:pPr>
            <a:r>
              <a:rPr lang="ru-RU" altLang="en-US" dirty="0"/>
              <a:t>Экспериментируйте!  </a:t>
            </a:r>
          </a:p>
          <a:p>
            <a:pPr>
              <a:defRPr/>
            </a:pPr>
            <a:endParaRPr lang="en-NZ" altLang="en-US" dirty="0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EAF4145-89BC-4E46-BD5C-55D1C5CCF9B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Типы ошибок</a:t>
            </a:r>
            <a:endParaRPr lang="en-US" altLang="en-US" dirty="0"/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03648" y="2492896"/>
            <a:ext cx="6515930" cy="35306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2400" dirty="0"/>
              <a:t>Синтаксические ошибки</a:t>
            </a:r>
            <a:endParaRPr lang="en-NZ" altLang="en-US" sz="2400" dirty="0"/>
          </a:p>
          <a:p>
            <a:pPr lvl="1" eaLnBrk="1" hangingPunct="1"/>
            <a:r>
              <a:rPr lang="ru-RU" altLang="en-US" sz="2000" dirty="0"/>
              <a:t>Синтаксические ошибки </a:t>
            </a:r>
            <a:r>
              <a:rPr lang="en-NZ" altLang="en-US" sz="2000" dirty="0"/>
              <a:t>(</a:t>
            </a:r>
            <a:r>
              <a:rPr lang="ru-RU" altLang="en-US" sz="2000" dirty="0"/>
              <a:t>ошибки компиляции</a:t>
            </a:r>
            <a:r>
              <a:rPr lang="en-NZ" altLang="en-US" sz="2000" dirty="0"/>
              <a:t>) </a:t>
            </a:r>
            <a:r>
              <a:rPr lang="ru-RU" altLang="en-US" sz="2000" dirty="0"/>
              <a:t>это программная ошибка которая нарушает правила языка.</a:t>
            </a:r>
            <a:endParaRPr lang="en-NZ" altLang="en-US" sz="2000" dirty="0"/>
          </a:p>
          <a:p>
            <a:pPr lvl="1" eaLnBrk="1" hangingPunct="1"/>
            <a:r>
              <a:rPr lang="en-NZ" altLang="en-US" sz="2000" dirty="0"/>
              <a:t>VS </a:t>
            </a:r>
            <a:r>
              <a:rPr lang="ru-RU" altLang="en-US" sz="2000" dirty="0"/>
              <a:t>указывает на наши ошибки во время компиляции</a:t>
            </a:r>
            <a:endParaRPr lang="en-NZ" altLang="en-US" sz="2000" dirty="0"/>
          </a:p>
          <a:p>
            <a:pPr lvl="1" eaLnBrk="1" hangingPunct="1"/>
            <a:r>
              <a:rPr lang="en-NZ" altLang="en-US" sz="2000" dirty="0"/>
              <a:t>VS </a:t>
            </a:r>
            <a:r>
              <a:rPr lang="ru-RU" altLang="en-US" sz="2000" dirty="0"/>
              <a:t>не позволяет вам запустить код до того, как вы не исправите все синтаксические ошибки</a:t>
            </a:r>
            <a:r>
              <a:rPr lang="en-NZ" altLang="en-US" sz="2000" dirty="0"/>
              <a:t>.</a:t>
            </a:r>
            <a:endParaRPr lang="en-US" altLang="en-US" sz="2000" dirty="0"/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B308FE-A173-4BBE-B25A-F9CBCD2744CE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F55B6FE-4644-40A4-A3ED-96877375A88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3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Типы ошибок</a:t>
            </a:r>
            <a:endParaRPr lang="en-US" altLang="en-US" dirty="0"/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4382" y="2489200"/>
            <a:ext cx="7605542" cy="382012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altLang="en-US" sz="2400" dirty="0"/>
              <a:t>Ошибки времени выполнения</a:t>
            </a:r>
            <a:endParaRPr lang="en-NZ" altLang="en-US" sz="2400" dirty="0"/>
          </a:p>
          <a:p>
            <a:pPr lvl="1" eaLnBrk="1" hangingPunct="1"/>
            <a:r>
              <a:rPr lang="ru-RU" altLang="en-US" sz="2000" dirty="0"/>
              <a:t>Ошибка времени выполнения это ошибка которая заставляет программу остановиться</a:t>
            </a:r>
            <a:r>
              <a:rPr lang="en-NZ" altLang="en-US" sz="2000" dirty="0"/>
              <a:t> </a:t>
            </a:r>
            <a:r>
              <a:rPr lang="ru-RU" altLang="en-US" sz="2000" dirty="0"/>
              <a:t>во время выполнения</a:t>
            </a:r>
            <a:endParaRPr lang="en-NZ" altLang="en-US" sz="2000" dirty="0"/>
          </a:p>
          <a:p>
            <a:pPr eaLnBrk="1" hangingPunct="1"/>
            <a:r>
              <a:rPr lang="ru-RU" altLang="en-US" sz="2400" dirty="0"/>
              <a:t>Логические ошибки</a:t>
            </a:r>
            <a:endParaRPr lang="en-NZ" altLang="en-US" sz="2400" dirty="0"/>
          </a:p>
          <a:p>
            <a:pPr lvl="1" eaLnBrk="1" hangingPunct="1"/>
            <a:r>
              <a:rPr lang="ru-RU" altLang="en-US" sz="2000" dirty="0"/>
              <a:t>Логические ошибки заключаются непосредственно в работе программы</a:t>
            </a:r>
            <a:r>
              <a:rPr lang="en-NZ" altLang="en-US" sz="2000" dirty="0"/>
              <a:t>, </a:t>
            </a:r>
            <a:r>
              <a:rPr lang="ru-RU" altLang="en-US" sz="2000" dirty="0"/>
              <a:t>это заставляет правильный программный код продуцировать неправильный результат</a:t>
            </a:r>
            <a:r>
              <a:rPr lang="en-NZ" altLang="en-US" sz="2000" dirty="0"/>
              <a:t>.</a:t>
            </a:r>
          </a:p>
          <a:p>
            <a:pPr lvl="1" eaLnBrk="1" hangingPunct="1"/>
            <a:r>
              <a:rPr lang="ru-RU" altLang="en-US" sz="2000" dirty="0"/>
              <a:t>Усилия отладки в большей части направлены на устранение логических ошибок</a:t>
            </a:r>
            <a:r>
              <a:rPr lang="en-NZ" altLang="en-US" sz="2000" dirty="0"/>
              <a:t>, </a:t>
            </a:r>
            <a:r>
              <a:rPr lang="ru-RU" altLang="en-US" sz="2000" dirty="0"/>
              <a:t>но также помогают с пониманием</a:t>
            </a:r>
            <a:r>
              <a:rPr lang="en-NZ" altLang="en-US" sz="2000" dirty="0"/>
              <a:t> </a:t>
            </a:r>
            <a:r>
              <a:rPr lang="ru-RU" altLang="en-US" sz="2000" dirty="0"/>
              <a:t>причин ошибок времени выполнения.</a:t>
            </a:r>
            <a:endParaRPr lang="en-US" altLang="en-US" sz="2000" dirty="0"/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BB308FE-A173-4BBE-B25A-F9CBCD2744CE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3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Отладка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492896"/>
            <a:ext cx="8013605" cy="396044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Отладчик</a:t>
            </a:r>
            <a:r>
              <a:rPr lang="en-US" altLang="en-US" sz="2400" dirty="0"/>
              <a:t> Visual Studio </a:t>
            </a:r>
            <a:r>
              <a:rPr lang="ru-RU" altLang="en-US" sz="2400" dirty="0"/>
              <a:t>это мощный инструмент</a:t>
            </a:r>
            <a:r>
              <a:rPr lang="en-US" altLang="en-US" sz="2400" dirty="0"/>
              <a:t> </a:t>
            </a:r>
            <a:r>
              <a:rPr lang="ru-RU" altLang="en-US" sz="2400" dirty="0"/>
              <a:t>который позволяет вам</a:t>
            </a:r>
            <a:r>
              <a:rPr lang="en-US" altLang="en-US" sz="2400" dirty="0"/>
              <a:t> </a:t>
            </a:r>
            <a:r>
              <a:rPr lang="ru-RU" altLang="en-US" sz="2400" dirty="0"/>
              <a:t>просматривать поведение выполнения вашей программы и обнаруживать логические ошибки.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Используя отладчик</a:t>
            </a:r>
            <a:r>
              <a:rPr lang="en-US" altLang="en-US" sz="2400" dirty="0"/>
              <a:t>, </a:t>
            </a:r>
            <a:r>
              <a:rPr lang="ru-RU" altLang="en-US" sz="2400" dirty="0"/>
              <a:t>вы можете останавливать</a:t>
            </a:r>
            <a:r>
              <a:rPr lang="en-US" altLang="en-US" sz="2400" dirty="0"/>
              <a:t>, </a:t>
            </a:r>
            <a:r>
              <a:rPr lang="ru-RU" altLang="en-US" sz="2400" dirty="0"/>
              <a:t>а точнее приостанавливать</a:t>
            </a:r>
            <a:r>
              <a:rPr lang="en-US" altLang="en-US" sz="2400" dirty="0"/>
              <a:t>, </a:t>
            </a:r>
            <a:r>
              <a:rPr lang="ru-RU" altLang="en-US" sz="2400" dirty="0"/>
              <a:t>выполнение вашей программы для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Проверки вашего кода</a:t>
            </a:r>
            <a:r>
              <a:rPr lang="en-US" altLang="en-US" sz="2000" dirty="0"/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Оценить и изменить переменные</a:t>
            </a:r>
            <a:endParaRPr lang="en-US" altLang="en-US" sz="20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9CB1D3-0C08-4682-9D6D-BF61291B926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Отладка</a:t>
            </a:r>
            <a:endParaRPr lang="en-US" altLang="en-US" dirty="0"/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843" y="2564904"/>
            <a:ext cx="8013605" cy="338504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altLang="en-US" sz="2400" dirty="0"/>
              <a:t>Отладчик работает</a:t>
            </a:r>
            <a:r>
              <a:rPr lang="en-US" altLang="en-US" sz="2400" dirty="0"/>
              <a:t> </a:t>
            </a:r>
            <a:r>
              <a:rPr lang="ru-RU" altLang="en-US" sz="2400" dirty="0"/>
              <a:t>с</a:t>
            </a:r>
            <a:r>
              <a:rPr lang="en-US" altLang="en-US" sz="2400" dirty="0"/>
              <a:t> </a:t>
            </a:r>
            <a:r>
              <a:rPr lang="ru-RU" altLang="en-US" sz="2400" dirty="0"/>
              <a:t>несколькими</a:t>
            </a:r>
            <a:r>
              <a:rPr lang="en-US" altLang="en-US" sz="2400" dirty="0"/>
              <a:t> </a:t>
            </a:r>
            <a:r>
              <a:rPr lang="ru-RU" altLang="en-US" sz="2400" dirty="0"/>
              <a:t>файлами</a:t>
            </a:r>
            <a:r>
              <a:rPr lang="en-US" altLang="en-US" sz="2400" dirty="0"/>
              <a:t> </a:t>
            </a:r>
            <a:r>
              <a:rPr lang="ru-RU" altLang="en-US" sz="2400" dirty="0"/>
              <a:t>в соответствии с</a:t>
            </a:r>
            <a:r>
              <a:rPr lang="en-US" altLang="en-US" sz="2400" dirty="0"/>
              <a:t> </a:t>
            </a:r>
            <a:r>
              <a:rPr lang="ru-RU" altLang="en-US" sz="2400" dirty="0"/>
              <a:t>перекрёстными ссылками в памяти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Программная база данных </a:t>
            </a:r>
            <a:r>
              <a:rPr lang="en-US" altLang="en-US" sz="2000" dirty="0"/>
              <a:t>(PDB) </a:t>
            </a:r>
            <a:r>
              <a:rPr lang="ru-RU" altLang="en-US" sz="2000" dirty="0"/>
              <a:t>в файлах хранит информацию о отладке и состоянии поэтапно позволяет</a:t>
            </a:r>
            <a:r>
              <a:rPr lang="en-US" altLang="en-US" sz="2000" dirty="0"/>
              <a:t> </a:t>
            </a:r>
            <a:r>
              <a:rPr lang="ru-RU" altLang="en-US" sz="2000" dirty="0"/>
              <a:t>поэтапно</a:t>
            </a:r>
            <a:r>
              <a:rPr lang="en-US" altLang="en-US" sz="2000" dirty="0"/>
              <a:t> </a:t>
            </a:r>
            <a:r>
              <a:rPr lang="ru-RU" altLang="en-US" sz="2000" dirty="0"/>
              <a:t>сопоставлять конфигурацию отладчика и вашей программы</a:t>
            </a:r>
            <a:r>
              <a:rPr lang="en-US" altLang="en-US" sz="20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ru-RU" altLang="en-US" sz="2000" dirty="0"/>
              <a:t>Для отладки кода</a:t>
            </a:r>
            <a:r>
              <a:rPr lang="en-US" altLang="en-US" sz="2000" dirty="0"/>
              <a:t>, </a:t>
            </a:r>
            <a:r>
              <a:rPr lang="ru-RU" altLang="en-US" sz="2000" dirty="0"/>
              <a:t>отладчику нужны</a:t>
            </a:r>
            <a:r>
              <a:rPr lang="en-US" altLang="en-US" sz="2000" dirty="0"/>
              <a:t> PDB </a:t>
            </a:r>
            <a:r>
              <a:rPr lang="ru-RU" altLang="en-US" sz="2000" dirty="0"/>
              <a:t>файлы, включающие код вашего приложения</a:t>
            </a:r>
            <a:endParaRPr lang="en-US" altLang="en-US" sz="2000" dirty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9CB1D3-0C08-4682-9D6D-BF61291B926F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4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Debugger Settings </a:t>
            </a:r>
          </a:p>
        </p:txBody>
      </p:sp>
      <p:sp>
        <p:nvSpPr>
          <p:cNvPr id="163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535" y="2204865"/>
            <a:ext cx="3960441" cy="438929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ru-RU" altLang="en-US" sz="2400" dirty="0"/>
              <a:t>Вы можете определять множество настроек для отладки</a:t>
            </a:r>
            <a:r>
              <a:rPr lang="en-US" altLang="en-US" sz="2400" dirty="0"/>
              <a:t>, 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000" dirty="0"/>
              <a:t>Включая какие переменные показывать</a:t>
            </a:r>
            <a:r>
              <a:rPr lang="en-US" altLang="en-US" sz="2000" dirty="0"/>
              <a:t>, 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000" dirty="0"/>
              <a:t>Активны ли предустановленные предупреждения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000" dirty="0"/>
              <a:t>И так далее</a:t>
            </a:r>
          </a:p>
          <a:p>
            <a:pPr>
              <a:lnSpc>
                <a:spcPct val="120000"/>
              </a:lnSpc>
            </a:pPr>
            <a:r>
              <a:rPr lang="ru-RU" altLang="en-US" sz="2600" dirty="0"/>
              <a:t>Для установки опций</a:t>
            </a:r>
            <a:endParaRPr lang="en-US" altLang="en-US" sz="26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Tools -&gt; Options.</a:t>
            </a:r>
          </a:p>
          <a:p>
            <a:pPr lvl="1" eaLnBrk="1" hangingPunct="1">
              <a:lnSpc>
                <a:spcPct val="120000"/>
              </a:lnSpc>
            </a:pPr>
            <a:r>
              <a:rPr lang="ru-RU" altLang="en-US" sz="2000" dirty="0"/>
              <a:t>Вкладка</a:t>
            </a:r>
            <a:r>
              <a:rPr lang="en-US" altLang="en-US" sz="2000" dirty="0"/>
              <a:t> Debugging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12630B-AE21-4656-A31F-0AFA7131411B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6391" name="Picture 4" descr="2-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068960"/>
            <a:ext cx="4459969" cy="264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/>
              <a:t>Карта отладки</a:t>
            </a:r>
            <a:endParaRPr lang="en-US" altLang="en-US" dirty="0"/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48064" y="2348880"/>
            <a:ext cx="4105275" cy="432448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800" dirty="0"/>
              <a:t>Прохождение кода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Step Into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Step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Step Out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800" dirty="0"/>
              <a:t>Точки остановки</a:t>
            </a:r>
            <a:r>
              <a:rPr lang="en-US" alt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Insert Breakpoint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Break at Function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800" dirty="0"/>
              <a:t>Использование остановок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Run to Cursor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Call Stack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E9EFA4-16E7-4A04-81C4-B965D6D72D97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7415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1" y="2348880"/>
            <a:ext cx="4105275" cy="432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</a:pPr>
            <a:r>
              <a:rPr lang="ru-RU" altLang="en-US" sz="2800" dirty="0">
                <a:latin typeface="Tahoma" pitchFamily="34" charset="0"/>
              </a:rPr>
              <a:t>Просмотр данных в отладчике</a:t>
            </a:r>
            <a:endParaRPr lang="en-US" altLang="en-US" sz="2800" dirty="0"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ru-RU" altLang="en-US" sz="2400" dirty="0">
                <a:solidFill>
                  <a:schemeClr val="tx1"/>
                </a:solidFill>
                <a:latin typeface="Tahoma" pitchFamily="34" charset="0"/>
              </a:rPr>
              <a:t>Подсказки</a:t>
            </a:r>
            <a:endParaRPr lang="en-US" altLang="en-US" sz="2400" dirty="0">
              <a:solidFill>
                <a:schemeClr val="tx1"/>
              </a:solidFill>
              <a:latin typeface="Tahoma" pitchFamily="34" charset="0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ru-RU" altLang="en-US" sz="2400" dirty="0">
                <a:solidFill>
                  <a:schemeClr val="tx1"/>
                </a:solidFill>
                <a:latin typeface="Tahoma" pitchFamily="34" charset="0"/>
              </a:rPr>
              <a:t>Окно переменных</a:t>
            </a:r>
            <a:endParaRPr lang="en-US" altLang="en-US" sz="2400" dirty="0">
              <a:solidFill>
                <a:schemeClr val="tx1"/>
              </a:solidFill>
              <a:latin typeface="Tahoma" pitchFamily="34" charset="0"/>
            </a:endParaRP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altLang="en-US" sz="2400" dirty="0">
                <a:latin typeface="Tahoma" pitchFamily="34" charset="0"/>
              </a:rPr>
              <a:t>Locals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altLang="en-US" sz="2400" dirty="0">
                <a:latin typeface="Tahoma" pitchFamily="34" charset="0"/>
              </a:rPr>
              <a:t>Autos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altLang="en-US" sz="2400" dirty="0">
                <a:latin typeface="Tahoma" pitchFamily="34" charset="0"/>
              </a:rPr>
              <a:t>Watch</a:t>
            </a:r>
          </a:p>
          <a:p>
            <a:pPr lvl="2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</a:pPr>
            <a:r>
              <a:rPr lang="en-US" altLang="en-US" sz="2400" dirty="0">
                <a:latin typeface="Tahoma" pitchFamily="34" charset="0"/>
              </a:rPr>
              <a:t>Quick Watch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400" dirty="0">
                <a:solidFill>
                  <a:schemeClr val="tx1"/>
                </a:solidFill>
                <a:latin typeface="Tahoma" pitchFamily="34" charset="0"/>
              </a:rPr>
              <a:t>Immediate Window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ru-RU" altLang="en-US" sz="2400" dirty="0">
                <a:solidFill>
                  <a:schemeClr val="tx1"/>
                </a:solidFill>
                <a:latin typeface="Tahoma" pitchFamily="34" charset="0"/>
              </a:rPr>
              <a:t>Счётчики</a:t>
            </a:r>
            <a:endParaRPr lang="en-US" altLang="en-US" sz="2400" dirty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en-US" dirty="0" err="1"/>
              <a:t>Проходжение</a:t>
            </a:r>
            <a:r>
              <a:rPr lang="ru-RU" altLang="en-US" dirty="0"/>
              <a:t> кода</a:t>
            </a:r>
            <a:endParaRPr lang="en-US" altLang="en-US" dirty="0"/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11561" y="2420887"/>
            <a:ext cx="7992888" cy="2879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Один из самых популярных приёмов отладки это </a:t>
            </a:r>
            <a:r>
              <a:rPr lang="ru-RU" altLang="en-US" sz="2400" dirty="0" err="1"/>
              <a:t>проходжение</a:t>
            </a:r>
            <a:r>
              <a:rPr lang="ru-RU" altLang="en-US" sz="2400" dirty="0"/>
              <a:t> кода </a:t>
            </a:r>
            <a:r>
              <a:rPr lang="en-US" altLang="en-US" sz="2400" dirty="0"/>
              <a:t>line-by-line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ru-RU" altLang="en-US" sz="2400" dirty="0"/>
              <a:t>Нажмите</a:t>
            </a:r>
            <a:r>
              <a:rPr lang="en-US" altLang="en-US" sz="2400" dirty="0"/>
              <a:t> Debug -&gt; Step Into/Over/Out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Into/Over</a:t>
            </a:r>
          </a:p>
          <a:p>
            <a:pPr lvl="2" eaLnBrk="1" hangingPunct="1">
              <a:lnSpc>
                <a:spcPct val="90000"/>
              </a:lnSpc>
            </a:pPr>
            <a:r>
              <a:rPr lang="ru-RU" altLang="en-US" sz="1800" dirty="0"/>
              <a:t>Команда отладчику перейти на следующую строку кода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Step Out </a:t>
            </a:r>
            <a:endParaRPr lang="ru-RU" altLang="en-US" sz="2200" dirty="0"/>
          </a:p>
          <a:p>
            <a:pPr lvl="2">
              <a:lnSpc>
                <a:spcPct val="90000"/>
              </a:lnSpc>
            </a:pPr>
            <a:r>
              <a:rPr lang="ru-RU" altLang="en-US" sz="2000" dirty="0"/>
              <a:t>Команда отладчику передать управление вызывавшей функции</a:t>
            </a:r>
            <a:endParaRPr lang="en-US" altLang="en-US" sz="2000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Char char=""/>
              <a:defRPr sz="26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algn="l" eaLnBrk="0" hangingPunct="0">
              <a:spcBef>
                <a:spcPts val="500"/>
              </a:spcBef>
              <a:buClr>
                <a:schemeClr val="accent2"/>
              </a:buClr>
              <a:buSzPct val="76000"/>
              <a:buFont typeface="Wingdings 3" pitchFamily="18" charset="2"/>
              <a:buChar char=""/>
              <a:defRPr sz="2300">
                <a:solidFill>
                  <a:schemeClr val="tx2"/>
                </a:solidFill>
                <a:latin typeface="Gill Sans MT" pitchFamily="34" charset="0"/>
              </a:defRPr>
            </a:lvl2pPr>
            <a:lvl3pPr marL="1143000" indent="-228600" algn="l" eaLnBrk="0" hangingPunct="0">
              <a:spcBef>
                <a:spcPts val="500"/>
              </a:spcBef>
              <a:buClr>
                <a:srgbClr val="BCBCBC"/>
              </a:buClr>
              <a:buSzPct val="76000"/>
              <a:buFont typeface="Wingdings 3" pitchFamily="18" charset="2"/>
              <a:buChar char=""/>
              <a:defRPr sz="20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algn="l" eaLnBrk="0" hangingPunct="0">
              <a:spcBef>
                <a:spcPts val="400"/>
              </a:spcBef>
              <a:buClr>
                <a:srgbClr val="8BA2B4"/>
              </a:buClr>
              <a:buSzPct val="70000"/>
              <a:buFont typeface="Wingdings" pitchFamily="2" charset="2"/>
              <a:buChar char=""/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algn="l" eaLnBrk="0" hangingPunct="0">
              <a:spcBef>
                <a:spcPts val="300"/>
              </a:spcBef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"/>
              <a:defRPr sz="16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1D4A85E-FDF4-4152-99AF-8877706C289C}" type="slidenum">
              <a:rPr lang="en-NZ" altLang="en-US" sz="1400" smtClean="0">
                <a:solidFill>
                  <a:schemeClr val="tx2"/>
                </a:solidFill>
                <a:latin typeface="Tahoma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652538"/>
            <a:ext cx="2266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ounded Rectangular Callout 38"/>
          <p:cNvSpPr/>
          <p:nvPr/>
        </p:nvSpPr>
        <p:spPr>
          <a:xfrm>
            <a:off x="5652120" y="5157192"/>
            <a:ext cx="1944216" cy="316033"/>
          </a:xfrm>
          <a:prstGeom prst="wedgeRoundRectCallout">
            <a:avLst>
              <a:gd name="adj1" fmla="val -60614"/>
              <a:gd name="adj2" fmla="val 92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Контроль отладки</a:t>
            </a:r>
            <a:endParaRPr lang="en-US" altLang="en-US" sz="1600" b="1" u="sng" dirty="0">
              <a:latin typeface="Courier New" pitchFamily="49" charset="0"/>
            </a:endParaRPr>
          </a:p>
        </p:txBody>
      </p:sp>
      <p:sp>
        <p:nvSpPr>
          <p:cNvPr id="40" name="Rounded Rectangular Callout 39"/>
          <p:cNvSpPr/>
          <p:nvPr/>
        </p:nvSpPr>
        <p:spPr>
          <a:xfrm>
            <a:off x="2339752" y="6084586"/>
            <a:ext cx="2088827" cy="306388"/>
          </a:xfrm>
          <a:prstGeom prst="wedgeRoundRectCallout">
            <a:avLst>
              <a:gd name="adj1" fmla="val 31397"/>
              <a:gd name="adj2" fmla="val -1002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anchor="ctr"/>
          <a:lstStyle/>
          <a:p>
            <a:pPr>
              <a:lnSpc>
                <a:spcPts val="1600"/>
              </a:lnSpc>
              <a:defRPr/>
            </a:pPr>
            <a:r>
              <a:rPr lang="ru-RU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Остановить отладку</a:t>
            </a:r>
            <a:endParaRPr lang="en-US" altLang="en-US" sz="1600" b="1" u="sng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8432</TotalTime>
  <Words>1137</Words>
  <Application>Microsoft Office PowerPoint</Application>
  <PresentationFormat>On-screen Show (4:3)</PresentationFormat>
  <Paragraphs>213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Century Gothic</vt:lpstr>
      <vt:lpstr>Courier New</vt:lpstr>
      <vt:lpstr>Tahoma</vt:lpstr>
      <vt:lpstr>Times New Roman</vt:lpstr>
      <vt:lpstr>Wingdings</vt:lpstr>
      <vt:lpstr>Wingdings 3</vt:lpstr>
      <vt:lpstr>Ion Boardroom</vt:lpstr>
      <vt:lpstr>PowerPoint Presentation</vt:lpstr>
      <vt:lpstr>В сегодняшней лекции</vt:lpstr>
      <vt:lpstr>Типы ошибок</vt:lpstr>
      <vt:lpstr>Типы ошибок</vt:lpstr>
      <vt:lpstr>Отладка</vt:lpstr>
      <vt:lpstr>Отладка</vt:lpstr>
      <vt:lpstr>Debugger Settings </vt:lpstr>
      <vt:lpstr>Карта отладки</vt:lpstr>
      <vt:lpstr>Проходжение кода</vt:lpstr>
      <vt:lpstr>Точки остановки (Breakpoints)</vt:lpstr>
      <vt:lpstr>Точки остановки (Breakpoints)</vt:lpstr>
      <vt:lpstr>Точки остановки (Breakpoints)</vt:lpstr>
      <vt:lpstr>Break-режим</vt:lpstr>
      <vt:lpstr>Break-режим</vt:lpstr>
      <vt:lpstr>Просмотр данных в отладчике</vt:lpstr>
      <vt:lpstr>Подсказки</vt:lpstr>
      <vt:lpstr>Variable Windows</vt:lpstr>
      <vt:lpstr>Locals</vt:lpstr>
      <vt:lpstr>Autos</vt:lpstr>
      <vt:lpstr>Окно просмотра</vt:lpstr>
      <vt:lpstr>Окно просмотра</vt:lpstr>
      <vt:lpstr>Счётчик попаданий</vt:lpstr>
      <vt:lpstr>Счётчик попаданий</vt:lpstr>
      <vt:lpstr>Использование полей</vt:lpstr>
      <vt:lpstr>Использование свойств</vt:lpstr>
      <vt:lpstr>Автосвойства</vt:lpstr>
      <vt:lpstr>Автосвойства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756</cp:revision>
  <cp:lastPrinted>2014-08-17T05:15:08Z</cp:lastPrinted>
  <dcterms:created xsi:type="dcterms:W3CDTF">2003-06-18T01:49:53Z</dcterms:created>
  <dcterms:modified xsi:type="dcterms:W3CDTF">2016-11-15T17:54:42Z</dcterms:modified>
</cp:coreProperties>
</file>