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4" r:id="rId1"/>
  </p:sldMasterIdLst>
  <p:notesMasterIdLst>
    <p:notesMasterId r:id="rId55"/>
  </p:notesMasterIdLst>
  <p:handoutMasterIdLst>
    <p:handoutMasterId r:id="rId56"/>
  </p:handoutMasterIdLst>
  <p:sldIdLst>
    <p:sldId id="310" r:id="rId2"/>
    <p:sldId id="282" r:id="rId3"/>
    <p:sldId id="316" r:id="rId4"/>
    <p:sldId id="318" r:id="rId5"/>
    <p:sldId id="320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290" r:id="rId52"/>
    <p:sldId id="312" r:id="rId53"/>
    <p:sldId id="313" r:id="rId54"/>
  </p:sldIdLst>
  <p:sldSz cx="9144000" cy="6858000" type="screen4x3"/>
  <p:notesSz cx="7099300" cy="102346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572" autoAdjust="0"/>
  </p:normalViewPr>
  <p:slideViewPr>
    <p:cSldViewPr>
      <p:cViewPr varScale="1">
        <p:scale>
          <a:sx n="68" d="100"/>
          <a:sy n="68" d="100"/>
        </p:scale>
        <p:origin x="15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354" y="-108"/>
      </p:cViewPr>
      <p:guideLst>
        <p:guide orient="horz" pos="3225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l" defTabSz="9562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r" defTabSz="9562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l" defTabSz="956200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5025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3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911DDBF-75DE-42C2-B586-B15EB81E4AC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l" defTabSz="9562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>
            <a:lvl1pPr algn="r" defTabSz="9562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8588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/>
              <a:t>Click to edit Master text styles</a:t>
            </a:r>
          </a:p>
          <a:p>
            <a:pPr lvl="1"/>
            <a:r>
              <a:rPr lang="en-NZ" noProof="0"/>
              <a:t>Second level</a:t>
            </a:r>
          </a:p>
          <a:p>
            <a:pPr lvl="2"/>
            <a:r>
              <a:rPr lang="en-NZ" noProof="0"/>
              <a:t>Third level</a:t>
            </a:r>
          </a:p>
          <a:p>
            <a:pPr lvl="3"/>
            <a:r>
              <a:rPr lang="en-NZ" noProof="0"/>
              <a:t>Fourth level</a:t>
            </a:r>
          </a:p>
          <a:p>
            <a:pPr lvl="4"/>
            <a:r>
              <a:rPr lang="en-NZ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025"/>
            <a:ext cx="30749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l" defTabSz="9562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5025"/>
            <a:ext cx="30749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6" tIns="47789" rIns="95576" bIns="47789" numCol="1" anchor="b" anchorCtr="0" compatLnSpc="1">
            <a:prstTxWarp prst="textNoShape">
              <a:avLst/>
            </a:prstTxWarp>
          </a:bodyPr>
          <a:lstStyle>
            <a:lvl1pPr algn="r" defTabSz="955675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4DBDBD-0195-480F-A8D9-21421E83462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5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3222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14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09539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15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0800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16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0136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17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4447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18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9311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19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9402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20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33014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21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24290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22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46918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23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8296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6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67867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24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1405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25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08698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26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3556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27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61290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28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8269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29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71963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30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2047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31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30765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32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3435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33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373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7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78856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34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16813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35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73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36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28396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37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490013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38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04095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39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30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40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959283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41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59545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42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89186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43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730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8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09964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44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124921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45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29728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46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192503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47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0319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48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40007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49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85289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50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986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9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3307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10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3493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11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0568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12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242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4DBDBD-0195-480F-A8D9-21421E834623}" type="slidenum">
              <a:rPr lang="en-NZ" altLang="en-US" smtClean="0"/>
              <a:pPr>
                <a:defRPr/>
              </a:pPr>
              <a:t>13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023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 smtClean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 smtClean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EC6E5E36-44BF-4293-BB5A-15AD94EE13F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610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ABDDFC46-19B1-426B-8135-8EE7B5B5509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7742498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2780895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A07C86FB-A4BE-4575-8217-4A3184C6ADA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6320053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6359946" y="4309201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/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B30E0230-61AC-4367-8493-C8D32E0C6AA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941960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431124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2411 h 9621"/>
                <a:gd name="T4" fmla="*/ 0 w 10000"/>
                <a:gd name="T5" fmla="*/ 9586 h 9621"/>
                <a:gd name="T6" fmla="*/ 0 w 10000"/>
                <a:gd name="T7" fmla="*/ 9621 h 9621"/>
                <a:gd name="T8" fmla="*/ 10000 w 10000"/>
                <a:gd name="T9" fmla="*/ 9585 h 9621"/>
                <a:gd name="T10" fmla="*/ 10000 w 10000"/>
                <a:gd name="T11" fmla="*/ 9586 h 9621"/>
                <a:gd name="T12" fmla="*/ 9990 w 10000"/>
                <a:gd name="T13" fmla="*/ 2411 h 9621"/>
                <a:gd name="T14" fmla="*/ 9990 w 10000"/>
                <a:gd name="T15" fmla="*/ 0 h 9621"/>
                <a:gd name="T16" fmla="*/ 9990 w 10000"/>
                <a:gd name="T17" fmla="*/ 0 h 9621"/>
                <a:gd name="T18" fmla="*/ 9534 w 10000"/>
                <a:gd name="T19" fmla="*/ 253 h 9621"/>
                <a:gd name="T20" fmla="*/ 9084 w 10000"/>
                <a:gd name="T21" fmla="*/ 477 h 9621"/>
                <a:gd name="T22" fmla="*/ 8628 w 10000"/>
                <a:gd name="T23" fmla="*/ 669 h 9621"/>
                <a:gd name="T24" fmla="*/ 8177 w 10000"/>
                <a:gd name="T25" fmla="*/ 847 h 9621"/>
                <a:gd name="T26" fmla="*/ 7726 w 10000"/>
                <a:gd name="T27" fmla="*/ 984 h 9621"/>
                <a:gd name="T28" fmla="*/ 7279 w 10000"/>
                <a:gd name="T29" fmla="*/ 1087 h 9621"/>
                <a:gd name="T30" fmla="*/ 6832 w 10000"/>
                <a:gd name="T31" fmla="*/ 1176 h 9621"/>
                <a:gd name="T32" fmla="*/ 6393 w 10000"/>
                <a:gd name="T33" fmla="*/ 1236 h 9621"/>
                <a:gd name="T34" fmla="*/ 5962 w 10000"/>
                <a:gd name="T35" fmla="*/ 1279 h 9621"/>
                <a:gd name="T36" fmla="*/ 5534 w 10000"/>
                <a:gd name="T37" fmla="*/ 1294 h 9621"/>
                <a:gd name="T38" fmla="*/ 5120 w 10000"/>
                <a:gd name="T39" fmla="*/ 1294 h 9621"/>
                <a:gd name="T40" fmla="*/ 4709 w 10000"/>
                <a:gd name="T41" fmla="*/ 1294 h 9621"/>
                <a:gd name="T42" fmla="*/ 4311 w 10000"/>
                <a:gd name="T43" fmla="*/ 1266 h 9621"/>
                <a:gd name="T44" fmla="*/ 3923 w 10000"/>
                <a:gd name="T45" fmla="*/ 1221 h 9621"/>
                <a:gd name="T46" fmla="*/ 3548 w 10000"/>
                <a:gd name="T47" fmla="*/ 1161 h 9621"/>
                <a:gd name="T48" fmla="*/ 3187 w 10000"/>
                <a:gd name="T49" fmla="*/ 1101 h 9621"/>
                <a:gd name="T50" fmla="*/ 2840 w 10000"/>
                <a:gd name="T51" fmla="*/ 1026 h 9621"/>
                <a:gd name="T52" fmla="*/ 2505 w 10000"/>
                <a:gd name="T53" fmla="*/ 954 h 9621"/>
                <a:gd name="T54" fmla="*/ 2192 w 10000"/>
                <a:gd name="T55" fmla="*/ 865 h 9621"/>
                <a:gd name="T56" fmla="*/ 1889 w 10000"/>
                <a:gd name="T57" fmla="*/ 775 h 9621"/>
                <a:gd name="T58" fmla="*/ 1346 w 10000"/>
                <a:gd name="T59" fmla="*/ 579 h 9621"/>
                <a:gd name="T60" fmla="*/ 882 w 10000"/>
                <a:gd name="T61" fmla="*/ 400 h 9621"/>
                <a:gd name="T62" fmla="*/ 511 w 10000"/>
                <a:gd name="T63" fmla="*/ 253 h 9621"/>
                <a:gd name="T64" fmla="*/ 234 w 10000"/>
                <a:gd name="T65" fmla="*/ 118 h 9621"/>
                <a:gd name="T66" fmla="*/ 0 w 10000"/>
                <a:gd name="T67" fmla="*/ 0 h 9621"/>
                <a:gd name="T68" fmla="*/ 0 w 10000"/>
                <a:gd name="T69" fmla="*/ 0 h 9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141D7782-EDB0-4AD4-A2C2-5B887C79F30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582725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CDECA584-79BA-44EE-A08A-22CF5D57D7C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0619448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2B79A1BE-8483-4F67-BCCB-99C6FE9E2A1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79288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4FAFCEA5-DA4F-43F1-A690-83C0526C2C7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4946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35"/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324 h 2752"/>
              <a:gd name="T4" fmla="*/ 0 w 4960"/>
              <a:gd name="T5" fmla="*/ 1992 h 2752"/>
              <a:gd name="T6" fmla="*/ 0 w 4960"/>
              <a:gd name="T7" fmla="*/ 2752 h 2752"/>
              <a:gd name="T8" fmla="*/ 4960 w 4960"/>
              <a:gd name="T9" fmla="*/ 2752 h 2752"/>
              <a:gd name="T10" fmla="*/ 4960 w 4960"/>
              <a:gd name="T11" fmla="*/ 1992 h 2752"/>
              <a:gd name="T12" fmla="*/ 4960 w 4960"/>
              <a:gd name="T13" fmla="*/ 324 h 2752"/>
              <a:gd name="T14" fmla="*/ 4960 w 4960"/>
              <a:gd name="T15" fmla="*/ 0 h 2752"/>
              <a:gd name="T16" fmla="*/ 4960 w 4960"/>
              <a:gd name="T17" fmla="*/ 0 h 2752"/>
              <a:gd name="T18" fmla="*/ 4734 w 4960"/>
              <a:gd name="T19" fmla="*/ 34 h 2752"/>
              <a:gd name="T20" fmla="*/ 4510 w 4960"/>
              <a:gd name="T21" fmla="*/ 64 h 2752"/>
              <a:gd name="T22" fmla="*/ 4284 w 4960"/>
              <a:gd name="T23" fmla="*/ 90 h 2752"/>
              <a:gd name="T24" fmla="*/ 4060 w 4960"/>
              <a:gd name="T25" fmla="*/ 114 h 2752"/>
              <a:gd name="T26" fmla="*/ 3836 w 4960"/>
              <a:gd name="T27" fmla="*/ 132 h 2752"/>
              <a:gd name="T28" fmla="*/ 3614 w 4960"/>
              <a:gd name="T29" fmla="*/ 146 h 2752"/>
              <a:gd name="T30" fmla="*/ 3392 w 4960"/>
              <a:gd name="T31" fmla="*/ 158 h 2752"/>
              <a:gd name="T32" fmla="*/ 3174 w 4960"/>
              <a:gd name="T33" fmla="*/ 166 h 2752"/>
              <a:gd name="T34" fmla="*/ 2960 w 4960"/>
              <a:gd name="T35" fmla="*/ 172 h 2752"/>
              <a:gd name="T36" fmla="*/ 2748 w 4960"/>
              <a:gd name="T37" fmla="*/ 174 h 2752"/>
              <a:gd name="T38" fmla="*/ 2542 w 4960"/>
              <a:gd name="T39" fmla="*/ 174 h 2752"/>
              <a:gd name="T40" fmla="*/ 2338 w 4960"/>
              <a:gd name="T41" fmla="*/ 174 h 2752"/>
              <a:gd name="T42" fmla="*/ 2140 w 4960"/>
              <a:gd name="T43" fmla="*/ 170 h 2752"/>
              <a:gd name="T44" fmla="*/ 1948 w 4960"/>
              <a:gd name="T45" fmla="*/ 164 h 2752"/>
              <a:gd name="T46" fmla="*/ 1762 w 4960"/>
              <a:gd name="T47" fmla="*/ 156 h 2752"/>
              <a:gd name="T48" fmla="*/ 1582 w 4960"/>
              <a:gd name="T49" fmla="*/ 148 h 2752"/>
              <a:gd name="T50" fmla="*/ 1410 w 4960"/>
              <a:gd name="T51" fmla="*/ 138 h 2752"/>
              <a:gd name="T52" fmla="*/ 1244 w 4960"/>
              <a:gd name="T53" fmla="*/ 128 h 2752"/>
              <a:gd name="T54" fmla="*/ 1088 w 4960"/>
              <a:gd name="T55" fmla="*/ 116 h 2752"/>
              <a:gd name="T56" fmla="*/ 938 w 4960"/>
              <a:gd name="T57" fmla="*/ 104 h 2752"/>
              <a:gd name="T58" fmla="*/ 668 w 4960"/>
              <a:gd name="T59" fmla="*/ 78 h 2752"/>
              <a:gd name="T60" fmla="*/ 438 w 4960"/>
              <a:gd name="T61" fmla="*/ 54 h 2752"/>
              <a:gd name="T62" fmla="*/ 254 w 4960"/>
              <a:gd name="T63" fmla="*/ 34 h 2752"/>
              <a:gd name="T64" fmla="*/ 116 w 4960"/>
              <a:gd name="T65" fmla="*/ 16 h 2752"/>
              <a:gd name="T66" fmla="*/ 0 w 4960"/>
              <a:gd name="T67" fmla="*/ 0 h 2752"/>
              <a:gd name="T68" fmla="*/ 0 w 4960"/>
              <a:gd name="T69" fmla="*/ 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4320 h 4320"/>
              <a:gd name="T4" fmla="*/ 5760 w 5760"/>
              <a:gd name="T5" fmla="*/ 4320 h 4320"/>
              <a:gd name="T6" fmla="*/ 5760 w 5760"/>
              <a:gd name="T7" fmla="*/ 0 h 4320"/>
              <a:gd name="T8" fmla="*/ 0 w 5760"/>
              <a:gd name="T9" fmla="*/ 0 h 4320"/>
              <a:gd name="T10" fmla="*/ 5444 w 5760"/>
              <a:gd name="T11" fmla="*/ 4004 h 4320"/>
              <a:gd name="T12" fmla="*/ 324 w 5760"/>
              <a:gd name="T13" fmla="*/ 4004 h 4320"/>
              <a:gd name="T14" fmla="*/ 324 w 5760"/>
              <a:gd name="T15" fmla="*/ 324 h 4320"/>
              <a:gd name="T16" fmla="*/ 5444 w 5760"/>
              <a:gd name="T17" fmla="*/ 324 h 4320"/>
              <a:gd name="T18" fmla="*/ 5444 w 5760"/>
              <a:gd name="T19" fmla="*/ 4004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3F921569-4D33-4373-BD19-8C7C14E051E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231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69B70-75BB-4A78-AB37-118417B1453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6367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/>
            <p:cNvSpPr>
              <a:spLocks/>
            </p:cNvSpPr>
            <p:nvPr/>
          </p:nvSpPr>
          <p:spPr bwMode="gray">
            <a:xfrm rot="-5400000">
              <a:off x="3105027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912394">
              <a:off x="3320102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6EBED1B0-A9EE-4505-8F90-583917F2C81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8667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BC23F-E8F4-432A-828D-3D86C94B850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300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48B44-EFBA-48EF-AC10-6509526B544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5480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476BF-2560-4077-BF48-3A53848BC3B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536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04E6228B-9084-4897-8F66-F6A418281A4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7496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548536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2769747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00ACDE8B-7B94-4B9C-BE20-7F8BC82A101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3922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852610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3074559" y="145837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 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 smtClean="0"/>
            </a:lvl1pPr>
          </a:lstStyle>
          <a:p>
            <a:pPr>
              <a:defRPr/>
            </a:pPr>
            <a:fld id="{2A187F23-5AB2-4ABE-B3AF-AE35306D40E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993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6359946" y="1790293"/>
              <a:ext cx="2377690" cy="317748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/>
            <p:cNvSpPr>
              <a:spLocks/>
            </p:cNvSpPr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24 h 2752"/>
                <a:gd name="T4" fmla="*/ 0 w 4960"/>
                <a:gd name="T5" fmla="*/ 1992 h 2752"/>
                <a:gd name="T6" fmla="*/ 0 w 4960"/>
                <a:gd name="T7" fmla="*/ 2752 h 2752"/>
                <a:gd name="T8" fmla="*/ 4960 w 4960"/>
                <a:gd name="T9" fmla="*/ 2752 h 2752"/>
                <a:gd name="T10" fmla="*/ 4960 w 4960"/>
                <a:gd name="T11" fmla="*/ 1992 h 2752"/>
                <a:gd name="T12" fmla="*/ 4960 w 4960"/>
                <a:gd name="T13" fmla="*/ 324 h 2752"/>
                <a:gd name="T14" fmla="*/ 4960 w 4960"/>
                <a:gd name="T15" fmla="*/ 0 h 2752"/>
                <a:gd name="T16" fmla="*/ 4960 w 4960"/>
                <a:gd name="T17" fmla="*/ 0 h 2752"/>
                <a:gd name="T18" fmla="*/ 4734 w 4960"/>
                <a:gd name="T19" fmla="*/ 34 h 2752"/>
                <a:gd name="T20" fmla="*/ 4510 w 4960"/>
                <a:gd name="T21" fmla="*/ 64 h 2752"/>
                <a:gd name="T22" fmla="*/ 4284 w 4960"/>
                <a:gd name="T23" fmla="*/ 90 h 2752"/>
                <a:gd name="T24" fmla="*/ 4060 w 4960"/>
                <a:gd name="T25" fmla="*/ 114 h 2752"/>
                <a:gd name="T26" fmla="*/ 3836 w 4960"/>
                <a:gd name="T27" fmla="*/ 132 h 2752"/>
                <a:gd name="T28" fmla="*/ 3614 w 4960"/>
                <a:gd name="T29" fmla="*/ 146 h 2752"/>
                <a:gd name="T30" fmla="*/ 3392 w 4960"/>
                <a:gd name="T31" fmla="*/ 158 h 2752"/>
                <a:gd name="T32" fmla="*/ 3174 w 4960"/>
                <a:gd name="T33" fmla="*/ 166 h 2752"/>
                <a:gd name="T34" fmla="*/ 2960 w 4960"/>
                <a:gd name="T35" fmla="*/ 172 h 2752"/>
                <a:gd name="T36" fmla="*/ 2748 w 4960"/>
                <a:gd name="T37" fmla="*/ 174 h 2752"/>
                <a:gd name="T38" fmla="*/ 2542 w 4960"/>
                <a:gd name="T39" fmla="*/ 174 h 2752"/>
                <a:gd name="T40" fmla="*/ 2338 w 4960"/>
                <a:gd name="T41" fmla="*/ 174 h 2752"/>
                <a:gd name="T42" fmla="*/ 2140 w 4960"/>
                <a:gd name="T43" fmla="*/ 170 h 2752"/>
                <a:gd name="T44" fmla="*/ 1948 w 4960"/>
                <a:gd name="T45" fmla="*/ 164 h 2752"/>
                <a:gd name="T46" fmla="*/ 1762 w 4960"/>
                <a:gd name="T47" fmla="*/ 156 h 2752"/>
                <a:gd name="T48" fmla="*/ 1582 w 4960"/>
                <a:gd name="T49" fmla="*/ 148 h 2752"/>
                <a:gd name="T50" fmla="*/ 1410 w 4960"/>
                <a:gd name="T51" fmla="*/ 138 h 2752"/>
                <a:gd name="T52" fmla="*/ 1244 w 4960"/>
                <a:gd name="T53" fmla="*/ 128 h 2752"/>
                <a:gd name="T54" fmla="*/ 1088 w 4960"/>
                <a:gd name="T55" fmla="*/ 116 h 2752"/>
                <a:gd name="T56" fmla="*/ 938 w 4960"/>
                <a:gd name="T57" fmla="*/ 104 h 2752"/>
                <a:gd name="T58" fmla="*/ 668 w 4960"/>
                <a:gd name="T59" fmla="*/ 78 h 2752"/>
                <a:gd name="T60" fmla="*/ 438 w 4960"/>
                <a:gd name="T61" fmla="*/ 54 h 2752"/>
                <a:gd name="T62" fmla="*/ 254 w 4960"/>
                <a:gd name="T63" fmla="*/ 34 h 2752"/>
                <a:gd name="T64" fmla="*/ 116 w 4960"/>
                <a:gd name="T65" fmla="*/ 16 h 2752"/>
                <a:gd name="T66" fmla="*/ 0 w 4960"/>
                <a:gd name="T67" fmla="*/ 0 h 2752"/>
                <a:gd name="T68" fmla="*/ 0 w 4960"/>
                <a:gd name="T69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4320 h 4320"/>
                <a:gd name="T4" fmla="*/ 5760 w 5760"/>
                <a:gd name="T5" fmla="*/ 4320 h 4320"/>
                <a:gd name="T6" fmla="*/ 5760 w 5760"/>
                <a:gd name="T7" fmla="*/ 0 h 4320"/>
                <a:gd name="T8" fmla="*/ 0 w 5760"/>
                <a:gd name="T9" fmla="*/ 0 h 4320"/>
                <a:gd name="T10" fmla="*/ 5444 w 5760"/>
                <a:gd name="T11" fmla="*/ 4004 h 4320"/>
                <a:gd name="T12" fmla="*/ 324 w 5760"/>
                <a:gd name="T13" fmla="*/ 4004 h 4320"/>
                <a:gd name="T14" fmla="*/ 324 w 5760"/>
                <a:gd name="T15" fmla="*/ 324 h 4320"/>
                <a:gd name="T16" fmla="*/ 5444 w 5760"/>
                <a:gd name="T17" fmla="*/ 324 h 4320"/>
                <a:gd name="T18" fmla="*/ 5444 w 5760"/>
                <a:gd name="T19" fmla="*/ 4004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Handout 01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NZ"/>
              <a:t>COMPSCI 280</a:t>
            </a:r>
            <a:endParaRPr lang="en-NZ" dirty="0"/>
          </a:p>
        </p:txBody>
      </p:sp>
      <p:sp>
        <p:nvSpPr>
          <p:cNvPr id="26" name="Rectangle 2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02BF08E3-9C86-43F9-B64E-333E1003DC0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95" r:id="rId2"/>
    <p:sldLayoutId id="2147484100" r:id="rId3"/>
    <p:sldLayoutId id="2147484096" r:id="rId4"/>
    <p:sldLayoutId id="2147484097" r:id="rId5"/>
    <p:sldLayoutId id="2147484098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</p:sldLayoutIdLst>
  <p:hf hdr="0"/>
  <p:txStyles>
    <p:titleStyle>
      <a:lvl1pPr algn="l" defTabSz="457200" rtl="0" fontAlgn="base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"/>
          <p:cNvSpPr txBox="1">
            <a:spLocks noChangeArrowheads="1"/>
          </p:cNvSpPr>
          <p:nvPr/>
        </p:nvSpPr>
        <p:spPr bwMode="auto">
          <a:xfrm>
            <a:off x="539750" y="3141663"/>
            <a:ext cx="8064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ru-RU" altLang="en-US" sz="3600" dirty="0"/>
              <a:t>ООП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Инициализаторы объектов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6882" y="2348880"/>
            <a:ext cx="7852431" cy="684554"/>
          </a:xfrm>
        </p:spPr>
        <p:txBody>
          <a:bodyPr/>
          <a:lstStyle/>
          <a:p>
            <a:r>
              <a:rPr lang="ru-RU" dirty="0"/>
              <a:t>Для нашего класса </a:t>
            </a:r>
            <a:r>
              <a:rPr lang="ru-RU" dirty="0" err="1"/>
              <a:t>Book</a:t>
            </a:r>
            <a:r>
              <a:rPr lang="ru-RU" dirty="0"/>
              <a:t> мы могли бы установить последовательно значения для всех трех полей класса:</a:t>
            </a:r>
            <a:endParaRPr lang="en-NZ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3033434"/>
            <a:ext cx="5688632" cy="1326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Book b1 = new Book();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b1.name = "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Война и мир";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b1.author = "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Л. Н. Толстой";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b1.year = 1869;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b1.GetInformation();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5764" y="4509120"/>
            <a:ext cx="7852431" cy="68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685800" indent="-282575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95885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233488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508125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dirty="0"/>
              <a:t>Но можно также использовать инициализатор объектов:</a:t>
            </a:r>
            <a:endParaRPr lang="en-NZ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5168489"/>
            <a:ext cx="5688632" cy="9156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Book b2 = new Book();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b2 = new Book { name = "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Отцы и дети", 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author = "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И. С. Тургенев", 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year = 1862 };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b2.GetInformation();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3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Свойства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6882" y="2348880"/>
            <a:ext cx="7852431" cy="684554"/>
          </a:xfrm>
        </p:spPr>
        <p:txBody>
          <a:bodyPr/>
          <a:lstStyle/>
          <a:p>
            <a:r>
              <a:rPr lang="ru-RU" dirty="0"/>
              <a:t>Кроме обычных методов в языке C# предусмотрены специальные методы доступа, которые называют свойства. Они обеспечивает простой доступ к полям класса, узнать их значение или выполнить их установку.</a:t>
            </a:r>
          </a:p>
          <a:p>
            <a:r>
              <a:rPr lang="ru-RU" dirty="0"/>
              <a:t>Стандартное описание свойства имеет следующий синтаксис:</a:t>
            </a:r>
            <a:endParaRPr lang="en-NZ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2272" y="4725144"/>
            <a:ext cx="6921649" cy="913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модификатор_доступа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] 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возвращаемый_тип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произвольное_название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// код свойства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9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Свойства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6882" y="2348880"/>
            <a:ext cx="7852431" cy="684554"/>
          </a:xfrm>
        </p:spPr>
        <p:txBody>
          <a:bodyPr/>
          <a:lstStyle/>
          <a:p>
            <a:r>
              <a:rPr lang="ru-RU" dirty="0"/>
              <a:t>Кроме обычных методов в языке C# предусмотрены специальные методы доступа, которые называют свойства. Они обеспечивает простой доступ к полям класса, узнать их значение или выполнить их установку.</a:t>
            </a:r>
          </a:p>
          <a:p>
            <a:r>
              <a:rPr lang="ru-RU" dirty="0"/>
              <a:t>Стандартное описание свойства имеет следующий синтаксис:</a:t>
            </a:r>
            <a:endParaRPr lang="en-NZ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2272" y="4725144"/>
            <a:ext cx="6921649" cy="913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[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модификатор_доступа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] 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возвращаемый_тип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произвольное_название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// код свойства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47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Свойства (пример)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2376" y="2708920"/>
            <a:ext cx="6921649" cy="3583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private string name;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Name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get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return name;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set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name = value;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5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Свойства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6882" y="2780928"/>
            <a:ext cx="7852431" cy="3816424"/>
          </a:xfrm>
        </p:spPr>
        <p:txBody>
          <a:bodyPr/>
          <a:lstStyle/>
          <a:p>
            <a:r>
              <a:rPr lang="ru-RU" dirty="0"/>
              <a:t>Здесь у нас есть закрытое поле </a:t>
            </a:r>
            <a:r>
              <a:rPr lang="ru-RU" dirty="0" err="1"/>
              <a:t>name</a:t>
            </a:r>
            <a:r>
              <a:rPr lang="ru-RU" dirty="0"/>
              <a:t> и есть общедоступное свойство </a:t>
            </a:r>
            <a:r>
              <a:rPr lang="ru-RU" dirty="0" err="1"/>
              <a:t>Name</a:t>
            </a:r>
            <a:r>
              <a:rPr lang="ru-RU" dirty="0"/>
              <a:t>. Хотя они имеют практически одинаковое название за исключением регистра, но это не более чем стиль, названия у них могут быть произвольные и не обязательно должны совпадать.</a:t>
            </a:r>
          </a:p>
          <a:p>
            <a:r>
              <a:rPr lang="ru-RU" dirty="0"/>
              <a:t>Через это свойство мы можем управлять доступом к переменной </a:t>
            </a:r>
            <a:r>
              <a:rPr lang="ru-RU" dirty="0" err="1"/>
              <a:t>name</a:t>
            </a:r>
            <a:r>
              <a:rPr lang="ru-RU" dirty="0"/>
              <a:t>. Стандартное определение свойства содержит блоки </a:t>
            </a:r>
            <a:r>
              <a:rPr lang="ru-RU" dirty="0" err="1"/>
              <a:t>get</a:t>
            </a:r>
            <a:r>
              <a:rPr lang="ru-RU" dirty="0"/>
              <a:t> и </a:t>
            </a:r>
            <a:r>
              <a:rPr lang="ru-RU" dirty="0" err="1"/>
              <a:t>set</a:t>
            </a:r>
            <a:r>
              <a:rPr lang="ru-RU" dirty="0"/>
              <a:t>. В блоке </a:t>
            </a:r>
            <a:r>
              <a:rPr lang="ru-RU" dirty="0" err="1"/>
              <a:t>get</a:t>
            </a:r>
            <a:r>
              <a:rPr lang="ru-RU" dirty="0"/>
              <a:t> мы возвращаем значение поля, а в блоке </a:t>
            </a:r>
            <a:r>
              <a:rPr lang="ru-RU" dirty="0" err="1"/>
              <a:t>set</a:t>
            </a:r>
            <a:r>
              <a:rPr lang="ru-RU" dirty="0"/>
              <a:t> устанавливаем. </a:t>
            </a:r>
          </a:p>
          <a:p>
            <a:pPr lvl="1"/>
            <a:r>
              <a:rPr lang="ru-RU" dirty="0"/>
              <a:t>Параметр </a:t>
            </a:r>
            <a:r>
              <a:rPr lang="ru-RU" dirty="0" err="1"/>
              <a:t>value</a:t>
            </a:r>
            <a:r>
              <a:rPr lang="ru-RU" dirty="0"/>
              <a:t> представляет передаваемое значение.</a:t>
            </a:r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320805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Свойства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6882" y="2564904"/>
            <a:ext cx="7852431" cy="468530"/>
          </a:xfrm>
        </p:spPr>
        <p:txBody>
          <a:bodyPr/>
          <a:lstStyle/>
          <a:p>
            <a:r>
              <a:rPr lang="ru-RU" dirty="0"/>
              <a:t>Мы можем использовать свойства следующим образом:</a:t>
            </a:r>
            <a:endParaRPr lang="en-NZ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2273" y="3501008"/>
            <a:ext cx="6730088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Person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p = 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Person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// Устанавливаем свойство - срабатывает блок 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Set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// значение "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Tom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 и есть передаваемое в свойство 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value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p.Name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"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Tom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// Получаем значение свойства и присваиваем его переменной - срабатывает блок 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Get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string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personName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p.Name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 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9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Инкапсуляция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6882" y="2564904"/>
            <a:ext cx="7852431" cy="3744416"/>
          </a:xfrm>
        </p:spPr>
        <p:txBody>
          <a:bodyPr/>
          <a:lstStyle/>
          <a:p>
            <a:r>
              <a:rPr lang="ru-RU" dirty="0"/>
              <a:t>Выше мы посмотрели, что через свойства устанавливается доступ к приватным переменным класса. Подобное сокрытие состояния класса от вмешательства извне представляет механизм инкапсуляции, который представляет одну из ключевых концепций объектно-ориентированного программирования. </a:t>
            </a:r>
          </a:p>
          <a:p>
            <a:r>
              <a:rPr lang="ru-RU" dirty="0"/>
              <a:t>Применение модификаторов доступа типа </a:t>
            </a:r>
            <a:r>
              <a:rPr lang="ru-RU" dirty="0" err="1"/>
              <a:t>private</a:t>
            </a:r>
            <a:r>
              <a:rPr lang="ru-RU" dirty="0"/>
              <a:t> защищает переменную от внешнего доступа. Для управления доступом во многих языках программирования используются специальные методы, геттеры и сеттеры. В C# их роль, как правило, выполняют свойства.</a:t>
            </a:r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91374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Инкапсуляция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6882" y="2276872"/>
            <a:ext cx="7852431" cy="720080"/>
          </a:xfrm>
        </p:spPr>
        <p:txBody>
          <a:bodyPr/>
          <a:lstStyle/>
          <a:p>
            <a:r>
              <a:rPr lang="ru-RU" dirty="0"/>
              <a:t>Например, есть некоторый класс </a:t>
            </a:r>
            <a:r>
              <a:rPr lang="ru-RU" dirty="0" err="1"/>
              <a:t>Account</a:t>
            </a:r>
            <a:r>
              <a:rPr lang="ru-RU" dirty="0"/>
              <a:t>, в котором определено поле </a:t>
            </a:r>
            <a:r>
              <a:rPr lang="ru-RU" dirty="0" err="1"/>
              <a:t>sum</a:t>
            </a:r>
            <a:r>
              <a:rPr lang="ru-RU" dirty="0"/>
              <a:t>, представляющее сумму:</a:t>
            </a:r>
            <a:endParaRPr lang="en-NZ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3109443"/>
            <a:ext cx="6730088" cy="9156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Account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int sum;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6882" y="4293096"/>
            <a:ext cx="785243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685800" indent="-282575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95885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233488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508125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dirty="0"/>
              <a:t>Поскольку переменная </a:t>
            </a:r>
            <a:r>
              <a:rPr lang="ru-RU" dirty="0" err="1"/>
              <a:t>sum</a:t>
            </a:r>
            <a:r>
              <a:rPr lang="ru-RU" dirty="0"/>
              <a:t> является публичной, то в любом месте программы мы можем получить к ней доступ и изменить ее, в том числе установить какое-либо недопустимое значение, например, отрицательное. Вряд ли подобное поведение является желательным. Поэтому применяется инкапсуляция для ограничения доступа к переменной </a:t>
            </a:r>
            <a:r>
              <a:rPr lang="ru-RU" dirty="0" err="1"/>
              <a:t>sum</a:t>
            </a:r>
            <a:r>
              <a:rPr lang="ru-RU" dirty="0"/>
              <a:t> и сокрытию ее внутри класса</a:t>
            </a:r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3098897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Инкапсуляция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5827" y="3284984"/>
            <a:ext cx="6730088" cy="3172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Account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private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sum;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Sum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get {return sum;}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set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if (value &gt; 0)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    sum=value;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579760"/>
          </a:xfrm>
        </p:spPr>
        <p:txBody>
          <a:bodyPr/>
          <a:lstStyle/>
          <a:p>
            <a:r>
              <a:rPr lang="ru-RU" dirty="0"/>
              <a:t>С помощью свойств мы можем инкапсулировать (скрыть</a:t>
            </a:r>
            <a:r>
              <a:rPr lang="en-US" dirty="0"/>
              <a:t>)</a:t>
            </a:r>
            <a:r>
              <a:rPr lang="ru-RU" dirty="0"/>
              <a:t> переменную </a:t>
            </a:r>
            <a:r>
              <a:rPr lang="en-US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2522368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Перегрузка методов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9681" y="4869160"/>
            <a:ext cx="6730088" cy="13260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State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Name { get; set; } //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название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public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Population { get; set; } //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население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public double Area { get; set; } //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площадь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579760"/>
          </a:xfrm>
        </p:spPr>
        <p:txBody>
          <a:bodyPr/>
          <a:lstStyle/>
          <a:p>
            <a:r>
              <a:rPr lang="ru-RU" dirty="0"/>
              <a:t>Иногда возникает необходимость создать один и тот же метод, но с разным набором параметров. </a:t>
            </a:r>
          </a:p>
          <a:p>
            <a:pPr lvl="1"/>
            <a:r>
              <a:rPr lang="ru-RU" dirty="0"/>
              <a:t>И в зависимости от имеющихся параметров применять определенную версию метода. </a:t>
            </a:r>
          </a:p>
          <a:p>
            <a:r>
              <a:rPr lang="ru-RU" dirty="0"/>
              <a:t>Допустим, у нас есть следующий класс </a:t>
            </a:r>
            <a:r>
              <a:rPr lang="ru-RU" dirty="0" err="1"/>
              <a:t>State</a:t>
            </a:r>
            <a:r>
              <a:rPr lang="ru-RU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0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В сегодняшней лекции</a:t>
            </a:r>
            <a:endParaRPr lang="en-NZ" altLang="en-US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16882" y="2636912"/>
            <a:ext cx="7884864" cy="3888506"/>
          </a:xfrm>
        </p:spPr>
        <p:txBody>
          <a:bodyPr/>
          <a:lstStyle/>
          <a:p>
            <a:r>
              <a:rPr lang="ru-RU" altLang="en-US" dirty="0"/>
              <a:t>Мы изучим что такое объектно-ориентированное программирование (ООП), рассмотрим примеры и особенности, включая:</a:t>
            </a:r>
          </a:p>
          <a:p>
            <a:pPr lvl="1"/>
            <a:r>
              <a:rPr lang="ru-RU" altLang="en-US" dirty="0"/>
              <a:t>Классы и объекты</a:t>
            </a:r>
          </a:p>
          <a:p>
            <a:pPr lvl="1"/>
            <a:r>
              <a:rPr lang="ru-RU" altLang="en-US" dirty="0"/>
              <a:t>Принципы</a:t>
            </a:r>
          </a:p>
          <a:p>
            <a:pPr lvl="2"/>
            <a:r>
              <a:rPr lang="ru-RU" altLang="en-US" dirty="0"/>
              <a:t>Инкапсуляция</a:t>
            </a:r>
          </a:p>
          <a:p>
            <a:pPr lvl="2"/>
            <a:r>
              <a:rPr lang="ru-RU" altLang="en-US" dirty="0"/>
              <a:t>Наследование</a:t>
            </a:r>
          </a:p>
          <a:p>
            <a:pPr lvl="2"/>
            <a:r>
              <a:rPr lang="ru-RU" altLang="en-US" dirty="0"/>
              <a:t>Полиморфизм</a:t>
            </a:r>
          </a:p>
          <a:p>
            <a:pPr lvl="1"/>
            <a:r>
              <a:rPr lang="ru-RU" altLang="en-US" dirty="0"/>
              <a:t>Абстракция и абстрактные классы</a:t>
            </a:r>
            <a:endParaRPr lang="en-NZ" alt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757BC2-73AF-43B0-AF2A-79774D3FFDED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Перегрузка методов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9681" y="4869160"/>
            <a:ext cx="6730088" cy="913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public void Attack(State enemy)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// attack logic </a:t>
            </a:r>
            <a:endParaRPr lang="ru-RU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579760"/>
          </a:xfrm>
        </p:spPr>
        <p:txBody>
          <a:bodyPr/>
          <a:lstStyle/>
          <a:p>
            <a:r>
              <a:rPr lang="ru-RU" dirty="0"/>
              <a:t>Мы хотим определить метод для нападения на другое государство - метод </a:t>
            </a:r>
            <a:r>
              <a:rPr lang="ru-RU" dirty="0" err="1"/>
              <a:t>Attack</a:t>
            </a:r>
            <a:r>
              <a:rPr lang="ru-RU" dirty="0"/>
              <a:t>. </a:t>
            </a:r>
          </a:p>
          <a:p>
            <a:r>
              <a:rPr lang="ru-RU" dirty="0"/>
              <a:t>Первая реализация метода будет принимать в качестве параметра объект </a:t>
            </a:r>
            <a:r>
              <a:rPr lang="ru-RU" dirty="0" err="1"/>
              <a:t>State</a:t>
            </a:r>
            <a:r>
              <a:rPr lang="ru-RU" dirty="0"/>
              <a:t> - то есть государство, на которое мы нападаем: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1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Наследование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9681" y="4437112"/>
            <a:ext cx="6730088" cy="2144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private string _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private string _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{ …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{ …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void Display()  { …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1947912"/>
          </a:xfrm>
        </p:spPr>
        <p:txBody>
          <a:bodyPr/>
          <a:lstStyle/>
          <a:p>
            <a:r>
              <a:rPr lang="ru-RU" dirty="0"/>
              <a:t>Наследование (</a:t>
            </a:r>
            <a:r>
              <a:rPr lang="ru-RU" dirty="0" err="1"/>
              <a:t>inheritance</a:t>
            </a:r>
            <a:r>
              <a:rPr lang="ru-RU" dirty="0"/>
              <a:t>) является одним из ключевых моментов ООП. Его смысл состоит в том, что мы можем расширить функциональность уже существующих классов за счет добавления нового функционала или изменения старого. Пусть у нас есть следующий класс </a:t>
            </a:r>
            <a:r>
              <a:rPr lang="ru-RU" dirty="0" err="1"/>
              <a:t>Person</a:t>
            </a:r>
            <a:r>
              <a:rPr lang="ru-RU" dirty="0"/>
              <a:t>, описывающий отдельного человека: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51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Наследование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9681" y="5661248"/>
            <a:ext cx="6730088" cy="9156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Employee : 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1947912"/>
          </a:xfrm>
        </p:spPr>
        <p:txBody>
          <a:bodyPr/>
          <a:lstStyle/>
          <a:p>
            <a:r>
              <a:rPr lang="ru-RU" dirty="0"/>
              <a:t>Но вдруг нам потребовался класс, описывающий сотрудника предприятия - класс </a:t>
            </a:r>
            <a:r>
              <a:rPr lang="ru-RU" dirty="0" err="1"/>
              <a:t>Employee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Поскольку этот класс будет реализовывать тот же функционал, что и класс </a:t>
            </a:r>
            <a:r>
              <a:rPr lang="ru-RU" dirty="0" err="1"/>
              <a:t>Person</a:t>
            </a:r>
            <a:r>
              <a:rPr lang="ru-RU" dirty="0"/>
              <a:t>, так как сотрудник - это также и человек, то было бы рационально сделать класс </a:t>
            </a:r>
            <a:r>
              <a:rPr lang="ru-RU" dirty="0" err="1"/>
              <a:t>Employee</a:t>
            </a:r>
            <a:r>
              <a:rPr lang="ru-RU" dirty="0"/>
              <a:t> производным (или наследником, или подклассом) от класса </a:t>
            </a:r>
            <a:r>
              <a:rPr lang="ru-RU" dirty="0" err="1"/>
              <a:t>Person</a:t>
            </a:r>
            <a:r>
              <a:rPr lang="ru-RU" dirty="0"/>
              <a:t>, который, в свою очередь, называется базовым классом или родителем (или суперклассом):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01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Наследование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9681" y="4437112"/>
            <a:ext cx="6730088" cy="2146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static void Main(string[]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Person p = new Person {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"Bill",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"Gates" };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p.Display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 = new Employee {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"Denis",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"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Ritchi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 };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p.Display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Console.Read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489200"/>
            <a:ext cx="7605713" cy="1947912"/>
          </a:xfrm>
        </p:spPr>
        <p:txBody>
          <a:bodyPr/>
          <a:lstStyle/>
          <a:p>
            <a:r>
              <a:rPr lang="ru-RU" dirty="0"/>
              <a:t>После двоеточия мы указываем базовый класс для данного класса. Для класса </a:t>
            </a:r>
            <a:r>
              <a:rPr lang="ru-RU" dirty="0" err="1"/>
              <a:t>Employee</a:t>
            </a:r>
            <a:r>
              <a:rPr lang="ru-RU" dirty="0"/>
              <a:t> базовым является </a:t>
            </a:r>
            <a:r>
              <a:rPr lang="ru-RU" dirty="0" err="1"/>
              <a:t>Person</a:t>
            </a:r>
            <a:r>
              <a:rPr lang="ru-RU" dirty="0"/>
              <a:t>, и поэтому класс </a:t>
            </a:r>
            <a:r>
              <a:rPr lang="ru-RU" dirty="0" err="1"/>
              <a:t>Employee</a:t>
            </a:r>
            <a:r>
              <a:rPr lang="ru-RU" dirty="0"/>
              <a:t> наследует все те же свойства, методы, поля, которые есть в классе </a:t>
            </a:r>
            <a:r>
              <a:rPr lang="ru-RU" dirty="0" err="1"/>
              <a:t>Person</a:t>
            </a:r>
            <a:r>
              <a:rPr lang="ru-RU" dirty="0"/>
              <a:t>. Единственное, что не передается при наследовании, это конструкторы базового класса.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57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Наследование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605713" cy="4320480"/>
          </a:xfrm>
        </p:spPr>
        <p:txBody>
          <a:bodyPr/>
          <a:lstStyle/>
          <a:p>
            <a:r>
              <a:rPr lang="ru-RU" dirty="0"/>
              <a:t>Все классы по умолчанию могут наследоваться. Однако здесь есть ряд ограничений:</a:t>
            </a:r>
          </a:p>
          <a:p>
            <a:pPr lvl="1"/>
            <a:r>
              <a:rPr lang="ru-RU" sz="1800" dirty="0"/>
              <a:t>Не поддерживается множественное наследование, класс может наследоваться только от одного класса. Хотя проблема множественного наследования реализуется с помощью концепции интерфейсов.</a:t>
            </a:r>
          </a:p>
          <a:p>
            <a:pPr lvl="1"/>
            <a:r>
              <a:rPr lang="ru-RU" sz="1800" dirty="0"/>
              <a:t>При создании производного класса надо учитывать тип доступа к базовому классу - тип доступа к производному классу должен быть таким же, как и у базового класса, или более строгим. То есть, если базовый класс у нас имеет тип доступа </a:t>
            </a:r>
            <a:r>
              <a:rPr lang="ru-RU" sz="1800" dirty="0" err="1"/>
              <a:t>internal</a:t>
            </a:r>
            <a:r>
              <a:rPr lang="ru-RU" sz="1800" dirty="0"/>
              <a:t>, то производный класс может иметь тип доступа </a:t>
            </a:r>
            <a:r>
              <a:rPr lang="ru-RU" sz="1800" dirty="0" err="1"/>
              <a:t>internal</a:t>
            </a:r>
            <a:r>
              <a:rPr lang="ru-RU" sz="1800" dirty="0"/>
              <a:t> или </a:t>
            </a:r>
            <a:r>
              <a:rPr lang="ru-RU" sz="1800" dirty="0" err="1"/>
              <a:t>private</a:t>
            </a:r>
            <a:r>
              <a:rPr lang="ru-RU" sz="1800" dirty="0"/>
              <a:t>, но не </a:t>
            </a:r>
            <a:r>
              <a:rPr lang="ru-RU" sz="1800" dirty="0" err="1"/>
              <a:t>public</a:t>
            </a:r>
            <a:r>
              <a:rPr lang="ru-RU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2482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Запечатанные классы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605713" cy="4320480"/>
          </a:xfrm>
        </p:spPr>
        <p:txBody>
          <a:bodyPr/>
          <a:lstStyle/>
          <a:p>
            <a:r>
              <a:rPr lang="ru-RU" dirty="0"/>
              <a:t>Если класс объявлен с модификатором </a:t>
            </a:r>
            <a:r>
              <a:rPr lang="ru-RU" dirty="0" err="1"/>
              <a:t>sealed</a:t>
            </a:r>
            <a:r>
              <a:rPr lang="ru-RU" dirty="0"/>
              <a:t>, то от этого класса нельзя наследовать и создавать производные классы. Например, следующий класс не допускает создание наследников: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419681" y="4077072"/>
            <a:ext cx="6730088" cy="2144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u="sng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sealed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class 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private string _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private string _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{ …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{ …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void Display()  { …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808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Ключевое слово </a:t>
            </a:r>
            <a:r>
              <a:rPr lang="en-US" altLang="en-US" dirty="0"/>
              <a:t>base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605713" cy="360040"/>
          </a:xfrm>
        </p:spPr>
        <p:txBody>
          <a:bodyPr/>
          <a:lstStyle/>
          <a:p>
            <a:r>
              <a:rPr lang="ru-RU" dirty="0"/>
              <a:t>Теперь добавим в наши классы конструкторы: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755650" y="3140968"/>
            <a:ext cx="3816350" cy="35804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public Person(string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private string _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private string _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{ …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{ …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void Display()  { …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3140968"/>
            <a:ext cx="3636103" cy="2759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Employee : 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Company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	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Employee(string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string comp)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:base(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Company = comp;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22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Ключевое слово </a:t>
            </a:r>
            <a:r>
              <a:rPr lang="en-US" altLang="en-US" dirty="0"/>
              <a:t>base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605713" cy="360040"/>
          </a:xfrm>
        </p:spPr>
        <p:txBody>
          <a:bodyPr/>
          <a:lstStyle/>
          <a:p>
            <a:r>
              <a:rPr lang="ru-RU" dirty="0"/>
              <a:t>Класс </a:t>
            </a:r>
            <a:r>
              <a:rPr lang="ru-RU" dirty="0" err="1"/>
              <a:t>Person</a:t>
            </a:r>
            <a:r>
              <a:rPr lang="ru-RU" dirty="0"/>
              <a:t> имеет стандартный конструктор, который устанавливает два свойства. Поскольку класс </a:t>
            </a:r>
            <a:r>
              <a:rPr lang="ru-RU" dirty="0" err="1"/>
              <a:t>Employee</a:t>
            </a:r>
            <a:r>
              <a:rPr lang="ru-RU" dirty="0"/>
              <a:t> наследует и устанавливает те же свойства, что и класс </a:t>
            </a:r>
            <a:r>
              <a:rPr lang="ru-RU" dirty="0" err="1"/>
              <a:t>Person</a:t>
            </a:r>
            <a:r>
              <a:rPr lang="ru-RU" dirty="0"/>
              <a:t>, то логично было бы не писать по сто раз код установки, а как-то вызвать соответствующий код класса </a:t>
            </a:r>
            <a:r>
              <a:rPr lang="ru-RU" dirty="0" err="1"/>
              <a:t>Person</a:t>
            </a:r>
            <a:r>
              <a:rPr lang="ru-RU" dirty="0"/>
              <a:t>. </a:t>
            </a:r>
            <a:endParaRPr lang="en-US" dirty="0"/>
          </a:p>
          <a:p>
            <a:pPr lvl="1"/>
            <a:r>
              <a:rPr lang="ru-RU" dirty="0"/>
              <a:t>К тому же свойств, которые надо установить, и параметров может быть гораздо больше.</a:t>
            </a:r>
          </a:p>
          <a:p>
            <a:r>
              <a:rPr lang="ru-RU" dirty="0"/>
              <a:t>С помощью ключевого слова </a:t>
            </a:r>
            <a:r>
              <a:rPr lang="ru-RU" dirty="0" err="1"/>
              <a:t>base</a:t>
            </a:r>
            <a:r>
              <a:rPr lang="ru-RU" dirty="0"/>
              <a:t> мы можем обратиться к </a:t>
            </a:r>
            <a:r>
              <a:rPr lang="ru-RU" dirty="0" err="1"/>
              <a:t>базому</a:t>
            </a:r>
            <a:r>
              <a:rPr lang="ru-RU" dirty="0"/>
              <a:t> классу. В нашем случае в конструкторе класса </a:t>
            </a:r>
            <a:r>
              <a:rPr lang="ru-RU" dirty="0" err="1"/>
              <a:t>Employee</a:t>
            </a:r>
            <a:r>
              <a:rPr lang="ru-RU" dirty="0"/>
              <a:t> нам надо установить имя, фамилию и компанию. Но имя и фамилию мы передаем на установку в конструктор базового класса, то есть в конструктор класса </a:t>
            </a:r>
            <a:r>
              <a:rPr lang="ru-RU" dirty="0" err="1"/>
              <a:t>Person</a:t>
            </a:r>
            <a:r>
              <a:rPr lang="ru-RU" dirty="0"/>
              <a:t>, с помощью выражения </a:t>
            </a:r>
            <a:r>
              <a:rPr lang="ru-RU" dirty="0" err="1"/>
              <a:t>base</a:t>
            </a:r>
            <a:r>
              <a:rPr lang="ru-RU" dirty="0"/>
              <a:t>(</a:t>
            </a:r>
            <a:r>
              <a:rPr lang="ru-RU" dirty="0" err="1"/>
              <a:t>fName</a:t>
            </a:r>
            <a:r>
              <a:rPr lang="ru-RU" dirty="0"/>
              <a:t>, </a:t>
            </a:r>
            <a:r>
              <a:rPr lang="ru-RU" dirty="0" err="1"/>
              <a:t>lName</a:t>
            </a:r>
            <a:r>
              <a:rPr lang="ru-RU" dirty="0"/>
              <a:t>).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3265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37381" y="715652"/>
            <a:ext cx="8058150" cy="990600"/>
          </a:xfrm>
        </p:spPr>
        <p:txBody>
          <a:bodyPr/>
          <a:lstStyle/>
          <a:p>
            <a:r>
              <a:rPr lang="ru-RU" altLang="en-US" dirty="0"/>
              <a:t>Конструкторы в производных классах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605713" cy="360040"/>
          </a:xfrm>
        </p:spPr>
        <p:txBody>
          <a:bodyPr/>
          <a:lstStyle/>
          <a:p>
            <a:r>
              <a:rPr lang="ru-RU" dirty="0"/>
              <a:t>Конструкторы не передаются производному классу при наследовании. </a:t>
            </a:r>
          </a:p>
          <a:p>
            <a:r>
              <a:rPr lang="ru-RU" dirty="0"/>
              <a:t>Если в базовом классе не </a:t>
            </a:r>
            <a:r>
              <a:rPr lang="ru-RU" dirty="0" err="1"/>
              <a:t>опредлен</a:t>
            </a:r>
            <a:r>
              <a:rPr lang="ru-RU" dirty="0"/>
              <a:t> конструктор по умолчанию без параметров, а только конструкторы с параметрами (как в случае с базовым классом </a:t>
            </a:r>
            <a:r>
              <a:rPr lang="ru-RU" dirty="0" err="1"/>
              <a:t>Person</a:t>
            </a:r>
            <a:r>
              <a:rPr lang="ru-RU" dirty="0"/>
              <a:t>), то в производном классе мы обязательно должны вызвать один из этих конструкторов через ключевое слово </a:t>
            </a:r>
            <a:r>
              <a:rPr lang="ru-RU" dirty="0" err="1"/>
              <a:t>base</a:t>
            </a:r>
            <a:r>
              <a:rPr lang="ru-RU" dirty="0"/>
              <a:t>. </a:t>
            </a:r>
          </a:p>
          <a:p>
            <a:r>
              <a:rPr lang="ru-RU" dirty="0"/>
              <a:t>Например, из класса </a:t>
            </a:r>
            <a:r>
              <a:rPr lang="ru-RU" dirty="0" err="1"/>
              <a:t>Employee</a:t>
            </a:r>
            <a:r>
              <a:rPr lang="ru-RU" dirty="0"/>
              <a:t> уберем определение конструктора: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248991" y="5517232"/>
            <a:ext cx="4834930" cy="913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Employee : 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Company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51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37381" y="715652"/>
            <a:ext cx="8058150" cy="990600"/>
          </a:xfrm>
        </p:spPr>
        <p:txBody>
          <a:bodyPr/>
          <a:lstStyle/>
          <a:p>
            <a:r>
              <a:rPr lang="ru-RU" altLang="en-US" dirty="0"/>
              <a:t>Конструкторы в производных классах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4077072"/>
            <a:ext cx="7605713" cy="2780928"/>
          </a:xfrm>
        </p:spPr>
        <p:txBody>
          <a:bodyPr/>
          <a:lstStyle/>
          <a:p>
            <a:r>
              <a:rPr lang="ru-RU" dirty="0"/>
              <a:t>В данном случае мы получим ошибку, так как класс </a:t>
            </a:r>
            <a:r>
              <a:rPr lang="ru-RU" dirty="0" err="1"/>
              <a:t>Employee</a:t>
            </a:r>
            <a:r>
              <a:rPr lang="ru-RU" dirty="0"/>
              <a:t> не соответствует классу </a:t>
            </a:r>
            <a:r>
              <a:rPr lang="ru-RU" dirty="0" err="1"/>
              <a:t>Person</a:t>
            </a:r>
            <a:r>
              <a:rPr lang="ru-RU" dirty="0"/>
              <a:t>, а именно не вызывает конструктор базового класса. </a:t>
            </a:r>
          </a:p>
          <a:p>
            <a:r>
              <a:rPr lang="ru-RU" dirty="0"/>
              <a:t>Даже если бы мы добавили какой-нибудь конструктор, который бы устанавливал все те же свойства, то мы все равно бы получили ошибку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248991" y="2564904"/>
            <a:ext cx="4834930" cy="913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Employee : 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Company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6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ООП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6882" y="2636912"/>
            <a:ext cx="7852431" cy="3672408"/>
          </a:xfrm>
        </p:spPr>
        <p:txBody>
          <a:bodyPr/>
          <a:lstStyle/>
          <a:p>
            <a:r>
              <a:rPr lang="ru-RU" altLang="en-US" sz="2400" dirty="0"/>
              <a:t>Объектно-ориентированное программирование это методология программирования, основанная на представлении программы в виде совокупности объектов, каждый из которых является экземпляром определенного класса, а классы образуют иерархию наследования.</a:t>
            </a:r>
            <a:endParaRPr lang="en-NZ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37381" y="715652"/>
            <a:ext cx="8058150" cy="990600"/>
          </a:xfrm>
        </p:spPr>
        <p:txBody>
          <a:bodyPr/>
          <a:lstStyle/>
          <a:p>
            <a:r>
              <a:rPr lang="ru-RU" altLang="en-US" dirty="0"/>
              <a:t>Конструкторы в производных классах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605713" cy="1440160"/>
          </a:xfrm>
        </p:spPr>
        <p:txBody>
          <a:bodyPr/>
          <a:lstStyle/>
          <a:p>
            <a:r>
              <a:rPr lang="ru-RU" dirty="0"/>
              <a:t>То есть в классе </a:t>
            </a:r>
            <a:r>
              <a:rPr lang="ru-RU" dirty="0" err="1"/>
              <a:t>Employee</a:t>
            </a:r>
            <a:r>
              <a:rPr lang="ru-RU" dirty="0"/>
              <a:t> через ключевое слово </a:t>
            </a:r>
            <a:r>
              <a:rPr lang="ru-RU" dirty="0" err="1"/>
              <a:t>base</a:t>
            </a:r>
            <a:r>
              <a:rPr lang="ru-RU" dirty="0"/>
              <a:t> надо явным образом вызвать конструктор класса </a:t>
            </a:r>
            <a:r>
              <a:rPr lang="ru-RU" dirty="0" err="1"/>
              <a:t>Person</a:t>
            </a:r>
            <a:r>
              <a:rPr lang="ru-RU" dirty="0"/>
              <a:t>: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380554" y="3318955"/>
            <a:ext cx="6571803" cy="1118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public Employee(string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string comp)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: base(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Company = comp;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863600" y="4797152"/>
            <a:ext cx="760571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685800" indent="-282575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95885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233488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508125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dirty="0"/>
              <a:t>Либо в качестве альтернативы мы могли бы определить в базовом классе конструктор без параметров</a:t>
            </a:r>
          </a:p>
          <a:p>
            <a:pPr eaLnBrk="1" hangingPunct="1"/>
            <a:r>
              <a:rPr lang="ru-RU" dirty="0"/>
              <a:t>Тогда в любом конструкторе производного класса, где нет обращения конструктору базового класса, все равно неявно вызывался бы этот конструктор по умолчанию.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45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37381" y="715652"/>
            <a:ext cx="8058150" cy="990600"/>
          </a:xfrm>
        </p:spPr>
        <p:txBody>
          <a:bodyPr/>
          <a:lstStyle/>
          <a:p>
            <a:r>
              <a:rPr lang="ru-RU" altLang="en-US" dirty="0"/>
              <a:t>Полиморфизм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605713" cy="4248472"/>
          </a:xfrm>
        </p:spPr>
        <p:txBody>
          <a:bodyPr/>
          <a:lstStyle/>
          <a:p>
            <a:r>
              <a:rPr lang="ru-RU" dirty="0"/>
              <a:t>Полиморфизм является третьим ключевым аспектом объектно-ориентированного программирования и предполагает способность к изменению функционала, унаследованного от базового класса. </a:t>
            </a:r>
          </a:p>
          <a:p>
            <a:r>
              <a:rPr lang="ru-RU" dirty="0"/>
              <a:t>Полиморфизм предполагает определение полиморфного интерфейса в базовом классе - набор членов класса, которые могут быть переопределены в классе-наследнике. Методы, которые мы хотим сделать доступными для переопределения, в базовом классе помечается модификатором </a:t>
            </a:r>
            <a:r>
              <a:rPr lang="ru-RU" dirty="0" err="1"/>
              <a:t>virtual</a:t>
            </a:r>
            <a:r>
              <a:rPr lang="ru-RU" dirty="0"/>
              <a:t>. </a:t>
            </a:r>
          </a:p>
          <a:p>
            <a:r>
              <a:rPr lang="ru-RU" dirty="0"/>
              <a:t>Такие методы называют виртуальными. Они и представляют полиморфный интерфейс.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2074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37381" y="715652"/>
            <a:ext cx="8058150" cy="990600"/>
          </a:xfrm>
        </p:spPr>
        <p:txBody>
          <a:bodyPr/>
          <a:lstStyle/>
          <a:p>
            <a:r>
              <a:rPr lang="ru-RU" altLang="en-US" dirty="0"/>
              <a:t>Полиморфизм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564904"/>
            <a:ext cx="7605713" cy="3816424"/>
          </a:xfrm>
        </p:spPr>
        <p:txBody>
          <a:bodyPr/>
          <a:lstStyle/>
          <a:p>
            <a:r>
              <a:rPr lang="ru-RU" sz="2400" dirty="0"/>
              <a:t>При определении класса-наследника и наследовании методов базового класса мы можем выбрать одну из следующих стратегий:</a:t>
            </a:r>
          </a:p>
          <a:p>
            <a:pPr lvl="1"/>
            <a:r>
              <a:rPr lang="ru-RU" sz="2000" dirty="0"/>
              <a:t>Обычное наследование всех членов базового класса в классе-наследнике</a:t>
            </a:r>
          </a:p>
          <a:p>
            <a:pPr lvl="1"/>
            <a:r>
              <a:rPr lang="ru-RU" sz="2000" dirty="0"/>
              <a:t>Переопределение членов базового класса в классе-наследнике</a:t>
            </a:r>
          </a:p>
          <a:p>
            <a:pPr lvl="1"/>
            <a:r>
              <a:rPr lang="ru-RU" sz="2000" dirty="0"/>
              <a:t>Скрытие членов базового класса в классе-наследнике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2795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37381" y="715652"/>
            <a:ext cx="8058150" cy="990600"/>
          </a:xfrm>
        </p:spPr>
        <p:txBody>
          <a:bodyPr/>
          <a:lstStyle/>
          <a:p>
            <a:r>
              <a:rPr lang="ru-RU" altLang="en-US" dirty="0"/>
              <a:t>Полиморфизм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605713" cy="1440160"/>
          </a:xfrm>
        </p:spPr>
        <p:txBody>
          <a:bodyPr/>
          <a:lstStyle/>
          <a:p>
            <a:r>
              <a:rPr lang="ru-RU" dirty="0"/>
              <a:t>Первая стратегия довольно проста. Допустим, есть следующая пара классов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Employee</a:t>
            </a:r>
            <a:r>
              <a:rPr lang="ru-RU" dirty="0"/>
              <a:t>: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429145" y="3099298"/>
            <a:ext cx="4680520" cy="35804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Person(string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virtual void Display()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+ " " +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2274" y="3479328"/>
            <a:ext cx="3601494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Employee : 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Company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Employee(string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string comp)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:base(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Company = comp;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94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37381" y="715652"/>
            <a:ext cx="8058150" cy="990600"/>
          </a:xfrm>
        </p:spPr>
        <p:txBody>
          <a:bodyPr/>
          <a:lstStyle/>
          <a:p>
            <a:r>
              <a:rPr lang="ru-RU" altLang="en-US" dirty="0"/>
              <a:t>Полиморфизм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605713" cy="1440160"/>
          </a:xfrm>
        </p:spPr>
        <p:txBody>
          <a:bodyPr/>
          <a:lstStyle/>
          <a:p>
            <a:r>
              <a:rPr lang="ru-RU" dirty="0"/>
              <a:t>В базовом классе </a:t>
            </a:r>
            <a:r>
              <a:rPr lang="ru-RU" dirty="0" err="1"/>
              <a:t>Person</a:t>
            </a:r>
            <a:r>
              <a:rPr lang="ru-RU" dirty="0"/>
              <a:t> метод </a:t>
            </a:r>
            <a:r>
              <a:rPr lang="ru-RU" dirty="0" err="1"/>
              <a:t>Display</a:t>
            </a:r>
            <a:r>
              <a:rPr lang="ru-RU" dirty="0"/>
              <a:t>() определен с модификаторами </a:t>
            </a:r>
            <a:r>
              <a:rPr lang="ru-RU" dirty="0" err="1"/>
              <a:t>virtual</a:t>
            </a:r>
            <a:r>
              <a:rPr lang="ru-RU" dirty="0"/>
              <a:t>, поэтому данный метод может быть переопределен. </a:t>
            </a:r>
          </a:p>
          <a:p>
            <a:r>
              <a:rPr lang="ru-RU" dirty="0"/>
              <a:t>Но класс </a:t>
            </a:r>
            <a:r>
              <a:rPr lang="ru-RU" dirty="0" err="1"/>
              <a:t>Employee</a:t>
            </a:r>
            <a:r>
              <a:rPr lang="ru-RU" dirty="0"/>
              <a:t> наследует его как есть: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70012" y="4005064"/>
            <a:ext cx="7992888" cy="2349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static void Main(string[]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Person p1 = new Person("Bill", "Gates");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p1.Display(); //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вызов метода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Display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из класса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Person p2 = new Employee("Tom", "Johns", "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UnitBank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p2.Display(); //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вызов метода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Display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из класса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Employee p3 = new Employee("Sam", "Toms", "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CreditBank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p3.Display(); //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вызов метода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Display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из класса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Console.Read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();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03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37381" y="715652"/>
            <a:ext cx="8058150" cy="990600"/>
          </a:xfrm>
        </p:spPr>
        <p:txBody>
          <a:bodyPr/>
          <a:lstStyle/>
          <a:p>
            <a:r>
              <a:rPr lang="ru-RU" altLang="en-US" dirty="0"/>
              <a:t>Полиморфизм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500" y="2492896"/>
            <a:ext cx="7992888" cy="2349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static void Main(string[]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Person p1 = new Person("Bill", "Gates");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p1.Display(); //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вызов метода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Display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из класса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Person p2 = new Employee("Tom", "Johns", "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UnitBank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p2.Display(); //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вызов метода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Display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из класса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Employee p3 = new Employee("Sam", "Toms", "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CreditBank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p3.Display(); //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вызов метода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Display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из класса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Console.Read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();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08610" y="4908821"/>
            <a:ext cx="7605713" cy="1440160"/>
          </a:xfrm>
        </p:spPr>
        <p:txBody>
          <a:bodyPr/>
          <a:lstStyle/>
          <a:p>
            <a:r>
              <a:rPr lang="ru-RU" dirty="0"/>
              <a:t>Консольный вывод: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03" y="5301208"/>
            <a:ext cx="7799238" cy="145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04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37381" y="715652"/>
            <a:ext cx="8058150" cy="990600"/>
          </a:xfrm>
        </p:spPr>
        <p:txBody>
          <a:bodyPr/>
          <a:lstStyle/>
          <a:p>
            <a:r>
              <a:rPr lang="ru-RU" altLang="en-US" dirty="0"/>
              <a:t>Полиморфизм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605713" cy="1440160"/>
          </a:xfrm>
        </p:spPr>
        <p:txBody>
          <a:bodyPr/>
          <a:lstStyle/>
          <a:p>
            <a:r>
              <a:rPr lang="ru-RU" dirty="0"/>
              <a:t>Вторая стратегия - переопределение методов базового класса в классе-наследнике предполагает использование ключевого слова </a:t>
            </a:r>
            <a:r>
              <a:rPr lang="ru-RU" dirty="0" err="1"/>
              <a:t>override</a:t>
            </a:r>
            <a:r>
              <a:rPr lang="ru-RU" dirty="0"/>
              <a:t>: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70012" y="3429000"/>
            <a:ext cx="7992888" cy="3172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Employee : 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Company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Employee(string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string comp)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:base(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Company = comp;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</a:t>
            </a:r>
            <a:r>
              <a:rPr lang="en-US" sz="1400" u="sng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override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void Display()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+ " " +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+ "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работает в компании "+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Company);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67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37381" y="715652"/>
            <a:ext cx="8058150" cy="990600"/>
          </a:xfrm>
        </p:spPr>
        <p:txBody>
          <a:bodyPr/>
          <a:lstStyle/>
          <a:p>
            <a:r>
              <a:rPr lang="ru-RU" altLang="en-US" dirty="0"/>
              <a:t>Полиморфизм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500" y="2492896"/>
            <a:ext cx="7992888" cy="17363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Person p1 = new Person("Bill", "Gates");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p1.Display(); //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вызов метода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Display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из класса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Person p2 = new Employee("Tom", "Johns", "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UnitBank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p2.Display(); //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вызов метода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Display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из класса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 p3 = new Employee("Sam", "Toms", "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CreditBank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p3.Display(); //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вызов метода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Display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из класса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29603" y="4437112"/>
            <a:ext cx="7605713" cy="1440160"/>
          </a:xfrm>
        </p:spPr>
        <p:txBody>
          <a:bodyPr/>
          <a:lstStyle/>
          <a:p>
            <a:r>
              <a:rPr lang="ru-RU" dirty="0"/>
              <a:t>Консольный вывод: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7" y="5046745"/>
            <a:ext cx="8038905" cy="14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30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37381" y="715652"/>
            <a:ext cx="8058150" cy="990600"/>
          </a:xfrm>
        </p:spPr>
        <p:txBody>
          <a:bodyPr/>
          <a:lstStyle/>
          <a:p>
            <a:r>
              <a:rPr lang="ru-RU" altLang="en-US" dirty="0"/>
              <a:t>Полиморфизм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605713" cy="1440160"/>
          </a:xfrm>
        </p:spPr>
        <p:txBody>
          <a:bodyPr/>
          <a:lstStyle/>
          <a:p>
            <a:r>
              <a:rPr lang="ru-RU" dirty="0"/>
              <a:t>При третьей стратегии можно просто определить в классе-наследнике метод с тем же именем, без переопределения с помощью слова </a:t>
            </a:r>
            <a:r>
              <a:rPr lang="ru-RU" dirty="0" err="1"/>
              <a:t>override</a:t>
            </a:r>
            <a:r>
              <a:rPr lang="ru-RU" dirty="0"/>
              <a:t>: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70012" y="3429000"/>
            <a:ext cx="7992888" cy="3172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Employee : 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Company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Employee(string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string comp)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:base(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Company = comp;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</a:t>
            </a:r>
            <a:r>
              <a:rPr lang="en-US" sz="1400" u="sng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void Display()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+ " " +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+ "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работает в компании "+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Company);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3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37381" y="715652"/>
            <a:ext cx="8058150" cy="990600"/>
          </a:xfrm>
        </p:spPr>
        <p:txBody>
          <a:bodyPr/>
          <a:lstStyle/>
          <a:p>
            <a:r>
              <a:rPr lang="ru-RU" altLang="en-US" dirty="0"/>
              <a:t>Полиморфизм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500" y="2492896"/>
            <a:ext cx="7992888" cy="17363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Person p1 = new Person("Bill", "Gates");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p1.Display(); //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вызов метода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Display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из класса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Person p2 = new Employee("Tom", "Johns", "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UnitBank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p2.Display(); //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вызов метода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Display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из класса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 p3 = new Employee("Sam", "Toms", "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CreditBank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");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p3.Display(); //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вызов метода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Display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из класса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Employee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729603" y="4437112"/>
            <a:ext cx="7605713" cy="1440160"/>
          </a:xfrm>
        </p:spPr>
        <p:txBody>
          <a:bodyPr/>
          <a:lstStyle/>
          <a:p>
            <a:r>
              <a:rPr lang="ru-RU" dirty="0"/>
              <a:t>Консольный вывод: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81" y="5041025"/>
            <a:ext cx="8051007" cy="134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2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ООП: основные понятия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9701" y="3144929"/>
            <a:ext cx="3832087" cy="1576253"/>
          </a:xfrm>
        </p:spPr>
        <p:txBody>
          <a:bodyPr/>
          <a:lstStyle/>
          <a:p>
            <a:r>
              <a:rPr lang="ru-RU" altLang="en-US" sz="2400" dirty="0"/>
              <a:t>Полиморфизм</a:t>
            </a:r>
          </a:p>
          <a:p>
            <a:endParaRPr lang="ru-RU" altLang="en-US" sz="2400" dirty="0"/>
          </a:p>
          <a:p>
            <a:r>
              <a:rPr lang="ru-RU" altLang="en-US" sz="2400" dirty="0"/>
              <a:t>Класс</a:t>
            </a:r>
          </a:p>
          <a:p>
            <a:endParaRPr lang="ru-RU" altLang="en-US" sz="2400" dirty="0"/>
          </a:p>
          <a:p>
            <a:r>
              <a:rPr lang="ru-RU" altLang="en-US" sz="2400" dirty="0"/>
              <a:t>Объект</a:t>
            </a:r>
            <a:endParaRPr lang="en-NZ" alt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31788" y="3144929"/>
            <a:ext cx="388843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685800" indent="-282575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95885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233488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508125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altLang="en-US" sz="2400" dirty="0"/>
              <a:t>Абстракция данных</a:t>
            </a:r>
          </a:p>
          <a:p>
            <a:pPr eaLnBrk="1" hangingPunct="1"/>
            <a:endParaRPr lang="ru-RU" altLang="en-US" sz="2400" dirty="0"/>
          </a:p>
          <a:p>
            <a:pPr eaLnBrk="1" hangingPunct="1"/>
            <a:r>
              <a:rPr lang="ru-RU" altLang="en-US" sz="2400" dirty="0"/>
              <a:t>Инкапсуляция</a:t>
            </a:r>
          </a:p>
          <a:p>
            <a:pPr eaLnBrk="1" hangingPunct="1"/>
            <a:endParaRPr lang="ru-RU" altLang="en-US" sz="2400" dirty="0"/>
          </a:p>
          <a:p>
            <a:pPr eaLnBrk="1" hangingPunct="1"/>
            <a:r>
              <a:rPr lang="ru-RU" altLang="en-US" sz="2400" dirty="0"/>
              <a:t>Наследование</a:t>
            </a:r>
            <a:endParaRPr lang="en-NZ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9298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Запечатанные методы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605713" cy="4320480"/>
          </a:xfrm>
        </p:spPr>
        <p:txBody>
          <a:bodyPr/>
          <a:lstStyle/>
          <a:p>
            <a:r>
              <a:rPr lang="ru-RU" dirty="0"/>
              <a:t>Также можно запретить переопределение методов и свойств. </a:t>
            </a:r>
          </a:p>
          <a:p>
            <a:r>
              <a:rPr lang="ru-RU" dirty="0"/>
              <a:t>В этом случае их надо объявлять с модификатором </a:t>
            </a:r>
            <a:r>
              <a:rPr lang="ru-RU" dirty="0" err="1"/>
              <a:t>sealed</a:t>
            </a:r>
            <a:r>
              <a:rPr lang="ru-RU" dirty="0"/>
              <a:t>: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419681" y="3480152"/>
            <a:ext cx="6730088" cy="2967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Employee : 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Company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Employee(string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string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string comp)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    :base(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Company = comp;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override </a:t>
            </a:r>
            <a:r>
              <a:rPr lang="en-NZ" sz="1400" u="sng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sealed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void Display()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base.Display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68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Абстрактные классы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492896"/>
            <a:ext cx="7605713" cy="4176464"/>
          </a:xfrm>
        </p:spPr>
        <p:txBody>
          <a:bodyPr/>
          <a:lstStyle/>
          <a:p>
            <a:r>
              <a:rPr lang="ru-RU" dirty="0"/>
              <a:t>Кроме обычных классов в C# есть абстрактные классы. Абстрактный класс похож на обычный класс. </a:t>
            </a:r>
          </a:p>
          <a:p>
            <a:r>
              <a:rPr lang="ru-RU" dirty="0"/>
              <a:t>Он также может иметь переменные, методы, конструкторы, свойства. </a:t>
            </a:r>
          </a:p>
          <a:p>
            <a:pPr lvl="1"/>
            <a:r>
              <a:rPr lang="ru-RU" dirty="0"/>
              <a:t>Но мы не можем создать объект или экземпляр абстрактного класса. </a:t>
            </a:r>
          </a:p>
          <a:p>
            <a:r>
              <a:rPr lang="ru-RU" dirty="0"/>
              <a:t>Абстрактные классы лишь предоставляют базовый функционал для классов-наследников. А производные классы уже реализуют этот функционал.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1973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Абстрактные классы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3068960"/>
            <a:ext cx="7605713" cy="3600400"/>
          </a:xfrm>
        </p:spPr>
        <p:txBody>
          <a:bodyPr/>
          <a:lstStyle/>
          <a:p>
            <a:r>
              <a:rPr lang="ru-RU" dirty="0"/>
              <a:t>При определении абстрактных классов используется ключевое слово </a:t>
            </a:r>
            <a:r>
              <a:rPr lang="ru-RU" dirty="0" err="1"/>
              <a:t>abstract</a:t>
            </a:r>
            <a:r>
              <a:rPr lang="ru-RU" dirty="0"/>
              <a:t>: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301412" y="4149080"/>
            <a:ext cx="6730088" cy="1120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abstract class Human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Length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double Weight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16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Абстрактные классы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605713" cy="1224136"/>
          </a:xfrm>
        </p:spPr>
        <p:txBody>
          <a:bodyPr/>
          <a:lstStyle/>
          <a:p>
            <a:r>
              <a:rPr lang="ru-RU" dirty="0"/>
              <a:t>Кроме обычных методов абстрактный класс может иметь абстрактные методы. Подобные методы определяются с помощью ключевого слова </a:t>
            </a:r>
            <a:r>
              <a:rPr lang="ru-RU" dirty="0" err="1"/>
              <a:t>abstract</a:t>
            </a:r>
            <a:r>
              <a:rPr lang="ru-RU" dirty="0"/>
              <a:t> и не имеют никакого функционала: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301412" y="3633512"/>
            <a:ext cx="6730088" cy="5052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	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public abstract void Display();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863600" y="4293096"/>
            <a:ext cx="7605713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685800" indent="-282575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95885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233488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508125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dirty="0"/>
              <a:t>При этом производный класс обязан переопределить и реализовать все абстрактные методы и свойства, которые имеются в базовом абстрактном классе. </a:t>
            </a:r>
          </a:p>
          <a:p>
            <a:pPr eaLnBrk="1" hangingPunct="1"/>
            <a:r>
              <a:rPr lang="ru-RU" dirty="0"/>
              <a:t>При переопределении в производном классе такой метод также объявляется с модификатором </a:t>
            </a:r>
            <a:r>
              <a:rPr lang="ru-RU" dirty="0" err="1"/>
              <a:t>override</a:t>
            </a:r>
            <a:r>
              <a:rPr lang="ru-RU" dirty="0"/>
              <a:t>. Также следует учесть, что если класс имеет хотя бы одно абстрактное свойство или метод, то он должен быть определен как абстрактный.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4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Абстрактные классы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605713" cy="4104456"/>
          </a:xfrm>
        </p:spPr>
        <p:txBody>
          <a:bodyPr/>
          <a:lstStyle/>
          <a:p>
            <a:r>
              <a:rPr lang="ru-RU" sz="2400" dirty="0"/>
              <a:t>Абстрактные методы также, как и виртуальные, являются частью полиморфного интерфейса. </a:t>
            </a:r>
          </a:p>
          <a:p>
            <a:r>
              <a:rPr lang="ru-RU" sz="2400" dirty="0"/>
              <a:t>Но если в случае с виртуальными методами мы говорим, что класс-наследник наследует реализацию, то в случае с абстрактными методами наследуется интерфейс, представленный этими абстрактными методами.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564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Абстрактные классы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605713" cy="4104456"/>
          </a:xfrm>
        </p:spPr>
        <p:txBody>
          <a:bodyPr/>
          <a:lstStyle/>
          <a:p>
            <a:r>
              <a:rPr lang="ru-RU" sz="2000" dirty="0"/>
              <a:t>Зачем нужны абстрактные классы? </a:t>
            </a:r>
          </a:p>
          <a:p>
            <a:pPr lvl="1"/>
            <a:r>
              <a:rPr lang="ru-RU" sz="1800" dirty="0"/>
              <a:t>Допустим, в нашей программе для банковского сектора мы можем определить три класса: </a:t>
            </a:r>
            <a:r>
              <a:rPr lang="ru-RU" sz="1800" dirty="0" err="1"/>
              <a:t>Person</a:t>
            </a:r>
            <a:r>
              <a:rPr lang="ru-RU" sz="1800" dirty="0"/>
              <a:t>, который описывает человека, </a:t>
            </a:r>
            <a:r>
              <a:rPr lang="ru-RU" sz="1800" dirty="0" err="1"/>
              <a:t>Employee</a:t>
            </a:r>
            <a:r>
              <a:rPr lang="ru-RU" sz="1800" dirty="0"/>
              <a:t>, который описывает сотрудника банка, и класс </a:t>
            </a:r>
            <a:r>
              <a:rPr lang="ru-RU" sz="1800" dirty="0" err="1"/>
              <a:t>Client</a:t>
            </a:r>
            <a:r>
              <a:rPr lang="ru-RU" sz="1800" dirty="0"/>
              <a:t>, который будет представлять клиента банка. </a:t>
            </a:r>
          </a:p>
          <a:p>
            <a:pPr lvl="1"/>
            <a:r>
              <a:rPr lang="ru-RU" sz="1800" dirty="0"/>
              <a:t>Очевидно, что классы </a:t>
            </a:r>
            <a:r>
              <a:rPr lang="ru-RU" sz="1800" dirty="0" err="1"/>
              <a:t>Employee</a:t>
            </a:r>
            <a:r>
              <a:rPr lang="ru-RU" sz="1800" dirty="0"/>
              <a:t> и </a:t>
            </a:r>
            <a:r>
              <a:rPr lang="ru-RU" sz="1800" dirty="0" err="1"/>
              <a:t>Client</a:t>
            </a:r>
            <a:r>
              <a:rPr lang="ru-RU" sz="1800" dirty="0"/>
              <a:t> будут производными от класса </a:t>
            </a:r>
            <a:r>
              <a:rPr lang="ru-RU" sz="1800" dirty="0" err="1"/>
              <a:t>Person</a:t>
            </a:r>
            <a:r>
              <a:rPr lang="ru-RU" sz="1800" dirty="0"/>
              <a:t>. И так как все объекты будут представлять либо сотрудника банка, либо клиента, то напрямую мы от класса </a:t>
            </a:r>
            <a:r>
              <a:rPr lang="ru-RU" sz="1800" dirty="0" err="1"/>
              <a:t>Person</a:t>
            </a:r>
            <a:r>
              <a:rPr lang="ru-RU" sz="1800" dirty="0"/>
              <a:t> создавать объекты не будем. </a:t>
            </a:r>
          </a:p>
          <a:p>
            <a:pPr lvl="1"/>
            <a:r>
              <a:rPr lang="ru-RU" sz="1800" dirty="0"/>
              <a:t>Поэтому имеет смысл сделать его абстрактным.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5328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37381" y="715652"/>
            <a:ext cx="8058150" cy="990600"/>
          </a:xfrm>
        </p:spPr>
        <p:txBody>
          <a:bodyPr/>
          <a:lstStyle/>
          <a:p>
            <a:r>
              <a:rPr lang="ru-RU" altLang="en-US" dirty="0"/>
              <a:t>Абстрактные классы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656845"/>
            <a:ext cx="3096344" cy="35804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abstract class Person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{ get; 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{get;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Person(string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abstract void Display();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2" y="2656845"/>
            <a:ext cx="5040560" cy="35804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Client : Person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Bank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Client(string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string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string comp)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: base(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Bank = comp;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override void Display()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FirstName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+ " " +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LastName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+ "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имеет счет в банке " +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Bank);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96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37381" y="715652"/>
            <a:ext cx="8058150" cy="990600"/>
          </a:xfrm>
        </p:spPr>
        <p:txBody>
          <a:bodyPr/>
          <a:lstStyle/>
          <a:p>
            <a:r>
              <a:rPr lang="ru-RU" altLang="en-US" dirty="0"/>
              <a:t>Объекты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605713" cy="4104456"/>
          </a:xfrm>
        </p:spPr>
        <p:txBody>
          <a:bodyPr/>
          <a:lstStyle/>
          <a:p>
            <a:r>
              <a:rPr lang="ru-RU" sz="2000" dirty="0"/>
              <a:t>В начале всей цепочки наследования классов находится класс </a:t>
            </a:r>
            <a:r>
              <a:rPr lang="ru-RU" sz="2000" dirty="0" err="1"/>
              <a:t>System.Object</a:t>
            </a:r>
            <a:r>
              <a:rPr lang="ru-RU" sz="2000" dirty="0"/>
              <a:t>. </a:t>
            </a:r>
          </a:p>
          <a:p>
            <a:r>
              <a:rPr lang="ru-RU" sz="2000" dirty="0"/>
              <a:t>Все остальные классы, даже те, которые мы добавляем в свой проект, а также базовые типы, такие как System.Int32, являются неявно производными от класса </a:t>
            </a:r>
            <a:r>
              <a:rPr lang="ru-RU" sz="2000" dirty="0" err="1"/>
              <a:t>Object</a:t>
            </a:r>
            <a:r>
              <a:rPr lang="ru-RU" sz="2000" dirty="0"/>
              <a:t>. </a:t>
            </a:r>
          </a:p>
          <a:p>
            <a:r>
              <a:rPr lang="ru-RU" sz="2000" dirty="0"/>
              <a:t>Даже если мы не указываем класс </a:t>
            </a:r>
            <a:r>
              <a:rPr lang="ru-RU" sz="2000" dirty="0" err="1"/>
              <a:t>Object</a:t>
            </a:r>
            <a:r>
              <a:rPr lang="ru-RU" sz="2000" dirty="0"/>
              <a:t> в качестве базового, по умолчанию неявно класс </a:t>
            </a:r>
            <a:r>
              <a:rPr lang="ru-RU" sz="2000" dirty="0" err="1"/>
              <a:t>Object</a:t>
            </a:r>
            <a:r>
              <a:rPr lang="ru-RU" sz="2000" dirty="0"/>
              <a:t> все равно стоит на вершине иерархии наследования. Поэтому все типы и классы могут реализовать те методы, которые определены в классе Класс </a:t>
            </a:r>
            <a:r>
              <a:rPr lang="ru-RU" sz="2000" dirty="0" err="1"/>
              <a:t>System.Object</a:t>
            </a:r>
            <a:r>
              <a:rPr lang="ru-RU" sz="2000" dirty="0"/>
              <a:t>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1331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37381" y="715652"/>
            <a:ext cx="8058150" cy="990600"/>
          </a:xfrm>
        </p:spPr>
        <p:txBody>
          <a:bodyPr/>
          <a:lstStyle/>
          <a:p>
            <a:r>
              <a:rPr lang="ru-RU" altLang="en-US" dirty="0"/>
              <a:t>Объекты: </a:t>
            </a:r>
            <a:r>
              <a:rPr lang="en-US" altLang="en-US" dirty="0" err="1"/>
              <a:t>ToString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605713" cy="1157573"/>
          </a:xfrm>
        </p:spPr>
        <p:txBody>
          <a:bodyPr/>
          <a:lstStyle/>
          <a:p>
            <a:r>
              <a:rPr lang="ru-RU" sz="2000" dirty="0"/>
              <a:t>Метод </a:t>
            </a:r>
            <a:r>
              <a:rPr lang="ru-RU" sz="2000" dirty="0" err="1"/>
              <a:t>ToString</a:t>
            </a:r>
            <a:r>
              <a:rPr lang="ru-RU" sz="2000" dirty="0"/>
              <a:t> служит для получения строкового представления данного объекта. Для базовых типов просто будет выводиться их строковое значение: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743354" y="3589953"/>
            <a:ext cx="5846204" cy="1118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5;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i.ToString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()); //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выведет число 5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double d = 3.5;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d.ToString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()); //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выведет число 3,5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089818" y="5085184"/>
            <a:ext cx="760571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685800" indent="-282575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95885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233488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508125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sz="2000" dirty="0"/>
              <a:t>Для классов же этот метод выводит полное название класса с указанием пространства имен, в котором определен этот класс. </a:t>
            </a:r>
          </a:p>
          <a:p>
            <a:pPr eaLnBrk="1" hangingPunct="1"/>
            <a:r>
              <a:rPr lang="ru-RU" sz="2000" dirty="0"/>
              <a:t>И мы можем переопределить данный метод.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49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37381" y="715652"/>
            <a:ext cx="8058150" cy="990600"/>
          </a:xfrm>
        </p:spPr>
        <p:txBody>
          <a:bodyPr/>
          <a:lstStyle/>
          <a:p>
            <a:r>
              <a:rPr lang="ru-RU" altLang="en-US" dirty="0"/>
              <a:t>Объекты: </a:t>
            </a:r>
            <a:r>
              <a:rPr lang="en-US" altLang="en-US" dirty="0" err="1"/>
              <a:t>GetType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63600" y="2348880"/>
            <a:ext cx="7831931" cy="1157573"/>
          </a:xfrm>
        </p:spPr>
        <p:txBody>
          <a:bodyPr/>
          <a:lstStyle/>
          <a:p>
            <a:r>
              <a:rPr lang="ru-RU" sz="2000" dirty="0"/>
              <a:t>Метод </a:t>
            </a:r>
            <a:r>
              <a:rPr lang="ru-RU" sz="2000" dirty="0" err="1"/>
              <a:t>GetType</a:t>
            </a:r>
            <a:r>
              <a:rPr lang="ru-RU" sz="2000" dirty="0"/>
              <a:t> позволяет получить тип данного объекта: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743354" y="2927666"/>
            <a:ext cx="5846204" cy="5052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Animal anim = new Animal();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Console.WriteLine(anim.GetType());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863599" y="3506453"/>
            <a:ext cx="760571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685800" indent="-282575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95885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233488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508125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sz="2000" dirty="0"/>
              <a:t>Например, у нас есть иерархия классов, где классы </a:t>
            </a:r>
            <a:r>
              <a:rPr lang="ru-RU" sz="2000" dirty="0" err="1"/>
              <a:t>Employee</a:t>
            </a:r>
            <a:r>
              <a:rPr lang="ru-RU" sz="2000" dirty="0"/>
              <a:t> и </a:t>
            </a:r>
            <a:r>
              <a:rPr lang="ru-RU" sz="2000" dirty="0" err="1"/>
              <a:t>Client</a:t>
            </a:r>
            <a:r>
              <a:rPr lang="ru-RU" sz="2000" dirty="0"/>
              <a:t> наследуются от общего класса </a:t>
            </a:r>
            <a:r>
              <a:rPr lang="ru-RU" sz="2000" dirty="0" err="1"/>
              <a:t>Person</a:t>
            </a:r>
            <a:r>
              <a:rPr lang="ru-RU" sz="2000" dirty="0"/>
              <a:t>. У нас есть несколько объектов класса </a:t>
            </a:r>
            <a:r>
              <a:rPr lang="ru-RU" sz="2000" dirty="0" err="1"/>
              <a:t>Person</a:t>
            </a:r>
            <a:r>
              <a:rPr lang="ru-RU" sz="2000" dirty="0"/>
              <a:t>, и мы хотим обратиться только ко всем клиентам. В этом случае мы можем проверить их тип: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2442" y="5306654"/>
            <a:ext cx="7108025" cy="913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if 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p.GetType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 ==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typeof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(Client))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Это объект класса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Client");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29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Классы и объекты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6882" y="2636912"/>
            <a:ext cx="7852431" cy="2304256"/>
          </a:xfrm>
        </p:spPr>
        <p:txBody>
          <a:bodyPr/>
          <a:lstStyle/>
          <a:p>
            <a:r>
              <a:rPr lang="ru-RU" dirty="0"/>
              <a:t>C# является полноценным объектно-ориентированным языком. Это значит, что программу на C# можно представить в виде взаимосвязанных взаимодействующих между собой объектов.</a:t>
            </a:r>
          </a:p>
          <a:p>
            <a:r>
              <a:rPr lang="ru-RU" dirty="0"/>
              <a:t>Описанием объекта является </a:t>
            </a:r>
            <a:r>
              <a:rPr lang="ru-RU" b="1" dirty="0"/>
              <a:t>класс</a:t>
            </a:r>
            <a:r>
              <a:rPr lang="ru-RU" dirty="0"/>
              <a:t>, а объект представляет экземпляр этого класса. Можно еще провести следующую аналогию. У нас у всех есть некоторое представление о человеке - наличие двух рук, двух ног, головы, пищеварительной, нервной системы, головного мозга и т.д. Есть некоторый шаблон - этот шаблон можно назвать классом. </a:t>
            </a:r>
          </a:p>
          <a:p>
            <a:pPr lvl="1"/>
            <a:r>
              <a:rPr lang="ru-RU" dirty="0"/>
              <a:t>Реально же существующий человек (фактически экземпляр данного класса) является объектом этого класса.</a:t>
            </a:r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00141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37381" y="715652"/>
            <a:ext cx="8058150" cy="990600"/>
          </a:xfrm>
        </p:spPr>
        <p:txBody>
          <a:bodyPr/>
          <a:lstStyle/>
          <a:p>
            <a:r>
              <a:rPr lang="ru-RU" altLang="en-US" dirty="0"/>
              <a:t>Объекты: </a:t>
            </a:r>
            <a:r>
              <a:rPr lang="en-US" altLang="en-US" dirty="0"/>
              <a:t>Equals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37381" y="2348880"/>
            <a:ext cx="7831932" cy="1157573"/>
          </a:xfrm>
        </p:spPr>
        <p:txBody>
          <a:bodyPr/>
          <a:lstStyle/>
          <a:p>
            <a:r>
              <a:rPr lang="ru-RU" sz="2400" dirty="0"/>
              <a:t>Метод </a:t>
            </a:r>
            <a:r>
              <a:rPr lang="ru-RU" sz="2400" dirty="0" err="1"/>
              <a:t>Equals</a:t>
            </a:r>
            <a:r>
              <a:rPr lang="ru-RU" sz="2400" dirty="0"/>
              <a:t> позволяет сравнить два объекта на равенство: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43354" y="3506453"/>
            <a:ext cx="5846204" cy="27622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Human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Name { get; set;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override bool Equals(object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if 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obj.GetType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 !=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this.GetType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()) return false;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Human human2 = (Human)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this.Name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== human2.Name);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01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ru-RU" altLang="en-US"/>
              <a:t>Заключение</a:t>
            </a:r>
            <a:endParaRPr lang="en-NZ" altLang="en-US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1A9CB6-5CDA-443D-A343-5D508419F208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84449" y="2636912"/>
            <a:ext cx="7884864" cy="388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685800" indent="-282575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95885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233488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508125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altLang="en-US" dirty="0"/>
              <a:t>Мы изучили что такое объектно-ориентированное программирование и каким ключевые понятия оно в себя включает</a:t>
            </a:r>
          </a:p>
          <a:p>
            <a:pPr eaLnBrk="1" hangingPunct="1"/>
            <a:r>
              <a:rPr lang="ru-RU" altLang="en-US" dirty="0"/>
              <a:t>Рассмотрели понятия классов и объектов и множество операций, которые мы можем над ними выполнять</a:t>
            </a:r>
          </a:p>
          <a:p>
            <a:pPr eaLnBrk="1" hangingPunct="1"/>
            <a:r>
              <a:rPr lang="ru-RU" altLang="en-US" dirty="0"/>
              <a:t>Рассмотрели таки принципы как</a:t>
            </a:r>
          </a:p>
          <a:p>
            <a:pPr lvl="1" eaLnBrk="1" hangingPunct="1"/>
            <a:r>
              <a:rPr lang="ru-RU" altLang="en-US" dirty="0"/>
              <a:t>Инкапсуляция</a:t>
            </a:r>
          </a:p>
          <a:p>
            <a:pPr lvl="1" eaLnBrk="1" hangingPunct="1"/>
            <a:r>
              <a:rPr lang="ru-RU" altLang="en-US" dirty="0"/>
              <a:t>Наследование</a:t>
            </a:r>
          </a:p>
          <a:p>
            <a:pPr lvl="1" eaLnBrk="1" hangingPunct="1"/>
            <a:r>
              <a:rPr lang="ru-RU" altLang="en-US" dirty="0"/>
              <a:t>Полиморфизм</a:t>
            </a:r>
          </a:p>
          <a:p>
            <a:pPr eaLnBrk="1" hangingPunct="1"/>
            <a:r>
              <a:rPr lang="ru-RU" altLang="en-US" dirty="0"/>
              <a:t>Поговорили об абстракции и её отображении в </a:t>
            </a:r>
            <a:r>
              <a:rPr lang="en-US" altLang="en-US" dirty="0"/>
              <a:t>C# </a:t>
            </a:r>
            <a:r>
              <a:rPr lang="ru-RU" altLang="en-US" dirty="0"/>
              <a:t>в виде абстрактных классов</a:t>
            </a:r>
            <a:endParaRPr lang="en-NZ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590550" y="2852738"/>
            <a:ext cx="7974013" cy="3528590"/>
          </a:xfrm>
        </p:spPr>
        <p:txBody>
          <a:bodyPr/>
          <a:lstStyle/>
          <a:p>
            <a:r>
              <a:rPr lang="ru-RU" altLang="en-US" dirty="0"/>
              <a:t>Создайте абстрактный класс </a:t>
            </a:r>
            <a:r>
              <a:rPr lang="en-US" altLang="en-US" dirty="0"/>
              <a:t>Animal (</a:t>
            </a:r>
            <a:r>
              <a:rPr lang="ru-RU" altLang="en-US" dirty="0"/>
              <a:t>животное</a:t>
            </a:r>
            <a:r>
              <a:rPr lang="en-US" altLang="en-US" dirty="0"/>
              <a:t>)</a:t>
            </a:r>
            <a:endParaRPr lang="ru-RU" altLang="en-US" dirty="0"/>
          </a:p>
          <a:p>
            <a:r>
              <a:rPr lang="ru-RU" altLang="en-US" dirty="0"/>
              <a:t>Придумайте и запрограммируйте несколько наследников этого класса и определите им разные реализации методов </a:t>
            </a:r>
            <a:r>
              <a:rPr lang="en-US" altLang="en-US" dirty="0"/>
              <a:t>Breathe (</a:t>
            </a:r>
            <a:r>
              <a:rPr lang="ru-RU" altLang="en-US" dirty="0"/>
              <a:t>например, у рыб используя поле жабры </a:t>
            </a:r>
            <a:r>
              <a:rPr lang="en-US" altLang="en-US" dirty="0">
                <a:sym typeface="Wingdings" panose="05000000000000000000" pitchFamily="2" charset="2"/>
              </a:rPr>
              <a:t></a:t>
            </a:r>
            <a:r>
              <a:rPr lang="en-US" altLang="en-US" dirty="0"/>
              <a:t>)</a:t>
            </a:r>
            <a:r>
              <a:rPr lang="ru-RU" altLang="en-US" dirty="0"/>
              <a:t>  </a:t>
            </a:r>
            <a:endParaRPr lang="en-US" altLang="en-US" dirty="0"/>
          </a:p>
          <a:p>
            <a:r>
              <a:rPr lang="ru-RU" altLang="en-US" dirty="0"/>
              <a:t>Внутри реализаций инкапсулируйте приватные поля, свойственные только данному животному</a:t>
            </a:r>
          </a:p>
          <a:p>
            <a:r>
              <a:rPr lang="ru-RU" altLang="en-US" dirty="0"/>
              <a:t>Создайте для каждого наследника </a:t>
            </a:r>
            <a:r>
              <a:rPr lang="en-US" altLang="en-US" dirty="0"/>
              <a:t>Animal </a:t>
            </a:r>
            <a:r>
              <a:rPr lang="ru-RU" altLang="en-US" dirty="0"/>
              <a:t>по несколько перегруженных конструкторов</a:t>
            </a:r>
          </a:p>
          <a:p>
            <a:r>
              <a:rPr lang="ru-RU" altLang="en-US" dirty="0"/>
              <a:t>Создавайте экземпляры классов и выводите на экран информацию по вызову методы </a:t>
            </a:r>
            <a:r>
              <a:rPr lang="en-US" altLang="en-US" dirty="0"/>
              <a:t>Breathe </a:t>
            </a:r>
            <a:r>
              <a:rPr lang="ru-RU" altLang="en-US" dirty="0"/>
              <a:t>для каждого типа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C7C50C6-91F7-4E27-A1EA-B1768E7DAF56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6084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Домашнее задание</a:t>
            </a:r>
            <a:endParaRPr lang="en-NZ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55F5B1B-A59A-45D1-91A4-A0693A9A1326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107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Вопросы?</a:t>
            </a:r>
            <a:endParaRPr lang="en-NZ" altLang="en-US" sz="3200">
              <a:solidFill>
                <a:schemeClr val="bg1"/>
              </a:solidFill>
            </a:endParaRPr>
          </a:p>
        </p:txBody>
      </p:sp>
      <p:pic>
        <p:nvPicPr>
          <p:cNvPr id="4710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420938"/>
            <a:ext cx="7156450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Классы и объекты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6882" y="2636912"/>
            <a:ext cx="7852431" cy="2304256"/>
          </a:xfrm>
        </p:spPr>
        <p:txBody>
          <a:bodyPr/>
          <a:lstStyle/>
          <a:p>
            <a:r>
              <a:rPr lang="ru-RU" dirty="0"/>
              <a:t>Класс определяется с помощью ключевого слова </a:t>
            </a:r>
            <a:r>
              <a:rPr lang="ru-RU" b="1" dirty="0" err="1"/>
              <a:t>сlass</a:t>
            </a:r>
            <a:endParaRPr lang="ru-RU" dirty="0"/>
          </a:p>
          <a:p>
            <a:r>
              <a:rPr lang="ru-RU" dirty="0"/>
              <a:t>Вся функциональность класса представлена его членами - полями (полями называются переменные класса), свойствами, методами, событиями. В прошлой главе мы создали структуру </a:t>
            </a:r>
            <a:r>
              <a:rPr lang="ru-RU" dirty="0" err="1"/>
              <a:t>Book</a:t>
            </a:r>
            <a:r>
              <a:rPr lang="ru-RU" dirty="0"/>
              <a:t>. Теперь переделаем ее в класс </a:t>
            </a:r>
            <a:r>
              <a:rPr lang="ru-RU" dirty="0" err="1"/>
              <a:t>Book</a:t>
            </a:r>
            <a:r>
              <a:rPr lang="ru-RU" dirty="0"/>
              <a:t>:</a:t>
            </a:r>
            <a:endParaRPr lang="en-NZ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6453" y="4293096"/>
            <a:ext cx="4896544" cy="23493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Book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name;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author;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year;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void Info()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Книга '{0}' (автор {1}) была издана в {2} году", 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name, author, year);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66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Конструкторы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6882" y="2636912"/>
            <a:ext cx="7852431" cy="2304256"/>
          </a:xfrm>
        </p:spPr>
        <p:txBody>
          <a:bodyPr/>
          <a:lstStyle/>
          <a:p>
            <a:r>
              <a:rPr lang="ru-RU" dirty="0"/>
              <a:t>Кроме обычных методов в классах используются также и специальные методы, которые называются </a:t>
            </a:r>
            <a:r>
              <a:rPr lang="ru-RU" b="1" dirty="0"/>
              <a:t>конструкторами</a:t>
            </a:r>
            <a:r>
              <a:rPr lang="ru-RU" dirty="0"/>
              <a:t>. Конструкторы вызываются при создании нового объекта данного класса. Отличительной чертой конструктора является то, что его название должно совпадать с названием класса:</a:t>
            </a:r>
            <a:endParaRPr lang="en-US" dirty="0"/>
          </a:p>
          <a:p>
            <a:r>
              <a:rPr lang="ru-RU" dirty="0"/>
              <a:t>Одно из назначений конструктора - начальная инициализация членов класса. </a:t>
            </a:r>
          </a:p>
          <a:p>
            <a:r>
              <a:rPr lang="ru-RU" dirty="0"/>
              <a:t>Поскольку имена параметров и имена полей в данном случае совпадают, то мы используем ключевое слово </a:t>
            </a:r>
            <a:r>
              <a:rPr lang="ru-RU" dirty="0" err="1"/>
              <a:t>this</a:t>
            </a:r>
            <a:r>
              <a:rPr lang="ru-RU" dirty="0"/>
              <a:t>. Это ключевое слово представляет ссылку на текущий экземпляр класса.</a:t>
            </a:r>
            <a:endParaRPr lang="en-NZ" altLang="en-US" dirty="0"/>
          </a:p>
          <a:p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380728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Конструкторы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276872"/>
            <a:ext cx="8064896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class Book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name;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string author;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year;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Book() {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Book(string name, string author,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year)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this.name = name;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this.author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author;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this.year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= year;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public void Info()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{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    </a:t>
            </a:r>
            <a:r>
              <a:rPr lang="en-NZ" sz="14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Console.WriteLine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("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Книга '{0}' (автор {1}) была издана в {2} году", </a:t>
            </a: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name, author, year);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 }   </a:t>
            </a:r>
          </a:p>
          <a:p>
            <a:pPr eaLnBrk="1" fontAlgn="auto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}</a:t>
            </a:r>
            <a:endParaRPr lang="en-NZ" sz="14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4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55650" y="715963"/>
            <a:ext cx="8058150" cy="990600"/>
          </a:xfrm>
        </p:spPr>
        <p:txBody>
          <a:bodyPr/>
          <a:lstStyle/>
          <a:p>
            <a:r>
              <a:rPr lang="ru-RU" altLang="en-US" dirty="0"/>
              <a:t>Конструкторы</a:t>
            </a:r>
            <a:endParaRPr lang="en-NZ" altLang="en-US" dirty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C8549-57E8-4798-9C4C-37FAA9454849}" type="slidenum">
              <a:rPr lang="en-NZ" altLang="en-US" sz="140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6882" y="2348880"/>
            <a:ext cx="7852431" cy="3960440"/>
          </a:xfrm>
        </p:spPr>
        <p:txBody>
          <a:bodyPr/>
          <a:lstStyle/>
          <a:p>
            <a:r>
              <a:rPr lang="ru-RU" dirty="0"/>
              <a:t>Одно из назначений конструктора - начальная инициализация членов класса. В данном случае мы использовали два конструктора. Один пустой. Второй конструктор наполняет поля класса начальными значениями, которые передаются через его параметры.</a:t>
            </a:r>
          </a:p>
          <a:p>
            <a:r>
              <a:rPr lang="ru-RU" dirty="0"/>
              <a:t>Поскольку имена параметров и имена полей (</a:t>
            </a:r>
            <a:r>
              <a:rPr lang="ru-RU" dirty="0" err="1"/>
              <a:t>name</a:t>
            </a:r>
            <a:r>
              <a:rPr lang="ru-RU" dirty="0"/>
              <a:t>, </a:t>
            </a:r>
            <a:r>
              <a:rPr lang="ru-RU" dirty="0" err="1"/>
              <a:t>author</a:t>
            </a:r>
            <a:r>
              <a:rPr lang="ru-RU" dirty="0"/>
              <a:t>, </a:t>
            </a:r>
            <a:r>
              <a:rPr lang="ru-RU" dirty="0" err="1"/>
              <a:t>year</a:t>
            </a:r>
            <a:r>
              <a:rPr lang="ru-RU" dirty="0"/>
              <a:t>) в данном случае совпадают, то мы используем ключевое слово </a:t>
            </a:r>
            <a:r>
              <a:rPr lang="ru-RU" dirty="0" err="1"/>
              <a:t>this</a:t>
            </a:r>
            <a:r>
              <a:rPr lang="ru-RU" dirty="0"/>
              <a:t>. Это ключевое слово представляет ссылку на текущий экземпляр класса. Поэтому в выражении this.name = </a:t>
            </a:r>
            <a:r>
              <a:rPr lang="ru-RU" dirty="0" err="1"/>
              <a:t>name</a:t>
            </a:r>
            <a:r>
              <a:rPr lang="ru-RU" dirty="0"/>
              <a:t>; первая часть this.name означает, что </a:t>
            </a:r>
            <a:r>
              <a:rPr lang="ru-RU" dirty="0" err="1"/>
              <a:t>name</a:t>
            </a:r>
            <a:r>
              <a:rPr lang="ru-RU" dirty="0"/>
              <a:t> - это поле текущего класса, а не название параметра </a:t>
            </a:r>
            <a:r>
              <a:rPr lang="ru-RU" dirty="0" err="1"/>
              <a:t>name</a:t>
            </a:r>
            <a:r>
              <a:rPr lang="ru-RU" dirty="0"/>
              <a:t>. </a:t>
            </a:r>
            <a:endParaRPr lang="en-US" dirty="0"/>
          </a:p>
          <a:p>
            <a:pPr lvl="1"/>
            <a:r>
              <a:rPr lang="ru-RU" dirty="0"/>
              <a:t>Если бы у нас параметры и поля назывались по-разному, то использовать слово </a:t>
            </a:r>
            <a:r>
              <a:rPr lang="ru-RU" dirty="0" err="1"/>
              <a:t>this</a:t>
            </a:r>
            <a:r>
              <a:rPr lang="ru-RU" dirty="0"/>
              <a:t> было бы необязательно.</a:t>
            </a:r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2263268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5712</TotalTime>
  <Words>3858</Words>
  <Application>Microsoft Office PowerPoint</Application>
  <PresentationFormat>On-screen Show (4:3)</PresentationFormat>
  <Paragraphs>606</Paragraphs>
  <Slides>53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Century Gothic</vt:lpstr>
      <vt:lpstr>Courier New</vt:lpstr>
      <vt:lpstr>Tahoma</vt:lpstr>
      <vt:lpstr>Times New Roman</vt:lpstr>
      <vt:lpstr>Wingdings</vt:lpstr>
      <vt:lpstr>Wingdings 3</vt:lpstr>
      <vt:lpstr>Ion Boardroom</vt:lpstr>
      <vt:lpstr>PowerPoint Presentation</vt:lpstr>
      <vt:lpstr>В сегодняшней лекции</vt:lpstr>
      <vt:lpstr>ООП</vt:lpstr>
      <vt:lpstr>ООП: основные понятия</vt:lpstr>
      <vt:lpstr>Классы и объекты</vt:lpstr>
      <vt:lpstr>Классы и объекты</vt:lpstr>
      <vt:lpstr>Конструкторы</vt:lpstr>
      <vt:lpstr>Конструкторы</vt:lpstr>
      <vt:lpstr>Конструкторы</vt:lpstr>
      <vt:lpstr>Инициализаторы объектов</vt:lpstr>
      <vt:lpstr>Свойства</vt:lpstr>
      <vt:lpstr>Свойства</vt:lpstr>
      <vt:lpstr>Свойства (пример)</vt:lpstr>
      <vt:lpstr>Свойства</vt:lpstr>
      <vt:lpstr>Свойства</vt:lpstr>
      <vt:lpstr>Инкапсуляция</vt:lpstr>
      <vt:lpstr>Инкапсуляция</vt:lpstr>
      <vt:lpstr>Инкапсуляция</vt:lpstr>
      <vt:lpstr>Перегрузка методов</vt:lpstr>
      <vt:lpstr>Перегрузка методов</vt:lpstr>
      <vt:lpstr>Наследование</vt:lpstr>
      <vt:lpstr>Наследование</vt:lpstr>
      <vt:lpstr>Наследование</vt:lpstr>
      <vt:lpstr>Наследование</vt:lpstr>
      <vt:lpstr>Запечатанные классы</vt:lpstr>
      <vt:lpstr>Ключевое слово base</vt:lpstr>
      <vt:lpstr>Ключевое слово base</vt:lpstr>
      <vt:lpstr>Конструкторы в производных классах</vt:lpstr>
      <vt:lpstr>Конструкторы в производных классах</vt:lpstr>
      <vt:lpstr>Конструкторы в производных классах</vt:lpstr>
      <vt:lpstr>Полиморфизм</vt:lpstr>
      <vt:lpstr>Полиморфизм</vt:lpstr>
      <vt:lpstr>Полиморфизм</vt:lpstr>
      <vt:lpstr>Полиморфизм</vt:lpstr>
      <vt:lpstr>Полиморфизм</vt:lpstr>
      <vt:lpstr>Полиморфизм</vt:lpstr>
      <vt:lpstr>Полиморфизм</vt:lpstr>
      <vt:lpstr>Полиморфизм</vt:lpstr>
      <vt:lpstr>Полиморфизм</vt:lpstr>
      <vt:lpstr>Запечатанные методы</vt:lpstr>
      <vt:lpstr>Абстрактные классы</vt:lpstr>
      <vt:lpstr>Абстрактные классы</vt:lpstr>
      <vt:lpstr>Абстрактные классы</vt:lpstr>
      <vt:lpstr>Абстрактные классы</vt:lpstr>
      <vt:lpstr>Абстрактные классы</vt:lpstr>
      <vt:lpstr>Абстрактные классы</vt:lpstr>
      <vt:lpstr>Объекты</vt:lpstr>
      <vt:lpstr>Объекты: ToString</vt:lpstr>
      <vt:lpstr>Объекты: GetType</vt:lpstr>
      <vt:lpstr>Объекты: Equals</vt:lpstr>
      <vt:lpstr>Заключение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Windows User</cp:lastModifiedBy>
  <cp:revision>710</cp:revision>
  <cp:lastPrinted>2014-07-21T00:32:01Z</cp:lastPrinted>
  <dcterms:created xsi:type="dcterms:W3CDTF">2003-06-18T01:49:53Z</dcterms:created>
  <dcterms:modified xsi:type="dcterms:W3CDTF">2016-11-19T16:45:39Z</dcterms:modified>
</cp:coreProperties>
</file>