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sldIdLst>
    <p:sldId id="256" r:id="rId2"/>
    <p:sldId id="278" r:id="rId3"/>
    <p:sldId id="276" r:id="rId4"/>
    <p:sldId id="277" r:id="rId5"/>
    <p:sldId id="258" r:id="rId6"/>
    <p:sldId id="260" r:id="rId7"/>
    <p:sldId id="305" r:id="rId8"/>
    <p:sldId id="267" r:id="rId9"/>
    <p:sldId id="307" r:id="rId10"/>
    <p:sldId id="262" r:id="rId11"/>
    <p:sldId id="263" r:id="rId12"/>
    <p:sldId id="273" r:id="rId13"/>
    <p:sldId id="272" r:id="rId14"/>
    <p:sldId id="308" r:id="rId15"/>
    <p:sldId id="309" r:id="rId16"/>
    <p:sldId id="275" r:id="rId17"/>
    <p:sldId id="281" r:id="rId18"/>
    <p:sldId id="287" r:id="rId19"/>
    <p:sldId id="288" r:id="rId20"/>
    <p:sldId id="294" r:id="rId21"/>
    <p:sldId id="290" r:id="rId22"/>
    <p:sldId id="291" r:id="rId23"/>
    <p:sldId id="289" r:id="rId24"/>
    <p:sldId id="295" r:id="rId25"/>
    <p:sldId id="300" r:id="rId26"/>
    <p:sldId id="296" r:id="rId27"/>
    <p:sldId id="301" r:id="rId28"/>
    <p:sldId id="297" r:id="rId29"/>
    <p:sldId id="298" r:id="rId30"/>
    <p:sldId id="299" r:id="rId31"/>
    <p:sldId id="304" r:id="rId32"/>
    <p:sldId id="302" r:id="rId33"/>
    <p:sldId id="303" r:id="rId34"/>
    <p:sldId id="257" r:id="rId35"/>
    <p:sldId id="310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4660" autoAdjust="0"/>
  </p:normalViewPr>
  <p:slideViewPr>
    <p:cSldViewPr snapToGrid="0" snapToObjects="1">
      <p:cViewPr varScale="1">
        <p:scale>
          <a:sx n="162" d="100"/>
          <a:sy n="162" d="100"/>
        </p:scale>
        <p:origin x="-104" y="-1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Relationship Id="rId3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4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4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4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4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jp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Gree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061661"/>
            <a:ext cx="9144000" cy="51433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effectLst>
                  <a:outerShdw blurRad="50800" dir="30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2585173"/>
            <a:ext cx="9144000" cy="260056"/>
          </a:xfrm>
        </p:spPr>
        <p:txBody>
          <a:bodyPr/>
          <a:lstStyle>
            <a:lvl1pPr marL="0" indent="0" algn="ctr">
              <a:lnSpc>
                <a:spcPct val="80000"/>
              </a:lnSpc>
              <a:buNone/>
              <a:defRPr baseline="0">
                <a:solidFill>
                  <a:srgbClr val="FFFFFF"/>
                </a:solidFill>
                <a:effectLst>
                  <a:outerShdw blurRad="50800" dir="30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style</a:t>
            </a:r>
            <a:endParaRPr lang="en-US" dirty="0"/>
          </a:p>
        </p:txBody>
      </p:sp>
      <p:pic>
        <p:nvPicPr>
          <p:cNvPr id="5" name="Picture 4" descr="Schermata 2015-09-23 alle 15.14.08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95" y="4442851"/>
            <a:ext cx="1676400" cy="533400"/>
          </a:xfrm>
          <a:prstGeom prst="rect">
            <a:avLst/>
          </a:prstGeom>
        </p:spPr>
      </p:pic>
      <p:pic>
        <p:nvPicPr>
          <p:cNvPr id="6" name="Picture 5" descr="AlfrescoDay_Logo_Rome_Grey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879" y="4414280"/>
            <a:ext cx="1861024" cy="63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3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Half Blu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9891" y="363838"/>
            <a:ext cx="5086865" cy="4221892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773231" y="155222"/>
            <a:ext cx="373945" cy="17074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49152" y="1173924"/>
            <a:ext cx="2512540" cy="215553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FFFFFF"/>
                </a:solidFill>
                <a:effectLst>
                  <a:outerShdw blurRad="50800" dir="30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Tagline or Title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196431" y="4721624"/>
            <a:ext cx="1140814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lfrescoDay_Logo_Rome_Grey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561" y="4719824"/>
            <a:ext cx="1332000" cy="467999"/>
          </a:xfrm>
          <a:prstGeom prst="rect">
            <a:avLst/>
          </a:prstGeom>
        </p:spPr>
      </p:pic>
      <p:sp>
        <p:nvSpPr>
          <p:cNvPr id="13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6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Half Green 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9152" y="1173924"/>
            <a:ext cx="2512540" cy="215553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FFFFFF"/>
                </a:solidFill>
                <a:effectLst>
                  <a:outerShdw blurRad="50800" dir="30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Tagline or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9891" y="363838"/>
            <a:ext cx="5086865" cy="4221892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rgbClr val="8BC2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96431" y="4721624"/>
            <a:ext cx="1140814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 descr="AlfrescoDay_Logo_Rome_Grey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561" y="4719824"/>
            <a:ext cx="1332000" cy="467999"/>
          </a:xfrm>
          <a:prstGeom prst="rect">
            <a:avLst/>
          </a:prstGeom>
        </p:spPr>
      </p:pic>
      <p:sp>
        <p:nvSpPr>
          <p:cNvPr id="12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02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Half Blue 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9891" y="363838"/>
            <a:ext cx="5086865" cy="4221892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773231" y="155222"/>
            <a:ext cx="373945" cy="17074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49152" y="1173924"/>
            <a:ext cx="2512540" cy="215553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FFFFFF"/>
                </a:solidFill>
                <a:effectLst>
                  <a:outerShdw blurRad="50800" dir="30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Tagline or Title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196431" y="4721624"/>
            <a:ext cx="1140814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lfrescoDay_Logo_Rome_Grey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561" y="4719824"/>
            <a:ext cx="1332000" cy="467999"/>
          </a:xfrm>
          <a:prstGeom prst="rect">
            <a:avLst/>
          </a:prstGeom>
        </p:spPr>
      </p:pic>
      <p:sp>
        <p:nvSpPr>
          <p:cNvPr id="13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7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Gree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112000" y="155221"/>
            <a:ext cx="2031999" cy="1707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6428259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Case Study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01444"/>
            <a:ext cx="6428259" cy="114725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Challenge: Click to edit text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208323" y="549275"/>
            <a:ext cx="1476375" cy="947738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Drag logo to placeholder to add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7208323" y="1997160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Industry…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208323" y="2355506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Company Size…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7208323" y="2706987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1…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7208323" y="3065333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2…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7208323" y="3423678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3…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57200" y="2208287"/>
            <a:ext cx="6428259" cy="114725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Solution: Click to edit text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57200" y="3423678"/>
            <a:ext cx="6428259" cy="114725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Result: Click to edit text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7208323" y="3783520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1…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7208323" y="4141866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2…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7208323" y="4500211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3…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2522" y="4719824"/>
            <a:ext cx="1332000" cy="467999"/>
            <a:chOff x="3105989" y="4719824"/>
            <a:chExt cx="1332000" cy="467999"/>
          </a:xfrm>
        </p:grpSpPr>
        <p:sp>
          <p:nvSpPr>
            <p:cNvPr id="25" name="TextBox 24"/>
            <p:cNvSpPr txBox="1"/>
            <p:nvPr userDrawn="1"/>
          </p:nvSpPr>
          <p:spPr>
            <a:xfrm>
              <a:off x="3201582" y="4769157"/>
              <a:ext cx="1140814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26" name="Picture 25" descr="AlfrescoDay_Logo_Rome_Grey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989" y="4719824"/>
              <a:ext cx="1332000" cy="467999"/>
            </a:xfrm>
            <a:prstGeom prst="rect">
              <a:avLst/>
            </a:prstGeom>
          </p:spPr>
        </p:pic>
      </p:grpSp>
      <p:sp>
        <p:nvSpPr>
          <p:cNvPr id="27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45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Blu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112000" y="155221"/>
            <a:ext cx="2031999" cy="17074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6428259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Case Study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01444"/>
            <a:ext cx="6428259" cy="114725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Challenge: Click to edit text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208323" y="549275"/>
            <a:ext cx="1476375" cy="947738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Drag logo to placeholder to add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57200" y="2208287"/>
            <a:ext cx="6428259" cy="114725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Solution: Click to edit text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57200" y="3423678"/>
            <a:ext cx="6428259" cy="114725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Result: Click to edit text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7208323" y="1997160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Industry…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208323" y="2355506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Company Size…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7208323" y="2706987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1…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7208323" y="3065333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2…</a:t>
            </a:r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7208323" y="3423678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3…</a:t>
            </a:r>
            <a:endParaRPr lang="en-US" dirty="0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7208323" y="3783520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1…</a:t>
            </a:r>
            <a:endParaRPr lang="en-US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7208323" y="4141866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2…</a:t>
            </a:r>
            <a:endParaRPr lang="en-US" dirty="0"/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7208323" y="4500211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3…</a:t>
            </a:r>
            <a:endParaRPr lang="en-US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92522" y="4719824"/>
            <a:ext cx="1332000" cy="467999"/>
            <a:chOff x="3105989" y="4719824"/>
            <a:chExt cx="1332000" cy="467999"/>
          </a:xfrm>
        </p:grpSpPr>
        <p:sp>
          <p:nvSpPr>
            <p:cNvPr id="29" name="TextBox 28"/>
            <p:cNvSpPr txBox="1"/>
            <p:nvPr userDrawn="1"/>
          </p:nvSpPr>
          <p:spPr>
            <a:xfrm>
              <a:off x="3201582" y="4769157"/>
              <a:ext cx="1140814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30" name="Picture 29" descr="AlfrescoDay_Logo_Rome_Grey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989" y="4719824"/>
              <a:ext cx="1332000" cy="467999"/>
            </a:xfrm>
            <a:prstGeom prst="rect">
              <a:avLst/>
            </a:prstGeom>
          </p:spPr>
        </p:pic>
      </p:grpSp>
      <p:sp>
        <p:nvSpPr>
          <p:cNvPr id="31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57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onymous Case Study Gree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112000" y="155221"/>
            <a:ext cx="2031999" cy="17074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6428259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Anonymous Case Study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01444"/>
            <a:ext cx="6428259" cy="114725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Challenge: Click to edit text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57200" y="2208287"/>
            <a:ext cx="6428259" cy="114725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Solution: Click to edit text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57200" y="3423678"/>
            <a:ext cx="6428259" cy="114725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Result: Click to edit text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208838" y="752475"/>
            <a:ext cx="1417637" cy="577850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Anonymous Title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7208323" y="1997160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Industry…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208323" y="2355506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Company Size…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7208323" y="2706987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1…</a:t>
            </a:r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7208323" y="3065333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2…</a:t>
            </a:r>
            <a:endParaRPr lang="en-US" dirty="0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7208323" y="3423678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3…</a:t>
            </a:r>
            <a:endParaRPr lang="en-US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7208323" y="3783520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1…</a:t>
            </a:r>
            <a:endParaRPr lang="en-US" dirty="0"/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7208323" y="4141866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2…</a:t>
            </a:r>
            <a:endParaRPr lang="en-US" dirty="0"/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7208323" y="4500211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3…</a:t>
            </a:r>
            <a:endParaRPr lang="en-US" dirty="0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92522" y="4719824"/>
            <a:ext cx="1332000" cy="467999"/>
            <a:chOff x="3105989" y="4719824"/>
            <a:chExt cx="1332000" cy="467999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3201582" y="4769157"/>
              <a:ext cx="1140814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31" name="Picture 30" descr="AlfrescoDay_Logo_Rome_Grey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989" y="4719824"/>
              <a:ext cx="1332000" cy="467999"/>
            </a:xfrm>
            <a:prstGeom prst="rect">
              <a:avLst/>
            </a:prstGeom>
          </p:spPr>
        </p:pic>
      </p:grpSp>
      <p:sp>
        <p:nvSpPr>
          <p:cNvPr id="32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99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onymous Case Study Blu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112000" y="155221"/>
            <a:ext cx="2031999" cy="17074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6428259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Anonymous Case Study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001444"/>
            <a:ext cx="6428259" cy="114725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Challenge: Click to edit text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57200" y="2208287"/>
            <a:ext cx="6428259" cy="114725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Solution: Click to edit text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57200" y="3423678"/>
            <a:ext cx="6428259" cy="114725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Result: Click to edit text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208838" y="752475"/>
            <a:ext cx="1417637" cy="577850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Click to edit Anonymous Title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7208323" y="1997160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Industry…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208323" y="2355506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Company Size…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7208323" y="2706987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1…</a:t>
            </a:r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7208323" y="3065333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2…</a:t>
            </a:r>
            <a:endParaRPr lang="en-US" dirty="0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7208323" y="3423678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3…</a:t>
            </a:r>
            <a:endParaRPr lang="en-US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7208323" y="3783520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1…</a:t>
            </a:r>
            <a:endParaRPr lang="en-US" dirty="0"/>
          </a:p>
        </p:txBody>
      </p:sp>
      <p:sp>
        <p:nvSpPr>
          <p:cNvPr id="2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7208323" y="4141866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2…</a:t>
            </a:r>
            <a:endParaRPr lang="en-US" dirty="0"/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7208323" y="4500211"/>
            <a:ext cx="1757877" cy="295705"/>
          </a:xfrm>
        </p:spPr>
        <p:txBody>
          <a:bodyPr>
            <a:normAutofit/>
          </a:bodyPr>
          <a:lstStyle>
            <a:lvl1pPr marL="285750" indent="-285750">
              <a:buFont typeface="Arial"/>
              <a:buChar char="•"/>
              <a:defRPr sz="1200" baseline="0"/>
            </a:lvl1pPr>
          </a:lstStyle>
          <a:p>
            <a:pPr lvl="0"/>
            <a:r>
              <a:rPr lang="en-US" dirty="0" smtClean="0"/>
              <a:t>Detail 3…</a:t>
            </a:r>
            <a:endParaRPr lang="en-US" dirty="0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92522" y="4719824"/>
            <a:ext cx="1332000" cy="467999"/>
            <a:chOff x="3105989" y="4719824"/>
            <a:chExt cx="1332000" cy="467999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3201582" y="4769157"/>
              <a:ext cx="1140814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31" name="Picture 30" descr="AlfrescoDay_Logo_Rome_Grey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989" y="4719824"/>
              <a:ext cx="1332000" cy="467999"/>
            </a:xfrm>
            <a:prstGeom prst="rect">
              <a:avLst/>
            </a:prstGeom>
          </p:spPr>
        </p:pic>
      </p:grpSp>
      <p:sp>
        <p:nvSpPr>
          <p:cNvPr id="32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63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Content Gree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89557" cy="857250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606176"/>
            <a:ext cx="8089900" cy="233829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effectLst>
                  <a:outerShdw blurRad="50800" dir="30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“ Click to edit Text “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92522" y="4719824"/>
            <a:ext cx="1332000" cy="467999"/>
            <a:chOff x="3105989" y="4719824"/>
            <a:chExt cx="1332000" cy="467999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3201582" y="4769157"/>
              <a:ext cx="1140814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9" name="Picture 8" descr="AlfrescoDay_Logo_Rome_Grey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989" y="4719824"/>
              <a:ext cx="1332000" cy="4679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351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Content Blu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89557" cy="857250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606176"/>
            <a:ext cx="8089900" cy="233829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effectLst>
                  <a:outerShdw blurRad="50800" dir="30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 smtClean="0"/>
              <a:t>“ Click to edit Text “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92522" y="4719824"/>
            <a:ext cx="1332000" cy="467999"/>
            <a:chOff x="3105989" y="4719824"/>
            <a:chExt cx="1332000" cy="467999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3201582" y="4769157"/>
              <a:ext cx="1140814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9" name="Picture 8" descr="AlfrescoDay_Logo_Rome_Grey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989" y="4719824"/>
              <a:ext cx="1332000" cy="4679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6671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Content Image Gree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89557" cy="857250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503" y="3411417"/>
            <a:ext cx="2140277" cy="54775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120149" y="1699454"/>
            <a:ext cx="1518984" cy="1518984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Drag picture to placeholder or click icon to add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6"/>
          </p:nvPr>
        </p:nvSpPr>
        <p:spPr>
          <a:xfrm>
            <a:off x="3477086" y="3411417"/>
            <a:ext cx="2140277" cy="54775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787732" y="1699454"/>
            <a:ext cx="1518984" cy="1518984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Drag picture to placeholder or click icon to add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8"/>
          </p:nvPr>
        </p:nvSpPr>
        <p:spPr>
          <a:xfrm>
            <a:off x="6116784" y="3411417"/>
            <a:ext cx="2140277" cy="54775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6427430" y="1699454"/>
            <a:ext cx="1518984" cy="1518984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Drag picture to placeholder or click icon to add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92522" y="4719824"/>
            <a:ext cx="1332000" cy="467999"/>
            <a:chOff x="3105989" y="4719824"/>
            <a:chExt cx="1332000" cy="467999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3201582" y="4769157"/>
              <a:ext cx="1140814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3" name="Picture 12" descr="AlfrescoDay_Logo_Rome_Grey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989" y="4719824"/>
              <a:ext cx="1332000" cy="4679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0447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Gree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061661"/>
            <a:ext cx="9144000" cy="51433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effectLst>
                  <a:outerShdw blurRad="50800" dir="30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Section Break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2585173"/>
            <a:ext cx="9144000" cy="260056"/>
          </a:xfrm>
        </p:spPr>
        <p:txBody>
          <a:bodyPr/>
          <a:lstStyle>
            <a:lvl1pPr marL="0" indent="0" algn="ctr">
              <a:lnSpc>
                <a:spcPct val="80000"/>
              </a:lnSpc>
              <a:buNone/>
              <a:defRPr baseline="0">
                <a:solidFill>
                  <a:srgbClr val="FFFFFF"/>
                </a:solidFill>
                <a:effectLst>
                  <a:outerShdw blurRad="50800" dir="30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Section Break style</a:t>
            </a:r>
            <a:endParaRPr lang="en-US" dirty="0"/>
          </a:p>
        </p:txBody>
      </p:sp>
      <p:pic>
        <p:nvPicPr>
          <p:cNvPr id="4" name="Picture 3" descr="Schermata 2015-09-23 alle 15.08.06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721100"/>
            <a:ext cx="4191000" cy="1422400"/>
          </a:xfrm>
          <a:prstGeom prst="rect">
            <a:avLst/>
          </a:prstGeom>
        </p:spPr>
      </p:pic>
      <p:pic>
        <p:nvPicPr>
          <p:cNvPr id="6" name="Picture 5" descr="AlfrescoDay_Logo_Rome_Grey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879" y="4414280"/>
            <a:ext cx="1861024" cy="63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00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Content Image Blu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89557" cy="857250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09503" y="3411417"/>
            <a:ext cx="2140277" cy="54775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6D6F7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120149" y="1699454"/>
            <a:ext cx="1518984" cy="1518984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Drag picture to placeholder or click icon to add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3477086" y="3411417"/>
            <a:ext cx="2140277" cy="54775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6D6F7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3787732" y="1699454"/>
            <a:ext cx="1518984" cy="1518984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Drag picture to placeholder or click icon to add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6116784" y="3411417"/>
            <a:ext cx="2140277" cy="54775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6D6F7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6427430" y="1699454"/>
            <a:ext cx="1518984" cy="1518984"/>
          </a:xfrm>
        </p:spPr>
        <p:txBody>
          <a:bodyPr>
            <a:normAutofit/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Drag picture to placeholder or click icon to add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2522" y="4719824"/>
            <a:ext cx="1332000" cy="467999"/>
            <a:chOff x="3105989" y="4719824"/>
            <a:chExt cx="1332000" cy="467999"/>
          </a:xfrm>
        </p:grpSpPr>
        <p:sp>
          <p:nvSpPr>
            <p:cNvPr id="18" name="TextBox 17"/>
            <p:cNvSpPr txBox="1"/>
            <p:nvPr userDrawn="1"/>
          </p:nvSpPr>
          <p:spPr>
            <a:xfrm>
              <a:off x="3201582" y="4769157"/>
              <a:ext cx="1140814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9" name="Picture 18" descr="AlfrescoDay_Logo_Rome_Grey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989" y="4719824"/>
              <a:ext cx="1332000" cy="4679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2702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Screenshot Gree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89557" cy="857250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7176" y="1242111"/>
            <a:ext cx="4010833" cy="3192946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rgbClr val="8BC2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11" y="1242110"/>
            <a:ext cx="4221364" cy="3014815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34337" y="1479344"/>
            <a:ext cx="3368079" cy="2530391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Drag </a:t>
            </a:r>
            <a:r>
              <a:rPr lang="en-US" dirty="0" err="1" smtClean="0"/>
              <a:t>iPad</a:t>
            </a:r>
            <a:r>
              <a:rPr lang="en-US" dirty="0" smtClean="0"/>
              <a:t> screenshot or picture to add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92522" y="4719824"/>
            <a:ext cx="1332000" cy="467999"/>
            <a:chOff x="3105989" y="4719824"/>
            <a:chExt cx="1332000" cy="467999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3201582" y="4769157"/>
              <a:ext cx="1140814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4" name="Picture 13" descr="AlfrescoDay_Logo_Rome_Grey.png"/>
            <p:cNvPicPr>
              <a:picLocks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989" y="4719824"/>
              <a:ext cx="1332000" cy="467999"/>
            </a:xfrm>
            <a:prstGeom prst="rect">
              <a:avLst/>
            </a:prstGeom>
          </p:spPr>
        </p:pic>
      </p:grpSp>
      <p:sp>
        <p:nvSpPr>
          <p:cNvPr id="15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062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Screenshot Blu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89557" cy="857250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7176" y="1242111"/>
            <a:ext cx="4010833" cy="3192946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11" y="1242110"/>
            <a:ext cx="4221364" cy="3014815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34337" y="1479344"/>
            <a:ext cx="3368079" cy="2530391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Drag </a:t>
            </a:r>
            <a:r>
              <a:rPr lang="en-US" dirty="0" err="1" smtClean="0"/>
              <a:t>iPad</a:t>
            </a:r>
            <a:r>
              <a:rPr lang="en-US" dirty="0" smtClean="0"/>
              <a:t> screenshot or picture to add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8773231" y="155222"/>
            <a:ext cx="373945" cy="17074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92522" y="4719824"/>
            <a:ext cx="1332000" cy="467999"/>
            <a:chOff x="3105989" y="4719824"/>
            <a:chExt cx="1332000" cy="467999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3201582" y="4769157"/>
              <a:ext cx="1140814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5" name="Picture 14" descr="AlfrescoDay_Logo_Rome_Grey.png"/>
            <p:cNvPicPr>
              <a:picLocks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989" y="4719824"/>
              <a:ext cx="1332000" cy="467999"/>
            </a:xfrm>
            <a:prstGeom prst="rect">
              <a:avLst/>
            </a:prstGeom>
          </p:spPr>
        </p:pic>
      </p:grpSp>
      <p:sp>
        <p:nvSpPr>
          <p:cNvPr id="16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34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Screenshot Gree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807"/>
            <a:ext cx="8089557" cy="857250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2633" y="1165759"/>
            <a:ext cx="4635062" cy="3383824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rgbClr val="8BC2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Phon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947" y="890231"/>
            <a:ext cx="2009932" cy="4038826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1466728" y="1411941"/>
            <a:ext cx="1693322" cy="299196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Drag </a:t>
            </a:r>
            <a:r>
              <a:rPr lang="en-US" dirty="0" err="1" smtClean="0"/>
              <a:t>iPad</a:t>
            </a:r>
            <a:r>
              <a:rPr lang="en-US" dirty="0" smtClean="0"/>
              <a:t> screenshot or picture to add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2522" y="4719824"/>
            <a:ext cx="1332000" cy="467999"/>
            <a:chOff x="3105989" y="4719824"/>
            <a:chExt cx="1332000" cy="467999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201582" y="4769157"/>
              <a:ext cx="1140814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7" name="Picture 16" descr="AlfrescoDay_Logo_Rome_Grey.png"/>
            <p:cNvPicPr>
              <a:picLocks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989" y="4719824"/>
              <a:ext cx="1332000" cy="467999"/>
            </a:xfrm>
            <a:prstGeom prst="rect">
              <a:avLst/>
            </a:prstGeom>
          </p:spPr>
        </p:pic>
      </p:grpSp>
      <p:sp>
        <p:nvSpPr>
          <p:cNvPr id="18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20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Screenshot Blu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807"/>
            <a:ext cx="8089557" cy="857250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2633" y="1165759"/>
            <a:ext cx="4635062" cy="3383824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pic>
        <p:nvPicPr>
          <p:cNvPr id="4" name="Picture 3" descr="iPhon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947" y="890231"/>
            <a:ext cx="2009932" cy="4038826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1466728" y="1411941"/>
            <a:ext cx="1693322" cy="299196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Drag </a:t>
            </a:r>
            <a:r>
              <a:rPr lang="en-US" dirty="0" err="1" smtClean="0"/>
              <a:t>iPad</a:t>
            </a:r>
            <a:r>
              <a:rPr lang="en-US" dirty="0" smtClean="0"/>
              <a:t> screenshot or picture to add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773231" y="155222"/>
            <a:ext cx="373945" cy="17074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2522" y="4719824"/>
            <a:ext cx="1332000" cy="467999"/>
            <a:chOff x="3105989" y="4719824"/>
            <a:chExt cx="1332000" cy="467999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3201582" y="4769157"/>
              <a:ext cx="1140814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5" name="Picture 14" descr="AlfrescoDay_Logo_Rome_Grey.png"/>
            <p:cNvPicPr>
              <a:picLocks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989" y="4719824"/>
              <a:ext cx="1332000" cy="467999"/>
            </a:xfrm>
            <a:prstGeom prst="rect">
              <a:avLst/>
            </a:prstGeom>
          </p:spPr>
        </p:pic>
      </p:grpSp>
      <p:sp>
        <p:nvSpPr>
          <p:cNvPr id="16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3874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creenshot Gree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89557" cy="857250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1514" y="1070094"/>
            <a:ext cx="3645244" cy="3394472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rgbClr val="8BC2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rporateDeck_scree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1075892"/>
            <a:ext cx="4281102" cy="3424881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77875" y="1301750"/>
            <a:ext cx="3768725" cy="21621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Drag Screenshot or Picture to add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92522" y="4719824"/>
            <a:ext cx="1332000" cy="467999"/>
            <a:chOff x="3105989" y="4719824"/>
            <a:chExt cx="1332000" cy="467999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3201582" y="4769157"/>
              <a:ext cx="1140814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4" name="Picture 13" descr="AlfrescoDay_Logo_Rome_Grey.png"/>
            <p:cNvPicPr>
              <a:picLocks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989" y="4719824"/>
              <a:ext cx="1332000" cy="467999"/>
            </a:xfrm>
            <a:prstGeom prst="rect">
              <a:avLst/>
            </a:prstGeom>
          </p:spPr>
        </p:pic>
      </p:grpSp>
      <p:sp>
        <p:nvSpPr>
          <p:cNvPr id="15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88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creenshot Blu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89557" cy="857250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1514" y="1070094"/>
            <a:ext cx="3645244" cy="3394472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pic>
        <p:nvPicPr>
          <p:cNvPr id="4" name="Picture 3" descr="CorporateDeck_scree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1075892"/>
            <a:ext cx="4281102" cy="3424881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77875" y="1301750"/>
            <a:ext cx="3768725" cy="216217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r>
              <a:rPr lang="en-US" dirty="0" smtClean="0"/>
              <a:t>Drag Screenshot or Picture to add</a:t>
            </a:r>
          </a:p>
          <a:p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8773231" y="155222"/>
            <a:ext cx="373945" cy="17074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2522" y="4719824"/>
            <a:ext cx="1332000" cy="467999"/>
            <a:chOff x="3105989" y="4719824"/>
            <a:chExt cx="1332000" cy="467999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3201582" y="4769157"/>
              <a:ext cx="1140814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5" name="Picture 14" descr="AlfrescoDay_Logo_Rome_Grey.png"/>
            <p:cNvPicPr>
              <a:picLocks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989" y="4719824"/>
              <a:ext cx="1332000" cy="467999"/>
            </a:xfrm>
            <a:prstGeom prst="rect">
              <a:avLst/>
            </a:prstGeom>
          </p:spPr>
        </p:pic>
      </p:grpSp>
      <p:sp>
        <p:nvSpPr>
          <p:cNvPr id="16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760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creenshots Gree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70129" cy="857250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3647057"/>
            <a:ext cx="3963773" cy="106332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rgbClr val="8BC2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rporateDeck_scree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57" y="1063229"/>
            <a:ext cx="3390257" cy="2712206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942073" y="1241425"/>
            <a:ext cx="2994024" cy="1727200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 dirty="0" smtClean="0"/>
              <a:t>Drag Screenshot or Picture to add</a:t>
            </a:r>
          </a:p>
          <a:p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5"/>
          </p:nvPr>
        </p:nvSpPr>
        <p:spPr>
          <a:xfrm>
            <a:off x="4533151" y="3658629"/>
            <a:ext cx="3963773" cy="106332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</p:txBody>
      </p:sp>
      <p:pic>
        <p:nvPicPr>
          <p:cNvPr id="17" name="Picture 16" descr="CorporateDeck_scree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909" y="1074801"/>
            <a:ext cx="3390257" cy="2712206"/>
          </a:xfrm>
          <a:prstGeom prst="rect">
            <a:avLst/>
          </a:prstGeom>
        </p:spPr>
      </p:pic>
      <p:sp>
        <p:nvSpPr>
          <p:cNvPr id="1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5018025" y="1252997"/>
            <a:ext cx="2994024" cy="1727200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 dirty="0" smtClean="0"/>
              <a:t>Drag Screenshot or Picture to add</a:t>
            </a:r>
          </a:p>
          <a:p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2522" y="4719824"/>
            <a:ext cx="1332000" cy="467999"/>
            <a:chOff x="3105989" y="4719824"/>
            <a:chExt cx="1332000" cy="467999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3201582" y="4769157"/>
              <a:ext cx="1140814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9" name="Picture 18" descr="AlfrescoDay_Logo_Rome_Grey.png"/>
            <p:cNvPicPr>
              <a:picLocks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989" y="4719824"/>
              <a:ext cx="1332000" cy="467999"/>
            </a:xfrm>
            <a:prstGeom prst="rect">
              <a:avLst/>
            </a:prstGeom>
          </p:spPr>
        </p:pic>
      </p:grpSp>
      <p:sp>
        <p:nvSpPr>
          <p:cNvPr id="20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661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creenshots Blu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70129" cy="857250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773231" y="155222"/>
            <a:ext cx="373945" cy="17074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3647057"/>
            <a:ext cx="3963773" cy="106332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</p:txBody>
      </p:sp>
      <p:pic>
        <p:nvPicPr>
          <p:cNvPr id="15" name="Picture 14" descr="CorporateDeck_scree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57" y="1063229"/>
            <a:ext cx="3390257" cy="2712206"/>
          </a:xfrm>
          <a:prstGeom prst="rect">
            <a:avLst/>
          </a:prstGeom>
        </p:spPr>
      </p:pic>
      <p:sp>
        <p:nvSpPr>
          <p:cNvPr id="1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942073" y="1241425"/>
            <a:ext cx="2994024" cy="1727200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 dirty="0" smtClean="0"/>
              <a:t>Drag Screenshot or Picture to add</a:t>
            </a:r>
          </a:p>
          <a:p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5"/>
          </p:nvPr>
        </p:nvSpPr>
        <p:spPr>
          <a:xfrm>
            <a:off x="4533151" y="3658629"/>
            <a:ext cx="3963773" cy="106332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</p:txBody>
      </p:sp>
      <p:pic>
        <p:nvPicPr>
          <p:cNvPr id="18" name="Picture 17" descr="CorporateDeck_scree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909" y="1074801"/>
            <a:ext cx="3390257" cy="2712206"/>
          </a:xfrm>
          <a:prstGeom prst="rect">
            <a:avLst/>
          </a:prstGeom>
        </p:spPr>
      </p:pic>
      <p:sp>
        <p:nvSpPr>
          <p:cNvPr id="19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5018025" y="1252997"/>
            <a:ext cx="2994024" cy="1727200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 dirty="0" smtClean="0"/>
              <a:t>Drag Screenshot or Picture to add</a:t>
            </a:r>
          </a:p>
          <a:p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2522" y="4719824"/>
            <a:ext cx="1332000" cy="467999"/>
            <a:chOff x="3105989" y="4719824"/>
            <a:chExt cx="1332000" cy="467999"/>
          </a:xfrm>
        </p:grpSpPr>
        <p:sp>
          <p:nvSpPr>
            <p:cNvPr id="21" name="TextBox 20"/>
            <p:cNvSpPr txBox="1"/>
            <p:nvPr userDrawn="1"/>
          </p:nvSpPr>
          <p:spPr>
            <a:xfrm>
              <a:off x="3201582" y="4769157"/>
              <a:ext cx="1140814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22" name="Picture 21" descr="AlfrescoDay_Logo_Rome_Grey.png"/>
            <p:cNvPicPr>
              <a:picLocks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989" y="4719824"/>
              <a:ext cx="1332000" cy="467999"/>
            </a:xfrm>
            <a:prstGeom prst="rect">
              <a:avLst/>
            </a:prstGeom>
          </p:spPr>
        </p:pic>
      </p:grpSp>
      <p:sp>
        <p:nvSpPr>
          <p:cNvPr id="23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5464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Gree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70129" cy="857250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3088"/>
            <a:ext cx="3963773" cy="2545556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9460" y="1003088"/>
            <a:ext cx="3927870" cy="2545556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rgbClr val="8BC2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2522" y="4719824"/>
            <a:ext cx="1332000" cy="467999"/>
            <a:chOff x="3105989" y="4719824"/>
            <a:chExt cx="1332000" cy="467999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3201582" y="4769157"/>
              <a:ext cx="1140814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3" name="Picture 12" descr="AlfrescoDay_Logo_Rome_Grey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989" y="4719824"/>
              <a:ext cx="1332000" cy="467999"/>
            </a:xfrm>
            <a:prstGeom prst="rect">
              <a:avLst/>
            </a:prstGeom>
          </p:spPr>
        </p:pic>
      </p:grpSp>
      <p:sp>
        <p:nvSpPr>
          <p:cNvPr id="14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02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Blu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061661"/>
            <a:ext cx="9144000" cy="51433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effectLst>
                  <a:outerShdw blurRad="50800" dir="30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2585173"/>
            <a:ext cx="9144000" cy="260056"/>
          </a:xfrm>
        </p:spPr>
        <p:txBody>
          <a:bodyPr/>
          <a:lstStyle>
            <a:lvl1pPr marL="0" indent="0" algn="ctr">
              <a:lnSpc>
                <a:spcPct val="80000"/>
              </a:lnSpc>
              <a:buNone/>
              <a:defRPr>
                <a:solidFill>
                  <a:srgbClr val="FFFFFF"/>
                </a:solidFill>
                <a:effectLst>
                  <a:outerShdw blurRad="50800" dir="30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 style</a:t>
            </a:r>
            <a:endParaRPr lang="en-US" dirty="0"/>
          </a:p>
        </p:txBody>
      </p:sp>
      <p:pic>
        <p:nvPicPr>
          <p:cNvPr id="4" name="Picture 3" descr="Schermata 2015-09-23 alle 15.11.30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66" y="4499048"/>
            <a:ext cx="1836334" cy="644451"/>
          </a:xfrm>
          <a:prstGeom prst="rect">
            <a:avLst/>
          </a:prstGeom>
        </p:spPr>
      </p:pic>
      <p:pic>
        <p:nvPicPr>
          <p:cNvPr id="5" name="Picture 4" descr="AlfrescoDay_Logo_Rome_Grey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879" y="4414280"/>
            <a:ext cx="1861024" cy="63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217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lu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70129" cy="857250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3088"/>
            <a:ext cx="3963773" cy="2545556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9460" y="1003088"/>
            <a:ext cx="3927870" cy="2545556"/>
          </a:xfrm>
        </p:spPr>
        <p:txBody>
          <a:bodyPr>
            <a:norm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773231" y="155222"/>
            <a:ext cx="373945" cy="17074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2522" y="4719824"/>
            <a:ext cx="1332000" cy="467999"/>
            <a:chOff x="3105989" y="4719824"/>
            <a:chExt cx="1332000" cy="467999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3201582" y="4769157"/>
              <a:ext cx="1140814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3" name="Picture 12" descr="AlfrescoDay_Logo_Rome_Grey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989" y="4719824"/>
              <a:ext cx="1332000" cy="467999"/>
            </a:xfrm>
            <a:prstGeom prst="rect">
              <a:avLst/>
            </a:prstGeom>
          </p:spPr>
        </p:pic>
      </p:grpSp>
      <p:sp>
        <p:nvSpPr>
          <p:cNvPr id="14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88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Gree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133492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8311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88132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8918" y="1008310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8918" y="1488131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rgbClr val="8BC2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2522" y="4719824"/>
            <a:ext cx="1332000" cy="467999"/>
            <a:chOff x="3105989" y="4719824"/>
            <a:chExt cx="1332000" cy="467999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3201582" y="4769157"/>
              <a:ext cx="1140814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5" name="Picture 14" descr="AlfrescoDay_Logo_Rome_Grey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989" y="4719824"/>
              <a:ext cx="1332000" cy="467999"/>
            </a:xfrm>
            <a:prstGeom prst="rect">
              <a:avLst/>
            </a:prstGeom>
          </p:spPr>
        </p:pic>
      </p:grpSp>
      <p:sp>
        <p:nvSpPr>
          <p:cNvPr id="16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522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Blu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133492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8311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88132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8918" y="1008310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8918" y="1488131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8773231" y="155222"/>
            <a:ext cx="373945" cy="17074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92522" y="4719824"/>
            <a:ext cx="1332000" cy="467999"/>
            <a:chOff x="3105989" y="4719824"/>
            <a:chExt cx="1332000" cy="467999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3201582" y="4769157"/>
              <a:ext cx="1140814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4" name="Picture 13" descr="AlfrescoDay_Logo_Rome_Grey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989" y="4719824"/>
              <a:ext cx="1332000" cy="467999"/>
            </a:xfrm>
            <a:prstGeom prst="rect">
              <a:avLst/>
            </a:prstGeom>
          </p:spPr>
        </p:pic>
      </p:grpSp>
      <p:sp>
        <p:nvSpPr>
          <p:cNvPr id="16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438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e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110151" cy="857250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rgbClr val="8BC2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92522" y="4719824"/>
            <a:ext cx="1332000" cy="467999"/>
            <a:chOff x="3105989" y="4719824"/>
            <a:chExt cx="1332000" cy="467999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3201582" y="4769157"/>
              <a:ext cx="1140814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1" name="Picture 10" descr="AlfrescoDay_Logo_Rome_Grey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989" y="4719824"/>
              <a:ext cx="1332000" cy="467999"/>
            </a:xfrm>
            <a:prstGeom prst="rect">
              <a:avLst/>
            </a:prstGeom>
          </p:spPr>
        </p:pic>
      </p:grpSp>
      <p:sp>
        <p:nvSpPr>
          <p:cNvPr id="12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9688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110151" cy="857250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773231" y="155222"/>
            <a:ext cx="373945" cy="17074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92522" y="4719824"/>
            <a:ext cx="1332000" cy="467999"/>
            <a:chOff x="3105989" y="4719824"/>
            <a:chExt cx="1332000" cy="467999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3201582" y="4769157"/>
              <a:ext cx="1140814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1" name="Picture 10" descr="AlfrescoDay_Logo_Rome_Grey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989" y="4719824"/>
              <a:ext cx="1332000" cy="467999"/>
            </a:xfrm>
            <a:prstGeom prst="rect">
              <a:avLst/>
            </a:prstGeom>
          </p:spPr>
        </p:pic>
      </p:grpSp>
      <p:sp>
        <p:nvSpPr>
          <p:cNvPr id="12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308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rgbClr val="8BC2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2522" y="4719824"/>
            <a:ext cx="1332000" cy="467999"/>
            <a:chOff x="3105989" y="4719824"/>
            <a:chExt cx="1332000" cy="46799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201582" y="4769157"/>
              <a:ext cx="1140814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0" name="Picture 9" descr="AlfrescoDay_Logo_Rome_Grey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989" y="4719824"/>
              <a:ext cx="1332000" cy="467999"/>
            </a:xfrm>
            <a:prstGeom prst="rect">
              <a:avLst/>
            </a:prstGeom>
          </p:spPr>
        </p:pic>
      </p:grpSp>
      <p:sp>
        <p:nvSpPr>
          <p:cNvPr id="11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883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773231" y="155222"/>
            <a:ext cx="373945" cy="17074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2522" y="4719824"/>
            <a:ext cx="1332000" cy="467999"/>
            <a:chOff x="3105989" y="4719824"/>
            <a:chExt cx="1332000" cy="46799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201582" y="4769157"/>
              <a:ext cx="1140814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0" name="Picture 9" descr="AlfrescoDay_Logo_Rome_Grey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989" y="4719824"/>
              <a:ext cx="1332000" cy="467999"/>
            </a:xfrm>
            <a:prstGeom prst="rect">
              <a:avLst/>
            </a:prstGeom>
          </p:spPr>
        </p:pic>
      </p:grpSp>
      <p:sp>
        <p:nvSpPr>
          <p:cNvPr id="11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971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Gree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4971707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rgbClr val="8BC2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2522" y="4719824"/>
            <a:ext cx="1332000" cy="467999"/>
            <a:chOff x="3105989" y="4719824"/>
            <a:chExt cx="1332000" cy="467999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3201582" y="4769157"/>
              <a:ext cx="1140814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3" name="Picture 12" descr="AlfrescoDay_Logo_Rome_Grey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989" y="4719824"/>
              <a:ext cx="1332000" cy="467999"/>
            </a:xfrm>
            <a:prstGeom prst="rect">
              <a:avLst/>
            </a:prstGeom>
          </p:spPr>
        </p:pic>
      </p:grpSp>
      <p:sp>
        <p:nvSpPr>
          <p:cNvPr id="14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296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Blu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4971707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8773231" y="155222"/>
            <a:ext cx="373945" cy="17074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2522" y="4719824"/>
            <a:ext cx="1332000" cy="467999"/>
            <a:chOff x="3105989" y="4719824"/>
            <a:chExt cx="1332000" cy="467999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3201582" y="4769157"/>
              <a:ext cx="1140814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3" name="Picture 12" descr="AlfrescoDay_Logo_Rome_Grey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989" y="4719824"/>
              <a:ext cx="1332000" cy="467999"/>
            </a:xfrm>
            <a:prstGeom prst="rect">
              <a:avLst/>
            </a:prstGeom>
          </p:spPr>
        </p:pic>
      </p:grpSp>
      <p:sp>
        <p:nvSpPr>
          <p:cNvPr id="14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930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Gree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rgbClr val="8BC2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2522" y="4719824"/>
            <a:ext cx="1332000" cy="467999"/>
            <a:chOff x="3105989" y="4719824"/>
            <a:chExt cx="1332000" cy="467999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3201582" y="4769157"/>
              <a:ext cx="1140814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3" name="Picture 12" descr="AlfrescoDay_Logo_Rome_Grey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989" y="4719824"/>
              <a:ext cx="1332000" cy="467999"/>
            </a:xfrm>
            <a:prstGeom prst="rect">
              <a:avLst/>
            </a:prstGeom>
          </p:spPr>
        </p:pic>
      </p:grpSp>
      <p:sp>
        <p:nvSpPr>
          <p:cNvPr id="14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04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 Blu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061661"/>
            <a:ext cx="9144000" cy="51433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effectLst>
                  <a:outerShdw blurRad="50800" dir="30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Section Break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2585173"/>
            <a:ext cx="9144000" cy="260056"/>
          </a:xfrm>
        </p:spPr>
        <p:txBody>
          <a:bodyPr/>
          <a:lstStyle>
            <a:lvl1pPr marL="0" indent="0" algn="ctr">
              <a:lnSpc>
                <a:spcPct val="80000"/>
              </a:lnSpc>
              <a:buNone/>
              <a:defRPr>
                <a:solidFill>
                  <a:srgbClr val="FFFFFF"/>
                </a:solidFill>
                <a:effectLst>
                  <a:outerShdw blurRad="50800" dir="30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Section Break style</a:t>
            </a:r>
            <a:endParaRPr lang="en-US" dirty="0"/>
          </a:p>
        </p:txBody>
      </p:sp>
      <p:pic>
        <p:nvPicPr>
          <p:cNvPr id="4" name="Picture 3" descr="Schermata 2015-09-23 alle 15.08.06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721100"/>
            <a:ext cx="4191000" cy="1422400"/>
          </a:xfrm>
          <a:prstGeom prst="rect">
            <a:avLst/>
          </a:prstGeom>
        </p:spPr>
      </p:pic>
      <p:pic>
        <p:nvPicPr>
          <p:cNvPr id="5" name="Picture 4" descr="AlfrescoDay_Logo_Rome_Grey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879" y="4414280"/>
            <a:ext cx="1861024" cy="63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313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Blu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8773231" y="155222"/>
            <a:ext cx="373945" cy="17074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2522" y="4719824"/>
            <a:ext cx="1332000" cy="467999"/>
            <a:chOff x="3105989" y="4719824"/>
            <a:chExt cx="1332000" cy="467999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3201582" y="4769157"/>
              <a:ext cx="1140814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3" name="Picture 12" descr="AlfrescoDay_Logo_Rome_Grey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989" y="4719824"/>
              <a:ext cx="1332000" cy="467999"/>
            </a:xfrm>
            <a:prstGeom prst="rect">
              <a:avLst/>
            </a:prstGeom>
          </p:spPr>
        </p:pic>
      </p:grpSp>
      <p:sp>
        <p:nvSpPr>
          <p:cNvPr id="14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644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7695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ing Gree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061661"/>
            <a:ext cx="9144000" cy="51433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effectLst>
                  <a:outerShdw blurRad="50800" dir="30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Ending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2585173"/>
            <a:ext cx="9144000" cy="260056"/>
          </a:xfrm>
        </p:spPr>
        <p:txBody>
          <a:bodyPr/>
          <a:lstStyle>
            <a:lvl1pPr marL="0" indent="0" algn="ctr">
              <a:lnSpc>
                <a:spcPct val="80000"/>
              </a:lnSpc>
              <a:buNone/>
              <a:defRPr baseline="0">
                <a:solidFill>
                  <a:srgbClr val="FFFFFF"/>
                </a:solidFill>
                <a:effectLst>
                  <a:outerShdw blurRad="50800" dir="30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Ending Subtitle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72873" y="4641454"/>
            <a:ext cx="107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 smtClean="0">
                <a:latin typeface="Helvetica Neue"/>
                <a:cs typeface="Helvetica Neue"/>
              </a:rPr>
              <a:t>@alfresco</a:t>
            </a:r>
            <a:endParaRPr lang="en-US" sz="1600" b="0" i="0" dirty="0">
              <a:latin typeface="Helvetica Neue"/>
              <a:cs typeface="Helvetica Neue"/>
            </a:endParaRPr>
          </a:p>
        </p:txBody>
      </p:sp>
      <p:pic>
        <p:nvPicPr>
          <p:cNvPr id="5" name="Picture 4" descr="Schermata 2015-09-23 alle 15.14.08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95" y="4442851"/>
            <a:ext cx="1676400" cy="533400"/>
          </a:xfrm>
          <a:prstGeom prst="rect">
            <a:avLst/>
          </a:prstGeom>
        </p:spPr>
      </p:pic>
      <p:pic>
        <p:nvPicPr>
          <p:cNvPr id="6" name="Picture 5" descr="AlfrescoDay_Logo_Rome_Grey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879" y="4414280"/>
            <a:ext cx="1861024" cy="63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313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ing Blu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061661"/>
            <a:ext cx="9144000" cy="51433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effectLst>
                  <a:outerShdw blurRad="50800" dir="30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Ending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2585173"/>
            <a:ext cx="9144000" cy="260056"/>
          </a:xfrm>
        </p:spPr>
        <p:txBody>
          <a:bodyPr/>
          <a:lstStyle>
            <a:lvl1pPr marL="0" indent="0" algn="ctr">
              <a:lnSpc>
                <a:spcPct val="80000"/>
              </a:lnSpc>
              <a:buNone/>
              <a:defRPr baseline="0">
                <a:solidFill>
                  <a:srgbClr val="FFFFFF"/>
                </a:solidFill>
                <a:effectLst>
                  <a:outerShdw blurRad="50800" dir="30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Ending Subtitle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72873" y="4641454"/>
            <a:ext cx="107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 smtClean="0">
                <a:latin typeface="Helvetica Neue"/>
                <a:cs typeface="Helvetica Neue"/>
              </a:rPr>
              <a:t>@alfresco</a:t>
            </a:r>
            <a:endParaRPr lang="en-US" sz="1600" b="0" i="0" dirty="0">
              <a:latin typeface="Helvetica Neue"/>
              <a:cs typeface="Helvetica Neue"/>
            </a:endParaRPr>
          </a:p>
        </p:txBody>
      </p:sp>
      <p:pic>
        <p:nvPicPr>
          <p:cNvPr id="6" name="Picture 5" descr="Schermata 2015-09-23 alle 15.11.30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66" y="4499048"/>
            <a:ext cx="1836334" cy="644451"/>
          </a:xfrm>
          <a:prstGeom prst="rect">
            <a:avLst/>
          </a:prstGeom>
        </p:spPr>
      </p:pic>
      <p:pic>
        <p:nvPicPr>
          <p:cNvPr id="7" name="Picture 6" descr="AlfrescoDay_Logo_Rome_Grey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879" y="4414280"/>
            <a:ext cx="1861024" cy="63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94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peaker Gree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5329728" y="1652278"/>
            <a:ext cx="1757898" cy="175789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20000"/>
                <a:lumOff val="80000"/>
              </a:schemeClr>
            </a:solidFill>
            <a:miter lim="800000"/>
          </a:ln>
          <a:effectLst>
            <a:outerShdw blurRad="508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281" y="2061661"/>
            <a:ext cx="4394131" cy="514333"/>
          </a:xfrm>
        </p:spPr>
        <p:txBody>
          <a:bodyPr>
            <a:noAutofit/>
          </a:bodyPr>
          <a:lstStyle>
            <a:lvl1pPr algn="r">
              <a:defRPr sz="2400">
                <a:solidFill>
                  <a:schemeClr val="bg1"/>
                </a:solidFill>
                <a:effectLst>
                  <a:outerShdw blurRad="50800" dir="30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Speaker Name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281" y="2585173"/>
            <a:ext cx="4394131" cy="260056"/>
          </a:xfrm>
        </p:spPr>
        <p:txBody>
          <a:bodyPr/>
          <a:lstStyle>
            <a:lvl1pPr marL="0" indent="0" algn="r">
              <a:lnSpc>
                <a:spcPct val="80000"/>
              </a:lnSpc>
              <a:buNone/>
              <a:defRPr baseline="0">
                <a:solidFill>
                  <a:srgbClr val="FFFFFF"/>
                </a:solidFill>
                <a:effectLst>
                  <a:outerShdw blurRad="50800" dir="30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Speaker Title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5395076" y="1720850"/>
            <a:ext cx="1627188" cy="162401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 dirty="0" smtClean="0"/>
              <a:t>Drag picture of speaker or company logo to </a:t>
            </a:r>
            <a:r>
              <a:rPr lang="en-US" dirty="0" err="1" smtClean="0"/>
              <a:t>addz</a:t>
            </a:r>
            <a:endParaRPr lang="en-US" dirty="0"/>
          </a:p>
        </p:txBody>
      </p:sp>
      <p:pic>
        <p:nvPicPr>
          <p:cNvPr id="7" name="Picture 6" descr="Schermata 2015-09-23 alle 15.14.08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695" y="4442851"/>
            <a:ext cx="1676400" cy="533400"/>
          </a:xfrm>
          <a:prstGeom prst="rect">
            <a:avLst/>
          </a:prstGeom>
        </p:spPr>
      </p:pic>
      <p:pic>
        <p:nvPicPr>
          <p:cNvPr id="8" name="Picture 7" descr="AlfrescoDay_Logo_Rome_Grey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879" y="4414280"/>
            <a:ext cx="1861024" cy="63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5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peaker Blu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281" y="2061661"/>
            <a:ext cx="4394131" cy="514333"/>
          </a:xfrm>
        </p:spPr>
        <p:txBody>
          <a:bodyPr>
            <a:noAutofit/>
          </a:bodyPr>
          <a:lstStyle>
            <a:lvl1pPr algn="r">
              <a:defRPr sz="2400">
                <a:solidFill>
                  <a:schemeClr val="bg1"/>
                </a:solidFill>
                <a:effectLst>
                  <a:outerShdw blurRad="50800" dir="30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Speaker Name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281" y="2585173"/>
            <a:ext cx="4394131" cy="260056"/>
          </a:xfrm>
        </p:spPr>
        <p:txBody>
          <a:bodyPr/>
          <a:lstStyle>
            <a:lvl1pPr marL="0" indent="0" algn="r">
              <a:lnSpc>
                <a:spcPct val="80000"/>
              </a:lnSpc>
              <a:buNone/>
              <a:defRPr baseline="0">
                <a:solidFill>
                  <a:srgbClr val="FFFFFF"/>
                </a:solidFill>
                <a:effectLst>
                  <a:outerShdw blurRad="50800" dir="30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Speaker Title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329728" y="1652278"/>
            <a:ext cx="1757898" cy="175789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20000"/>
                <a:lumOff val="80000"/>
              </a:schemeClr>
            </a:solidFill>
            <a:miter lim="800000"/>
          </a:ln>
          <a:effectLst>
            <a:outerShdw blurRad="508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5395076" y="1720850"/>
            <a:ext cx="1627188" cy="1624013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 dirty="0" smtClean="0"/>
              <a:t>Drag picture of speaker or company logo to </a:t>
            </a:r>
            <a:r>
              <a:rPr lang="en-US" dirty="0" err="1" smtClean="0"/>
              <a:t>addz</a:t>
            </a:r>
            <a:endParaRPr lang="en-US" dirty="0"/>
          </a:p>
        </p:txBody>
      </p:sp>
      <p:pic>
        <p:nvPicPr>
          <p:cNvPr id="7" name="Picture 6" descr="Schermata 2015-09-23 alle 15.11.30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66" y="4499048"/>
            <a:ext cx="1836334" cy="644451"/>
          </a:xfrm>
          <a:prstGeom prst="rect">
            <a:avLst/>
          </a:prstGeom>
        </p:spPr>
      </p:pic>
      <p:pic>
        <p:nvPicPr>
          <p:cNvPr id="9" name="Picture 8" descr="AlfrescoDay_Logo_Rome_Grey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879" y="4414280"/>
            <a:ext cx="1861024" cy="63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6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ee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89557" cy="857250"/>
          </a:xfrm>
        </p:spPr>
        <p:txBody>
          <a:bodyPr/>
          <a:lstStyle/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1444"/>
            <a:ext cx="8089557" cy="3394472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rgbClr val="8BC2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2522" y="4719824"/>
            <a:ext cx="1332000" cy="467999"/>
            <a:chOff x="3105989" y="4719824"/>
            <a:chExt cx="1332000" cy="467999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3201582" y="4769157"/>
              <a:ext cx="1140814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5" name="Picture 14" descr="AlfrescoDay_Logo_Rome_Grey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989" y="4719824"/>
              <a:ext cx="1332000" cy="4679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763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89557" cy="857250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1444"/>
            <a:ext cx="8089557" cy="3394472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773231" y="155222"/>
            <a:ext cx="373945" cy="17074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92522" y="4719824"/>
            <a:ext cx="1332000" cy="467999"/>
            <a:chOff x="3105989" y="4719824"/>
            <a:chExt cx="1332000" cy="467999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3201582" y="4769157"/>
              <a:ext cx="1140814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2" name="Picture 11" descr="AlfrescoDay_Logo_Rome_Grey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989" y="4719824"/>
              <a:ext cx="1332000" cy="467999"/>
            </a:xfrm>
            <a:prstGeom prst="rect">
              <a:avLst/>
            </a:prstGeom>
          </p:spPr>
        </p:pic>
      </p:grpSp>
      <p:sp>
        <p:nvSpPr>
          <p:cNvPr id="13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4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Half Gree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9152" y="1173924"/>
            <a:ext cx="2512540" cy="215553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FFFFFF"/>
                </a:solidFill>
                <a:effectLst>
                  <a:outerShdw blurRad="50800" dir="300000" algn="tl" rotWithShape="0">
                    <a:srgbClr val="000000">
                      <a:alpha val="2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Tagline or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9891" y="363838"/>
            <a:ext cx="5086865" cy="4221892"/>
          </a:xfrm>
        </p:spPr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773231" y="155222"/>
            <a:ext cx="373944" cy="1707445"/>
          </a:xfrm>
          <a:prstGeom prst="rect">
            <a:avLst/>
          </a:prstGeom>
          <a:solidFill>
            <a:srgbClr val="8BC2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170561" y="4719824"/>
            <a:ext cx="1332000" cy="467999"/>
            <a:chOff x="3170561" y="4719824"/>
            <a:chExt cx="1332000" cy="467999"/>
          </a:xfrm>
        </p:grpSpPr>
        <p:sp>
          <p:nvSpPr>
            <p:cNvPr id="4" name="TextBox 3"/>
            <p:cNvSpPr txBox="1"/>
            <p:nvPr userDrawn="1"/>
          </p:nvSpPr>
          <p:spPr>
            <a:xfrm>
              <a:off x="3196431" y="4721624"/>
              <a:ext cx="1140814" cy="369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7" name="Picture 6" descr="AlfrescoDay_Logo_Rome_Grey.png"/>
            <p:cNvPicPr>
              <a:picLocks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561" y="4719824"/>
              <a:ext cx="1332000" cy="467999"/>
            </a:xfrm>
            <a:prstGeom prst="rect">
              <a:avLst/>
            </a:prstGeom>
          </p:spPr>
        </p:pic>
      </p:grpSp>
      <p:sp>
        <p:nvSpPr>
          <p:cNvPr id="11" name="Vertical Text Placeholder 10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8766328" y="147986"/>
            <a:ext cx="395288" cy="1706916"/>
          </a:xfrm>
        </p:spPr>
        <p:txBody>
          <a:bodyPr vert="eaVert">
            <a:no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8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theme" Target="../theme/theme1.xml"/><Relationship Id="rId45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659" r:id="rId3"/>
    <p:sldLayoutId id="2147483689" r:id="rId4"/>
    <p:sldLayoutId id="2147483677" r:id="rId5"/>
    <p:sldLayoutId id="2147483682" r:id="rId6"/>
    <p:sldLayoutId id="2147483673" r:id="rId7"/>
    <p:sldLayoutId id="2147483666" r:id="rId8"/>
    <p:sldLayoutId id="2147483650" r:id="rId9"/>
    <p:sldLayoutId id="2147483661" r:id="rId10"/>
    <p:sldLayoutId id="2147483698" r:id="rId11"/>
    <p:sldLayoutId id="2147483699" r:id="rId12"/>
    <p:sldLayoutId id="2147483662" r:id="rId13"/>
    <p:sldLayoutId id="2147483674" r:id="rId14"/>
    <p:sldLayoutId id="2147483686" r:id="rId15"/>
    <p:sldLayoutId id="2147483687" r:id="rId16"/>
    <p:sldLayoutId id="2147483695" r:id="rId17"/>
    <p:sldLayoutId id="2147483694" r:id="rId18"/>
    <p:sldLayoutId id="2147483684" r:id="rId19"/>
    <p:sldLayoutId id="2147483685" r:id="rId20"/>
    <p:sldLayoutId id="2147483680" r:id="rId21"/>
    <p:sldLayoutId id="2147483702" r:id="rId22"/>
    <p:sldLayoutId id="2147483703" r:id="rId23"/>
    <p:sldLayoutId id="2147483704" r:id="rId24"/>
    <p:sldLayoutId id="2147483660" r:id="rId25"/>
    <p:sldLayoutId id="2147483663" r:id="rId26"/>
    <p:sldLayoutId id="2147483664" r:id="rId27"/>
    <p:sldLayoutId id="2147483665" r:id="rId28"/>
    <p:sldLayoutId id="2147483652" r:id="rId29"/>
    <p:sldLayoutId id="2147483667" r:id="rId30"/>
    <p:sldLayoutId id="2147483653" r:id="rId31"/>
    <p:sldLayoutId id="2147483668" r:id="rId32"/>
    <p:sldLayoutId id="2147483654" r:id="rId33"/>
    <p:sldLayoutId id="2147483669" r:id="rId34"/>
    <p:sldLayoutId id="2147483655" r:id="rId35"/>
    <p:sldLayoutId id="2147483670" r:id="rId36"/>
    <p:sldLayoutId id="2147483656" r:id="rId37"/>
    <p:sldLayoutId id="2147483671" r:id="rId38"/>
    <p:sldLayoutId id="2147483657" r:id="rId39"/>
    <p:sldLayoutId id="2147483672" r:id="rId40"/>
    <p:sldLayoutId id="2147483679" r:id="rId41"/>
    <p:sldLayoutId id="2147483690" r:id="rId42"/>
    <p:sldLayoutId id="2147483691" r:id="rId4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github.com/Alfresco/chef-alfresco" TargetMode="External"/><Relationship Id="rId3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4.png"/><Relationship Id="rId5" Type="http://schemas.openxmlformats.org/officeDocument/2006/relationships/image" Target="../media/image38.jpg"/><Relationship Id="rId6" Type="http://schemas.openxmlformats.org/officeDocument/2006/relationships/image" Target="../media/image39.jp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4.png"/><Relationship Id="rId3" Type="http://schemas.openxmlformats.org/officeDocument/2006/relationships/image" Target="../media/image3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6.png"/><Relationship Id="rId3" Type="http://schemas.openxmlformats.org/officeDocument/2006/relationships/image" Target="../media/image3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9.jpg"/><Relationship Id="rId7" Type="http://schemas.openxmlformats.org/officeDocument/2006/relationships/image" Target="../media/image41.jp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9.jp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9.jp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git@github.com:Alfresco/alfresco-spk.git" TargetMode="External"/><Relationship Id="rId3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169.254.169.254/latest/meta-data/public-hostname" TargetMode="External"/><Relationship Id="rId3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fresco/alfresco-spk" TargetMode="External"/><Relationship Id="rId4" Type="http://schemas.openxmlformats.org/officeDocument/2006/relationships/hyperlink" Target="https://www.alfresco.com/blogs/devops" TargetMode="External"/><Relationship Id="rId5" Type="http://schemas.openxmlformats.org/officeDocument/2006/relationships/hyperlink" Target="https://github.com/maoo" TargetMode="External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github.com/Alfresco/chef-alfresco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fresco/alfresco-spk" TargetMode="External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github.com/Alfresco/chef-alfresco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Alfresco/alfresco-spk" TargetMode="External"/><Relationship Id="rId4" Type="http://schemas.openxmlformats.org/officeDocument/2006/relationships/hyperlink" Target="http://www.flaticon.com/free-icon/three-books_74982" TargetMode="External"/><Relationship Id="rId5" Type="http://schemas.openxmlformats.org/officeDocument/2006/relationships/hyperlink" Target="http://www.flaticon.com/free-icon/puzzle_69154" TargetMode="External"/><Relationship Id="rId6" Type="http://schemas.openxmlformats.org/officeDocument/2006/relationships/hyperlink" Target="http://www.flaticon.com/free-icon/man-sprinting_67001" TargetMode="External"/><Relationship Id="rId7" Type="http://schemas.openxmlformats.org/officeDocument/2006/relationships/hyperlink" Target="http://www.flaticon.com/free-icon/closed-cardboard-box-with-packing-tape_65843" TargetMode="External"/><Relationship Id="rId8" Type="http://schemas.openxmlformats.org/officeDocument/2006/relationships/hyperlink" Target="http://www.flaticon.com/free-icon/recycle-reuse_25274" TargetMode="External"/><Relationship Id="rId9" Type="http://schemas.openxmlformats.org/officeDocument/2006/relationships/hyperlink" Target="http://www.flaticon.com/free-icon/light-bulb_34386" TargetMode="External"/><Relationship Id="rId10" Type="http://schemas.openxmlformats.org/officeDocument/2006/relationships/hyperlink" Target="http://www.flaticon.com/free-icon/robot-with-server_77744" TargetMode="External"/><Relationship Id="rId1" Type="http://schemas.openxmlformats.org/officeDocument/2006/relationships/slideLayout" Target="../slideLayouts/slideLayout8.xml"/><Relationship Id="rId2" Type="http://schemas.openxmlformats.org/officeDocument/2006/relationships/hyperlink" Target="http://github.com/Alfresco/chef-alfresc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Alfresco SPK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Design</a:t>
            </a:r>
            <a:r>
              <a:rPr lang="en-US" dirty="0" smtClean="0"/>
              <a:t>|</a:t>
            </a:r>
            <a:r>
              <a:rPr lang="en-US" b="1" dirty="0" smtClean="0"/>
              <a:t>Run</a:t>
            </a:r>
            <a:r>
              <a:rPr lang="en-US" dirty="0" smtClean="0"/>
              <a:t>|</a:t>
            </a:r>
            <a:r>
              <a:rPr lang="en-US" b="1" dirty="0" smtClean="0"/>
              <a:t>Integrate</a:t>
            </a:r>
            <a:r>
              <a:rPr lang="en-US" dirty="0" smtClean="0"/>
              <a:t> Alfresco </a:t>
            </a:r>
            <a:r>
              <a:rPr lang="en-US" b="1" dirty="0" smtClean="0"/>
              <a:t>stacks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9455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Alfresco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55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Chef Alfresco VS Alfresco Installer – good things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75774" y="1001444"/>
            <a:ext cx="6190553" cy="399527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/>
              <a:t>Cool </a:t>
            </a:r>
            <a:r>
              <a:rPr lang="en-US" sz="1600" dirty="0"/>
              <a:t>logo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(Alfresco) Component-based: </a:t>
            </a:r>
            <a:r>
              <a:rPr lang="en-US" sz="1600" b="1" i="1" dirty="0"/>
              <a:t>repo</a:t>
            </a:r>
            <a:r>
              <a:rPr lang="en-US" sz="1600" dirty="0"/>
              <a:t>, </a:t>
            </a:r>
            <a:r>
              <a:rPr lang="en-US" sz="1600" b="1" i="1" dirty="0"/>
              <a:t>share</a:t>
            </a:r>
            <a:r>
              <a:rPr lang="en-US" sz="1600" dirty="0"/>
              <a:t>, </a:t>
            </a:r>
            <a:r>
              <a:rPr lang="en-US" sz="1600" b="1" i="1" dirty="0"/>
              <a:t>solr</a:t>
            </a:r>
            <a:r>
              <a:rPr lang="en-US" sz="1600" dirty="0"/>
              <a:t>, aos, </a:t>
            </a:r>
            <a:r>
              <a:rPr lang="en-US" sz="1600" dirty="0" smtClean="0"/>
              <a:t>…</a:t>
            </a: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b="1" i="1" dirty="0"/>
              <a:t>Additional components</a:t>
            </a:r>
            <a:r>
              <a:rPr lang="en-US" sz="1600" dirty="0"/>
              <a:t>: haproxy, </a:t>
            </a:r>
            <a:r>
              <a:rPr lang="en-US" sz="1600" dirty="0" smtClean="0"/>
              <a:t>nginx, …</a:t>
            </a: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Supports </a:t>
            </a:r>
            <a:r>
              <a:rPr lang="en-US" sz="1600" b="1" i="1" dirty="0"/>
              <a:t>3 run modes</a:t>
            </a:r>
          </a:p>
          <a:p>
            <a:pPr lvl="1">
              <a:lnSpc>
                <a:spcPct val="90000"/>
              </a:lnSpc>
            </a:pPr>
            <a:r>
              <a:rPr lang="en-US" b="1" i="1" dirty="0"/>
              <a:t>full-provisioning </a:t>
            </a:r>
            <a:r>
              <a:rPr lang="en-US" dirty="0"/>
              <a:t>- to spin up an Alfresco instance from a root Image</a:t>
            </a:r>
          </a:p>
          <a:p>
            <a:pPr lvl="1">
              <a:lnSpc>
                <a:spcPct val="90000"/>
              </a:lnSpc>
            </a:pPr>
            <a:r>
              <a:rPr lang="en-US" b="1" i="1" dirty="0"/>
              <a:t>provisioning-only</a:t>
            </a:r>
            <a:r>
              <a:rPr lang="en-US" dirty="0"/>
              <a:t> - to create an immutable image </a:t>
            </a:r>
          </a:p>
          <a:p>
            <a:pPr lvl="1">
              <a:lnSpc>
                <a:spcPct val="90000"/>
              </a:lnSpc>
            </a:pPr>
            <a:r>
              <a:rPr lang="en-US" b="1" i="1" dirty="0"/>
              <a:t>bootstrap-only</a:t>
            </a:r>
            <a:r>
              <a:rPr lang="en-US" dirty="0"/>
              <a:t> - to boot a pre-baked immutable image</a:t>
            </a:r>
          </a:p>
          <a:p>
            <a:pPr>
              <a:lnSpc>
                <a:spcPct val="90000"/>
              </a:lnSpc>
            </a:pPr>
            <a:r>
              <a:rPr lang="en-US" sz="1600" b="1" i="1" dirty="0"/>
              <a:t>Any Alfresco configuration </a:t>
            </a:r>
            <a:r>
              <a:rPr lang="en-US" sz="1600" dirty="0"/>
              <a:t>can be customised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Can </a:t>
            </a:r>
            <a:r>
              <a:rPr lang="en-US" sz="1600" b="1" i="1" dirty="0"/>
              <a:t>run continuously</a:t>
            </a:r>
            <a:r>
              <a:rPr lang="en-US" sz="1600" dirty="0"/>
              <a:t> (install on top of an installation)</a:t>
            </a:r>
          </a:p>
          <a:p>
            <a:pPr>
              <a:lnSpc>
                <a:spcPct val="90000"/>
              </a:lnSpc>
            </a:pPr>
            <a:r>
              <a:rPr lang="en-US" sz="1600" dirty="0" smtClean="0"/>
              <a:t>Artifacts from </a:t>
            </a:r>
            <a:r>
              <a:rPr lang="en-US" sz="1600" b="1" i="1" dirty="0"/>
              <a:t>artifacts.alfresco.com</a:t>
            </a:r>
            <a:r>
              <a:rPr lang="en-US" sz="1600" dirty="0"/>
              <a:t> (VS Alfresco Installer monolithic installation) or any Maven Repository of your choice</a:t>
            </a:r>
          </a:p>
          <a:p>
            <a:pPr>
              <a:lnSpc>
                <a:spcPct val="90000"/>
              </a:lnSpc>
            </a:pPr>
            <a:r>
              <a:rPr lang="en-US" sz="1600" dirty="0" smtClean="0"/>
              <a:t>Open Source, </a:t>
            </a:r>
            <a:r>
              <a:rPr lang="en-US" sz="1600" dirty="0"/>
              <a:t>55 releases, 8 contributors - </a:t>
            </a:r>
            <a:r>
              <a:rPr lang="en-US" sz="1600" dirty="0">
                <a:hlinkClick r:id="rId2"/>
              </a:rPr>
              <a:t>https://github.com/Alfresco/chef-alfresco</a:t>
            </a: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endParaRPr lang="en-US" sz="1600" dirty="0" smtClean="0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r>
              <a:rPr lang="en-US" dirty="0" smtClean="0"/>
              <a:t>Alfresco Installation</a:t>
            </a:r>
            <a:endParaRPr lang="en-US" dirty="0"/>
          </a:p>
        </p:txBody>
      </p:sp>
      <p:pic>
        <p:nvPicPr>
          <p:cNvPr id="2" name="Picture 1" descr="chef-alfresco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07074"/>
            <a:ext cx="1834941" cy="21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84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Chef Alfresco VS Alfresco Installer – bad things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75775" y="1001444"/>
            <a:ext cx="4852040" cy="399527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Not </a:t>
            </a:r>
            <a:r>
              <a:rPr lang="en-US" sz="1600" dirty="0" smtClean="0"/>
              <a:t>working on </a:t>
            </a:r>
            <a:r>
              <a:rPr lang="en-US" sz="1600" i="1" dirty="0" smtClean="0"/>
              <a:t>all </a:t>
            </a:r>
            <a:r>
              <a:rPr lang="en-US" sz="1600" i="1" dirty="0"/>
              <a:t>platforms</a:t>
            </a:r>
            <a:r>
              <a:rPr lang="en-US" sz="1600" dirty="0"/>
              <a:t> (currently working on Centos </a:t>
            </a:r>
            <a:r>
              <a:rPr lang="en-US" sz="1600" dirty="0" smtClean="0"/>
              <a:t>7.1 and Ubuntu 14.04, </a:t>
            </a:r>
            <a:r>
              <a:rPr lang="en-US" sz="1600" dirty="0"/>
              <a:t>soon </a:t>
            </a:r>
            <a:r>
              <a:rPr lang="en-US" sz="1600" dirty="0" smtClean="0"/>
              <a:t>Centos 6.7 </a:t>
            </a:r>
            <a:r>
              <a:rPr lang="en-US" sz="1600" dirty="0"/>
              <a:t>and </a:t>
            </a:r>
            <a:r>
              <a:rPr lang="en-US" sz="1600" dirty="0" smtClean="0"/>
              <a:t>Ubuntu 12/13)</a:t>
            </a: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artifacts.alfresco.com is (currently) slow, causing longer provisioning runs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Not on https://supermarket.chef.io (yet)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 smtClean="0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r>
              <a:rPr lang="en-US" dirty="0" smtClean="0"/>
              <a:t>Alfresco Installation</a:t>
            </a:r>
            <a:endParaRPr lang="en-US" dirty="0"/>
          </a:p>
        </p:txBody>
      </p:sp>
      <p:pic>
        <p:nvPicPr>
          <p:cNvPr id="2" name="Picture 1" descr="chef-alfresco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07074"/>
            <a:ext cx="1834941" cy="21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01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Presenting Alfresco SPK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2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BC23B"/>
                </a:solidFill>
              </a:rPr>
              <a:t>Instance Lifecycle</a:t>
            </a:r>
            <a:endParaRPr lang="en-US" dirty="0">
              <a:solidFill>
                <a:srgbClr val="8BC23B"/>
              </a:solidFill>
            </a:endParaRPr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sz="quarter" idx="13"/>
          </p:nvPr>
        </p:nvSpPr>
        <p:spPr>
          <a:xfrm>
            <a:off x="8335048" y="147986"/>
            <a:ext cx="395288" cy="1706916"/>
          </a:xfrm>
        </p:spPr>
        <p:txBody>
          <a:bodyPr/>
          <a:lstStyle/>
          <a:p>
            <a:r>
              <a:rPr lang="en-US" dirty="0" smtClean="0"/>
              <a:t>Stack Genesis</a:t>
            </a:r>
            <a:endParaRPr lang="en-US" dirty="0"/>
          </a:p>
        </p:txBody>
      </p:sp>
      <p:sp>
        <p:nvSpPr>
          <p:cNvPr id="5" name="Shape 104"/>
          <p:cNvSpPr/>
          <p:nvPr/>
        </p:nvSpPr>
        <p:spPr>
          <a:xfrm>
            <a:off x="2786245" y="445026"/>
            <a:ext cx="5770007" cy="3730968"/>
          </a:xfrm>
          <a:prstGeom prst="cloud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105"/>
          <p:cNvSpPr/>
          <p:nvPr/>
        </p:nvSpPr>
        <p:spPr>
          <a:xfrm>
            <a:off x="210132" y="2096087"/>
            <a:ext cx="1012199" cy="857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Root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Image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(distro)</a:t>
            </a:r>
          </a:p>
        </p:txBody>
      </p:sp>
      <p:cxnSp>
        <p:nvCxnSpPr>
          <p:cNvPr id="9" name="Shape 106"/>
          <p:cNvCxnSpPr>
            <a:stCxn id="8" idx="3"/>
          </p:cNvCxnSpPr>
          <p:nvPr/>
        </p:nvCxnSpPr>
        <p:spPr>
          <a:xfrm>
            <a:off x="1222332" y="2524787"/>
            <a:ext cx="2402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0" name="Shape 108"/>
          <p:cNvSpPr txBox="1"/>
          <p:nvPr/>
        </p:nvSpPr>
        <p:spPr>
          <a:xfrm>
            <a:off x="1371295" y="2476621"/>
            <a:ext cx="1414950" cy="40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i="1" dirty="0">
                <a:solidFill>
                  <a:srgbClr val="8BC23B"/>
                </a:solidFill>
              </a:rPr>
              <a:t>&lt;provision&gt;</a:t>
            </a:r>
          </a:p>
        </p:txBody>
      </p:sp>
      <p:sp>
        <p:nvSpPr>
          <p:cNvPr id="11" name="Shape 109"/>
          <p:cNvSpPr/>
          <p:nvPr/>
        </p:nvSpPr>
        <p:spPr>
          <a:xfrm>
            <a:off x="6425932" y="2248487"/>
            <a:ext cx="1012199" cy="857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cxnSp>
        <p:nvCxnSpPr>
          <p:cNvPr id="14" name="Shape 112"/>
          <p:cNvCxnSpPr/>
          <p:nvPr/>
        </p:nvCxnSpPr>
        <p:spPr>
          <a:xfrm>
            <a:off x="4636644" y="2524775"/>
            <a:ext cx="163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5" name="Shape 113"/>
          <p:cNvSpPr txBox="1"/>
          <p:nvPr/>
        </p:nvSpPr>
        <p:spPr>
          <a:xfrm>
            <a:off x="4832910" y="2490555"/>
            <a:ext cx="1413363" cy="40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i="1" dirty="0">
                <a:solidFill>
                  <a:srgbClr val="8BC23B"/>
                </a:solidFill>
              </a:rPr>
              <a:t>&lt;bootstrap&gt;</a:t>
            </a:r>
          </a:p>
        </p:txBody>
      </p:sp>
      <p:sp>
        <p:nvSpPr>
          <p:cNvPr id="16" name="Shape 114"/>
          <p:cNvSpPr txBox="1"/>
          <p:nvPr/>
        </p:nvSpPr>
        <p:spPr>
          <a:xfrm>
            <a:off x="2608495" y="4232323"/>
            <a:ext cx="2278799" cy="40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i="1">
                <a:solidFill>
                  <a:srgbClr val="8BC23B"/>
                </a:solidFill>
              </a:rPr>
              <a:t>&lt;full provisioning&gt;</a:t>
            </a:r>
          </a:p>
        </p:txBody>
      </p:sp>
      <p:sp>
        <p:nvSpPr>
          <p:cNvPr id="17" name="Shape 115"/>
          <p:cNvSpPr txBox="1"/>
          <p:nvPr/>
        </p:nvSpPr>
        <p:spPr>
          <a:xfrm>
            <a:off x="210145" y="1717902"/>
            <a:ext cx="1012199" cy="30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</a:p>
        </p:txBody>
      </p:sp>
      <p:sp>
        <p:nvSpPr>
          <p:cNvPr id="18" name="Shape 116"/>
          <p:cNvSpPr txBox="1"/>
          <p:nvPr/>
        </p:nvSpPr>
        <p:spPr>
          <a:xfrm>
            <a:off x="6273545" y="1708902"/>
            <a:ext cx="1012199" cy="30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IP</a:t>
            </a:r>
          </a:p>
        </p:txBody>
      </p:sp>
      <p:sp>
        <p:nvSpPr>
          <p:cNvPr id="19" name="Shape 117"/>
          <p:cNvSpPr/>
          <p:nvPr/>
        </p:nvSpPr>
        <p:spPr>
          <a:xfrm>
            <a:off x="3776845" y="2248475"/>
            <a:ext cx="1012199" cy="857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2" name="Shape 119"/>
          <p:cNvSpPr txBox="1"/>
          <p:nvPr/>
        </p:nvSpPr>
        <p:spPr>
          <a:xfrm>
            <a:off x="3624457" y="1708889"/>
            <a:ext cx="1012199" cy="30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</a:p>
        </p:txBody>
      </p:sp>
      <p:sp>
        <p:nvSpPr>
          <p:cNvPr id="24" name="Shape 121"/>
          <p:cNvSpPr txBox="1"/>
          <p:nvPr/>
        </p:nvSpPr>
        <p:spPr>
          <a:xfrm>
            <a:off x="5790685" y="40019"/>
            <a:ext cx="1956000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 dirty="0">
                <a:solidFill>
                  <a:srgbClr val="8BC23B"/>
                </a:solidFill>
              </a:rPr>
              <a:t>Stack Engine</a:t>
            </a:r>
          </a:p>
        </p:txBody>
      </p:sp>
      <p:sp>
        <p:nvSpPr>
          <p:cNvPr id="27" name="Shape 110"/>
          <p:cNvSpPr/>
          <p:nvPr/>
        </p:nvSpPr>
        <p:spPr>
          <a:xfrm>
            <a:off x="6349732" y="2172287"/>
            <a:ext cx="1012199" cy="8574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8" name="Shape 118"/>
          <p:cNvSpPr/>
          <p:nvPr/>
        </p:nvSpPr>
        <p:spPr>
          <a:xfrm>
            <a:off x="3700645" y="2172275"/>
            <a:ext cx="1012199" cy="8574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9" name="Shape 111"/>
          <p:cNvSpPr/>
          <p:nvPr/>
        </p:nvSpPr>
        <p:spPr>
          <a:xfrm>
            <a:off x="6273532" y="2096087"/>
            <a:ext cx="1012199" cy="8574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Alfresco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Instance</a:t>
            </a:r>
          </a:p>
        </p:txBody>
      </p:sp>
      <p:sp>
        <p:nvSpPr>
          <p:cNvPr id="30" name="Shape 107"/>
          <p:cNvSpPr/>
          <p:nvPr/>
        </p:nvSpPr>
        <p:spPr>
          <a:xfrm>
            <a:off x="3624445" y="2096075"/>
            <a:ext cx="1012199" cy="8574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Alfresco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Image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(tiered)</a:t>
            </a:r>
          </a:p>
        </p:txBody>
      </p:sp>
      <p:cxnSp>
        <p:nvCxnSpPr>
          <p:cNvPr id="23" name="Shape 120"/>
          <p:cNvCxnSpPr>
            <a:stCxn id="8" idx="2"/>
          </p:cNvCxnSpPr>
          <p:nvPr/>
        </p:nvCxnSpPr>
        <p:spPr>
          <a:xfrm rot="16200000" flipH="1">
            <a:off x="3747582" y="-77862"/>
            <a:ext cx="600" cy="6063299"/>
          </a:xfrm>
          <a:prstGeom prst="curvedConnector3">
            <a:avLst>
              <a:gd name="adj1" fmla="val 22166875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pic>
        <p:nvPicPr>
          <p:cNvPr id="25" name="Shape 1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13939" y="2087086"/>
            <a:ext cx="347758" cy="4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1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02966" y="3851465"/>
            <a:ext cx="347758" cy="4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1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50934" y="2095495"/>
            <a:ext cx="347758" cy="40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Vertical Text Placeholder 5"/>
          <p:cNvSpPr txBox="1">
            <a:spLocks/>
          </p:cNvSpPr>
          <p:nvPr/>
        </p:nvSpPr>
        <p:spPr>
          <a:xfrm>
            <a:off x="8766328" y="147986"/>
            <a:ext cx="395288" cy="1706916"/>
          </a:xfrm>
          <a:prstGeom prst="rect">
            <a:avLst/>
          </a:prstGeom>
        </p:spPr>
        <p:txBody>
          <a:bodyPr vert="eaVert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rgbClr val="FFFFFF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Presenting SPK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157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BC23B"/>
                </a:solidFill>
              </a:rPr>
              <a:t>Instance Lifecycle</a:t>
            </a:r>
            <a:endParaRPr lang="en-US" dirty="0">
              <a:solidFill>
                <a:srgbClr val="8BC23B"/>
              </a:solidFill>
            </a:endParaRPr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sz="quarter" idx="13"/>
          </p:nvPr>
        </p:nvSpPr>
        <p:spPr>
          <a:xfrm>
            <a:off x="8335048" y="147986"/>
            <a:ext cx="395288" cy="1706916"/>
          </a:xfrm>
        </p:spPr>
        <p:txBody>
          <a:bodyPr/>
          <a:lstStyle/>
          <a:p>
            <a:r>
              <a:rPr lang="en-US" dirty="0" smtClean="0"/>
              <a:t>Stack Genesis</a:t>
            </a:r>
            <a:endParaRPr lang="en-US" dirty="0"/>
          </a:p>
        </p:txBody>
      </p:sp>
      <p:sp>
        <p:nvSpPr>
          <p:cNvPr id="5" name="Shape 104"/>
          <p:cNvSpPr/>
          <p:nvPr/>
        </p:nvSpPr>
        <p:spPr>
          <a:xfrm>
            <a:off x="2786245" y="445026"/>
            <a:ext cx="5770007" cy="3730968"/>
          </a:xfrm>
          <a:prstGeom prst="cloud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105"/>
          <p:cNvSpPr/>
          <p:nvPr/>
        </p:nvSpPr>
        <p:spPr>
          <a:xfrm>
            <a:off x="210132" y="2096087"/>
            <a:ext cx="1012199" cy="857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Root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Image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(distro)</a:t>
            </a:r>
          </a:p>
        </p:txBody>
      </p:sp>
      <p:cxnSp>
        <p:nvCxnSpPr>
          <p:cNvPr id="9" name="Shape 106"/>
          <p:cNvCxnSpPr>
            <a:stCxn id="8" idx="3"/>
          </p:cNvCxnSpPr>
          <p:nvPr/>
        </p:nvCxnSpPr>
        <p:spPr>
          <a:xfrm>
            <a:off x="1222332" y="2524787"/>
            <a:ext cx="2402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0" name="Shape 108"/>
          <p:cNvSpPr txBox="1"/>
          <p:nvPr/>
        </p:nvSpPr>
        <p:spPr>
          <a:xfrm>
            <a:off x="1371295" y="2476621"/>
            <a:ext cx="1414950" cy="40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i="1" dirty="0">
                <a:solidFill>
                  <a:srgbClr val="8BC23B"/>
                </a:solidFill>
              </a:rPr>
              <a:t>&lt;provision&gt;</a:t>
            </a:r>
          </a:p>
        </p:txBody>
      </p:sp>
      <p:sp>
        <p:nvSpPr>
          <p:cNvPr id="11" name="Shape 109"/>
          <p:cNvSpPr/>
          <p:nvPr/>
        </p:nvSpPr>
        <p:spPr>
          <a:xfrm>
            <a:off x="6425932" y="2248487"/>
            <a:ext cx="1012199" cy="857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cxnSp>
        <p:nvCxnSpPr>
          <p:cNvPr id="14" name="Shape 112"/>
          <p:cNvCxnSpPr/>
          <p:nvPr/>
        </p:nvCxnSpPr>
        <p:spPr>
          <a:xfrm>
            <a:off x="4636644" y="2524775"/>
            <a:ext cx="163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5" name="Shape 113"/>
          <p:cNvSpPr txBox="1"/>
          <p:nvPr/>
        </p:nvSpPr>
        <p:spPr>
          <a:xfrm>
            <a:off x="4832910" y="2490555"/>
            <a:ext cx="1413363" cy="40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i="1" dirty="0">
                <a:solidFill>
                  <a:srgbClr val="8BC23B"/>
                </a:solidFill>
              </a:rPr>
              <a:t>&lt;bootstrap&gt;</a:t>
            </a:r>
          </a:p>
        </p:txBody>
      </p:sp>
      <p:sp>
        <p:nvSpPr>
          <p:cNvPr id="16" name="Shape 114"/>
          <p:cNvSpPr txBox="1"/>
          <p:nvPr/>
        </p:nvSpPr>
        <p:spPr>
          <a:xfrm>
            <a:off x="2608495" y="4232323"/>
            <a:ext cx="2278799" cy="40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i="1">
                <a:solidFill>
                  <a:srgbClr val="8BC23B"/>
                </a:solidFill>
              </a:rPr>
              <a:t>&lt;full provisioning&gt;</a:t>
            </a:r>
          </a:p>
        </p:txBody>
      </p:sp>
      <p:sp>
        <p:nvSpPr>
          <p:cNvPr id="17" name="Shape 115"/>
          <p:cNvSpPr txBox="1"/>
          <p:nvPr/>
        </p:nvSpPr>
        <p:spPr>
          <a:xfrm>
            <a:off x="210145" y="1717902"/>
            <a:ext cx="1012199" cy="30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</a:p>
        </p:txBody>
      </p:sp>
      <p:sp>
        <p:nvSpPr>
          <p:cNvPr id="18" name="Shape 116"/>
          <p:cNvSpPr txBox="1"/>
          <p:nvPr/>
        </p:nvSpPr>
        <p:spPr>
          <a:xfrm>
            <a:off x="6273545" y="1708902"/>
            <a:ext cx="1012199" cy="30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IP</a:t>
            </a:r>
          </a:p>
        </p:txBody>
      </p:sp>
      <p:sp>
        <p:nvSpPr>
          <p:cNvPr id="19" name="Shape 117"/>
          <p:cNvSpPr/>
          <p:nvPr/>
        </p:nvSpPr>
        <p:spPr>
          <a:xfrm>
            <a:off x="3776845" y="2248475"/>
            <a:ext cx="1012199" cy="857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2" name="Shape 119"/>
          <p:cNvSpPr txBox="1"/>
          <p:nvPr/>
        </p:nvSpPr>
        <p:spPr>
          <a:xfrm>
            <a:off x="3624457" y="1708889"/>
            <a:ext cx="1012199" cy="30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</a:p>
        </p:txBody>
      </p:sp>
      <p:sp>
        <p:nvSpPr>
          <p:cNvPr id="24" name="Shape 121"/>
          <p:cNvSpPr txBox="1"/>
          <p:nvPr/>
        </p:nvSpPr>
        <p:spPr>
          <a:xfrm>
            <a:off x="5790685" y="40019"/>
            <a:ext cx="1956000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 dirty="0">
                <a:solidFill>
                  <a:srgbClr val="8BC23B"/>
                </a:solidFill>
              </a:rPr>
              <a:t>Stack Engine</a:t>
            </a:r>
          </a:p>
        </p:txBody>
      </p:sp>
      <p:sp>
        <p:nvSpPr>
          <p:cNvPr id="27" name="Shape 110"/>
          <p:cNvSpPr/>
          <p:nvPr/>
        </p:nvSpPr>
        <p:spPr>
          <a:xfrm>
            <a:off x="6349732" y="2172287"/>
            <a:ext cx="1012199" cy="8574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8" name="Shape 118"/>
          <p:cNvSpPr/>
          <p:nvPr/>
        </p:nvSpPr>
        <p:spPr>
          <a:xfrm>
            <a:off x="3700645" y="2172275"/>
            <a:ext cx="1012199" cy="8574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9" name="Shape 111"/>
          <p:cNvSpPr/>
          <p:nvPr/>
        </p:nvSpPr>
        <p:spPr>
          <a:xfrm>
            <a:off x="6273532" y="2096087"/>
            <a:ext cx="1012199" cy="8574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Alfresco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Instance</a:t>
            </a:r>
          </a:p>
        </p:txBody>
      </p:sp>
      <p:sp>
        <p:nvSpPr>
          <p:cNvPr id="30" name="Shape 107"/>
          <p:cNvSpPr/>
          <p:nvPr/>
        </p:nvSpPr>
        <p:spPr>
          <a:xfrm>
            <a:off x="3624445" y="2096075"/>
            <a:ext cx="1012199" cy="8574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Alfresco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Image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(tiered)</a:t>
            </a:r>
          </a:p>
        </p:txBody>
      </p:sp>
      <p:cxnSp>
        <p:nvCxnSpPr>
          <p:cNvPr id="23" name="Shape 120"/>
          <p:cNvCxnSpPr>
            <a:stCxn id="8" idx="2"/>
          </p:cNvCxnSpPr>
          <p:nvPr/>
        </p:nvCxnSpPr>
        <p:spPr>
          <a:xfrm rot="16200000" flipH="1">
            <a:off x="3747582" y="-77862"/>
            <a:ext cx="600" cy="6063299"/>
          </a:xfrm>
          <a:prstGeom prst="curvedConnector3">
            <a:avLst>
              <a:gd name="adj1" fmla="val 22166875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pic>
        <p:nvPicPr>
          <p:cNvPr id="25" name="Shape 1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13939" y="2087086"/>
            <a:ext cx="347758" cy="4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1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02966" y="3851465"/>
            <a:ext cx="347758" cy="4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1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50934" y="2095495"/>
            <a:ext cx="347758" cy="401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/>
          <p:cNvCxnSpPr/>
          <p:nvPr/>
        </p:nvCxnSpPr>
        <p:spPr>
          <a:xfrm>
            <a:off x="1483804" y="2702347"/>
            <a:ext cx="1124691" cy="1100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6472" y="2877720"/>
            <a:ext cx="201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Baoli SC Regular"/>
                <a:cs typeface="Baoli SC Regular"/>
              </a:rPr>
              <a:t>2. Build Images</a:t>
            </a:r>
            <a:endParaRPr lang="en-US" dirty="0">
              <a:solidFill>
                <a:srgbClr val="FF0000"/>
              </a:solidFill>
              <a:latin typeface="Baoli SC Regular"/>
              <a:cs typeface="Baoli SC Regular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2855538" y="4436442"/>
            <a:ext cx="1805066" cy="1100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69616" y="4633422"/>
            <a:ext cx="201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Baoli SC Regular"/>
                <a:cs typeface="Baoli SC Regular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Baoli SC Regular"/>
                <a:cs typeface="Baoli SC Regular"/>
              </a:rPr>
              <a:t>. Run locally</a:t>
            </a:r>
            <a:endParaRPr lang="en-US" dirty="0">
              <a:solidFill>
                <a:srgbClr val="FF0000"/>
              </a:solidFill>
              <a:latin typeface="Baoli SC Regular"/>
              <a:cs typeface="Baoli SC Regular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4943975" y="2702347"/>
            <a:ext cx="1124691" cy="1100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36644" y="2842041"/>
            <a:ext cx="201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Baoli SC Regular"/>
                <a:cs typeface="Baoli SC Regular"/>
              </a:rPr>
              <a:t>3</a:t>
            </a:r>
            <a:r>
              <a:rPr lang="en-US" dirty="0" smtClean="0">
                <a:solidFill>
                  <a:srgbClr val="FF0000"/>
                </a:solidFill>
                <a:latin typeface="Baoli SC Regular"/>
                <a:cs typeface="Baoli SC Regular"/>
              </a:rPr>
              <a:t>. Integrate</a:t>
            </a:r>
            <a:endParaRPr lang="en-US" dirty="0">
              <a:solidFill>
                <a:srgbClr val="FF0000"/>
              </a:solidFill>
              <a:latin typeface="Baoli SC Regular"/>
              <a:cs typeface="Baoli SC Regular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6425932" y="234838"/>
            <a:ext cx="1267615" cy="1100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75009" y="597936"/>
            <a:ext cx="2565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  <a:latin typeface="Baoli SC Regular"/>
                <a:cs typeface="Baoli SC Regular"/>
              </a:rPr>
              <a:t>Virtualbox</a:t>
            </a:r>
            <a:r>
              <a:rPr lang="en-US" dirty="0" smtClean="0">
                <a:solidFill>
                  <a:srgbClr val="FF0000"/>
                </a:solidFill>
                <a:latin typeface="Baoli SC Regular"/>
                <a:cs typeface="Baoli SC Regular"/>
              </a:rPr>
              <a:t>/</a:t>
            </a:r>
            <a:r>
              <a:rPr lang="en-US" dirty="0" err="1" smtClean="0">
                <a:solidFill>
                  <a:srgbClr val="FF0000"/>
                </a:solidFill>
                <a:latin typeface="Baoli SC Regular"/>
                <a:cs typeface="Baoli SC Regular"/>
              </a:rPr>
              <a:t>VmWare</a:t>
            </a:r>
            <a:endParaRPr lang="en-US" dirty="0" smtClean="0">
              <a:solidFill>
                <a:srgbClr val="FF0000"/>
              </a:solidFill>
              <a:latin typeface="Baoli SC Regular"/>
              <a:cs typeface="Baoli SC Regular"/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Baoli SC Regular"/>
                <a:cs typeface="Baoli SC Regular"/>
              </a:rPr>
              <a:t>&lt;or&gt;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Baoli SC Regular"/>
                <a:cs typeface="Baoli SC Regular"/>
              </a:rPr>
              <a:t>AWS/</a:t>
            </a:r>
            <a:r>
              <a:rPr lang="en-US" dirty="0" err="1" smtClean="0">
                <a:solidFill>
                  <a:srgbClr val="FF0000"/>
                </a:solidFill>
                <a:latin typeface="Baoli SC Regular"/>
                <a:cs typeface="Baoli SC Regular"/>
              </a:rPr>
              <a:t>OpenStack</a:t>
            </a:r>
            <a:r>
              <a:rPr lang="en-US" dirty="0" smtClean="0">
                <a:solidFill>
                  <a:srgbClr val="FF0000"/>
                </a:solidFill>
                <a:latin typeface="Baoli SC Regular"/>
                <a:cs typeface="Baoli SC Regular"/>
              </a:rPr>
              <a:t>/…</a:t>
            </a:r>
            <a:endParaRPr lang="en-US" dirty="0">
              <a:solidFill>
                <a:srgbClr val="FF0000"/>
              </a:solidFill>
              <a:latin typeface="Baoli SC Regular"/>
              <a:cs typeface="Baoli SC Regular"/>
            </a:endParaRPr>
          </a:p>
        </p:txBody>
      </p:sp>
      <p:sp>
        <p:nvSpPr>
          <p:cNvPr id="41" name="Vertical Text Placeholder 5"/>
          <p:cNvSpPr txBox="1">
            <a:spLocks/>
          </p:cNvSpPr>
          <p:nvPr/>
        </p:nvSpPr>
        <p:spPr>
          <a:xfrm>
            <a:off x="8766328" y="147986"/>
            <a:ext cx="395288" cy="1706916"/>
          </a:xfrm>
          <a:prstGeom prst="rect">
            <a:avLst/>
          </a:prstGeom>
        </p:spPr>
        <p:txBody>
          <a:bodyPr vert="eaVert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rgbClr val="FFFFFF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Presenting SPK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06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cycle36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11412" y="-1811414"/>
            <a:ext cx="5143501" cy="876632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BC23B"/>
                </a:solidFill>
              </a:rPr>
              <a:t>Alfresco SPK Operations</a:t>
            </a:r>
            <a:endParaRPr lang="en-US" dirty="0">
              <a:solidFill>
                <a:srgbClr val="8BC23B"/>
              </a:solidFill>
            </a:endParaRPr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r>
              <a:rPr lang="en-US" dirty="0"/>
              <a:t>Presenting SPK</a:t>
            </a:r>
          </a:p>
        </p:txBody>
      </p:sp>
      <p:pic>
        <p:nvPicPr>
          <p:cNvPr id="7" name="Picture 6" descr="ebook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6692"/>
            <a:ext cx="1749131" cy="1749131"/>
          </a:xfrm>
          <a:prstGeom prst="rect">
            <a:avLst/>
          </a:prstGeom>
        </p:spPr>
      </p:pic>
      <p:pic>
        <p:nvPicPr>
          <p:cNvPr id="8" name="Picture 7" descr="spri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229" y="1135124"/>
            <a:ext cx="1680770" cy="1680770"/>
          </a:xfrm>
          <a:prstGeom prst="rect">
            <a:avLst/>
          </a:prstGeom>
        </p:spPr>
      </p:pic>
      <p:pic>
        <p:nvPicPr>
          <p:cNvPr id="9" name="Picture 8" descr="puzzle-piece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538" y="1135124"/>
            <a:ext cx="1526219" cy="1526219"/>
          </a:xfrm>
          <a:prstGeom prst="rect">
            <a:avLst/>
          </a:prstGeom>
        </p:spPr>
      </p:pic>
      <p:pic>
        <p:nvPicPr>
          <p:cNvPr id="10" name="Picture 9" descr="cardboard1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504" y="1135124"/>
            <a:ext cx="1524997" cy="15249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" y="3067527"/>
            <a:ext cx="2360127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8BC23B"/>
                </a:solidFill>
              </a:rPr>
              <a:t>Choose</a:t>
            </a:r>
          </a:p>
          <a:p>
            <a:pPr algn="ctr"/>
            <a:endParaRPr lang="en-US" b="1" dirty="0">
              <a:solidFill>
                <a:srgbClr val="8BC23B"/>
              </a:solidFill>
            </a:endParaRPr>
          </a:p>
          <a:p>
            <a:pPr algn="ctr"/>
            <a:r>
              <a:rPr lang="en-US" dirty="0"/>
              <a:t>Browse </a:t>
            </a:r>
            <a:r>
              <a:rPr lang="en-US" b="1" i="1" dirty="0"/>
              <a:t>stack templates</a:t>
            </a:r>
            <a:r>
              <a:rPr lang="en-US" dirty="0"/>
              <a:t> provided by SPK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0128" y="3096726"/>
            <a:ext cx="2360127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8BC23B"/>
                </a:solidFill>
              </a:rPr>
              <a:t>Run</a:t>
            </a:r>
          </a:p>
          <a:p>
            <a:pPr algn="ctr"/>
            <a:endParaRPr lang="en-US" b="1" dirty="0">
              <a:solidFill>
                <a:srgbClr val="8BC23B"/>
              </a:solidFill>
            </a:endParaRPr>
          </a:p>
          <a:p>
            <a:pPr algn="ctr"/>
            <a:r>
              <a:rPr lang="en-US" dirty="0"/>
              <a:t>Spin up a stack </a:t>
            </a:r>
            <a:r>
              <a:rPr lang="en-US" b="1" i="1" dirty="0"/>
              <a:t>locally</a:t>
            </a:r>
            <a:r>
              <a:rPr lang="en-US" dirty="0"/>
              <a:t> using Virtualbox or VmWare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20255" y="3101960"/>
            <a:ext cx="1964779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Build Images (optional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Define Alfresco </a:t>
            </a:r>
            <a:r>
              <a:rPr lang="en-US" b="1" i="1" dirty="0"/>
              <a:t>immutable images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1548" y="3101960"/>
            <a:ext cx="1964779" cy="17543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8BC23B"/>
                </a:solidFill>
              </a:rPr>
              <a:t>Integrate</a:t>
            </a:r>
          </a:p>
          <a:p>
            <a:pPr algn="ctr"/>
            <a:endParaRPr lang="en-US" b="1" dirty="0"/>
          </a:p>
          <a:p>
            <a:pPr algn="ctr"/>
            <a:r>
              <a:rPr lang="en-US" dirty="0"/>
              <a:t>Run the </a:t>
            </a:r>
            <a:r>
              <a:rPr lang="en-US" b="1" i="1" dirty="0"/>
              <a:t>cloud provider</a:t>
            </a:r>
            <a:r>
              <a:rPr lang="en-US" dirty="0"/>
              <a:t> and </a:t>
            </a:r>
            <a:r>
              <a:rPr lang="en-US" b="1" i="1" dirty="0"/>
              <a:t>orchestration tool</a:t>
            </a:r>
            <a:r>
              <a:rPr lang="en-US" dirty="0"/>
              <a:t> of your choice</a:t>
            </a:r>
          </a:p>
        </p:txBody>
      </p:sp>
    </p:spTree>
    <p:extLst>
      <p:ext uri="{BB962C8B-B14F-4D97-AF65-F5344CB8AC3E}">
        <p14:creationId xmlns:p14="http://schemas.microsoft.com/office/powerpoint/2010/main" val="2922113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Alfresco SPK Templates</a:t>
            </a:r>
            <a:endParaRPr lang="en-US" dirty="0"/>
          </a:p>
        </p:txBody>
      </p:sp>
      <p:pic>
        <p:nvPicPr>
          <p:cNvPr id="3" name="Picture 2" descr="ebook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77" y="1557976"/>
            <a:ext cx="1749131" cy="174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45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03666" y="147986"/>
            <a:ext cx="8343091" cy="446528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4186" y="205979"/>
            <a:ext cx="8190691" cy="4335396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>
            <a:off x="3665987" y="4613273"/>
            <a:ext cx="1665268" cy="347493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r>
              <a:rPr lang="en-US" dirty="0"/>
              <a:t>SPK Templates</a:t>
            </a: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89557" cy="857250"/>
          </a:xfrm>
          <a:noFill/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Choose – List of Stack templates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 descr="stack-templat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08" y="2310257"/>
            <a:ext cx="7894329" cy="1594129"/>
          </a:xfrm>
          <a:prstGeom prst="rect">
            <a:avLst/>
          </a:prstGeom>
        </p:spPr>
      </p:pic>
      <p:pic>
        <p:nvPicPr>
          <p:cNvPr id="10" name="Picture 9" descr="cardboard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384" y="364441"/>
            <a:ext cx="479268" cy="479268"/>
          </a:xfrm>
          <a:prstGeom prst="rect">
            <a:avLst/>
          </a:prstGeom>
        </p:spPr>
      </p:pic>
      <p:pic>
        <p:nvPicPr>
          <p:cNvPr id="12" name="Picture 11" descr="spri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540" y="345547"/>
            <a:ext cx="542109" cy="542109"/>
          </a:xfrm>
          <a:prstGeom prst="rect">
            <a:avLst/>
          </a:prstGeom>
        </p:spPr>
      </p:pic>
      <p:pic>
        <p:nvPicPr>
          <p:cNvPr id="9" name="Picture 8" descr="Screen Shot 2015-11-16 at 09.10.46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52" y="1749305"/>
            <a:ext cx="5613400" cy="596900"/>
          </a:xfrm>
          <a:prstGeom prst="rect">
            <a:avLst/>
          </a:prstGeom>
        </p:spPr>
      </p:pic>
      <p:pic>
        <p:nvPicPr>
          <p:cNvPr id="14" name="Picture 13" descr="Screen Shot 2015-11-16 at 09.11.28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9" y="964728"/>
            <a:ext cx="32512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03666" y="147986"/>
            <a:ext cx="8343091" cy="446528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4186" y="205979"/>
            <a:ext cx="8190691" cy="4335396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>
            <a:off x="3665987" y="4613273"/>
            <a:ext cx="1665268" cy="347493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r>
              <a:rPr lang="en-US" dirty="0"/>
              <a:t>SPK Templates</a:t>
            </a: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89557" cy="857250"/>
          </a:xfrm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Choose – </a:t>
            </a:r>
            <a:r>
              <a:rPr lang="en-US" i="1" dirty="0" smtClean="0">
                <a:solidFill>
                  <a:schemeClr val="accent2"/>
                </a:solidFill>
              </a:rPr>
              <a:t>community-allinone.json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57200" y="1246184"/>
            <a:ext cx="7932038" cy="329519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  "</a:t>
            </a:r>
            <a:r>
              <a:rPr lang="en-US" sz="1200" b="1" dirty="0">
                <a:solidFill>
                  <a:srgbClr val="005DAB"/>
                </a:solidFill>
                <a:latin typeface="Courier New"/>
                <a:cs typeface="Courier New"/>
              </a:rPr>
              <a:t>alfresco-allinone</a:t>
            </a:r>
            <a:r>
              <a:rPr lang="en-US" sz="1200" dirty="0">
                <a:latin typeface="Courier New"/>
                <a:cs typeface="Courier New"/>
              </a:rPr>
              <a:t>" :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    "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instance-template</a:t>
            </a:r>
            <a:r>
              <a:rPr lang="en-US" sz="1200" dirty="0">
                <a:latin typeface="Courier New"/>
                <a:cs typeface="Courier New"/>
              </a:rPr>
              <a:t>" :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      "url" : "file://$PWD/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instance-templates/allinone-community.json</a:t>
            </a:r>
            <a:r>
              <a:rPr lang="en-US" sz="1200" dirty="0">
                <a:latin typeface="Courier New"/>
                <a:cs typeface="Courier New"/>
              </a:rPr>
              <a:t>",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      "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overlay</a:t>
            </a:r>
            <a:r>
              <a:rPr lang="en-US" sz="1200" dirty="0">
                <a:latin typeface="Courier New"/>
                <a:cs typeface="Courier New"/>
              </a:rPr>
              <a:t>" :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        "alfresco" :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          "install_fonts" : false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        </a:t>
            </a:r>
            <a:r>
              <a:rPr lang="en-US" sz="1200" dirty="0" smtClean="0"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 New"/>
                <a:cs typeface="Courier New"/>
              </a:rPr>
              <a:t>	}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    },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    "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local-run</a:t>
            </a:r>
            <a:r>
              <a:rPr lang="en-US" sz="1200" dirty="0">
                <a:latin typeface="Courier New"/>
                <a:cs typeface="Courier New"/>
              </a:rPr>
              <a:t>" :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      "memory" : "2048",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      "cpus" : "</a:t>
            </a:r>
            <a:r>
              <a:rPr lang="en-US" sz="1200" dirty="0" smtClean="0">
                <a:latin typeface="Courier New"/>
                <a:cs typeface="Courier New"/>
              </a:rPr>
              <a:t>2”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}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 New"/>
                <a:cs typeface="Courier New"/>
              </a:rPr>
              <a:t>  ...</a:t>
            </a:r>
          </a:p>
        </p:txBody>
      </p:sp>
      <p:pic>
        <p:nvPicPr>
          <p:cNvPr id="10" name="Picture 9" descr="spri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520" y="345547"/>
            <a:ext cx="542109" cy="542109"/>
          </a:xfrm>
          <a:prstGeom prst="rect">
            <a:avLst/>
          </a:prstGeom>
        </p:spPr>
      </p:pic>
      <p:pic>
        <p:nvPicPr>
          <p:cNvPr id="12" name="Picture 11" descr="Screen Shot 2015-11-16 at 09.11.2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9" y="964728"/>
            <a:ext cx="32512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1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bit about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838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03666" y="147986"/>
            <a:ext cx="8343091" cy="446528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4186" y="205979"/>
            <a:ext cx="8190691" cy="4335396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>
            <a:off x="3665987" y="4613273"/>
            <a:ext cx="1665268" cy="347493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r>
              <a:rPr lang="en-US" dirty="0"/>
              <a:t>SPK Templates</a:t>
            </a: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89557" cy="857250"/>
          </a:xfrm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Choose – </a:t>
            </a:r>
            <a:r>
              <a:rPr lang="en-US" i="1" dirty="0">
                <a:solidFill>
                  <a:schemeClr val="accent2"/>
                </a:solidFill>
              </a:rPr>
              <a:t>community-allinone.json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57200" y="1246184"/>
            <a:ext cx="7932038" cy="329519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  "</a:t>
            </a:r>
            <a:r>
              <a:rPr lang="en-US" sz="1200" b="1" dirty="0">
                <a:solidFill>
                  <a:srgbClr val="005DAB"/>
                </a:solidFill>
                <a:latin typeface="Courier New"/>
                <a:cs typeface="Courier New"/>
              </a:rPr>
              <a:t>alfresco-allinone</a:t>
            </a:r>
            <a:r>
              <a:rPr lang="en-US" sz="1200" dirty="0">
                <a:latin typeface="Courier New"/>
                <a:cs typeface="Courier New"/>
              </a:rPr>
              <a:t>" :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"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images</a:t>
            </a:r>
            <a:r>
              <a:rPr lang="en-US" sz="1200" dirty="0">
                <a:latin typeface="Courier New"/>
                <a:cs typeface="Courier New"/>
              </a:rPr>
              <a:t>" :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      "provisioners" :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        "selinux-permissive" : "file://$PWD/packer/selinux-permissive-provisioner.json",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        "chef-alfresco" : "file://$PWD/packer/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chef-alfresco-provisioner.json</a:t>
            </a:r>
            <a:r>
              <a:rPr lang="en-US" sz="1200" dirty="0">
                <a:latin typeface="Courier New"/>
                <a:cs typeface="Courier New"/>
              </a:rPr>
              <a:t>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      },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      "builders" :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        "amazon-ebs" : "file://$PWD/packer/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amazon-ebs-builder.json</a:t>
            </a:r>
            <a:r>
              <a:rPr lang="en-US" sz="1200" dirty="0">
                <a:latin typeface="Courier New"/>
                <a:cs typeface="Courier New"/>
              </a:rPr>
              <a:t>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      },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      "variables" :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        "ami_description" : "Alfresco Community 5.1.c-EA - Allinone Server - {{timestamp}}",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        "ami_name" : "Alfresco Community 5.1.c-EA - Allinone Server - {{timestamp}}"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      </a:t>
            </a:r>
            <a:r>
              <a:rPr lang="en-US" sz="1200" dirty="0" smtClean="0"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  <p:pic>
        <p:nvPicPr>
          <p:cNvPr id="10" name="Picture 9" descr="cardboard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384" y="364441"/>
            <a:ext cx="479268" cy="479268"/>
          </a:xfrm>
          <a:prstGeom prst="rect">
            <a:avLst/>
          </a:prstGeom>
        </p:spPr>
      </p:pic>
      <p:pic>
        <p:nvPicPr>
          <p:cNvPr id="12" name="Picture 11" descr="Screen Shot 2015-11-16 at 09.11.2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9" y="964728"/>
            <a:ext cx="32512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45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03666" y="147986"/>
            <a:ext cx="8343091" cy="446528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4186" y="205979"/>
            <a:ext cx="8190691" cy="4335396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>
            <a:off x="3665987" y="4613273"/>
            <a:ext cx="1665268" cy="347493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r>
              <a:rPr lang="en-US" dirty="0"/>
              <a:t>SPK Templates</a:t>
            </a: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89557" cy="857250"/>
          </a:xfrm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Choose – List of instance templates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4" descr="instance-templat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09" y="2305314"/>
            <a:ext cx="7967988" cy="1595304"/>
          </a:xfrm>
          <a:prstGeom prst="rect">
            <a:avLst/>
          </a:prstGeom>
        </p:spPr>
      </p:pic>
      <p:pic>
        <p:nvPicPr>
          <p:cNvPr id="12" name="Picture 11" descr="cardboard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384" y="364441"/>
            <a:ext cx="479268" cy="479268"/>
          </a:xfrm>
          <a:prstGeom prst="rect">
            <a:avLst/>
          </a:prstGeom>
        </p:spPr>
      </p:pic>
      <p:pic>
        <p:nvPicPr>
          <p:cNvPr id="13" name="Picture 12" descr="spri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540" y="345547"/>
            <a:ext cx="542109" cy="542109"/>
          </a:xfrm>
          <a:prstGeom prst="rect">
            <a:avLst/>
          </a:prstGeom>
        </p:spPr>
      </p:pic>
      <p:pic>
        <p:nvPicPr>
          <p:cNvPr id="14" name="Picture 13" descr="puzzle-piece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96" y="410102"/>
            <a:ext cx="433608" cy="433608"/>
          </a:xfrm>
          <a:prstGeom prst="rect">
            <a:avLst/>
          </a:prstGeom>
        </p:spPr>
      </p:pic>
      <p:pic>
        <p:nvPicPr>
          <p:cNvPr id="21" name="Picture 20" descr="Screen Shot 2015-11-16 at 09.11.28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9" y="964728"/>
            <a:ext cx="3251200" cy="419100"/>
          </a:xfrm>
          <a:prstGeom prst="rect">
            <a:avLst/>
          </a:prstGeom>
        </p:spPr>
      </p:pic>
      <p:pic>
        <p:nvPicPr>
          <p:cNvPr id="9" name="Picture 8" descr="Screen Shot 2015-11-16 at 09.10.35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09" y="1677757"/>
            <a:ext cx="6019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67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03666" y="147986"/>
            <a:ext cx="8343091" cy="446528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4186" y="205979"/>
            <a:ext cx="8190691" cy="4335396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>
            <a:off x="3665987" y="4613273"/>
            <a:ext cx="1665268" cy="347493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r>
              <a:rPr lang="en-US" dirty="0"/>
              <a:t>SPK Templates</a:t>
            </a: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89557" cy="857250"/>
          </a:xfrm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Choose – </a:t>
            </a:r>
            <a:r>
              <a:rPr lang="en-US" i="1" dirty="0" smtClean="0">
                <a:solidFill>
                  <a:schemeClr val="accent2"/>
                </a:solidFill>
              </a:rPr>
              <a:t>Allinone</a:t>
            </a:r>
            <a:r>
              <a:rPr lang="en-US" dirty="0" smtClean="0">
                <a:solidFill>
                  <a:schemeClr val="accent2"/>
                </a:solidFill>
              </a:rPr>
              <a:t> Instance template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57200" y="1234200"/>
            <a:ext cx="7932038" cy="330717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    "name": "</a:t>
            </a:r>
            <a:r>
              <a:rPr lang="en-US" sz="1200" b="1" dirty="0">
                <a:solidFill>
                  <a:srgbClr val="005DAB"/>
                </a:solidFill>
                <a:latin typeface="Courier New"/>
                <a:cs typeface="Courier New"/>
              </a:rPr>
              <a:t>allinone-community</a:t>
            </a:r>
            <a:r>
              <a:rPr lang="en-US" sz="1200" dirty="0">
                <a:latin typeface="Courier New"/>
                <a:cs typeface="Courier New"/>
              </a:rPr>
              <a:t>",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    "nginx" :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      "use_nossl_config" : true,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      "disable_nginx_init" : true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    },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    "alfresco" :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        "skip_certificate_creation" : true,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        "public_protocol" : "http",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        "public_portssl" : "80"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    },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latin typeface="Courier New"/>
                <a:cs typeface="Courier New"/>
              </a:rPr>
              <a:t>    "run_list": ["</a:t>
            </a:r>
            <a:r>
              <a:rPr lang="en-US" sz="1200" b="1" dirty="0">
                <a:solidFill>
                  <a:srgbClr val="005DAB"/>
                </a:solidFill>
                <a:latin typeface="Courier New"/>
                <a:cs typeface="Courier New"/>
              </a:rPr>
              <a:t>alfresco::default</a:t>
            </a:r>
            <a:r>
              <a:rPr lang="en-US" sz="1200" dirty="0">
                <a:latin typeface="Courier New"/>
                <a:cs typeface="Courier New"/>
              </a:rPr>
              <a:t>"]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  <p:pic>
        <p:nvPicPr>
          <p:cNvPr id="10" name="Picture 9" descr="cardboard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384" y="364441"/>
            <a:ext cx="479268" cy="479268"/>
          </a:xfrm>
          <a:prstGeom prst="rect">
            <a:avLst/>
          </a:prstGeom>
        </p:spPr>
      </p:pic>
      <p:pic>
        <p:nvPicPr>
          <p:cNvPr id="12" name="Picture 11" descr="spri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540" y="345547"/>
            <a:ext cx="542109" cy="542109"/>
          </a:xfrm>
          <a:prstGeom prst="rect">
            <a:avLst/>
          </a:prstGeom>
        </p:spPr>
      </p:pic>
      <p:pic>
        <p:nvPicPr>
          <p:cNvPr id="13" name="Picture 12" descr="puzzle-piec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96" y="410102"/>
            <a:ext cx="433608" cy="433608"/>
          </a:xfrm>
          <a:prstGeom prst="rect">
            <a:avLst/>
          </a:prstGeom>
        </p:spPr>
      </p:pic>
      <p:pic>
        <p:nvPicPr>
          <p:cNvPr id="14" name="Picture 13" descr="Screen Shot 2015-11-16 at 09.11.28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9" y="964728"/>
            <a:ext cx="32512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74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03666" y="147986"/>
            <a:ext cx="8343091" cy="446528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4186" y="205979"/>
            <a:ext cx="8190691" cy="4335396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>
            <a:off x="3665987" y="4613273"/>
            <a:ext cx="1665268" cy="347493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r>
              <a:rPr lang="en-US" dirty="0"/>
              <a:t>SPK Templates</a:t>
            </a: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89557" cy="857250"/>
          </a:xfrm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Choose – </a:t>
            </a:r>
            <a:r>
              <a:rPr lang="en-US" i="1" dirty="0" smtClean="0">
                <a:solidFill>
                  <a:schemeClr val="accent2"/>
                </a:solidFill>
              </a:rPr>
              <a:t>enterprise-clustered.json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57200" y="1234200"/>
            <a:ext cx="7932038" cy="330717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sz="1200" dirty="0">
                <a:latin typeface="Courier New"/>
                <a:cs typeface="Courier New"/>
              </a:rPr>
              <a:t>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200" dirty="0">
                <a:latin typeface="Courier New"/>
                <a:cs typeface="Courier New"/>
              </a:rPr>
              <a:t>  "</a:t>
            </a:r>
            <a:r>
              <a:rPr lang="pt-BR" sz="1200" b="1" dirty="0">
                <a:solidFill>
                  <a:srgbClr val="005DAB"/>
                </a:solidFill>
                <a:latin typeface="Courier New"/>
                <a:cs typeface="Courier New"/>
              </a:rPr>
              <a:t>alfresco-share1</a:t>
            </a:r>
            <a:r>
              <a:rPr lang="pt-BR" sz="1200" dirty="0">
                <a:latin typeface="Courier New"/>
                <a:cs typeface="Courier New"/>
              </a:rPr>
              <a:t>" :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200" dirty="0">
                <a:latin typeface="Courier New"/>
                <a:cs typeface="Courier New"/>
              </a:rPr>
              <a:t>  </a:t>
            </a:r>
            <a:r>
              <a:rPr lang="pt-BR" sz="1200" dirty="0" smtClean="0">
                <a:latin typeface="Courier New"/>
                <a:cs typeface="Courier New"/>
              </a:rPr>
              <a:t>  "</a:t>
            </a:r>
            <a:r>
              <a:rPr lang="pt-BR" sz="1200" dirty="0">
                <a:latin typeface="Courier New"/>
                <a:cs typeface="Courier New"/>
              </a:rPr>
              <a:t>instance-template" :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200" dirty="0">
                <a:latin typeface="Courier New"/>
                <a:cs typeface="Courier New"/>
              </a:rPr>
              <a:t>      "url" : "file://$PWD/</a:t>
            </a:r>
            <a:r>
              <a:rPr lang="pt-BR" sz="1200" b="1" dirty="0">
                <a:solidFill>
                  <a:srgbClr val="005DAB"/>
                </a:solidFill>
                <a:latin typeface="Courier New"/>
                <a:cs typeface="Courier New"/>
              </a:rPr>
              <a:t>instance-templates/share.json</a:t>
            </a:r>
            <a:r>
              <a:rPr lang="pt-BR" sz="1200" dirty="0">
                <a:latin typeface="Courier New"/>
                <a:cs typeface="Courier New"/>
              </a:rPr>
              <a:t>"</a:t>
            </a:r>
            <a:r>
              <a:rPr lang="pt-BR" sz="1200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200" dirty="0">
                <a:latin typeface="Courier New"/>
                <a:cs typeface="Courier New"/>
              </a:rPr>
              <a:t> </a:t>
            </a:r>
            <a:r>
              <a:rPr lang="pt-BR" sz="1200" dirty="0" smtClean="0">
                <a:latin typeface="Courier New"/>
                <a:cs typeface="Courier New"/>
              </a:rPr>
              <a:t>     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200" dirty="0" smtClean="0">
                <a:latin typeface="Courier New"/>
                <a:cs typeface="Courier New"/>
              </a:rPr>
              <a:t>  </a:t>
            </a:r>
            <a:r>
              <a:rPr lang="pt-BR" sz="1200" dirty="0">
                <a:latin typeface="Courier New"/>
                <a:cs typeface="Courier New"/>
              </a:rPr>
              <a:t>},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200" dirty="0">
                <a:latin typeface="Courier New"/>
                <a:cs typeface="Courier New"/>
              </a:rPr>
              <a:t>  "</a:t>
            </a:r>
            <a:r>
              <a:rPr lang="pt-BR" sz="1200" b="1" dirty="0">
                <a:solidFill>
                  <a:srgbClr val="005DAB"/>
                </a:solidFill>
                <a:latin typeface="Courier New"/>
                <a:cs typeface="Courier New"/>
              </a:rPr>
              <a:t>alfresco-share2</a:t>
            </a:r>
            <a:r>
              <a:rPr lang="pt-BR" sz="1200" dirty="0">
                <a:latin typeface="Courier New"/>
                <a:cs typeface="Courier New"/>
              </a:rPr>
              <a:t>" : </a:t>
            </a:r>
            <a:r>
              <a:rPr lang="pt-BR" sz="12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200" dirty="0">
                <a:latin typeface="Courier New"/>
                <a:cs typeface="Courier New"/>
              </a:rPr>
              <a:t> </a:t>
            </a:r>
            <a:r>
              <a:rPr lang="pt-BR" sz="1200" dirty="0" smtClean="0">
                <a:latin typeface="Courier New"/>
                <a:cs typeface="Courier New"/>
              </a:rPr>
              <a:t>    [same as share1]</a:t>
            </a:r>
            <a:endParaRPr lang="pt-BR" sz="1200" dirty="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pt-BR" sz="1200" dirty="0" smtClean="0">
                <a:latin typeface="Courier New"/>
                <a:cs typeface="Courier New"/>
              </a:rPr>
              <a:t>  }</a:t>
            </a:r>
            <a:r>
              <a:rPr lang="pt-BR" sz="1200" dirty="0">
                <a:latin typeface="Courier New"/>
                <a:cs typeface="Courier New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200" dirty="0">
                <a:latin typeface="Courier New"/>
                <a:cs typeface="Courier New"/>
              </a:rPr>
              <a:t>  "</a:t>
            </a:r>
            <a:r>
              <a:rPr lang="pt-BR" sz="1200" b="1" dirty="0">
                <a:solidFill>
                  <a:srgbClr val="005DAB"/>
                </a:solidFill>
                <a:latin typeface="Courier New"/>
                <a:cs typeface="Courier New"/>
              </a:rPr>
              <a:t>alfresco-solr1</a:t>
            </a:r>
            <a:r>
              <a:rPr lang="pt-BR" sz="1200" dirty="0">
                <a:latin typeface="Courier New"/>
                <a:cs typeface="Courier New"/>
              </a:rPr>
              <a:t>" :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200" dirty="0">
                <a:latin typeface="Courier New"/>
                <a:cs typeface="Courier New"/>
              </a:rPr>
              <a:t> </a:t>
            </a:r>
            <a:r>
              <a:rPr lang="pt-BR" sz="1200" dirty="0" smtClean="0">
                <a:latin typeface="Courier New"/>
                <a:cs typeface="Courier New"/>
              </a:rPr>
              <a:t>   "</a:t>
            </a:r>
            <a:r>
              <a:rPr lang="pt-BR" sz="1200" dirty="0">
                <a:latin typeface="Courier New"/>
                <a:cs typeface="Courier New"/>
              </a:rPr>
              <a:t>instance-template" :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200" dirty="0">
                <a:latin typeface="Courier New"/>
                <a:cs typeface="Courier New"/>
              </a:rPr>
              <a:t>      "url" : "file://$PWD/</a:t>
            </a:r>
            <a:r>
              <a:rPr lang="pt-BR" sz="1200" b="1" dirty="0">
                <a:solidFill>
                  <a:srgbClr val="005DAB"/>
                </a:solidFill>
                <a:latin typeface="Courier New"/>
                <a:cs typeface="Courier New"/>
              </a:rPr>
              <a:t>instance-templates</a:t>
            </a:r>
            <a:r>
              <a:rPr lang="pt-BR" sz="1200" b="1" dirty="0" smtClean="0">
                <a:solidFill>
                  <a:srgbClr val="005DAB"/>
                </a:solidFill>
                <a:latin typeface="Courier New"/>
                <a:cs typeface="Courier New"/>
              </a:rPr>
              <a:t>/solr.json</a:t>
            </a:r>
            <a:r>
              <a:rPr lang="pt-BR" sz="1200" dirty="0">
                <a:latin typeface="Courier New"/>
                <a:cs typeface="Courier New"/>
              </a:rPr>
              <a:t>",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200" dirty="0">
                <a:latin typeface="Courier New"/>
                <a:cs typeface="Courier New"/>
              </a:rPr>
              <a:t>      ..</a:t>
            </a:r>
            <a:r>
              <a:rPr lang="pt-BR" sz="1200" dirty="0" smtClean="0">
                <a:latin typeface="Courier New"/>
                <a:cs typeface="Courier New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200" dirty="0" smtClean="0">
                <a:latin typeface="Courier New"/>
                <a:cs typeface="Courier New"/>
              </a:rPr>
              <a:t>  </a:t>
            </a:r>
            <a:r>
              <a:rPr lang="pt-BR" sz="1200" dirty="0">
                <a:latin typeface="Courier New"/>
                <a:cs typeface="Courier New"/>
              </a:rPr>
              <a:t>},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200" dirty="0">
                <a:latin typeface="Courier New"/>
                <a:cs typeface="Courier New"/>
              </a:rPr>
              <a:t>  "</a:t>
            </a:r>
            <a:r>
              <a:rPr lang="pt-BR" sz="1200" b="1" dirty="0">
                <a:solidFill>
                  <a:schemeClr val="accent2"/>
                </a:solidFill>
                <a:latin typeface="Courier New"/>
                <a:cs typeface="Courier New"/>
              </a:rPr>
              <a:t>alfresco-solr2</a:t>
            </a:r>
            <a:r>
              <a:rPr lang="pt-BR" sz="1200" dirty="0">
                <a:latin typeface="Courier New"/>
                <a:cs typeface="Courier New"/>
              </a:rPr>
              <a:t>" :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200" dirty="0" smtClean="0">
                <a:latin typeface="Courier New"/>
                <a:cs typeface="Courier New"/>
              </a:rPr>
              <a:t>     </a:t>
            </a:r>
            <a:r>
              <a:rPr lang="pt-BR" sz="1200" dirty="0">
                <a:latin typeface="Courier New"/>
                <a:cs typeface="Courier New"/>
              </a:rPr>
              <a:t>[same as </a:t>
            </a:r>
            <a:r>
              <a:rPr lang="pt-BR" sz="1200" dirty="0" smtClean="0">
                <a:latin typeface="Courier New"/>
                <a:cs typeface="Courier New"/>
              </a:rPr>
              <a:t>solr1]</a:t>
            </a:r>
            <a:endParaRPr lang="pt-BR" sz="1200" dirty="0">
              <a:latin typeface="Courier New"/>
              <a:cs typeface="Courier New"/>
            </a:endParaRPr>
          </a:p>
        </p:txBody>
      </p:sp>
      <p:pic>
        <p:nvPicPr>
          <p:cNvPr id="14" name="Picture 13" descr="cardboard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384" y="364441"/>
            <a:ext cx="479268" cy="479268"/>
          </a:xfrm>
          <a:prstGeom prst="rect">
            <a:avLst/>
          </a:prstGeom>
        </p:spPr>
      </p:pic>
      <p:pic>
        <p:nvPicPr>
          <p:cNvPr id="15" name="Picture 14" descr="spri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540" y="345547"/>
            <a:ext cx="542109" cy="542109"/>
          </a:xfrm>
          <a:prstGeom prst="rect">
            <a:avLst/>
          </a:prstGeom>
        </p:spPr>
      </p:pic>
      <p:pic>
        <p:nvPicPr>
          <p:cNvPr id="12" name="Picture 11" descr="Screen Shot 2015-11-16 at 09.11.2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9" y="964728"/>
            <a:ext cx="32512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46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 Alfresco SPK</a:t>
            </a:r>
            <a:endParaRPr lang="en-US" dirty="0"/>
          </a:p>
        </p:txBody>
      </p:sp>
      <p:pic>
        <p:nvPicPr>
          <p:cNvPr id="3" name="Picture 2" descr="spri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61" y="1578477"/>
            <a:ext cx="1680770" cy="168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13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03666" y="147986"/>
            <a:ext cx="8343091" cy="446528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84186" y="205979"/>
            <a:ext cx="8190691" cy="4335396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apezoid 15"/>
          <p:cNvSpPr/>
          <p:nvPr/>
        </p:nvSpPr>
        <p:spPr>
          <a:xfrm>
            <a:off x="3665987" y="4613273"/>
            <a:ext cx="1665268" cy="347493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Vertical Text Placeholder 5"/>
          <p:cNvSpPr txBox="1">
            <a:spLocks/>
          </p:cNvSpPr>
          <p:nvPr/>
        </p:nvSpPr>
        <p:spPr>
          <a:xfrm>
            <a:off x="8766328" y="147986"/>
            <a:ext cx="395288" cy="1706916"/>
          </a:xfrm>
          <a:prstGeom prst="rect">
            <a:avLst/>
          </a:prstGeom>
        </p:spPr>
        <p:txBody>
          <a:bodyPr vert="eaVert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rgbClr val="FFFFFF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Run SPK</a:t>
            </a:r>
            <a:endParaRPr lang="en-US" dirty="0"/>
          </a:p>
        </p:txBody>
      </p:sp>
      <p:sp>
        <p:nvSpPr>
          <p:cNvPr id="18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89557" cy="857250"/>
          </a:xfrm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Run – Local stack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Content Placeholder 4"/>
          <p:cNvSpPr>
            <a:spLocks noGrp="1"/>
          </p:cNvSpPr>
          <p:nvPr>
            <p:ph idx="1"/>
          </p:nvPr>
        </p:nvSpPr>
        <p:spPr>
          <a:xfrm>
            <a:off x="457200" y="1063230"/>
            <a:ext cx="7932038" cy="3478146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sz="1400" b="1" dirty="0">
                <a:solidFill>
                  <a:schemeClr val="accent1"/>
                </a:solidFill>
                <a:latin typeface="Courier New"/>
                <a:cs typeface="Courier New"/>
              </a:rPr>
              <a:t># Checkout Alfresco SPK </a:t>
            </a:r>
            <a:r>
              <a:rPr lang="pt-BR" sz="1400" b="1" dirty="0" err="1">
                <a:solidFill>
                  <a:schemeClr val="accent1"/>
                </a:solidFill>
                <a:latin typeface="Courier New"/>
                <a:cs typeface="Courier New"/>
              </a:rPr>
              <a:t>project</a:t>
            </a:r>
            <a:endParaRPr lang="pt-BR" sz="14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pt-BR" sz="14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&gt; git </a:t>
            </a:r>
            <a:r>
              <a:rPr lang="pt-BR" sz="1400" b="1" dirty="0">
                <a:solidFill>
                  <a:schemeClr val="accent1"/>
                </a:solidFill>
                <a:latin typeface="Courier New"/>
                <a:cs typeface="Courier New"/>
              </a:rPr>
              <a:t>clone </a:t>
            </a:r>
            <a:r>
              <a:rPr lang="pt-BR" sz="1400" b="1" dirty="0">
                <a:solidFill>
                  <a:schemeClr val="accent1"/>
                </a:solidFill>
                <a:latin typeface="Courier New"/>
                <a:cs typeface="Courier New"/>
                <a:hlinkClick r:id="rId2"/>
              </a:rPr>
              <a:t>git@github.com:Alfresco/alfresco-</a:t>
            </a:r>
            <a:r>
              <a:rPr lang="pt-BR" sz="1400" b="1" dirty="0" smtClean="0">
                <a:solidFill>
                  <a:schemeClr val="accent1"/>
                </a:solidFill>
                <a:latin typeface="Courier New"/>
                <a:cs typeface="Courier New"/>
                <a:hlinkClick r:id="rId2"/>
              </a:rPr>
              <a:t>spk.git</a:t>
            </a:r>
            <a:r>
              <a:rPr lang="pt-BR" sz="14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; </a:t>
            </a:r>
            <a:r>
              <a:rPr lang="pt-BR" sz="14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cd</a:t>
            </a:r>
            <a:r>
              <a:rPr lang="pt-BR" sz="14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pt-BR" sz="1400" b="1" dirty="0" err="1">
                <a:solidFill>
                  <a:schemeClr val="accent1"/>
                </a:solidFill>
                <a:latin typeface="Courier New"/>
                <a:cs typeface="Courier New"/>
              </a:rPr>
              <a:t>alfresco-</a:t>
            </a:r>
            <a:r>
              <a:rPr lang="pt-BR" sz="14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spk</a:t>
            </a:r>
            <a:endParaRPr lang="pt-BR" sz="1400" b="1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endParaRPr lang="pt-BR" sz="14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pt-BR" sz="1400" b="1" dirty="0">
                <a:solidFill>
                  <a:schemeClr val="accent1"/>
                </a:solidFill>
                <a:latin typeface="Courier New"/>
                <a:cs typeface="Courier New"/>
              </a:rPr>
              <a:t># </a:t>
            </a:r>
            <a:r>
              <a:rPr lang="pt-BR" sz="1400" b="1" dirty="0" err="1">
                <a:solidFill>
                  <a:schemeClr val="accent1"/>
                </a:solidFill>
                <a:latin typeface="Courier New"/>
                <a:cs typeface="Courier New"/>
              </a:rPr>
              <a:t>Choose</a:t>
            </a:r>
            <a:r>
              <a:rPr lang="pt-BR" sz="1400" b="1" dirty="0">
                <a:solidFill>
                  <a:schemeClr val="accent1"/>
                </a:solidFill>
                <a:latin typeface="Courier New"/>
                <a:cs typeface="Courier New"/>
              </a:rPr>
              <a:t> Enterprise </a:t>
            </a:r>
            <a:r>
              <a:rPr lang="pt-BR" sz="1400" b="1" dirty="0" err="1">
                <a:solidFill>
                  <a:schemeClr val="accent1"/>
                </a:solidFill>
                <a:latin typeface="Courier New"/>
                <a:cs typeface="Courier New"/>
              </a:rPr>
              <a:t>Clustered</a:t>
            </a:r>
            <a:r>
              <a:rPr lang="pt-BR" sz="1400" b="1" dirty="0">
                <a:solidFill>
                  <a:schemeClr val="accent1"/>
                </a:solidFill>
                <a:latin typeface="Courier New"/>
                <a:cs typeface="Courier New"/>
              </a:rPr>
              <a:t> stack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4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&gt; STACK_INSTANCE_TEMPLATE</a:t>
            </a:r>
            <a:r>
              <a:rPr lang="pt-BR" sz="1400" b="1" dirty="0">
                <a:solidFill>
                  <a:schemeClr val="accent1"/>
                </a:solidFill>
                <a:latin typeface="Courier New"/>
                <a:cs typeface="Courier New"/>
              </a:rPr>
              <a:t>=file://$PWD/stack-</a:t>
            </a:r>
            <a:r>
              <a:rPr lang="pt-BR" sz="1400" b="1" dirty="0" err="1">
                <a:solidFill>
                  <a:schemeClr val="accent1"/>
                </a:solidFill>
                <a:latin typeface="Courier New"/>
                <a:cs typeface="Courier New"/>
              </a:rPr>
              <a:t>templates</a:t>
            </a:r>
            <a:r>
              <a:rPr lang="pt-BR" sz="1400" b="1" dirty="0">
                <a:solidFill>
                  <a:schemeClr val="accent1"/>
                </a:solidFill>
                <a:latin typeface="Courier New"/>
                <a:cs typeface="Courier New"/>
              </a:rPr>
              <a:t>/</a:t>
            </a:r>
            <a:r>
              <a:rPr lang="pt-BR" sz="1400" b="1" dirty="0" err="1">
                <a:solidFill>
                  <a:schemeClr val="accent1"/>
                </a:solidFill>
                <a:latin typeface="Courier New"/>
                <a:cs typeface="Courier New"/>
              </a:rPr>
              <a:t>enterprise-</a:t>
            </a:r>
            <a:r>
              <a:rPr lang="pt-BR" sz="14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clustered.json</a:t>
            </a:r>
            <a:endParaRPr lang="pt-BR" sz="1400" b="1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endParaRPr lang="pt-BR" sz="14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pt-BR" sz="1400" b="1" dirty="0">
                <a:solidFill>
                  <a:schemeClr val="accent1"/>
                </a:solidFill>
                <a:latin typeface="Courier New"/>
                <a:cs typeface="Courier New"/>
              </a:rPr>
              <a:t># </a:t>
            </a:r>
            <a:r>
              <a:rPr lang="pt-BR" sz="1400" b="1" dirty="0" err="1">
                <a:solidFill>
                  <a:schemeClr val="accent1"/>
                </a:solidFill>
                <a:latin typeface="Courier New"/>
                <a:cs typeface="Courier New"/>
              </a:rPr>
              <a:t>Run</a:t>
            </a:r>
            <a:r>
              <a:rPr lang="pt-BR" sz="1400" b="1" dirty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pt-BR" sz="1400" b="1" dirty="0" err="1">
                <a:solidFill>
                  <a:schemeClr val="accent1"/>
                </a:solidFill>
                <a:latin typeface="Courier New"/>
                <a:cs typeface="Courier New"/>
              </a:rPr>
              <a:t>the</a:t>
            </a:r>
            <a:r>
              <a:rPr lang="pt-BR" sz="1400" b="1" dirty="0">
                <a:solidFill>
                  <a:schemeClr val="accent1"/>
                </a:solidFill>
                <a:latin typeface="Courier New"/>
                <a:cs typeface="Courier New"/>
              </a:rPr>
              <a:t> stack </a:t>
            </a:r>
            <a:r>
              <a:rPr lang="pt-BR" sz="1400" b="1" dirty="0" err="1">
                <a:solidFill>
                  <a:schemeClr val="accent1"/>
                </a:solidFill>
                <a:latin typeface="Courier New"/>
                <a:cs typeface="Courier New"/>
              </a:rPr>
              <a:t>locally</a:t>
            </a:r>
            <a:endParaRPr lang="pt-BR" sz="14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pt-BR" sz="1400" b="1" dirty="0">
                <a:solidFill>
                  <a:schemeClr val="accent1"/>
                </a:solidFill>
                <a:latin typeface="Courier New"/>
                <a:cs typeface="Courier New"/>
              </a:rPr>
              <a:t>&gt; vagrant </a:t>
            </a:r>
            <a:r>
              <a:rPr lang="pt-BR" sz="14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up</a:t>
            </a:r>
            <a:endParaRPr lang="pt-BR" sz="1400" dirty="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pt-BR" sz="1400" b="1" dirty="0" err="1">
                <a:solidFill>
                  <a:srgbClr val="FF0000"/>
                </a:solidFill>
                <a:latin typeface="Courier New"/>
                <a:cs typeface="Courier New"/>
              </a:rPr>
              <a:t>Instance</a:t>
            </a:r>
            <a:r>
              <a:rPr lang="pt-BR" sz="1400" b="1" dirty="0">
                <a:solidFill>
                  <a:srgbClr val="FF0000"/>
                </a:solidFill>
                <a:latin typeface="Courier New"/>
                <a:cs typeface="Courier New"/>
              </a:rPr>
              <a:t> ‘share1’ </a:t>
            </a:r>
            <a:r>
              <a:rPr lang="pt-BR" sz="1400" b="1" dirty="0" err="1">
                <a:solidFill>
                  <a:srgbClr val="FF0000"/>
                </a:solidFill>
                <a:latin typeface="Courier New"/>
                <a:cs typeface="Courier New"/>
              </a:rPr>
              <a:t>started</a:t>
            </a:r>
            <a:r>
              <a:rPr lang="pt-BR" sz="1400" b="1" dirty="0">
                <a:solidFill>
                  <a:srgbClr val="FF0000"/>
                </a:solidFill>
                <a:latin typeface="Courier New"/>
                <a:cs typeface="Courier New"/>
              </a:rPr>
              <a:t>!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400" b="1" dirty="0" err="1">
                <a:solidFill>
                  <a:srgbClr val="FF0000"/>
                </a:solidFill>
                <a:latin typeface="Courier New"/>
                <a:cs typeface="Courier New"/>
              </a:rPr>
              <a:t>Instance</a:t>
            </a:r>
            <a:r>
              <a:rPr lang="pt-BR" sz="1400" b="1" dirty="0">
                <a:solidFill>
                  <a:srgbClr val="FF0000"/>
                </a:solidFill>
                <a:latin typeface="Courier New"/>
                <a:cs typeface="Courier New"/>
              </a:rPr>
              <a:t> ‘share2’ </a:t>
            </a:r>
            <a:r>
              <a:rPr lang="pt-BR" sz="1400" b="1" dirty="0" err="1">
                <a:solidFill>
                  <a:srgbClr val="FF0000"/>
                </a:solidFill>
                <a:latin typeface="Courier New"/>
                <a:cs typeface="Courier New"/>
              </a:rPr>
              <a:t>started</a:t>
            </a:r>
            <a:r>
              <a:rPr lang="pt-BR" sz="1400" b="1" dirty="0">
                <a:solidFill>
                  <a:srgbClr val="FF0000"/>
                </a:solidFill>
                <a:latin typeface="Courier New"/>
                <a:cs typeface="Courier New"/>
              </a:rPr>
              <a:t>!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400" b="1" dirty="0" err="1">
                <a:solidFill>
                  <a:srgbClr val="FF0000"/>
                </a:solidFill>
                <a:latin typeface="Courier New"/>
                <a:cs typeface="Courier New"/>
              </a:rPr>
              <a:t>Instance</a:t>
            </a:r>
            <a:r>
              <a:rPr lang="pt-BR" sz="1400" b="1" dirty="0">
                <a:solidFill>
                  <a:srgbClr val="FF0000"/>
                </a:solidFill>
                <a:latin typeface="Courier New"/>
                <a:cs typeface="Courier New"/>
              </a:rPr>
              <a:t> ‘solr1’ </a:t>
            </a:r>
            <a:r>
              <a:rPr lang="pt-BR" sz="1400" b="1" dirty="0" err="1">
                <a:solidFill>
                  <a:srgbClr val="FF0000"/>
                </a:solidFill>
                <a:latin typeface="Courier New"/>
                <a:cs typeface="Courier New"/>
              </a:rPr>
              <a:t>started</a:t>
            </a:r>
            <a:r>
              <a:rPr lang="pt-BR" sz="1400" b="1" dirty="0">
                <a:solidFill>
                  <a:srgbClr val="FF0000"/>
                </a:solidFill>
                <a:latin typeface="Courier New"/>
                <a:cs typeface="Courier New"/>
              </a:rPr>
              <a:t>!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400" b="1" dirty="0" err="1">
                <a:solidFill>
                  <a:srgbClr val="FF0000"/>
                </a:solidFill>
                <a:latin typeface="Courier New"/>
                <a:cs typeface="Courier New"/>
              </a:rPr>
              <a:t>Instance</a:t>
            </a:r>
            <a:r>
              <a:rPr lang="pt-BR" sz="1400" b="1" dirty="0">
                <a:solidFill>
                  <a:srgbClr val="FF0000"/>
                </a:solidFill>
                <a:latin typeface="Courier New"/>
                <a:cs typeface="Courier New"/>
              </a:rPr>
              <a:t> ‘solr2’ </a:t>
            </a:r>
            <a:r>
              <a:rPr lang="pt-BR" sz="1400" b="1" dirty="0" err="1">
                <a:solidFill>
                  <a:srgbClr val="FF0000"/>
                </a:solidFill>
                <a:latin typeface="Courier New"/>
                <a:cs typeface="Courier New"/>
              </a:rPr>
              <a:t>started</a:t>
            </a:r>
            <a:r>
              <a:rPr lang="pt-BR" sz="1400" b="1" dirty="0">
                <a:solidFill>
                  <a:srgbClr val="FF0000"/>
                </a:solidFill>
                <a:latin typeface="Courier New"/>
                <a:cs typeface="Courier New"/>
              </a:rPr>
              <a:t>!</a:t>
            </a:r>
          </a:p>
          <a:p>
            <a:pPr marL="0" indent="0">
              <a:lnSpc>
                <a:spcPct val="90000"/>
              </a:lnSpc>
              <a:buNone/>
            </a:pPr>
            <a:endParaRPr lang="pt-BR" sz="14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pic>
        <p:nvPicPr>
          <p:cNvPr id="22" name="Picture 21" descr="spri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520" y="345547"/>
            <a:ext cx="542109" cy="54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91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images with SPK</a:t>
            </a:r>
            <a:endParaRPr lang="en-US" dirty="0"/>
          </a:p>
        </p:txBody>
      </p:sp>
      <p:pic>
        <p:nvPicPr>
          <p:cNvPr id="3" name="Picture 2" descr="cardboard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54" y="1674338"/>
            <a:ext cx="1524997" cy="152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95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03666" y="147986"/>
            <a:ext cx="8343091" cy="446528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4186" y="205979"/>
            <a:ext cx="8190691" cy="4335396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>
            <a:off x="3665987" y="4613273"/>
            <a:ext cx="1665268" cy="347493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r>
              <a:rPr lang="en-US" dirty="0" smtClean="0"/>
              <a:t>Build Images</a:t>
            </a:r>
            <a:endParaRPr lang="en-US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89557" cy="857250"/>
          </a:xfrm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Build Images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4" name="Picture 13" descr="cardboard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384" y="364441"/>
            <a:ext cx="479268" cy="47926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  <a:latin typeface="Courier New"/>
                <a:cs typeface="Courier New"/>
              </a:rPr>
              <a:t># Choose your custom Stack Template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  <a:latin typeface="Courier New"/>
                <a:cs typeface="Courier New"/>
              </a:rPr>
              <a:t>&gt; STACK_INSTANCE_TEMPLATE=file://$PWD/stack-templates/my-</a:t>
            </a:r>
            <a:r>
              <a:rPr lang="en-US" sz="1400" b="1" dirty="0" err="1">
                <a:solidFill>
                  <a:schemeClr val="accent1"/>
                </a:solidFill>
                <a:latin typeface="Courier New"/>
                <a:cs typeface="Courier New"/>
              </a:rPr>
              <a:t>stack.json</a:t>
            </a:r>
            <a:endParaRPr lang="en-US" sz="14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  <a:latin typeface="Courier New"/>
                <a:cs typeface="Courier New"/>
              </a:rPr>
              <a:t># Build your custom Images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  <a:latin typeface="Courier New"/>
                <a:cs typeface="Courier New"/>
              </a:rPr>
              <a:t>&gt; vagrant up build-images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</a:rPr>
              <a:t>EBS AMI for ‘My Alfresco Share Enterprise 5.0.2’ created!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</a:rPr>
              <a:t>EBS AMI for ‘My Alfresco Solr Enterprise 5.0.2’ created!</a:t>
            </a:r>
          </a:p>
          <a:p>
            <a:pPr marL="0" indent="0">
              <a:buNone/>
            </a:pPr>
            <a:endParaRPr lang="en-US" sz="14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</a:rPr>
              <a:t>Docker Image for ‘My Alfresco Share Enterprise 5.0.2’ created!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/>
                <a:cs typeface="Courier New"/>
              </a:rPr>
              <a:t>Docker Image for ‘My Alfresco Solr Enterprise 5.0.2’ created!</a:t>
            </a:r>
          </a:p>
          <a:p>
            <a:pPr marL="0" indent="0">
              <a:buNone/>
            </a:pPr>
            <a:endParaRPr lang="en-US" sz="14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71630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Integrate Alfresco SPK</a:t>
            </a:r>
            <a:endParaRPr lang="en-US" dirty="0"/>
          </a:p>
        </p:txBody>
      </p:sp>
      <p:pic>
        <p:nvPicPr>
          <p:cNvPr id="4" name="Picture 3" descr="puzzle-piec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27" y="1662355"/>
            <a:ext cx="1526219" cy="152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38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03666" y="147986"/>
            <a:ext cx="8343091" cy="446528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84186" y="205979"/>
            <a:ext cx="8190691" cy="4335396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apezoid 15"/>
          <p:cNvSpPr/>
          <p:nvPr/>
        </p:nvSpPr>
        <p:spPr>
          <a:xfrm>
            <a:off x="3665987" y="4613273"/>
            <a:ext cx="1665268" cy="347493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Vertical Text Placeholder 5"/>
          <p:cNvSpPr txBox="1">
            <a:spLocks/>
          </p:cNvSpPr>
          <p:nvPr/>
        </p:nvSpPr>
        <p:spPr>
          <a:xfrm>
            <a:off x="8766328" y="147986"/>
            <a:ext cx="395288" cy="1706916"/>
          </a:xfrm>
          <a:prstGeom prst="rect">
            <a:avLst/>
          </a:prstGeom>
        </p:spPr>
        <p:txBody>
          <a:bodyPr vert="eaVert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rgbClr val="FFFFFF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Integrate SPK</a:t>
            </a:r>
            <a:endParaRPr lang="en-US" dirty="0"/>
          </a:p>
        </p:txBody>
      </p:sp>
      <p:sp>
        <p:nvSpPr>
          <p:cNvPr id="18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89557" cy="857250"/>
          </a:xfrm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Integrate – EC2 User Data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Content Placeholder 4"/>
          <p:cNvSpPr>
            <a:spLocks noGrp="1"/>
          </p:cNvSpPr>
          <p:nvPr>
            <p:ph idx="1"/>
          </p:nvPr>
        </p:nvSpPr>
        <p:spPr>
          <a:xfrm>
            <a:off x="457200" y="1210234"/>
            <a:ext cx="7932038" cy="3331141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/>
                <a:cs typeface="Courier New"/>
              </a:rPr>
              <a:t>#!/bin/</a:t>
            </a:r>
            <a:r>
              <a:rPr lang="pt-BR" sz="1200" b="1" dirty="0" err="1">
                <a:solidFill>
                  <a:schemeClr val="accent1"/>
                </a:solidFill>
                <a:latin typeface="Courier New"/>
                <a:cs typeface="Courier New"/>
              </a:rPr>
              <a:t>bash</a:t>
            </a:r>
            <a:endParaRPr lang="pt-BR" sz="12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pt-BR" sz="12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export</a:t>
            </a:r>
            <a:r>
              <a:rPr lang="pt-BR" sz="12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pt-BR" sz="1200" b="1" dirty="0">
                <a:solidFill>
                  <a:schemeClr val="accent1"/>
                </a:solidFill>
                <a:latin typeface="Courier New"/>
                <a:cs typeface="Courier New"/>
              </a:rPr>
              <a:t>FQDN=$(</a:t>
            </a:r>
            <a:r>
              <a:rPr lang="pt-BR" sz="1200" b="1" dirty="0" err="1">
                <a:solidFill>
                  <a:schemeClr val="accent1"/>
                </a:solidFill>
                <a:latin typeface="Courier New"/>
                <a:cs typeface="Courier New"/>
              </a:rPr>
              <a:t>curl</a:t>
            </a:r>
            <a:r>
              <a:rPr lang="pt-BR" sz="1200" b="1" dirty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pt-BR" sz="1200" b="1" dirty="0">
                <a:solidFill>
                  <a:schemeClr val="accent1"/>
                </a:solidFill>
                <a:latin typeface="Courier New"/>
                <a:cs typeface="Courier New"/>
                <a:hlinkClick r:id="rId2"/>
              </a:rPr>
              <a:t>http://169.254.169.254/latest/meta-data/public-hostname</a:t>
            </a:r>
            <a:r>
              <a:rPr lang="pt-BR" sz="12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)</a:t>
            </a:r>
            <a:endParaRPr lang="pt-BR" sz="12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pt-BR" sz="12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cat</a:t>
            </a:r>
            <a:r>
              <a:rPr lang="pt-BR" sz="12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pt-BR" sz="1200" b="1" dirty="0">
                <a:solidFill>
                  <a:schemeClr val="accent1"/>
                </a:solidFill>
                <a:latin typeface="Courier New"/>
                <a:cs typeface="Courier New"/>
              </a:rPr>
              <a:t>&gt; $CHEF_LOCAL_YAML_VARS_URL &lt;&lt; ENDOFCONTENT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/>
                <a:cs typeface="Courier New"/>
              </a:rPr>
              <a:t>---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200" b="1" dirty="0" err="1">
                <a:solidFill>
                  <a:srgbClr val="FF0000"/>
                </a:solidFill>
                <a:latin typeface="Courier New"/>
                <a:cs typeface="Courier New"/>
              </a:rPr>
              <a:t>run_list</a:t>
            </a:r>
            <a:r>
              <a:rPr lang="pt-BR" sz="1200" b="1" dirty="0">
                <a:solidFill>
                  <a:srgbClr val="FF0000"/>
                </a:solidFill>
                <a:latin typeface="Courier New"/>
                <a:cs typeface="Courier New"/>
              </a:rPr>
              <a:t>: ["</a:t>
            </a:r>
            <a:r>
              <a:rPr lang="pt-BR" sz="1200" b="1" dirty="0" err="1">
                <a:solidFill>
                  <a:srgbClr val="FF0000"/>
                </a:solidFill>
                <a:latin typeface="Courier New"/>
                <a:cs typeface="Courier New"/>
              </a:rPr>
              <a:t>alfresco</a:t>
            </a:r>
            <a:r>
              <a:rPr lang="pt-BR" sz="1200" b="1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lang="pt-BR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:default"</a:t>
            </a:r>
            <a:r>
              <a:rPr lang="pt-BR" sz="1200" b="1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200" b="1" dirty="0" err="1">
                <a:solidFill>
                  <a:schemeClr val="accent1"/>
                </a:solidFill>
                <a:latin typeface="Courier New"/>
                <a:cs typeface="Courier New"/>
              </a:rPr>
              <a:t>alfresco</a:t>
            </a:r>
            <a:r>
              <a:rPr lang="pt-BR" sz="1200" b="1" dirty="0">
                <a:solidFill>
                  <a:schemeClr val="accent1"/>
                </a:solidFill>
                <a:latin typeface="Courier New"/>
                <a:cs typeface="Courier New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/>
                <a:cs typeface="Courier New"/>
              </a:rPr>
              <a:t>  </a:t>
            </a:r>
            <a:r>
              <a:rPr lang="pt-BR" sz="1200" b="1" dirty="0" err="1">
                <a:solidFill>
                  <a:schemeClr val="accent1"/>
                </a:solidFill>
                <a:latin typeface="Courier New"/>
                <a:cs typeface="Courier New"/>
              </a:rPr>
              <a:t>public_hostname</a:t>
            </a:r>
            <a:r>
              <a:rPr lang="pt-BR" sz="1200" b="1" dirty="0">
                <a:solidFill>
                  <a:schemeClr val="accent1"/>
                </a:solidFill>
                <a:latin typeface="Courier New"/>
                <a:cs typeface="Courier New"/>
              </a:rPr>
              <a:t>: '$FQDN'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/>
                <a:cs typeface="Courier New"/>
              </a:rPr>
              <a:t>ENDOFCONTENT</a:t>
            </a:r>
          </a:p>
          <a:p>
            <a:pPr marL="0" indent="0">
              <a:lnSpc>
                <a:spcPct val="90000"/>
              </a:lnSpc>
              <a:buNone/>
            </a:pPr>
            <a:endParaRPr lang="pt-BR" sz="12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pt-BR" sz="12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...</a:t>
            </a:r>
          </a:p>
          <a:p>
            <a:pPr marL="0" indent="0">
              <a:lnSpc>
                <a:spcPct val="90000"/>
              </a:lnSpc>
              <a:buNone/>
            </a:pPr>
            <a:endParaRPr lang="pt-BR" sz="1200" b="1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pt-BR" sz="1200" b="1" dirty="0" err="1">
                <a:solidFill>
                  <a:schemeClr val="accent1"/>
                </a:solidFill>
                <a:latin typeface="Courier New"/>
                <a:cs typeface="Courier New"/>
              </a:rPr>
              <a:t>curl</a:t>
            </a:r>
            <a:r>
              <a:rPr lang="pt-BR" sz="1200" b="1" dirty="0">
                <a:solidFill>
                  <a:schemeClr val="accent1"/>
                </a:solidFill>
                <a:latin typeface="Courier New"/>
                <a:cs typeface="Courier New"/>
              </a:rPr>
              <a:t> -L </a:t>
            </a:r>
            <a:r>
              <a:rPr lang="pt-BR" sz="1200" b="1" dirty="0" err="1">
                <a:solidFill>
                  <a:schemeClr val="accent1"/>
                </a:solidFill>
                <a:latin typeface="Courier New"/>
                <a:cs typeface="Courier New"/>
              </a:rPr>
              <a:t>https</a:t>
            </a:r>
            <a:r>
              <a:rPr lang="pt-BR" sz="1200" b="1" dirty="0">
                <a:solidFill>
                  <a:schemeClr val="accent1"/>
                </a:solidFill>
                <a:latin typeface="Courier New"/>
                <a:cs typeface="Courier New"/>
              </a:rPr>
              <a:t>://</a:t>
            </a:r>
            <a:r>
              <a:rPr lang="pt-BR" sz="1200" b="1" dirty="0" err="1">
                <a:solidFill>
                  <a:schemeClr val="accent1"/>
                </a:solidFill>
                <a:latin typeface="Courier New"/>
                <a:cs typeface="Courier New"/>
              </a:rPr>
              <a:t>raw.githubusercontent.com</a:t>
            </a:r>
            <a:r>
              <a:rPr lang="pt-BR" sz="1200" b="1" dirty="0">
                <a:solidFill>
                  <a:schemeClr val="accent1"/>
                </a:solidFill>
                <a:latin typeface="Courier New"/>
                <a:cs typeface="Courier New"/>
              </a:rPr>
              <a:t>/</a:t>
            </a:r>
            <a:r>
              <a:rPr lang="pt-BR" sz="1200" b="1" dirty="0" err="1">
                <a:solidFill>
                  <a:schemeClr val="accent1"/>
                </a:solidFill>
                <a:latin typeface="Courier New"/>
                <a:cs typeface="Courier New"/>
              </a:rPr>
              <a:t>alfresco</a:t>
            </a:r>
            <a:r>
              <a:rPr lang="pt-BR" sz="1200" b="1" dirty="0">
                <a:solidFill>
                  <a:schemeClr val="accent1"/>
                </a:solidFill>
                <a:latin typeface="Courier New"/>
                <a:cs typeface="Courier New"/>
              </a:rPr>
              <a:t>/</a:t>
            </a:r>
            <a:r>
              <a:rPr lang="pt-BR" sz="1200" b="1" dirty="0" err="1">
                <a:solidFill>
                  <a:schemeClr val="accent1"/>
                </a:solidFill>
                <a:latin typeface="Courier New"/>
                <a:cs typeface="Courier New"/>
              </a:rPr>
              <a:t>alfresco-spk</a:t>
            </a:r>
            <a:r>
              <a:rPr lang="pt-BR" sz="1200" b="1" dirty="0">
                <a:solidFill>
                  <a:schemeClr val="accent1"/>
                </a:solidFill>
                <a:latin typeface="Courier New"/>
                <a:cs typeface="Courier New"/>
              </a:rPr>
              <a:t>/</a:t>
            </a:r>
            <a:r>
              <a:rPr lang="pt-BR" sz="1200" b="1" dirty="0" err="1">
                <a:solidFill>
                  <a:schemeClr val="accent1"/>
                </a:solidFill>
                <a:latin typeface="Courier New"/>
                <a:cs typeface="Courier New"/>
              </a:rPr>
              <a:t>master</a:t>
            </a:r>
            <a:r>
              <a:rPr lang="pt-BR" sz="1200" b="1" dirty="0">
                <a:solidFill>
                  <a:schemeClr val="accent1"/>
                </a:solidFill>
                <a:latin typeface="Courier New"/>
                <a:cs typeface="Courier New"/>
              </a:rPr>
              <a:t>/</a:t>
            </a:r>
            <a:r>
              <a:rPr lang="pt-BR" sz="1200" b="1" dirty="0">
                <a:solidFill>
                  <a:srgbClr val="FF0000"/>
                </a:solidFill>
                <a:latin typeface="Courier New"/>
                <a:cs typeface="Courier New"/>
              </a:rPr>
              <a:t>scripts/chef-</a:t>
            </a:r>
            <a:r>
              <a:rPr lang="pt-BR" sz="1200" b="1" dirty="0" err="1">
                <a:solidFill>
                  <a:srgbClr val="FF0000"/>
                </a:solidFill>
                <a:latin typeface="Courier New"/>
                <a:cs typeface="Courier New"/>
              </a:rPr>
              <a:t>bootstrap.rb</a:t>
            </a:r>
            <a:r>
              <a:rPr lang="pt-BR" sz="12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pt-BR" sz="1200" b="1" dirty="0">
                <a:solidFill>
                  <a:schemeClr val="accent1"/>
                </a:solidFill>
                <a:latin typeface="Courier New"/>
                <a:cs typeface="Courier New"/>
              </a:rPr>
              <a:t>&gt; chef-</a:t>
            </a:r>
            <a:r>
              <a:rPr lang="pt-BR" sz="1200" b="1" dirty="0" err="1">
                <a:solidFill>
                  <a:schemeClr val="accent1"/>
                </a:solidFill>
                <a:latin typeface="Courier New"/>
                <a:cs typeface="Courier New"/>
              </a:rPr>
              <a:t>bootstrap.rb</a:t>
            </a:r>
            <a:endParaRPr lang="pt-BR" sz="12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endParaRPr lang="pt-BR" sz="12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/>
                <a:cs typeface="Courier New"/>
              </a:rPr>
              <a:t># </a:t>
            </a:r>
            <a:r>
              <a:rPr lang="pt-BR" sz="1200" b="1" dirty="0" err="1">
                <a:solidFill>
                  <a:schemeClr val="accent1"/>
                </a:solidFill>
                <a:latin typeface="Courier New"/>
                <a:cs typeface="Courier New"/>
              </a:rPr>
              <a:t>Run</a:t>
            </a:r>
            <a:r>
              <a:rPr lang="pt-BR" sz="1200" b="1" dirty="0">
                <a:solidFill>
                  <a:schemeClr val="accent1"/>
                </a:solidFill>
                <a:latin typeface="Courier New"/>
                <a:cs typeface="Courier New"/>
              </a:rPr>
              <a:t> Alfresco </a:t>
            </a:r>
            <a:r>
              <a:rPr lang="pt-BR" sz="1200" b="1" dirty="0" err="1">
                <a:solidFill>
                  <a:schemeClr val="accent1"/>
                </a:solidFill>
                <a:latin typeface="Courier New"/>
                <a:cs typeface="Courier New"/>
              </a:rPr>
              <a:t>installation</a:t>
            </a:r>
            <a:endParaRPr lang="pt-BR" sz="12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pt-BR" sz="12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ruby</a:t>
            </a:r>
            <a:r>
              <a:rPr lang="pt-BR" sz="12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pt-BR" sz="1200" b="1" dirty="0">
                <a:solidFill>
                  <a:schemeClr val="accent1"/>
                </a:solidFill>
                <a:latin typeface="Courier New"/>
                <a:cs typeface="Courier New"/>
              </a:rPr>
              <a:t>chef-</a:t>
            </a:r>
            <a:r>
              <a:rPr lang="pt-BR" sz="1200" b="1" dirty="0" err="1">
                <a:solidFill>
                  <a:schemeClr val="accent1"/>
                </a:solidFill>
                <a:latin typeface="Courier New"/>
                <a:cs typeface="Courier New"/>
              </a:rPr>
              <a:t>bootstrap.rb</a:t>
            </a:r>
            <a:endParaRPr lang="pt-BR" sz="12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endParaRPr lang="pt-BR" sz="1200" dirty="0">
              <a:latin typeface="Courier New"/>
              <a:cs typeface="Courier New"/>
            </a:endParaRPr>
          </a:p>
        </p:txBody>
      </p:sp>
      <p:pic>
        <p:nvPicPr>
          <p:cNvPr id="23" name="Picture 22" descr="puzzle-piec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96" y="410102"/>
            <a:ext cx="433608" cy="433608"/>
          </a:xfrm>
          <a:prstGeom prst="rect">
            <a:avLst/>
          </a:prstGeom>
        </p:spPr>
      </p:pic>
      <p:sp>
        <p:nvSpPr>
          <p:cNvPr id="9" name="Title 3"/>
          <p:cNvSpPr txBox="1">
            <a:spLocks/>
          </p:cNvSpPr>
          <p:nvPr/>
        </p:nvSpPr>
        <p:spPr>
          <a:xfrm>
            <a:off x="477820" y="502175"/>
            <a:ext cx="8089557" cy="8572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1400" i="1" dirty="0" smtClean="0">
                <a:solidFill>
                  <a:srgbClr val="FF0000"/>
                </a:solidFill>
              </a:rPr>
              <a:t>Full provisioning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28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Text Placeholder 5"/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89557" cy="85725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Maurizio (maoo) Pillitu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3486282" y="1001444"/>
            <a:ext cx="5060476" cy="3394472"/>
          </a:xfrm>
        </p:spPr>
        <p:txBody>
          <a:bodyPr>
            <a:normAutofit/>
          </a:bodyPr>
          <a:lstStyle/>
          <a:p>
            <a:r>
              <a:rPr lang="en-US" dirty="0"/>
              <a:t>Today, </a:t>
            </a:r>
            <a:r>
              <a:rPr lang="en-US" b="1" dirty="0"/>
              <a:t>365 days </a:t>
            </a:r>
            <a:r>
              <a:rPr lang="en-US" dirty="0"/>
              <a:t>of </a:t>
            </a:r>
            <a:r>
              <a:rPr lang="en-US" b="1" dirty="0"/>
              <a:t>Alfresco Devops</a:t>
            </a:r>
          </a:p>
          <a:p>
            <a:r>
              <a:rPr lang="en-US" dirty="0"/>
              <a:t>Before, 30 months of Alfresco Consultancy</a:t>
            </a:r>
          </a:p>
          <a:p>
            <a:r>
              <a:rPr lang="en-US" dirty="0"/>
              <a:t>Creator and maintainer of</a:t>
            </a:r>
          </a:p>
          <a:p>
            <a:pPr lvl="1"/>
            <a:r>
              <a:rPr lang="en-US" dirty="0">
                <a:hlinkClick r:id="rId2"/>
              </a:rPr>
              <a:t>https://github.com/Alfresco/chef-</a:t>
            </a:r>
            <a:r>
              <a:rPr lang="en-US" dirty="0" smtClean="0">
                <a:hlinkClick r:id="rId2"/>
              </a:rPr>
              <a:t>alfresco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://github.com/Alfresco/alfresco-</a:t>
            </a:r>
            <a:r>
              <a:rPr lang="en-US" dirty="0" smtClean="0">
                <a:hlinkClick r:id="rId3"/>
              </a:rPr>
              <a:t>spk</a:t>
            </a:r>
            <a:endParaRPr lang="en-US" dirty="0" smtClean="0"/>
          </a:p>
          <a:p>
            <a:r>
              <a:rPr lang="en-US" dirty="0" smtClean="0"/>
              <a:t>Follow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https://www.alfresco.com/blogs/</a:t>
            </a:r>
            <a:r>
              <a:rPr lang="en-US" dirty="0" smtClean="0">
                <a:hlinkClick r:id="rId4"/>
              </a:rPr>
              <a:t>devops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://github.com/</a:t>
            </a:r>
            <a:r>
              <a:rPr lang="en-US" dirty="0" smtClean="0">
                <a:hlinkClick r:id="rId5"/>
              </a:rPr>
              <a:t>maoo</a:t>
            </a:r>
            <a:endParaRPr lang="en-US" dirty="0"/>
          </a:p>
        </p:txBody>
      </p:sp>
      <p:pic>
        <p:nvPicPr>
          <p:cNvPr id="13" name="Picture 12" descr="Dutch Supporter Zoom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3229"/>
            <a:ext cx="25273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33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Text Placeholder 5"/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r>
              <a:rPr lang="en-US" dirty="0"/>
              <a:t>Integrate SPK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03666" y="147986"/>
            <a:ext cx="8343091" cy="4465287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84186" y="205979"/>
            <a:ext cx="8190691" cy="4335396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apezoid 15"/>
          <p:cNvSpPr/>
          <p:nvPr/>
        </p:nvSpPr>
        <p:spPr>
          <a:xfrm>
            <a:off x="3665987" y="4613273"/>
            <a:ext cx="1665268" cy="347493"/>
          </a:xfrm>
          <a:prstGeom prst="trapezoid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89557" cy="857250"/>
          </a:xfrm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Integrate – AWS Cloudformation Template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1" name="Picture 10" descr="puzzle-piec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96" y="410102"/>
            <a:ext cx="433608" cy="433608"/>
          </a:xfrm>
          <a:prstGeom prst="rect">
            <a:avLst/>
          </a:prstGeom>
        </p:spPr>
      </p:pic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457200" y="1198252"/>
            <a:ext cx="7932038" cy="3343123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/>
                <a:cs typeface="Courier New"/>
              </a:rPr>
              <a:t>#!/bin/</a:t>
            </a:r>
            <a:r>
              <a:rPr lang="pt-BR" sz="1200" b="1" dirty="0" err="1">
                <a:solidFill>
                  <a:schemeClr val="accent1"/>
                </a:solidFill>
                <a:latin typeface="Courier New"/>
                <a:cs typeface="Courier New"/>
              </a:rPr>
              <a:t>bash</a:t>
            </a:r>
            <a:endParaRPr lang="pt-BR" sz="12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pt-BR" sz="12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cat</a:t>
            </a:r>
            <a:r>
              <a:rPr lang="pt-BR" sz="12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pt-BR" sz="1200" b="1" dirty="0">
                <a:solidFill>
                  <a:schemeClr val="accent1"/>
                </a:solidFill>
                <a:latin typeface="Courier New"/>
                <a:cs typeface="Courier New"/>
              </a:rPr>
              <a:t>&gt; $CHEF_LOCAL_YAML_VARS_URL &lt;&lt; ENDOFCONTENT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/>
                <a:cs typeface="Courier New"/>
              </a:rPr>
              <a:t>---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200" b="1" dirty="0" err="1">
                <a:solidFill>
                  <a:srgbClr val="FF0000"/>
                </a:solidFill>
                <a:latin typeface="Courier New"/>
                <a:cs typeface="Courier New"/>
              </a:rPr>
              <a:t>run_list</a:t>
            </a:r>
            <a:r>
              <a:rPr lang="pt-BR" sz="1200" b="1" dirty="0">
                <a:solidFill>
                  <a:srgbClr val="FF0000"/>
                </a:solidFill>
                <a:latin typeface="Courier New"/>
                <a:cs typeface="Courier New"/>
              </a:rPr>
              <a:t>: ["</a:t>
            </a:r>
            <a:r>
              <a:rPr lang="pt-BR" sz="1200" b="1" dirty="0" err="1">
                <a:solidFill>
                  <a:srgbClr val="FF0000"/>
                </a:solidFill>
                <a:latin typeface="Courier New"/>
                <a:cs typeface="Courier New"/>
              </a:rPr>
              <a:t>alfresco</a:t>
            </a:r>
            <a:r>
              <a:rPr lang="pt-BR" sz="1200" b="1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lang="pt-BR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lang="pt-BR" sz="12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redeploy</a:t>
            </a:r>
            <a:r>
              <a:rPr lang="pt-BR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lang="pt-BR" sz="1200" b="1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200" b="1" dirty="0" err="1">
                <a:solidFill>
                  <a:schemeClr val="accent1"/>
                </a:solidFill>
                <a:latin typeface="Courier New"/>
                <a:cs typeface="Courier New"/>
              </a:rPr>
              <a:t>alfresco</a:t>
            </a:r>
            <a:r>
              <a:rPr lang="pt-BR" sz="1200" b="1" dirty="0">
                <a:solidFill>
                  <a:schemeClr val="accent1"/>
                </a:solidFill>
                <a:latin typeface="Courier New"/>
                <a:cs typeface="Courier New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/>
                <a:cs typeface="Courier New"/>
              </a:rPr>
              <a:t>  </a:t>
            </a:r>
            <a:r>
              <a:rPr lang="pt-BR" sz="1200" b="1" dirty="0" err="1">
                <a:solidFill>
                  <a:schemeClr val="accent1"/>
                </a:solidFill>
                <a:latin typeface="Courier New"/>
                <a:cs typeface="Courier New"/>
              </a:rPr>
              <a:t>public_hostname</a:t>
            </a:r>
            <a:r>
              <a:rPr lang="pt-BR" sz="1200" b="1" dirty="0">
                <a:solidFill>
                  <a:schemeClr val="accent1"/>
                </a:solidFill>
                <a:latin typeface="Courier New"/>
                <a:cs typeface="Courier New"/>
              </a:rPr>
              <a:t>: '{"</a:t>
            </a:r>
            <a:r>
              <a:rPr lang="pt-BR" sz="1200" b="1" dirty="0" err="1">
                <a:solidFill>
                  <a:schemeClr val="accent1"/>
                </a:solidFill>
                <a:latin typeface="Courier New"/>
                <a:cs typeface="Courier New"/>
              </a:rPr>
              <a:t>Fn</a:t>
            </a:r>
            <a:r>
              <a:rPr lang="pt-BR" sz="1200" b="1" dirty="0">
                <a:solidFill>
                  <a:schemeClr val="accent1"/>
                </a:solidFill>
                <a:latin typeface="Courier New"/>
                <a:cs typeface="Courier New"/>
              </a:rPr>
              <a:t>::</a:t>
            </a:r>
            <a:r>
              <a:rPr lang="pt-BR" sz="1200" b="1" dirty="0" err="1">
                <a:solidFill>
                  <a:schemeClr val="accent1"/>
                </a:solidFill>
                <a:latin typeface="Courier New"/>
                <a:cs typeface="Courier New"/>
              </a:rPr>
              <a:t>GetAtt</a:t>
            </a:r>
            <a:r>
              <a:rPr lang="pt-BR" sz="1200" b="1" dirty="0">
                <a:solidFill>
                  <a:schemeClr val="accent1"/>
                </a:solidFill>
                <a:latin typeface="Courier New"/>
                <a:cs typeface="Courier New"/>
              </a:rPr>
              <a:t>": ["</a:t>
            </a:r>
            <a:r>
              <a:rPr lang="pt-BR" sz="1200" b="1" dirty="0" err="1">
                <a:solidFill>
                  <a:schemeClr val="accent1"/>
                </a:solidFill>
                <a:latin typeface="Courier New"/>
                <a:cs typeface="Courier New"/>
              </a:rPr>
              <a:t>ElasticLoadBalancer</a:t>
            </a:r>
            <a:r>
              <a:rPr lang="pt-BR" sz="1200" b="1" dirty="0">
                <a:solidFill>
                  <a:schemeClr val="accent1"/>
                </a:solidFill>
                <a:latin typeface="Courier New"/>
                <a:cs typeface="Courier New"/>
              </a:rPr>
              <a:t>","</a:t>
            </a:r>
            <a:r>
              <a:rPr lang="pt-BR" sz="1200" b="1" dirty="0" err="1">
                <a:solidFill>
                  <a:schemeClr val="accent1"/>
                </a:solidFill>
                <a:latin typeface="Courier New"/>
                <a:cs typeface="Courier New"/>
              </a:rPr>
              <a:t>DNSName</a:t>
            </a:r>
            <a:r>
              <a:rPr lang="pt-BR" sz="1200" b="1" dirty="0">
                <a:solidFill>
                  <a:schemeClr val="accent1"/>
                </a:solidFill>
                <a:latin typeface="Courier New"/>
                <a:cs typeface="Courier New"/>
              </a:rPr>
              <a:t>"]}'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/>
                <a:cs typeface="Courier New"/>
              </a:rPr>
              <a:t>ENDOFCONTENT</a:t>
            </a:r>
          </a:p>
          <a:p>
            <a:pPr marL="0" indent="0">
              <a:lnSpc>
                <a:spcPct val="90000"/>
              </a:lnSpc>
              <a:buNone/>
            </a:pPr>
            <a:endParaRPr lang="pt-BR" sz="12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pt-BR" sz="12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...</a:t>
            </a:r>
          </a:p>
          <a:p>
            <a:pPr marL="0" indent="0">
              <a:lnSpc>
                <a:spcPct val="90000"/>
              </a:lnSpc>
              <a:buNone/>
            </a:pPr>
            <a:endParaRPr lang="pt-BR" sz="1200" b="1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pt-BR" sz="12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curl</a:t>
            </a:r>
            <a:r>
              <a:rPr lang="pt-BR" sz="12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pt-BR" sz="1200" b="1" dirty="0">
                <a:solidFill>
                  <a:schemeClr val="accent1"/>
                </a:solidFill>
                <a:latin typeface="Courier New"/>
                <a:cs typeface="Courier New"/>
              </a:rPr>
              <a:t>-L </a:t>
            </a:r>
            <a:r>
              <a:rPr lang="pt-BR" sz="1200" b="1" dirty="0" err="1">
                <a:solidFill>
                  <a:schemeClr val="accent1"/>
                </a:solidFill>
                <a:latin typeface="Courier New"/>
                <a:cs typeface="Courier New"/>
              </a:rPr>
              <a:t>https</a:t>
            </a:r>
            <a:r>
              <a:rPr lang="pt-BR" sz="1200" b="1" dirty="0">
                <a:solidFill>
                  <a:schemeClr val="accent1"/>
                </a:solidFill>
                <a:latin typeface="Courier New"/>
                <a:cs typeface="Courier New"/>
              </a:rPr>
              <a:t>://</a:t>
            </a:r>
            <a:r>
              <a:rPr lang="pt-BR" sz="1200" b="1" dirty="0" err="1">
                <a:solidFill>
                  <a:schemeClr val="accent1"/>
                </a:solidFill>
                <a:latin typeface="Courier New"/>
                <a:cs typeface="Courier New"/>
              </a:rPr>
              <a:t>raw.githubusercontent.com</a:t>
            </a:r>
            <a:r>
              <a:rPr lang="pt-BR" sz="12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/</a:t>
            </a:r>
            <a:r>
              <a:rPr lang="pt-BR" sz="12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alfresco</a:t>
            </a:r>
            <a:r>
              <a:rPr lang="pt-BR" sz="12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/</a:t>
            </a:r>
            <a:r>
              <a:rPr lang="pt-BR" sz="1200" b="1" dirty="0" err="1">
                <a:solidFill>
                  <a:schemeClr val="accent1"/>
                </a:solidFill>
                <a:latin typeface="Courier New"/>
                <a:cs typeface="Courier New"/>
              </a:rPr>
              <a:t>alfresco</a:t>
            </a:r>
            <a:r>
              <a:rPr lang="pt-BR" sz="12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-spk</a:t>
            </a:r>
            <a:r>
              <a:rPr lang="pt-BR" sz="12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/</a:t>
            </a:r>
            <a:r>
              <a:rPr lang="pt-BR" sz="12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master</a:t>
            </a:r>
            <a:r>
              <a:rPr lang="pt-BR" sz="12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/</a:t>
            </a:r>
            <a:r>
              <a:rPr lang="pt-BR" sz="1200" b="1" dirty="0">
                <a:solidFill>
                  <a:srgbClr val="FF0000"/>
                </a:solidFill>
                <a:latin typeface="Courier New"/>
                <a:cs typeface="Courier New"/>
              </a:rPr>
              <a:t>scripts/chef-</a:t>
            </a:r>
            <a:r>
              <a:rPr lang="pt-BR" sz="1200" b="1" dirty="0" err="1">
                <a:solidFill>
                  <a:srgbClr val="FF0000"/>
                </a:solidFill>
                <a:latin typeface="Courier New"/>
                <a:cs typeface="Courier New"/>
              </a:rPr>
              <a:t>bootstrap.rb</a:t>
            </a:r>
            <a:r>
              <a:rPr lang="pt-BR" sz="12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pt-BR" sz="1200" b="1" dirty="0">
                <a:solidFill>
                  <a:schemeClr val="accent1"/>
                </a:solidFill>
                <a:latin typeface="Courier New"/>
                <a:cs typeface="Courier New"/>
              </a:rPr>
              <a:t>&gt; chef-</a:t>
            </a:r>
            <a:r>
              <a:rPr lang="pt-BR" sz="1200" b="1" dirty="0" err="1">
                <a:solidFill>
                  <a:schemeClr val="accent1"/>
                </a:solidFill>
                <a:latin typeface="Courier New"/>
                <a:cs typeface="Courier New"/>
              </a:rPr>
              <a:t>bootstrap.rb</a:t>
            </a:r>
            <a:endParaRPr lang="pt-BR" sz="12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endParaRPr lang="pt-BR" sz="12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pt-BR" sz="1200" b="1" dirty="0">
                <a:solidFill>
                  <a:schemeClr val="accent1"/>
                </a:solidFill>
                <a:latin typeface="Courier New"/>
                <a:cs typeface="Courier New"/>
              </a:rPr>
              <a:t># </a:t>
            </a:r>
            <a:r>
              <a:rPr lang="pt-BR" sz="1200" b="1" dirty="0" err="1">
                <a:solidFill>
                  <a:schemeClr val="accent1"/>
                </a:solidFill>
                <a:latin typeface="Courier New"/>
                <a:cs typeface="Courier New"/>
              </a:rPr>
              <a:t>Run</a:t>
            </a:r>
            <a:r>
              <a:rPr lang="pt-BR" sz="1200" b="1" dirty="0">
                <a:solidFill>
                  <a:schemeClr val="accent1"/>
                </a:solidFill>
                <a:latin typeface="Courier New"/>
                <a:cs typeface="Courier New"/>
              </a:rPr>
              <a:t> Alfresco </a:t>
            </a:r>
            <a:r>
              <a:rPr lang="pt-BR" sz="1200" b="1" dirty="0" err="1">
                <a:solidFill>
                  <a:schemeClr val="accent1"/>
                </a:solidFill>
                <a:latin typeface="Courier New"/>
                <a:cs typeface="Courier New"/>
              </a:rPr>
              <a:t>installation</a:t>
            </a:r>
            <a:endParaRPr lang="pt-BR" sz="12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pt-BR" sz="12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ruby</a:t>
            </a:r>
            <a:r>
              <a:rPr lang="pt-BR" sz="12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pt-BR" sz="1200" b="1" dirty="0">
                <a:solidFill>
                  <a:schemeClr val="accent1"/>
                </a:solidFill>
                <a:latin typeface="Courier New"/>
                <a:cs typeface="Courier New"/>
              </a:rPr>
              <a:t>chef-</a:t>
            </a:r>
            <a:r>
              <a:rPr lang="pt-BR" sz="1200" b="1" dirty="0" err="1">
                <a:solidFill>
                  <a:schemeClr val="accent1"/>
                </a:solidFill>
                <a:latin typeface="Courier New"/>
                <a:cs typeface="Courier New"/>
              </a:rPr>
              <a:t>bootstrap.rb</a:t>
            </a:r>
            <a:endParaRPr lang="pt-BR" sz="1200" b="1" dirty="0">
              <a:solidFill>
                <a:schemeClr val="accent1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endParaRPr lang="pt-BR" sz="1200" dirty="0">
              <a:latin typeface="Courier New"/>
              <a:cs typeface="Courier New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477820" y="502175"/>
            <a:ext cx="8089557" cy="8572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i="0" kern="1200">
                <a:solidFill>
                  <a:schemeClr val="tx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1400" i="1" dirty="0" smtClean="0">
                <a:solidFill>
                  <a:srgbClr val="FF0000"/>
                </a:solidFill>
              </a:rPr>
              <a:t>Bootstrapping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738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22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Text Placeholder 5"/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89557" cy="857250"/>
          </a:xfrm>
        </p:spPr>
        <p:txBody>
          <a:bodyPr/>
          <a:lstStyle/>
          <a:p>
            <a:r>
              <a:rPr lang="en-US" dirty="0" smtClean="0">
                <a:solidFill>
                  <a:srgbClr val="005DAB"/>
                </a:solidFill>
              </a:rPr>
              <a:t>Infrastructure as Code </a:t>
            </a:r>
            <a:r>
              <a:rPr lang="en-US" i="1" dirty="0" smtClean="0">
                <a:solidFill>
                  <a:srgbClr val="005DAB"/>
                </a:solidFill>
              </a:rPr>
              <a:t>delivered</a:t>
            </a:r>
            <a:endParaRPr lang="en-US" i="1" dirty="0">
              <a:solidFill>
                <a:srgbClr val="005DAB"/>
              </a:solidFill>
            </a:endParaRPr>
          </a:p>
        </p:txBody>
      </p:sp>
      <p:sp>
        <p:nvSpPr>
          <p:cNvPr id="16" name="Content Placeholder 4"/>
          <p:cNvSpPr>
            <a:spLocks noGrp="1"/>
          </p:cNvSpPr>
          <p:nvPr>
            <p:ph idx="1"/>
          </p:nvPr>
        </p:nvSpPr>
        <p:spPr>
          <a:xfrm>
            <a:off x="2599735" y="1001443"/>
            <a:ext cx="5947023" cy="3959323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Revamped </a:t>
            </a:r>
            <a:r>
              <a:rPr lang="en-US" dirty="0"/>
              <a:t>installation experience</a:t>
            </a:r>
          </a:p>
          <a:p>
            <a:pPr lvl="1"/>
            <a:r>
              <a:rPr lang="en-US" dirty="0"/>
              <a:t>Component-based installation</a:t>
            </a:r>
          </a:p>
          <a:p>
            <a:pPr lvl="1"/>
            <a:r>
              <a:rPr lang="en-US" dirty="0"/>
              <a:t>Controls provisioning and bootstrap </a:t>
            </a:r>
            <a:r>
              <a:rPr lang="en-US" dirty="0" smtClean="0"/>
              <a:t>phases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sz="1500" b="1" dirty="0">
                <a:hlinkClick r:id="rId2"/>
              </a:rPr>
              <a:t>https://github.com/Alfresco/chef-</a:t>
            </a:r>
            <a:r>
              <a:rPr lang="en-US" sz="1500" b="1" dirty="0" smtClean="0">
                <a:hlinkClick r:id="rId2"/>
              </a:rPr>
              <a:t>alfresco</a:t>
            </a:r>
            <a:endParaRPr lang="en-US" sz="1500" b="1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Reusable stack templates</a:t>
            </a:r>
          </a:p>
          <a:p>
            <a:r>
              <a:rPr lang="en-US" dirty="0"/>
              <a:t>Reusable images</a:t>
            </a:r>
          </a:p>
          <a:p>
            <a:r>
              <a:rPr lang="en-US" dirty="0"/>
              <a:t>Integration with cloud providers and orchestration </a:t>
            </a:r>
            <a:r>
              <a:rPr lang="en-US" dirty="0" smtClean="0"/>
              <a:t>tools</a:t>
            </a:r>
          </a:p>
          <a:p>
            <a:endParaRPr lang="en-US" dirty="0"/>
          </a:p>
          <a:p>
            <a:pPr marL="0" lvl="1" indent="0">
              <a:buNone/>
            </a:pPr>
            <a:r>
              <a:rPr lang="en-US" sz="1500" b="1" dirty="0">
                <a:hlinkClick r:id="rId3"/>
              </a:rPr>
              <a:t>https://github.com/Alfresco/alfresco-spk</a:t>
            </a:r>
            <a:endParaRPr lang="en-US" sz="1500" b="1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7" name="Picture 16" descr="chef-alfresco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48" y="1107075"/>
            <a:ext cx="1128393" cy="130141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65760" y="362365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5DAB"/>
                </a:solidFill>
                <a:latin typeface="Arial Black"/>
                <a:cs typeface="Arial Black"/>
              </a:rPr>
              <a:t>SPK</a:t>
            </a:r>
            <a:endParaRPr lang="en-US" b="1" dirty="0">
              <a:solidFill>
                <a:srgbClr val="005DAB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440710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Text Placeholder 5"/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r>
              <a:rPr lang="en-US" dirty="0"/>
              <a:t>Wrapping up</a:t>
            </a:r>
          </a:p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89557" cy="85725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Roadmap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457201" y="1001443"/>
            <a:ext cx="8089558" cy="395932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5DAB"/>
                </a:solidFill>
              </a:rPr>
              <a:t>Phase II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for Centos 6.7 (next 2 weeks) and </a:t>
            </a:r>
            <a:r>
              <a:rPr lang="en-US" dirty="0" smtClean="0"/>
              <a:t>Ubuntu 12/13</a:t>
            </a:r>
            <a:endParaRPr lang="en-US" dirty="0" smtClean="0"/>
          </a:p>
          <a:p>
            <a:pPr lvl="1"/>
            <a:r>
              <a:rPr lang="en-US" dirty="0" smtClean="0"/>
              <a:t>Publish Alfresco AMIs for existing instance templates (</a:t>
            </a:r>
            <a:r>
              <a:rPr lang="en-US" dirty="0" err="1" smtClean="0"/>
              <a:t>allinone</a:t>
            </a:r>
            <a:r>
              <a:rPr lang="en-US" dirty="0" smtClean="0"/>
              <a:t>, share, </a:t>
            </a:r>
            <a:r>
              <a:rPr lang="en-US" dirty="0" err="1" smtClean="0"/>
              <a:t>solr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Publish chef-alfresco into Chef Supermarket</a:t>
            </a:r>
          </a:p>
          <a:p>
            <a:pPr lvl="1"/>
            <a:r>
              <a:rPr lang="en-US" dirty="0"/>
              <a:t>Improved docs for advanced Chef users</a:t>
            </a:r>
          </a:p>
          <a:p>
            <a:pPr lvl="1"/>
            <a:r>
              <a:rPr lang="en-US" dirty="0"/>
              <a:t>Integrate with </a:t>
            </a:r>
            <a:r>
              <a:rPr lang="en-US" dirty="0" smtClean="0"/>
              <a:t>SDK</a:t>
            </a:r>
          </a:p>
          <a:p>
            <a:pPr marL="57150" indent="0"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005DAB"/>
                </a:solidFill>
              </a:rPr>
              <a:t>Phase III</a:t>
            </a:r>
            <a:endParaRPr lang="en-US" b="1" dirty="0">
              <a:solidFill>
                <a:srgbClr val="005DAB"/>
              </a:solidFill>
            </a:endParaRPr>
          </a:p>
          <a:p>
            <a:pPr lvl="1"/>
            <a:r>
              <a:rPr lang="en-US" dirty="0" smtClean="0"/>
              <a:t>Add </a:t>
            </a:r>
            <a:r>
              <a:rPr lang="en-US" dirty="0"/>
              <a:t>support for OVF and Docker</a:t>
            </a:r>
          </a:p>
          <a:p>
            <a:pPr lvl="1"/>
            <a:r>
              <a:rPr lang="en-US" dirty="0"/>
              <a:t>Certify some SPK stack templates to be Alfresco Supported</a:t>
            </a:r>
          </a:p>
          <a:p>
            <a:pPr lvl="1"/>
            <a:r>
              <a:rPr lang="en-US" dirty="0"/>
              <a:t>Ship </a:t>
            </a:r>
            <a:r>
              <a:rPr lang="en-US" dirty="0" smtClean="0"/>
              <a:t>Alfresco SPK as </a:t>
            </a:r>
            <a:r>
              <a:rPr lang="en-US" dirty="0"/>
              <a:t>a Vagrant plugin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4671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80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Text Placeholder 5"/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r>
              <a:rPr lang="en-US" dirty="0"/>
              <a:t>Wrapping up</a:t>
            </a:r>
          </a:p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89557" cy="85725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Links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457201" y="1001443"/>
            <a:ext cx="8089558" cy="3959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/>
              <a:t>Code</a:t>
            </a:r>
          </a:p>
          <a:p>
            <a:r>
              <a:rPr lang="en-US" sz="1400" dirty="0" smtClean="0">
                <a:hlinkClick r:id="rId2"/>
              </a:rPr>
              <a:t>http://github.com</a:t>
            </a:r>
            <a:r>
              <a:rPr lang="en-US" sz="1400" dirty="0">
                <a:hlinkClick r:id="rId2"/>
              </a:rPr>
              <a:t>/Alfresco/chef-</a:t>
            </a:r>
            <a:r>
              <a:rPr lang="en-US" sz="1400" dirty="0" smtClean="0">
                <a:hlinkClick r:id="rId2"/>
              </a:rPr>
              <a:t>alfresco</a:t>
            </a:r>
            <a:endParaRPr lang="en-US" sz="1400" dirty="0" smtClean="0"/>
          </a:p>
          <a:p>
            <a:r>
              <a:rPr lang="en-US" sz="1400" dirty="0">
                <a:hlinkClick r:id="rId3"/>
              </a:rPr>
              <a:t>http://github.com/Alfresco</a:t>
            </a:r>
            <a:r>
              <a:rPr lang="en-US" sz="1400" dirty="0" smtClean="0">
                <a:hlinkClick r:id="rId3"/>
              </a:rPr>
              <a:t>/alfresco-spk</a:t>
            </a:r>
            <a:endParaRPr lang="en-US" sz="1400" dirty="0" smtClean="0"/>
          </a:p>
          <a:p>
            <a:endParaRPr lang="en-US" sz="1400" dirty="0"/>
          </a:p>
          <a:p>
            <a:pPr marL="0" indent="0">
              <a:buNone/>
            </a:pPr>
            <a:r>
              <a:rPr lang="en-US" sz="1400" b="1" dirty="0" smtClean="0"/>
              <a:t>Icons in the presentation</a:t>
            </a:r>
          </a:p>
          <a:p>
            <a:r>
              <a:rPr lang="en-US" sz="1400" dirty="0" smtClean="0">
                <a:hlinkClick r:id="rId4"/>
              </a:rPr>
              <a:t>http</a:t>
            </a:r>
            <a:r>
              <a:rPr lang="en-US" sz="1400" dirty="0">
                <a:hlinkClick r:id="rId4"/>
              </a:rPr>
              <a:t>://www.flaticon.com/free-icon/three-</a:t>
            </a:r>
            <a:r>
              <a:rPr lang="en-US" sz="1400" dirty="0" smtClean="0">
                <a:hlinkClick r:id="rId4"/>
              </a:rPr>
              <a:t>books_74982</a:t>
            </a:r>
            <a:endParaRPr lang="en-US" sz="1400" dirty="0" smtClean="0"/>
          </a:p>
          <a:p>
            <a:r>
              <a:rPr lang="en-US" sz="1400" dirty="0" smtClean="0">
                <a:hlinkClick r:id="rId5"/>
              </a:rPr>
              <a:t>http</a:t>
            </a:r>
            <a:r>
              <a:rPr lang="en-US" sz="1400" dirty="0">
                <a:hlinkClick r:id="rId5"/>
              </a:rPr>
              <a:t>://www.flaticon.com/free-icon/</a:t>
            </a:r>
            <a:r>
              <a:rPr lang="en-US" sz="1400" dirty="0" smtClean="0">
                <a:hlinkClick r:id="rId5"/>
              </a:rPr>
              <a:t>puzzle_69154</a:t>
            </a:r>
            <a:endParaRPr lang="en-US" sz="1400" dirty="0" smtClean="0"/>
          </a:p>
          <a:p>
            <a:r>
              <a:rPr lang="en-US" sz="1400" dirty="0" smtClean="0">
                <a:hlinkClick r:id="rId6"/>
              </a:rPr>
              <a:t>http</a:t>
            </a:r>
            <a:r>
              <a:rPr lang="en-US" sz="1400" dirty="0">
                <a:hlinkClick r:id="rId6"/>
              </a:rPr>
              <a:t>://www.flaticon.com/free-icon/man-</a:t>
            </a:r>
            <a:r>
              <a:rPr lang="en-US" sz="1400" dirty="0" smtClean="0">
                <a:hlinkClick r:id="rId6"/>
              </a:rPr>
              <a:t>sprinting_67001</a:t>
            </a:r>
            <a:endParaRPr lang="en-US" sz="1400" dirty="0" smtClean="0"/>
          </a:p>
          <a:p>
            <a:r>
              <a:rPr lang="en-US" sz="1400" dirty="0" smtClean="0">
                <a:hlinkClick r:id="rId7"/>
              </a:rPr>
              <a:t>http</a:t>
            </a:r>
            <a:r>
              <a:rPr lang="en-US" sz="1400" dirty="0">
                <a:hlinkClick r:id="rId7"/>
              </a:rPr>
              <a:t>://www.flaticon.com/free-icon/closed-cardboard-box-with-packing-</a:t>
            </a:r>
            <a:r>
              <a:rPr lang="en-US" sz="1400" dirty="0" smtClean="0">
                <a:hlinkClick r:id="rId7"/>
              </a:rPr>
              <a:t>tape_65843</a:t>
            </a:r>
            <a:endParaRPr lang="en-US" sz="1400" dirty="0" smtClean="0"/>
          </a:p>
          <a:p>
            <a:r>
              <a:rPr lang="en-US" sz="1400" dirty="0" smtClean="0">
                <a:hlinkClick r:id="rId8"/>
              </a:rPr>
              <a:t>http</a:t>
            </a:r>
            <a:r>
              <a:rPr lang="en-US" sz="1400" dirty="0">
                <a:hlinkClick r:id="rId8"/>
              </a:rPr>
              <a:t>://www.flaticon.com/free-icon/recycle-</a:t>
            </a:r>
            <a:r>
              <a:rPr lang="en-US" sz="1400" dirty="0" smtClean="0">
                <a:hlinkClick r:id="rId8"/>
              </a:rPr>
              <a:t>reuse_25274</a:t>
            </a:r>
            <a:endParaRPr lang="en-US" sz="1400" dirty="0" smtClean="0"/>
          </a:p>
          <a:p>
            <a:r>
              <a:rPr lang="en-US" sz="1400" dirty="0" smtClean="0">
                <a:hlinkClick r:id="rId9"/>
              </a:rPr>
              <a:t>http</a:t>
            </a:r>
            <a:r>
              <a:rPr lang="en-US" sz="1400" dirty="0">
                <a:hlinkClick r:id="rId9"/>
              </a:rPr>
              <a:t>://www.flaticon.com/free-icon/light-</a:t>
            </a:r>
            <a:r>
              <a:rPr lang="en-US" sz="1400" dirty="0" smtClean="0">
                <a:hlinkClick r:id="rId9"/>
              </a:rPr>
              <a:t>bulb_34386</a:t>
            </a:r>
            <a:endParaRPr lang="en-US" sz="1400" dirty="0" smtClean="0"/>
          </a:p>
          <a:p>
            <a:r>
              <a:rPr lang="en-US" sz="1400" dirty="0" smtClean="0">
                <a:hlinkClick r:id="rId10"/>
              </a:rPr>
              <a:t>http</a:t>
            </a:r>
            <a:r>
              <a:rPr lang="en-US" sz="1400" dirty="0">
                <a:hlinkClick r:id="rId10"/>
              </a:rPr>
              <a:t>://www.flaticon.com/free-icon/robot-with-</a:t>
            </a:r>
            <a:r>
              <a:rPr lang="en-US" sz="1400" dirty="0" smtClean="0">
                <a:hlinkClick r:id="rId10"/>
              </a:rPr>
              <a:t>server_77744</a:t>
            </a: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105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Text Placeholder 5"/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89557" cy="857250"/>
          </a:xfrm>
        </p:spPr>
        <p:txBody>
          <a:bodyPr/>
          <a:lstStyle/>
          <a:p>
            <a:r>
              <a:rPr lang="en-US" dirty="0" smtClean="0">
                <a:solidFill>
                  <a:srgbClr val="005DAB"/>
                </a:solidFill>
              </a:rPr>
              <a:t>Alfresco Devops</a:t>
            </a:r>
            <a:endParaRPr lang="en-US" dirty="0">
              <a:solidFill>
                <a:srgbClr val="005DAB"/>
              </a:solidFill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2672800" y="1001444"/>
            <a:ext cx="5873958" cy="4142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5DAB"/>
                </a:solidFill>
              </a:rPr>
              <a:t>Keep the lights on</a:t>
            </a:r>
          </a:p>
          <a:p>
            <a:r>
              <a:rPr lang="en-US" dirty="0"/>
              <a:t>Public services (activiti|my.alfresco.com, Alfresco Online Trials)</a:t>
            </a:r>
          </a:p>
          <a:p>
            <a:r>
              <a:rPr lang="en-US" dirty="0"/>
              <a:t>Internal infrastructure</a:t>
            </a:r>
          </a:p>
          <a:p>
            <a:r>
              <a:rPr lang="en-US" dirty="0"/>
              <a:t>Internal projects (QA, Engineering, Sales, Marketing, ...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Automate </a:t>
            </a:r>
            <a:r>
              <a:rPr lang="en-US" b="1" dirty="0">
                <a:solidFill>
                  <a:schemeClr val="accent2"/>
                </a:solidFill>
              </a:rPr>
              <a:t>all the things</a:t>
            </a:r>
          </a:p>
          <a:p>
            <a:r>
              <a:rPr lang="en-US" dirty="0"/>
              <a:t>Mostly inspire</a:t>
            </a:r>
          </a:p>
          <a:p>
            <a:r>
              <a:rPr lang="en-US" dirty="0"/>
              <a:t>Sometimes lead</a:t>
            </a:r>
          </a:p>
          <a:p>
            <a:r>
              <a:rPr lang="en-US" dirty="0"/>
              <a:t>Never impose</a:t>
            </a:r>
          </a:p>
        </p:txBody>
      </p:sp>
      <p:pic>
        <p:nvPicPr>
          <p:cNvPr id="10" name="Picture 9" descr="light6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07" y="1063229"/>
            <a:ext cx="1477067" cy="1477067"/>
          </a:xfrm>
          <a:prstGeom prst="rect">
            <a:avLst/>
          </a:prstGeom>
        </p:spPr>
      </p:pic>
      <p:pic>
        <p:nvPicPr>
          <p:cNvPr id="14" name="Picture 13" descr="robots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07" y="3038679"/>
            <a:ext cx="1477067" cy="147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4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 Genesis and Lifecycle</a:t>
            </a:r>
          </a:p>
        </p:txBody>
      </p:sp>
    </p:spTree>
    <p:extLst>
      <p:ext uri="{BB962C8B-B14F-4D97-AF65-F5344CB8AC3E}">
        <p14:creationId xmlns:p14="http://schemas.microsoft.com/office/powerpoint/2010/main" val="3927887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BC23B"/>
                </a:solidFill>
              </a:rPr>
              <a:t>Challenges</a:t>
            </a:r>
            <a:endParaRPr lang="en-US" dirty="0">
              <a:solidFill>
                <a:srgbClr val="8BC23B"/>
              </a:solidFill>
            </a:endParaRPr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r>
              <a:rPr lang="en-US" dirty="0" smtClean="0"/>
              <a:t>Stack Genesis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1" y="1001443"/>
            <a:ext cx="8089558" cy="3959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Where to install Alfresco</a:t>
            </a:r>
          </a:p>
          <a:p>
            <a:r>
              <a:rPr lang="en-US" dirty="0" smtClean="0"/>
              <a:t>Myriads of Cloud Providers</a:t>
            </a:r>
          </a:p>
          <a:p>
            <a:pPr lvl="1"/>
            <a:r>
              <a:rPr lang="en-US" dirty="0" smtClean="0"/>
              <a:t>AWS, Rackspace, </a:t>
            </a:r>
            <a:r>
              <a:rPr lang="en-US" dirty="0" err="1" smtClean="0"/>
              <a:t>OpenShift</a:t>
            </a:r>
            <a:r>
              <a:rPr lang="en-US" dirty="0" smtClean="0"/>
              <a:t>, </a:t>
            </a:r>
            <a:r>
              <a:rPr lang="en-US" dirty="0" err="1" smtClean="0"/>
              <a:t>Tutum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Myriads of Orchestration Tools</a:t>
            </a:r>
          </a:p>
          <a:p>
            <a:pPr lvl="1"/>
            <a:r>
              <a:rPr lang="en-US" dirty="0" err="1" smtClean="0"/>
              <a:t>Cloudformation</a:t>
            </a:r>
            <a:r>
              <a:rPr lang="en-US" dirty="0" smtClean="0"/>
              <a:t>, Beanstalk, </a:t>
            </a:r>
            <a:r>
              <a:rPr lang="en-US" dirty="0" err="1" smtClean="0"/>
              <a:t>Kubernetes</a:t>
            </a:r>
            <a:r>
              <a:rPr lang="en-US" dirty="0" smtClean="0"/>
              <a:t>, </a:t>
            </a:r>
            <a:r>
              <a:rPr lang="en-US" dirty="0" err="1" smtClean="0"/>
              <a:t>Terraform</a:t>
            </a:r>
            <a:r>
              <a:rPr lang="en-US" dirty="0" smtClean="0"/>
              <a:t>, </a:t>
            </a:r>
            <a:r>
              <a:rPr lang="en-US" dirty="0" err="1" smtClean="0"/>
              <a:t>Cloudify</a:t>
            </a:r>
            <a:r>
              <a:rPr lang="en-US" dirty="0" smtClean="0"/>
              <a:t>/Tosca, </a:t>
            </a:r>
            <a:r>
              <a:rPr lang="en-US" dirty="0" err="1" smtClean="0"/>
              <a:t>Mesos</a:t>
            </a:r>
            <a:r>
              <a:rPr lang="en-US" dirty="0" smtClean="0"/>
              <a:t>, Brooklyn, …</a:t>
            </a: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8BC23B"/>
                </a:solidFill>
              </a:rPr>
              <a:t>How to install Alfresco</a:t>
            </a:r>
          </a:p>
          <a:p>
            <a:r>
              <a:rPr lang="en-US" dirty="0">
                <a:solidFill>
                  <a:srgbClr val="6D6F73"/>
                </a:solidFill>
              </a:rPr>
              <a:t>Alfresco is highly configurable</a:t>
            </a:r>
          </a:p>
          <a:p>
            <a:r>
              <a:rPr lang="en-US" dirty="0">
                <a:solidFill>
                  <a:srgbClr val="6D6F73"/>
                </a:solidFill>
              </a:rPr>
              <a:t>Alfresco is </a:t>
            </a:r>
            <a:r>
              <a:rPr lang="en-US" dirty="0" smtClean="0">
                <a:solidFill>
                  <a:srgbClr val="6D6F73"/>
                </a:solidFill>
              </a:rPr>
              <a:t>modular</a:t>
            </a:r>
            <a:endParaRPr lang="en-US" dirty="0">
              <a:solidFill>
                <a:srgbClr val="6D6F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81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BC23B"/>
                </a:solidFill>
              </a:rPr>
              <a:t>Stack Design</a:t>
            </a:r>
            <a:endParaRPr lang="en-US" dirty="0">
              <a:solidFill>
                <a:srgbClr val="8BC23B"/>
              </a:solidFill>
            </a:endParaRPr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r>
              <a:rPr lang="en-US" dirty="0" smtClean="0"/>
              <a:t>Stack Genesis</a:t>
            </a:r>
            <a:endParaRPr lang="en-US" dirty="0"/>
          </a:p>
        </p:txBody>
      </p:sp>
      <p:sp>
        <p:nvSpPr>
          <p:cNvPr id="5" name="Shape 83"/>
          <p:cNvSpPr/>
          <p:nvPr/>
        </p:nvSpPr>
        <p:spPr>
          <a:xfrm>
            <a:off x="3917574" y="1220810"/>
            <a:ext cx="1217587" cy="1031377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Alfresco Share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7" name="Shape 84"/>
          <p:cNvSpPr/>
          <p:nvPr/>
        </p:nvSpPr>
        <p:spPr>
          <a:xfrm>
            <a:off x="3917574" y="2621148"/>
            <a:ext cx="1217537" cy="1031335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Alfresco Share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8" name="Shape 85"/>
          <p:cNvSpPr/>
          <p:nvPr/>
        </p:nvSpPr>
        <p:spPr>
          <a:xfrm>
            <a:off x="1849350" y="2105824"/>
            <a:ext cx="1012199" cy="48779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(E)LB</a:t>
            </a:r>
          </a:p>
        </p:txBody>
      </p:sp>
      <p:sp>
        <p:nvSpPr>
          <p:cNvPr id="9" name="Shape 86"/>
          <p:cNvSpPr/>
          <p:nvPr/>
        </p:nvSpPr>
        <p:spPr>
          <a:xfrm>
            <a:off x="1210625" y="1314030"/>
            <a:ext cx="1650923" cy="1047906"/>
          </a:xfrm>
          <a:prstGeom prst="irregularSeal2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User</a:t>
            </a:r>
          </a:p>
        </p:txBody>
      </p:sp>
      <p:cxnSp>
        <p:nvCxnSpPr>
          <p:cNvPr id="11" name="Shape 87"/>
          <p:cNvCxnSpPr>
            <a:stCxn id="8" idx="3"/>
            <a:endCxn id="5" idx="1"/>
          </p:cNvCxnSpPr>
          <p:nvPr/>
        </p:nvCxnSpPr>
        <p:spPr>
          <a:xfrm flipV="1">
            <a:off x="2861549" y="1736499"/>
            <a:ext cx="1056025" cy="613225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2" name="Shape 88"/>
          <p:cNvCxnSpPr>
            <a:stCxn id="8" idx="3"/>
            <a:endCxn id="7" idx="1"/>
          </p:cNvCxnSpPr>
          <p:nvPr/>
        </p:nvCxnSpPr>
        <p:spPr>
          <a:xfrm>
            <a:off x="2861549" y="2349724"/>
            <a:ext cx="1056025" cy="787092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3" name="Shape 89"/>
          <p:cNvSpPr/>
          <p:nvPr/>
        </p:nvSpPr>
        <p:spPr>
          <a:xfrm>
            <a:off x="6728062" y="1220811"/>
            <a:ext cx="1217585" cy="1031376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Alfresco Solr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/>
              <a:t>1</a:t>
            </a:r>
          </a:p>
        </p:txBody>
      </p:sp>
      <p:sp>
        <p:nvSpPr>
          <p:cNvPr id="14" name="Shape 90"/>
          <p:cNvSpPr/>
          <p:nvPr/>
        </p:nvSpPr>
        <p:spPr>
          <a:xfrm>
            <a:off x="6728012" y="2621149"/>
            <a:ext cx="1217536" cy="1031334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Alfresco Solr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cxnSp>
        <p:nvCxnSpPr>
          <p:cNvPr id="15" name="Shape 91"/>
          <p:cNvCxnSpPr>
            <a:stCxn id="5" idx="3"/>
            <a:endCxn id="13" idx="1"/>
          </p:cNvCxnSpPr>
          <p:nvPr/>
        </p:nvCxnSpPr>
        <p:spPr>
          <a:xfrm>
            <a:off x="5135161" y="1736499"/>
            <a:ext cx="159290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6" name="Shape 92"/>
          <p:cNvCxnSpPr>
            <a:stCxn id="5" idx="3"/>
            <a:endCxn id="14" idx="1"/>
          </p:cNvCxnSpPr>
          <p:nvPr/>
        </p:nvCxnSpPr>
        <p:spPr>
          <a:xfrm>
            <a:off x="5135161" y="1736499"/>
            <a:ext cx="1592851" cy="1400317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17" name="Shape 93"/>
          <p:cNvCxnSpPr>
            <a:stCxn id="7" idx="3"/>
            <a:endCxn id="13" idx="1"/>
          </p:cNvCxnSpPr>
          <p:nvPr/>
        </p:nvCxnSpPr>
        <p:spPr>
          <a:xfrm flipV="1">
            <a:off x="5135111" y="1736499"/>
            <a:ext cx="1592951" cy="1400317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18" name="Shape 94"/>
          <p:cNvCxnSpPr>
            <a:stCxn id="7" idx="3"/>
            <a:endCxn id="14" idx="1"/>
          </p:cNvCxnSpPr>
          <p:nvPr/>
        </p:nvCxnSpPr>
        <p:spPr>
          <a:xfrm>
            <a:off x="5135111" y="3136816"/>
            <a:ext cx="159290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9" name="Shape 95"/>
          <p:cNvSpPr/>
          <p:nvPr/>
        </p:nvSpPr>
        <p:spPr>
          <a:xfrm>
            <a:off x="5564275" y="1849586"/>
            <a:ext cx="734700" cy="10002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DB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/>
              <a:t>&amp;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store</a:t>
            </a:r>
          </a:p>
        </p:txBody>
      </p:sp>
      <p:cxnSp>
        <p:nvCxnSpPr>
          <p:cNvPr id="20" name="Shape 96"/>
          <p:cNvCxnSpPr/>
          <p:nvPr/>
        </p:nvCxnSpPr>
        <p:spPr>
          <a:xfrm rot="10800000" flipH="1">
            <a:off x="438825" y="3879799"/>
            <a:ext cx="1071599" cy="5399"/>
          </a:xfrm>
          <a:prstGeom prst="straightConnector1">
            <a:avLst/>
          </a:prstGeom>
          <a:noFill/>
          <a:ln w="19050" cap="flat" cmpd="sng">
            <a:solidFill>
              <a:srgbClr val="8BC23B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" name="Shape 97"/>
          <p:cNvSpPr txBox="1"/>
          <p:nvPr/>
        </p:nvSpPr>
        <p:spPr>
          <a:xfrm>
            <a:off x="368075" y="3520892"/>
            <a:ext cx="1663499" cy="26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HTTP</a:t>
            </a:r>
          </a:p>
        </p:txBody>
      </p:sp>
      <p:cxnSp>
        <p:nvCxnSpPr>
          <p:cNvPr id="22" name="Shape 98"/>
          <p:cNvCxnSpPr/>
          <p:nvPr/>
        </p:nvCxnSpPr>
        <p:spPr>
          <a:xfrm>
            <a:off x="438825" y="4342399"/>
            <a:ext cx="1449299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23" name="Shape 99"/>
          <p:cNvSpPr txBox="1"/>
          <p:nvPr/>
        </p:nvSpPr>
        <p:spPr>
          <a:xfrm>
            <a:off x="368075" y="3978092"/>
            <a:ext cx="1663499" cy="26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0000"/>
                </a:solidFill>
              </a:rPr>
              <a:t>HTTP Fail over</a:t>
            </a:r>
          </a:p>
        </p:txBody>
      </p:sp>
    </p:spTree>
    <p:extLst>
      <p:ext uri="{BB962C8B-B14F-4D97-AF65-F5344CB8AC3E}">
        <p14:creationId xmlns:p14="http://schemas.microsoft.com/office/powerpoint/2010/main" val="3295361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BC23B"/>
                </a:solidFill>
              </a:rPr>
              <a:t>Instance Lifecycle</a:t>
            </a:r>
            <a:endParaRPr lang="en-US" dirty="0">
              <a:solidFill>
                <a:srgbClr val="8BC23B"/>
              </a:solidFill>
            </a:endParaRPr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sz="quarter" idx="13"/>
          </p:nvPr>
        </p:nvSpPr>
        <p:spPr>
          <a:xfrm>
            <a:off x="8335048" y="147986"/>
            <a:ext cx="395288" cy="1706916"/>
          </a:xfrm>
        </p:spPr>
        <p:txBody>
          <a:bodyPr/>
          <a:lstStyle/>
          <a:p>
            <a:r>
              <a:rPr lang="en-US" dirty="0" smtClean="0"/>
              <a:t>Stack Genesis</a:t>
            </a:r>
            <a:endParaRPr lang="en-US" dirty="0"/>
          </a:p>
        </p:txBody>
      </p:sp>
      <p:sp>
        <p:nvSpPr>
          <p:cNvPr id="5" name="Shape 104"/>
          <p:cNvSpPr/>
          <p:nvPr/>
        </p:nvSpPr>
        <p:spPr>
          <a:xfrm>
            <a:off x="2786245" y="445026"/>
            <a:ext cx="5770007" cy="3730968"/>
          </a:xfrm>
          <a:prstGeom prst="cloud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105"/>
          <p:cNvSpPr/>
          <p:nvPr/>
        </p:nvSpPr>
        <p:spPr>
          <a:xfrm>
            <a:off x="210132" y="2096087"/>
            <a:ext cx="1012199" cy="857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Root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Image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(distro)</a:t>
            </a:r>
          </a:p>
        </p:txBody>
      </p:sp>
      <p:cxnSp>
        <p:nvCxnSpPr>
          <p:cNvPr id="9" name="Shape 106"/>
          <p:cNvCxnSpPr>
            <a:stCxn id="8" idx="3"/>
          </p:cNvCxnSpPr>
          <p:nvPr/>
        </p:nvCxnSpPr>
        <p:spPr>
          <a:xfrm>
            <a:off x="1222332" y="2524787"/>
            <a:ext cx="2402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0" name="Shape 108"/>
          <p:cNvSpPr txBox="1"/>
          <p:nvPr/>
        </p:nvSpPr>
        <p:spPr>
          <a:xfrm>
            <a:off x="1371295" y="2476621"/>
            <a:ext cx="1414950" cy="40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i="1" dirty="0">
                <a:solidFill>
                  <a:srgbClr val="8BC23B"/>
                </a:solidFill>
              </a:rPr>
              <a:t>&lt;provision&gt;</a:t>
            </a:r>
          </a:p>
        </p:txBody>
      </p:sp>
      <p:sp>
        <p:nvSpPr>
          <p:cNvPr id="11" name="Shape 109"/>
          <p:cNvSpPr/>
          <p:nvPr/>
        </p:nvSpPr>
        <p:spPr>
          <a:xfrm>
            <a:off x="6425932" y="2248487"/>
            <a:ext cx="1012199" cy="857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cxnSp>
        <p:nvCxnSpPr>
          <p:cNvPr id="14" name="Shape 112"/>
          <p:cNvCxnSpPr/>
          <p:nvPr/>
        </p:nvCxnSpPr>
        <p:spPr>
          <a:xfrm>
            <a:off x="4636644" y="2524775"/>
            <a:ext cx="163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5" name="Shape 113"/>
          <p:cNvSpPr txBox="1"/>
          <p:nvPr/>
        </p:nvSpPr>
        <p:spPr>
          <a:xfrm>
            <a:off x="4836222" y="2476659"/>
            <a:ext cx="1413363" cy="40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i="1" dirty="0">
                <a:solidFill>
                  <a:srgbClr val="8BC23B"/>
                </a:solidFill>
              </a:rPr>
              <a:t>&lt;bootstrap&gt;</a:t>
            </a:r>
          </a:p>
        </p:txBody>
      </p:sp>
      <p:sp>
        <p:nvSpPr>
          <p:cNvPr id="16" name="Shape 114"/>
          <p:cNvSpPr txBox="1"/>
          <p:nvPr/>
        </p:nvSpPr>
        <p:spPr>
          <a:xfrm>
            <a:off x="2608495" y="4232323"/>
            <a:ext cx="2278799" cy="40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i="1">
                <a:solidFill>
                  <a:srgbClr val="8BC23B"/>
                </a:solidFill>
              </a:rPr>
              <a:t>&lt;full provisioning&gt;</a:t>
            </a:r>
          </a:p>
        </p:txBody>
      </p:sp>
      <p:sp>
        <p:nvSpPr>
          <p:cNvPr id="17" name="Shape 115"/>
          <p:cNvSpPr txBox="1"/>
          <p:nvPr/>
        </p:nvSpPr>
        <p:spPr>
          <a:xfrm>
            <a:off x="210145" y="1717902"/>
            <a:ext cx="1012199" cy="30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</a:p>
        </p:txBody>
      </p:sp>
      <p:sp>
        <p:nvSpPr>
          <p:cNvPr id="18" name="Shape 116"/>
          <p:cNvSpPr txBox="1"/>
          <p:nvPr/>
        </p:nvSpPr>
        <p:spPr>
          <a:xfrm>
            <a:off x="6273545" y="1708902"/>
            <a:ext cx="1012199" cy="30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IP</a:t>
            </a:r>
          </a:p>
        </p:txBody>
      </p:sp>
      <p:sp>
        <p:nvSpPr>
          <p:cNvPr id="19" name="Shape 117"/>
          <p:cNvSpPr/>
          <p:nvPr/>
        </p:nvSpPr>
        <p:spPr>
          <a:xfrm>
            <a:off x="3776845" y="2248475"/>
            <a:ext cx="1012199" cy="857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2" name="Shape 119"/>
          <p:cNvSpPr txBox="1"/>
          <p:nvPr/>
        </p:nvSpPr>
        <p:spPr>
          <a:xfrm>
            <a:off x="3624457" y="1708889"/>
            <a:ext cx="1012199" cy="30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</a:p>
        </p:txBody>
      </p:sp>
      <p:sp>
        <p:nvSpPr>
          <p:cNvPr id="24" name="Shape 121"/>
          <p:cNvSpPr txBox="1"/>
          <p:nvPr/>
        </p:nvSpPr>
        <p:spPr>
          <a:xfrm>
            <a:off x="5790685" y="40019"/>
            <a:ext cx="1956000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 dirty="0">
                <a:solidFill>
                  <a:srgbClr val="8BC23B"/>
                </a:solidFill>
              </a:rPr>
              <a:t>Stack Engine</a:t>
            </a:r>
          </a:p>
        </p:txBody>
      </p:sp>
      <p:sp>
        <p:nvSpPr>
          <p:cNvPr id="27" name="Shape 110"/>
          <p:cNvSpPr/>
          <p:nvPr/>
        </p:nvSpPr>
        <p:spPr>
          <a:xfrm>
            <a:off x="6349732" y="2172287"/>
            <a:ext cx="1012199" cy="8574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8" name="Shape 118"/>
          <p:cNvSpPr/>
          <p:nvPr/>
        </p:nvSpPr>
        <p:spPr>
          <a:xfrm>
            <a:off x="3700645" y="2172275"/>
            <a:ext cx="1012199" cy="8574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9" name="Shape 111"/>
          <p:cNvSpPr/>
          <p:nvPr/>
        </p:nvSpPr>
        <p:spPr>
          <a:xfrm>
            <a:off x="6273532" y="2096087"/>
            <a:ext cx="1012199" cy="8574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Alfresco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Instance</a:t>
            </a:r>
          </a:p>
        </p:txBody>
      </p:sp>
      <p:sp>
        <p:nvSpPr>
          <p:cNvPr id="30" name="Shape 107"/>
          <p:cNvSpPr/>
          <p:nvPr/>
        </p:nvSpPr>
        <p:spPr>
          <a:xfrm>
            <a:off x="3624445" y="2096075"/>
            <a:ext cx="1012199" cy="8574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Alfresco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Image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(tiered)</a:t>
            </a:r>
          </a:p>
        </p:txBody>
      </p:sp>
      <p:cxnSp>
        <p:nvCxnSpPr>
          <p:cNvPr id="23" name="Shape 120"/>
          <p:cNvCxnSpPr>
            <a:stCxn id="8" idx="2"/>
          </p:cNvCxnSpPr>
          <p:nvPr/>
        </p:nvCxnSpPr>
        <p:spPr>
          <a:xfrm rot="16200000" flipH="1">
            <a:off x="3747582" y="-77862"/>
            <a:ext cx="600" cy="6063299"/>
          </a:xfrm>
          <a:prstGeom prst="curvedConnector3">
            <a:avLst>
              <a:gd name="adj1" fmla="val 22166875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2" name="Vertical Text Placeholder 5"/>
          <p:cNvSpPr txBox="1">
            <a:spLocks/>
          </p:cNvSpPr>
          <p:nvPr/>
        </p:nvSpPr>
        <p:spPr>
          <a:xfrm>
            <a:off x="8766328" y="147986"/>
            <a:ext cx="395288" cy="1706916"/>
          </a:xfrm>
          <a:prstGeom prst="rect">
            <a:avLst/>
          </a:prstGeom>
        </p:spPr>
        <p:txBody>
          <a:bodyPr vert="eaVert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rgbClr val="FFFFFF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Stack Genesis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06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BC23B"/>
                </a:solidFill>
              </a:rPr>
              <a:t>Instance Lifecycle</a:t>
            </a:r>
            <a:endParaRPr lang="en-US" dirty="0">
              <a:solidFill>
                <a:srgbClr val="8BC23B"/>
              </a:solidFill>
            </a:endParaRPr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sz="quarter" idx="13"/>
          </p:nvPr>
        </p:nvSpPr>
        <p:spPr>
          <a:xfrm>
            <a:off x="8335048" y="147986"/>
            <a:ext cx="395288" cy="1706916"/>
          </a:xfrm>
        </p:spPr>
        <p:txBody>
          <a:bodyPr/>
          <a:lstStyle/>
          <a:p>
            <a:r>
              <a:rPr lang="en-US" dirty="0" smtClean="0"/>
              <a:t>Stack Genesis</a:t>
            </a:r>
            <a:endParaRPr lang="en-US" dirty="0"/>
          </a:p>
        </p:txBody>
      </p:sp>
      <p:sp>
        <p:nvSpPr>
          <p:cNvPr id="5" name="Shape 104"/>
          <p:cNvSpPr/>
          <p:nvPr/>
        </p:nvSpPr>
        <p:spPr>
          <a:xfrm>
            <a:off x="2786245" y="445026"/>
            <a:ext cx="5770007" cy="3730968"/>
          </a:xfrm>
          <a:prstGeom prst="cloud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105"/>
          <p:cNvSpPr/>
          <p:nvPr/>
        </p:nvSpPr>
        <p:spPr>
          <a:xfrm>
            <a:off x="210132" y="2096087"/>
            <a:ext cx="1012199" cy="857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Root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Image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(distro)</a:t>
            </a:r>
          </a:p>
        </p:txBody>
      </p:sp>
      <p:cxnSp>
        <p:nvCxnSpPr>
          <p:cNvPr id="9" name="Shape 106"/>
          <p:cNvCxnSpPr>
            <a:stCxn id="8" idx="3"/>
          </p:cNvCxnSpPr>
          <p:nvPr/>
        </p:nvCxnSpPr>
        <p:spPr>
          <a:xfrm>
            <a:off x="1222332" y="2524787"/>
            <a:ext cx="2402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0" name="Shape 108"/>
          <p:cNvSpPr txBox="1"/>
          <p:nvPr/>
        </p:nvSpPr>
        <p:spPr>
          <a:xfrm>
            <a:off x="1371295" y="2476621"/>
            <a:ext cx="1414950" cy="40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i="1" dirty="0">
                <a:solidFill>
                  <a:srgbClr val="8BC23B"/>
                </a:solidFill>
              </a:rPr>
              <a:t>&lt;provision&gt;</a:t>
            </a:r>
          </a:p>
        </p:txBody>
      </p:sp>
      <p:sp>
        <p:nvSpPr>
          <p:cNvPr id="11" name="Shape 109"/>
          <p:cNvSpPr/>
          <p:nvPr/>
        </p:nvSpPr>
        <p:spPr>
          <a:xfrm>
            <a:off x="6425932" y="2248487"/>
            <a:ext cx="1012199" cy="857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cxnSp>
        <p:nvCxnSpPr>
          <p:cNvPr id="14" name="Shape 112"/>
          <p:cNvCxnSpPr/>
          <p:nvPr/>
        </p:nvCxnSpPr>
        <p:spPr>
          <a:xfrm>
            <a:off x="4636644" y="2524775"/>
            <a:ext cx="163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5" name="Shape 113"/>
          <p:cNvSpPr txBox="1"/>
          <p:nvPr/>
        </p:nvSpPr>
        <p:spPr>
          <a:xfrm>
            <a:off x="4844890" y="2478572"/>
            <a:ext cx="1413363" cy="40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i="1" dirty="0">
                <a:solidFill>
                  <a:srgbClr val="8BC23B"/>
                </a:solidFill>
              </a:rPr>
              <a:t>&lt;bootstrap&gt;</a:t>
            </a:r>
          </a:p>
        </p:txBody>
      </p:sp>
      <p:sp>
        <p:nvSpPr>
          <p:cNvPr id="16" name="Shape 114"/>
          <p:cNvSpPr txBox="1"/>
          <p:nvPr/>
        </p:nvSpPr>
        <p:spPr>
          <a:xfrm>
            <a:off x="2608495" y="4232323"/>
            <a:ext cx="2278799" cy="40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i="1">
                <a:solidFill>
                  <a:srgbClr val="8BC23B"/>
                </a:solidFill>
              </a:rPr>
              <a:t>&lt;full provisioning&gt;</a:t>
            </a:r>
          </a:p>
        </p:txBody>
      </p:sp>
      <p:sp>
        <p:nvSpPr>
          <p:cNvPr id="17" name="Shape 115"/>
          <p:cNvSpPr txBox="1"/>
          <p:nvPr/>
        </p:nvSpPr>
        <p:spPr>
          <a:xfrm>
            <a:off x="210145" y="1717902"/>
            <a:ext cx="1012199" cy="30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</a:p>
        </p:txBody>
      </p:sp>
      <p:sp>
        <p:nvSpPr>
          <p:cNvPr id="18" name="Shape 116"/>
          <p:cNvSpPr txBox="1"/>
          <p:nvPr/>
        </p:nvSpPr>
        <p:spPr>
          <a:xfrm>
            <a:off x="6273545" y="1708902"/>
            <a:ext cx="1012199" cy="30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IP</a:t>
            </a:r>
          </a:p>
        </p:txBody>
      </p:sp>
      <p:sp>
        <p:nvSpPr>
          <p:cNvPr id="19" name="Shape 117"/>
          <p:cNvSpPr/>
          <p:nvPr/>
        </p:nvSpPr>
        <p:spPr>
          <a:xfrm>
            <a:off x="3776845" y="2248475"/>
            <a:ext cx="1012199" cy="857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2" name="Shape 119"/>
          <p:cNvSpPr txBox="1"/>
          <p:nvPr/>
        </p:nvSpPr>
        <p:spPr>
          <a:xfrm>
            <a:off x="3624457" y="1708889"/>
            <a:ext cx="1012199" cy="30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</a:p>
        </p:txBody>
      </p:sp>
      <p:sp>
        <p:nvSpPr>
          <p:cNvPr id="24" name="Shape 121"/>
          <p:cNvSpPr txBox="1"/>
          <p:nvPr/>
        </p:nvSpPr>
        <p:spPr>
          <a:xfrm>
            <a:off x="5790685" y="40019"/>
            <a:ext cx="1956000" cy="34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 dirty="0">
                <a:solidFill>
                  <a:srgbClr val="8BC23B"/>
                </a:solidFill>
              </a:rPr>
              <a:t>Stack Engine</a:t>
            </a:r>
          </a:p>
        </p:txBody>
      </p:sp>
      <p:sp>
        <p:nvSpPr>
          <p:cNvPr id="27" name="Shape 110"/>
          <p:cNvSpPr/>
          <p:nvPr/>
        </p:nvSpPr>
        <p:spPr>
          <a:xfrm>
            <a:off x="6349732" y="2172287"/>
            <a:ext cx="1012199" cy="8574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8" name="Shape 118"/>
          <p:cNvSpPr/>
          <p:nvPr/>
        </p:nvSpPr>
        <p:spPr>
          <a:xfrm>
            <a:off x="3700645" y="2172275"/>
            <a:ext cx="1012199" cy="8574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9" name="Shape 111"/>
          <p:cNvSpPr/>
          <p:nvPr/>
        </p:nvSpPr>
        <p:spPr>
          <a:xfrm>
            <a:off x="6273532" y="2096087"/>
            <a:ext cx="1012199" cy="8574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Alfresco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Instance</a:t>
            </a:r>
          </a:p>
        </p:txBody>
      </p:sp>
      <p:sp>
        <p:nvSpPr>
          <p:cNvPr id="30" name="Shape 107"/>
          <p:cNvSpPr/>
          <p:nvPr/>
        </p:nvSpPr>
        <p:spPr>
          <a:xfrm>
            <a:off x="3624445" y="2096075"/>
            <a:ext cx="1012199" cy="857400"/>
          </a:xfrm>
          <a:prstGeom prst="roundRect">
            <a:avLst>
              <a:gd name="adj" fmla="val 16667"/>
            </a:avLst>
          </a:prstGeom>
          <a:solidFill>
            <a:srgbClr val="EAD1D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Alfresco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Image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600" dirty="0"/>
              <a:t>(tiered)</a:t>
            </a:r>
          </a:p>
        </p:txBody>
      </p:sp>
      <p:cxnSp>
        <p:nvCxnSpPr>
          <p:cNvPr id="23" name="Shape 120"/>
          <p:cNvCxnSpPr>
            <a:stCxn id="8" idx="2"/>
          </p:cNvCxnSpPr>
          <p:nvPr/>
        </p:nvCxnSpPr>
        <p:spPr>
          <a:xfrm rot="16200000" flipH="1">
            <a:off x="3747582" y="-77862"/>
            <a:ext cx="600" cy="6063299"/>
          </a:xfrm>
          <a:prstGeom prst="curvedConnector3">
            <a:avLst>
              <a:gd name="adj1" fmla="val 22166875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pic>
        <p:nvPicPr>
          <p:cNvPr id="25" name="Shape 1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13939" y="2087086"/>
            <a:ext cx="347758" cy="4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1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02966" y="3851465"/>
            <a:ext cx="347758" cy="4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1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50934" y="2095495"/>
            <a:ext cx="347758" cy="40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Vertical Text Placeholder 5"/>
          <p:cNvSpPr txBox="1">
            <a:spLocks/>
          </p:cNvSpPr>
          <p:nvPr/>
        </p:nvSpPr>
        <p:spPr>
          <a:xfrm>
            <a:off x="8766328" y="147986"/>
            <a:ext cx="395288" cy="1706916"/>
          </a:xfrm>
          <a:prstGeom prst="rect">
            <a:avLst/>
          </a:prstGeom>
        </p:spPr>
        <p:txBody>
          <a:bodyPr vert="eaVert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>
                <a:solidFill>
                  <a:srgbClr val="FFFFFF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Stack Genesis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78219"/>
      </p:ext>
    </p:extLst>
  </p:cSld>
  <p:clrMapOvr>
    <a:masterClrMapping/>
  </p:clrMapOvr>
</p:sld>
</file>

<file path=ppt/theme/theme1.xml><?xml version="1.0" encoding="utf-8"?>
<a:theme xmlns:a="http://schemas.openxmlformats.org/drawingml/2006/main" name="Alfresco_CorporateDeck_Theme_16x9">
  <a:themeElements>
    <a:clrScheme name="Alfresco Colors">
      <a:dk1>
        <a:srgbClr val="6D6F73"/>
      </a:dk1>
      <a:lt1>
        <a:sysClr val="window" lastClr="FFFFFF"/>
      </a:lt1>
      <a:dk2>
        <a:srgbClr val="47AA42"/>
      </a:dk2>
      <a:lt2>
        <a:srgbClr val="FFFFFF"/>
      </a:lt2>
      <a:accent1>
        <a:srgbClr val="8BC23B"/>
      </a:accent1>
      <a:accent2>
        <a:srgbClr val="005DAB"/>
      </a:accent2>
      <a:accent3>
        <a:srgbClr val="F89829"/>
      </a:accent3>
      <a:accent4>
        <a:srgbClr val="42BBFF"/>
      </a:accent4>
      <a:accent5>
        <a:srgbClr val="005DAB"/>
      </a:accent5>
      <a:accent6>
        <a:srgbClr val="47AA42"/>
      </a:accent6>
      <a:hlink>
        <a:srgbClr val="8BC23B"/>
      </a:hlink>
      <a:folHlink>
        <a:srgbClr val="8BC2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Alfresco_CorporateDeck_Theme_16x9.thmx</Template>
  <TotalTime>1462</TotalTime>
  <Words>1690</Words>
  <Application>Microsoft Macintosh PowerPoint</Application>
  <PresentationFormat>On-screen Show (16:9)</PresentationFormat>
  <Paragraphs>346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Alfresco_CorporateDeck_Theme_16x9</vt:lpstr>
      <vt:lpstr>Alfresco SPK</vt:lpstr>
      <vt:lpstr>A bit about us</vt:lpstr>
      <vt:lpstr>Maurizio (maoo) Pillitu</vt:lpstr>
      <vt:lpstr>Alfresco Devops</vt:lpstr>
      <vt:lpstr>Stack Genesis and Lifecycle</vt:lpstr>
      <vt:lpstr>Challenges</vt:lpstr>
      <vt:lpstr>Stack Design</vt:lpstr>
      <vt:lpstr>Instance Lifecycle</vt:lpstr>
      <vt:lpstr>Instance Lifecycle</vt:lpstr>
      <vt:lpstr>Alfresco Installation</vt:lpstr>
      <vt:lpstr>Chef Alfresco VS Alfresco Installer – good things</vt:lpstr>
      <vt:lpstr>Chef Alfresco VS Alfresco Installer – bad things</vt:lpstr>
      <vt:lpstr>Presenting Alfresco SPK</vt:lpstr>
      <vt:lpstr>Instance Lifecycle</vt:lpstr>
      <vt:lpstr>Instance Lifecycle</vt:lpstr>
      <vt:lpstr>Alfresco SPK Operations</vt:lpstr>
      <vt:lpstr>Alfresco SPK Templates</vt:lpstr>
      <vt:lpstr>Choose – List of Stack templates</vt:lpstr>
      <vt:lpstr>Choose – community-allinone.json</vt:lpstr>
      <vt:lpstr>Choose – community-allinone.json</vt:lpstr>
      <vt:lpstr>Choose – List of instance templates</vt:lpstr>
      <vt:lpstr>Choose – Allinone Instance template</vt:lpstr>
      <vt:lpstr>Choose – enterprise-clustered.json</vt:lpstr>
      <vt:lpstr>Run Alfresco SPK</vt:lpstr>
      <vt:lpstr>Run – Local stack</vt:lpstr>
      <vt:lpstr>Build images with SPK</vt:lpstr>
      <vt:lpstr>Build Images</vt:lpstr>
      <vt:lpstr>Integrate Alfresco SPK</vt:lpstr>
      <vt:lpstr>Integrate – EC2 User Data</vt:lpstr>
      <vt:lpstr>Integrate – AWS Cloudformation Template</vt:lpstr>
      <vt:lpstr>Wrapping up</vt:lpstr>
      <vt:lpstr>Infrastructure as Code delivered</vt:lpstr>
      <vt:lpstr>Roadmap</vt:lpstr>
      <vt:lpstr>Thank you!</vt:lpstr>
      <vt:lpstr>Links</vt:lpstr>
    </vt:vector>
  </TitlesOfParts>
  <Manager/>
  <Company>Alfresco Software Limited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Alfresco Day Roma</dc:title>
  <dc:subject>Presentation Template</dc:subject>
  <dc:creator>Costantino Croce</dc:creator>
  <cp:keywords/>
  <dc:description/>
  <cp:lastModifiedBy>Maurizio Pillitu</cp:lastModifiedBy>
  <cp:revision>45</cp:revision>
  <dcterms:created xsi:type="dcterms:W3CDTF">2015-04-23T16:37:20Z</dcterms:created>
  <dcterms:modified xsi:type="dcterms:W3CDTF">2015-11-16T15:32:54Z</dcterms:modified>
  <cp:category/>
</cp:coreProperties>
</file>