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ial_basis_function" TargetMode="External"/><Relationship Id="rId2" Type="http://schemas.openxmlformats.org/officeDocument/2006/relationships/hyperlink" Target="https://en.wikipedia.org/wiki/Radial_basis_function_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81A69-255C-4D67-91B6-21AE88838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332133" cy="1646302"/>
          </a:xfrm>
        </p:spPr>
        <p:txBody>
          <a:bodyPr/>
          <a:lstStyle/>
          <a:p>
            <a:r>
              <a:rPr lang="en-US" dirty="0"/>
              <a:t>Progetto OSC 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60265C-6DB7-4FA3-9ABE-A015EB6D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332133" cy="1096899"/>
          </a:xfrm>
        </p:spPr>
        <p:txBody>
          <a:bodyPr/>
          <a:lstStyle/>
          <a:p>
            <a:r>
              <a:rPr lang="it-IT" dirty="0"/>
              <a:t>Confronto tra RL e rete neurale RBF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5DED4D-3AAD-44F5-86FD-91FC6B28C05B}"/>
              </a:ext>
            </a:extLst>
          </p:cNvPr>
          <p:cNvSpPr txBox="1"/>
          <p:nvPr/>
        </p:nvSpPr>
        <p:spPr>
          <a:xfrm>
            <a:off x="6334539" y="4958471"/>
            <a:ext cx="2504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cura di:</a:t>
            </a:r>
          </a:p>
          <a:p>
            <a:pPr algn="r"/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Emanuele Alfano</a:t>
            </a: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Filippo Badalamenti</a:t>
            </a: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Gabriele Vitti</a:t>
            </a:r>
          </a:p>
        </p:txBody>
      </p:sp>
    </p:spTree>
    <p:extLst>
      <p:ext uri="{BB962C8B-B14F-4D97-AF65-F5344CB8AC3E}">
        <p14:creationId xmlns:p14="http://schemas.microsoft.com/office/powerpoint/2010/main" val="205395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t-IT" dirty="0"/>
                  <a:t> Sinusoidale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7707AA-D176-4BFA-843C-95EB198C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" y="2029411"/>
            <a:ext cx="3960000" cy="39091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C658C6-91F4-44E9-8F46-2114B4C6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0" y="2029411"/>
            <a:ext cx="3960000" cy="39091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4E9F724-5E04-4E6B-A0A7-EC59F251D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29411"/>
            <a:ext cx="3960000" cy="39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Piano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1F639B-92D1-4334-B7F5-61F8C98B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833"/>
            <a:ext cx="3960000" cy="39097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E9E4E74-EB0C-4F37-9B7D-43826536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2045833"/>
            <a:ext cx="3960000" cy="38762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8286367-85D1-4D17-B027-6753E0F82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29625"/>
            <a:ext cx="3960000" cy="39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7412488-7FED-42B3-8A98-CAA10F95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33553"/>
          </a:xfrm>
        </p:spPr>
        <p:txBody>
          <a:bodyPr/>
          <a:lstStyle/>
          <a:p>
            <a:r>
              <a:rPr lang="it-IT" dirty="0"/>
              <a:t>Confronto Temporale Tipologie RBF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EA5000F-A35F-4095-83FE-778D20E0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3153"/>
            <a:ext cx="8596668" cy="45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91E7D3-99B1-46B6-AB7F-92389CC5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RL con RBF su Pong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52C3CA-3BA3-405D-BC6F-F766E7BAA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03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7F283D5-C099-4C9E-8614-F2D360FA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Pong</a:t>
            </a:r>
            <a:r>
              <a:rPr lang="it-IT" dirty="0"/>
              <a:t> in solitario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16C3902-9E40-4C3B-B9CE-937F99FF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550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Lo scenari di gioco è inspirato al </a:t>
            </a:r>
            <a:r>
              <a:rPr lang="it-IT" dirty="0" err="1"/>
              <a:t>pong</a:t>
            </a:r>
            <a:r>
              <a:rPr lang="it-IT" dirty="0"/>
              <a:t>, ma invece di avere 2 giocatori, è presente solo uno e dall’altro lato ci sono degli «hot-spot» che se colpiti fanno guadagnare punti.</a:t>
            </a:r>
          </a:p>
          <a:p>
            <a:pPr marL="0" indent="0">
              <a:buNone/>
            </a:pPr>
            <a:r>
              <a:rPr lang="it-IT" dirty="0"/>
              <a:t>L’obiettivo della AI è scegliere ogni tempo di campionamento il controllo da attuare sulla barra, per evitare di perdere e massimizzare il punteggio:</a:t>
            </a:r>
          </a:p>
          <a:p>
            <a:pPr>
              <a:buFont typeface="+mj-lt"/>
              <a:buAutoNum type="arabicPeriod"/>
            </a:pPr>
            <a:r>
              <a:rPr lang="it-IT" dirty="0"/>
              <a:t>Salire di 		+1</a:t>
            </a:r>
          </a:p>
          <a:p>
            <a:pPr>
              <a:buFont typeface="+mj-lt"/>
              <a:buAutoNum type="arabicPeriod"/>
            </a:pPr>
            <a:r>
              <a:rPr lang="it-IT" dirty="0"/>
              <a:t>Stare fermo 	0</a:t>
            </a:r>
          </a:p>
          <a:p>
            <a:pPr>
              <a:buFont typeface="+mj-lt"/>
              <a:buAutoNum type="arabicPeriod"/>
            </a:pPr>
            <a:r>
              <a:rPr lang="it-IT" dirty="0"/>
              <a:t>Scendere di 	-1</a:t>
            </a:r>
          </a:p>
          <a:p>
            <a:pPr marL="0" indent="0">
              <a:buNone/>
            </a:pPr>
            <a:r>
              <a:rPr lang="it-IT" dirty="0"/>
              <a:t>Il campo è discretizzato in maniera più rarefatta allo scopo di diminuire gli stati da memorizzare:</a:t>
            </a:r>
          </a:p>
          <a:p>
            <a:pPr marL="0" indent="0" algn="ctr">
              <a:buNone/>
            </a:pPr>
            <a:r>
              <a:rPr lang="it-IT" dirty="0"/>
              <a:t>Stato: &lt; X, Y, </a:t>
            </a:r>
            <a:r>
              <a:rPr lang="it-IT" dirty="0" err="1"/>
              <a:t>y_Barra</a:t>
            </a:r>
            <a:r>
              <a:rPr lang="it-IT" dirty="0"/>
              <a:t>, </a:t>
            </a:r>
            <a:r>
              <a:rPr lang="it-IT" dirty="0" err="1"/>
              <a:t>V_xBall</a:t>
            </a:r>
            <a:r>
              <a:rPr lang="it-IT" dirty="0"/>
              <a:t>, </a:t>
            </a:r>
            <a:r>
              <a:rPr lang="it-IT" dirty="0" err="1"/>
              <a:t>V_yBall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Dallo stato mediante una funzione </a:t>
            </a:r>
            <a:r>
              <a:rPr lang="it-IT" dirty="0" err="1"/>
              <a:t>row</a:t>
            </a:r>
            <a:r>
              <a:rPr lang="it-IT" dirty="0"/>
              <a:t>-major ci si riporta su una matrice 5D.</a:t>
            </a:r>
          </a:p>
          <a:p>
            <a:pPr marL="0" indent="0">
              <a:buNone/>
            </a:pPr>
            <a:r>
              <a:rPr lang="it-IT" dirty="0"/>
              <a:t>In base allo stato si rientra in uno dei settori della matrice, per il calcolo di questo ultimo si usa un metodo di indicizzazione </a:t>
            </a:r>
            <a:r>
              <a:rPr lang="it-IT" dirty="0" err="1"/>
              <a:t>rowMajor</a:t>
            </a:r>
            <a:r>
              <a:rPr lang="it-IT" dirty="0"/>
              <a:t>, così da associare a ogni </a:t>
            </a:r>
            <a:r>
              <a:rPr lang="it-IT" dirty="0" err="1"/>
              <a:t>tupla</a:t>
            </a:r>
            <a:r>
              <a:rPr lang="it-IT" dirty="0"/>
              <a:t> un numero univoco.</a:t>
            </a:r>
          </a:p>
        </p:txBody>
      </p:sp>
    </p:spTree>
    <p:extLst>
      <p:ext uri="{BB962C8B-B14F-4D97-AF65-F5344CB8AC3E}">
        <p14:creationId xmlns:p14="http://schemas.microsoft.com/office/powerpoint/2010/main" val="33633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70101-0CB3-481B-BB63-6F7A4C90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26986" cy="6326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it-IT" dirty="0"/>
              <a:t>Visualizzazione dello stato nel campo di Gioco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A9D36-BA37-4E66-9895-A55683F3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746" y="1270000"/>
            <a:ext cx="6635972" cy="5400000"/>
          </a:xfr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14E7C27-07EC-4650-AB17-455DEAE9C2B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174637" y="1930400"/>
            <a:ext cx="737174" cy="390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260686-E793-4BD1-87BC-6ECE647AE962}"/>
              </a:ext>
            </a:extLst>
          </p:cNvPr>
          <p:cNvSpPr txBox="1"/>
          <p:nvPr/>
        </p:nvSpPr>
        <p:spPr>
          <a:xfrm>
            <a:off x="21472" y="1607234"/>
            <a:ext cx="21531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Stati Discretizzati della Barra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FC79F1C-D889-49CE-8C8D-858DE59BFC6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24600" y="4554719"/>
            <a:ext cx="2291349" cy="6326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BA52BD1-7C19-440E-87F4-CCB895D69D63}"/>
              </a:ext>
            </a:extLst>
          </p:cNvPr>
          <p:cNvSpPr txBox="1"/>
          <p:nvPr/>
        </p:nvSpPr>
        <p:spPr>
          <a:xfrm>
            <a:off x="71435" y="4864153"/>
            <a:ext cx="215316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Stati Discretizzati del campo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F8ABA24-BBA1-4A1C-9EFC-A7CE9A06857B}"/>
              </a:ext>
            </a:extLst>
          </p:cNvPr>
          <p:cNvSpPr txBox="1"/>
          <p:nvPr/>
        </p:nvSpPr>
        <p:spPr>
          <a:xfrm>
            <a:off x="9144000" y="2796905"/>
            <a:ext cx="30480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La pallina può avere 3 colori in base alla </a:t>
            </a:r>
            <a:r>
              <a:rPr lang="it-IT" dirty="0" err="1"/>
              <a:t>V_yBall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Rosso:=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Nero:= circa orizzontale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Verde:= Scende</a:t>
            </a:r>
          </a:p>
        </p:txBody>
      </p:sp>
    </p:spTree>
    <p:extLst>
      <p:ext uri="{BB962C8B-B14F-4D97-AF65-F5344CB8AC3E}">
        <p14:creationId xmlns:p14="http://schemas.microsoft.com/office/powerpoint/2010/main" val="326185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98C151-AB99-4CEC-903A-1EBAD4667883}"/>
              </a:ext>
            </a:extLst>
          </p:cNvPr>
          <p:cNvSpPr txBox="1"/>
          <p:nvPr/>
        </p:nvSpPr>
        <p:spPr>
          <a:xfrm>
            <a:off x="677334" y="6248400"/>
            <a:ext cx="927504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Con il </a:t>
            </a:r>
            <a:r>
              <a:rPr lang="it-IT" sz="1400" dirty="0" err="1"/>
              <a:t>Pong</a:t>
            </a:r>
            <a:r>
              <a:rPr lang="it-IT" sz="1400" dirty="0"/>
              <a:t> di esempio il costo era di </a:t>
            </a:r>
            <a:r>
              <a:rPr lang="it-IT" sz="1400" b="1" dirty="0"/>
              <a:t>32KiB </a:t>
            </a:r>
            <a:r>
              <a:rPr lang="it-IT" sz="1400" dirty="0"/>
              <a:t>ogni Funzione Valore Stato/Azione con una riduzione di memoria conseguentemente dell’</a:t>
            </a:r>
            <a:r>
              <a:rPr lang="it-IT" sz="1400" b="1" dirty="0"/>
              <a:t>88%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D72120-5486-4ADF-8337-0DE81B6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it-IT" dirty="0"/>
              <a:t>Implementazione dell’RBF sul RL di 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A6549FA-2426-447D-A8E1-4ED0C816A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92697"/>
                <a:ext cx="8596668" cy="4716145"/>
              </a:xfrm>
            </p:spPr>
            <p:txBody>
              <a:bodyPr numCol="2" spcCol="360000">
                <a:noAutofit/>
              </a:bodyPr>
              <a:lstStyle/>
              <a:p>
                <a:pPr marL="0" indent="0">
                  <a:buNone/>
                </a:pPr>
                <a:r>
                  <a:rPr lang="it-IT" dirty="0"/>
                  <a:t>Come visto nel paragrafo precedente una RBF è un approssimatore di funzione, nel nostro caso quindi vogliamo provare ad approssimare la:</a:t>
                </a:r>
                <a:br>
                  <a:rPr lang="it-IT" dirty="0"/>
                </a:br>
                <a:r>
                  <a:rPr lang="it-IT" dirty="0"/>
                  <a:t>«Funzione Valore di Stato/Azione»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Poiché i controlli sono 3, e non sono correlati tra di loro, per evitare interferenze abbiamo implementiamo 3 diverse reti neurali per renderli indipendenti.</a:t>
                </a:r>
              </a:p>
              <a:p>
                <a:pPr marL="0" indent="0">
                  <a:buNone/>
                </a:pPr>
                <a:r>
                  <a:rPr lang="it-IT" dirty="0"/>
                  <a:t>Come risultato finale si hanno: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𝑠𝑡𝑖𝑙𝑙</m:t>
                        </m:r>
                      </m:sub>
                    </m:sSub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Ognuna di queste matrici è 5D e occupa in memoria: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𝑠𝑙𝑜𝑡𝑀𝑒𝑚𝑜𝑟𝑦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𝐵𝑎𝑟𝑟𝑎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𝐵𝑎𝑙𝑙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𝐵𝑎𝑙𝑙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Nel nostro caso di studi abbiamo usato: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A6549FA-2426-447D-A8E1-4ED0C816A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92697"/>
                <a:ext cx="8596668" cy="4716145"/>
              </a:xfrm>
              <a:blipFill>
                <a:blip r:embed="rId2"/>
                <a:stretch>
                  <a:fillRect l="-567" t="-906" r="-10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118D8BC-EC22-44EC-92C3-AA3B7B4B1E17}"/>
                  </a:ext>
                </a:extLst>
              </p:cNvPr>
              <p:cNvSpPr txBox="1"/>
              <p:nvPr/>
            </p:nvSpPr>
            <p:spPr>
              <a:xfrm>
                <a:off x="677334" y="5497310"/>
                <a:ext cx="5618922" cy="1674113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𝐵𝑎𝑟𝑟𝑎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𝐵𝑎𝑙𝑙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𝐵𝑎𝑙𝑙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118D8BC-EC22-44EC-92C3-AA3B7B4B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497310"/>
                <a:ext cx="5618922" cy="1674113"/>
              </a:xfrm>
              <a:prstGeom prst="rect">
                <a:avLst/>
              </a:prstGeom>
              <a:blipFill>
                <a:blip r:embed="rId3"/>
                <a:stretch>
                  <a:fillRect l="-976" t="-1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216A37F-3DD5-4AB0-A04F-68CF43948361}"/>
                  </a:ext>
                </a:extLst>
              </p:cNvPr>
              <p:cNvSpPr txBox="1"/>
              <p:nvPr/>
            </p:nvSpPr>
            <p:spPr>
              <a:xfrm>
                <a:off x="6427304" y="5432290"/>
                <a:ext cx="5508593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𝑆𝑙𝑜𝑡𝑀𝑒𝑚𝑜𝑟𝑦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=504 ∀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Supponendoli memorizzati come double = </a:t>
                </a:r>
                <a:r>
                  <a:rPr lang="it-IT" b="1" dirty="0"/>
                  <a:t>3,93KiB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216A37F-3DD5-4AB0-A04F-68CF4394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04" y="5432290"/>
                <a:ext cx="5508593" cy="646331"/>
              </a:xfrm>
              <a:prstGeom prst="rect">
                <a:avLst/>
              </a:prstGeom>
              <a:blipFill>
                <a:blip r:embed="rId4"/>
                <a:stretch>
                  <a:fillRect l="-661" b="-1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24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C2041-8167-43AF-A20C-01741E6C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it-IT" dirty="0"/>
              <a:t>Dati sperimentali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CEBFD9-C434-42D9-9CC7-B97DC911F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4975"/>
                <a:ext cx="8596668" cy="5208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Abbiamo portato avanti, sullo stesso campo di gioco 3 diverse varianti di RL: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Classica rete RL a stati ridotti</a:t>
                </a:r>
                <a:br>
                  <a:rPr lang="it-IT" dirty="0"/>
                </a:br>
                <a:r>
                  <a:rPr lang="it-IT" dirty="0"/>
                  <a:t>Scopo di questa simulazione è avere dei dati di confronto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Rete RBF usando come centri i centri degli stati discretizzati:</a:t>
                </a:r>
                <a:br>
                  <a:rPr lang="it-IT" dirty="0"/>
                </a:br>
                <a:r>
                  <a:rPr lang="it-IT" dirty="0"/>
                  <a:t>Per il valore della funzione si è usata la stima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calcolata fino a quel punto.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𝑅𝐵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sub>
                    </m:sSub>
                  </m:oMath>
                </a14:m>
                <a:br>
                  <a:rPr lang="it-IT" dirty="0"/>
                </a:br>
                <a:r>
                  <a:rPr lang="it-IT" dirty="0"/>
                  <a:t>A motivo dell’eccessivo tempo di computazione richiesto abbiamo addestrato la rete usando questa variante con distanza 1 (copre la combinazione dei 18 stati </a:t>
                </a:r>
                <a:r>
                  <a:rPr lang="it-IT" dirty="0" err="1"/>
                  <a:t>stati</a:t>
                </a:r>
                <a:r>
                  <a:rPr lang="it-IT" dirty="0"/>
                  <a:t> più vicini, facendo </a:t>
                </a:r>
                <a:r>
                  <a:rPr lang="it-IT" dirty="0" err="1"/>
                  <a:t>risparmare</a:t>
                </a:r>
                <a:r>
                  <a:rPr lang="it-IT" dirty="0"/>
                  <a:t> alla rete il 97% dei calcoli)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𝑅𝐵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𝑓𝑢𝑙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/>
                  <a:t> mix RL</a:t>
                </a:r>
                <a:br>
                  <a:rPr lang="it-IT" dirty="0"/>
                </a:br>
                <a:r>
                  <a:rPr lang="it-IT" dirty="0"/>
                  <a:t>Sapendo che la rete impara di più quando </a:t>
                </a:r>
                <a:r>
                  <a:rPr lang="el-GR" dirty="0"/>
                  <a:t>α</a:t>
                </a:r>
                <a:r>
                  <a:rPr lang="it-IT" dirty="0"/>
                  <a:t> è alta, si è scelto un profilo a dente di sega per la α in cui nel primo 5% del tempo viene usata la rete RBF_FULL per cercare di imparare il più possibile, e il restante 95% si usa la classica rete RL per propagare le informazioni apprese.</a:t>
                </a:r>
              </a:p>
              <a:p>
                <a:pPr marL="0" indent="0">
                  <a:buNone/>
                </a:pPr>
                <a:r>
                  <a:rPr lang="it-IT" dirty="0"/>
                  <a:t>Da osservare che la rete RL è sempre molto più rapida (anche nella versione compilata) rispetto all’onere computazionale di far calcolare il valore interpolato alla rete neurale.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CEBFD9-C434-42D9-9CC7-B97DC911F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4975"/>
                <a:ext cx="8596668" cy="5208104"/>
              </a:xfrm>
              <a:blipFill>
                <a:blip r:embed="rId2"/>
                <a:stretch>
                  <a:fillRect l="-567" t="-820" r="-1277" b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9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90266-A079-40AF-A3DB-E4A0A2A8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048"/>
            <a:ext cx="8596668" cy="5830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Evoluzione dell’AI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RL Classic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 mix RL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8286367-85D1-4D17-B027-6753E0F8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000" y="2029625"/>
            <a:ext cx="3960000" cy="39348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8814A47-2E00-4F6D-AA24-1673EADB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1" y="1913833"/>
            <a:ext cx="3960000" cy="4066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312DB2-6760-4D1B-9BF4-047915782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095"/>
            <a:ext cx="3960000" cy="40674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3DBB68-A4A7-42F7-BC10-D8388E89F006}"/>
                  </a:ext>
                </a:extLst>
              </p:cNvPr>
              <p:cNvSpPr txBox="1"/>
              <p:nvPr/>
            </p:nvSpPr>
            <p:spPr>
              <a:xfrm>
                <a:off x="1258957" y="993913"/>
                <a:ext cx="8481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0,85</m:t>
                    </m:r>
                  </m:oMath>
                </a14:m>
                <a:r>
                  <a:rPr lang="it-IT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𝑟𝑖𝑚𝑏𝑎𝑙𝑧𝑖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dirty="0"/>
                  <a:t>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𝑠𝑖𝑚𝑢𝑙𝑎𝑧𝑖𝑜𝑛𝑖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it-IT" dirty="0"/>
              </a:p>
              <a:p>
                <a:pPr/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3DBB68-A4A7-42F7-BC10-D8388E89F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7" y="993913"/>
                <a:ext cx="8481391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74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37968A-821A-46F1-A3E3-81658ED3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Considerazioni finali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CA7F6D-108F-4C68-9F6F-36B8E637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9440"/>
            <a:ext cx="8877483" cy="450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risultati sono stati ottenuti utilizzando il tool «MATLAB </a:t>
            </a:r>
            <a:r>
              <a:rPr lang="it-IT" dirty="0" err="1"/>
              <a:t>Coder</a:t>
            </a:r>
            <a:r>
              <a:rPr lang="it-IT" dirty="0"/>
              <a:t>» che si occupa di ricompilare in codice C le funzioni scritte in MATLAB e ciò al fine di accelerare il calcolo numerico della simulazione.</a:t>
            </a:r>
          </a:p>
          <a:p>
            <a:pPr marL="0" indent="0">
              <a:buNone/>
            </a:pPr>
            <a:r>
              <a:rPr lang="it-IT" dirty="0"/>
              <a:t>Si è osservato un grande incremento del throughput dovuto sia al parallelismo consentito dal codice compilato (dipendente dal N° </a:t>
            </a:r>
            <a:r>
              <a:rPr lang="it-IT" dirty="0" err="1"/>
              <a:t>Thread</a:t>
            </a:r>
            <a:r>
              <a:rPr lang="it-IT" dirty="0"/>
              <a:t> della macchina) che dalle ottimizzazioni sugli accessi in memoria.</a:t>
            </a:r>
          </a:p>
          <a:p>
            <a:pPr marL="0" indent="0">
              <a:buNone/>
            </a:pPr>
            <a:r>
              <a:rPr lang="it-IT" dirty="0"/>
              <a:t>È stato osservato che la stessa simulazione del RBF-speed eseguita full-</a:t>
            </a:r>
            <a:r>
              <a:rPr lang="it-IT" dirty="0" err="1"/>
              <a:t>Matlab</a:t>
            </a:r>
            <a:r>
              <a:rPr lang="it-IT" dirty="0"/>
              <a:t> è durata 4gg esatti, mentre la stessa, in versione compilata, appena 2,5h con un risparmio del 97,4% di tempo!</a:t>
            </a:r>
          </a:p>
          <a:p>
            <a:pPr marL="0" indent="0">
              <a:buNone/>
            </a:pPr>
            <a:r>
              <a:rPr lang="it-IT" dirty="0"/>
              <a:t>La simulazione grafica è invece in linguaggio interpretato a causa di funzioni interne a MATLAB che necessitano della sua macchina virtuale.</a:t>
            </a:r>
          </a:p>
          <a:p>
            <a:pPr marL="0" indent="0">
              <a:buNone/>
            </a:pPr>
            <a:r>
              <a:rPr lang="it-IT" dirty="0"/>
              <a:t>Alla luce dei risultati ottenuti, non è stata implementata la </a:t>
            </a:r>
            <a:r>
              <a:rPr lang="it-IT" dirty="0" err="1"/>
              <a:t>RBF_trunc</a:t>
            </a:r>
            <a:r>
              <a:rPr lang="it-IT" dirty="0"/>
              <a:t>, in quanto il vantaggio temporale sulla full non è rilevante, e le sue prestazioni di apprendimento saranno sempre inferiori a quest’ultima.</a:t>
            </a:r>
          </a:p>
        </p:txBody>
      </p:sp>
    </p:spTree>
    <p:extLst>
      <p:ext uri="{BB962C8B-B14F-4D97-AF65-F5344CB8AC3E}">
        <p14:creationId xmlns:p14="http://schemas.microsoft.com/office/powerpoint/2010/main" val="427366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3FC1-BB8C-42B6-BA35-60045D77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alle funzioni RBF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533796-6AA1-467E-ADB3-E4D7237EB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96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483419-C246-4723-8C60-5B211899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it-IT" dirty="0"/>
              <a:t>Sitografia e 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D1C7-4452-4728-B36F-73F02D63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https://en.wikipedia.org/wiki/Radial_basis_function_network</a:t>
            </a:r>
            <a:endParaRPr lang="it-IT" dirty="0"/>
          </a:p>
          <a:p>
            <a:r>
              <a:rPr lang="it-IT" dirty="0">
                <a:hlinkClick r:id="rId3"/>
              </a:rPr>
              <a:t>https://en.wikipedia.org/wiki/Radial_basis_function</a:t>
            </a:r>
            <a:endParaRPr lang="it-IT" dirty="0"/>
          </a:p>
          <a:p>
            <a:r>
              <a:rPr lang="it-IT" dirty="0"/>
              <a:t>Slide corso OSC I</a:t>
            </a:r>
          </a:p>
        </p:txBody>
      </p:sp>
    </p:spTree>
    <p:extLst>
      <p:ext uri="{BB962C8B-B14F-4D97-AF65-F5344CB8AC3E}">
        <p14:creationId xmlns:p14="http://schemas.microsoft.com/office/powerpoint/2010/main" val="258936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EEC92-1B7B-4751-8394-6F40AEB0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it-IT" dirty="0"/>
              <a:t>Abstract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7ACDA-D83B-42EA-B41A-9579888E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Lo scopo del progetto consiste nel mostrare un differente approccio alla discretizzazione degli stati del </a:t>
            </a:r>
            <a:r>
              <a:rPr lang="it-IT" dirty="0" err="1"/>
              <a:t>Reinforcement</a:t>
            </a:r>
            <a:r>
              <a:rPr lang="it-IT" dirty="0"/>
              <a:t> Learning in contesti di ridotta memoria disponibile per il mantenimento degli stati.</a:t>
            </a:r>
          </a:p>
          <a:p>
            <a:pPr marL="0" indent="0">
              <a:buNone/>
            </a:pPr>
            <a:r>
              <a:rPr lang="it-IT" dirty="0"/>
              <a:t>È stato utilizzato lo schema di Policy </a:t>
            </a:r>
            <a:r>
              <a:rPr lang="it-IT" dirty="0" err="1"/>
              <a:t>Improvement</a:t>
            </a:r>
            <a:r>
              <a:rPr lang="it-IT" dirty="0"/>
              <a:t> con la fase di Evaluation eseguita con </a:t>
            </a:r>
            <a:r>
              <a:rPr lang="it-IT" dirty="0" err="1"/>
              <a:t>Temporal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, che permette al sistema di imparare in assenza di un modello e aggiorna i valori correnti anche in base ad </a:t>
            </a:r>
            <a:r>
              <a:rPr lang="it-IT" dirty="0" err="1"/>
              <a:t>infromazioni</a:t>
            </a:r>
            <a:r>
              <a:rPr lang="it-IT" dirty="0"/>
              <a:t> stimate.</a:t>
            </a:r>
          </a:p>
          <a:p>
            <a:pPr marL="0" indent="0">
              <a:buNone/>
            </a:pPr>
            <a:r>
              <a:rPr lang="it-IT" dirty="0"/>
              <a:t>Tra i possibili approcci, è stato scelto l’On-Policy TD: SARSA.</a:t>
            </a:r>
          </a:p>
          <a:p>
            <a:pPr marL="0" indent="0">
              <a:buNone/>
            </a:pPr>
            <a:r>
              <a:rPr lang="it-IT" dirty="0"/>
              <a:t>L’obiettivo di minimizzare l’uso della memoria è stato raggiunto tramite l’utilizzo di una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Network (RBF Network), ovvero un approssimatore lineare.</a:t>
            </a:r>
          </a:p>
        </p:txBody>
      </p:sp>
    </p:spTree>
    <p:extLst>
      <p:ext uri="{BB962C8B-B14F-4D97-AF65-F5344CB8AC3E}">
        <p14:creationId xmlns:p14="http://schemas.microsoft.com/office/powerpoint/2010/main" val="372405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98D66-C809-4B2B-AB1A-70BCD7C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(RBF)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7BAFA-2D66-419E-81C8-8BFB8B1B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1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rete neurale a base radiale o rete di funzione di base radiale è una rete neurale artificiale che usa le funzione di base radiale come funzioni d'attivazione.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526BC-91FE-4AEA-AB13-35CC200D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660" y="2367626"/>
            <a:ext cx="4623536" cy="38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1EF403-42E1-4ADC-83EB-56F04E45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72" y="5487973"/>
            <a:ext cx="1305107" cy="55252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B248C4-C5C7-4588-896F-208AD16DD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946" y="3999704"/>
            <a:ext cx="4328814" cy="5840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E4E413-38F2-4F9C-9279-5580B367B064}"/>
              </a:ext>
            </a:extLst>
          </p:cNvPr>
          <p:cNvSpPr txBox="1"/>
          <p:nvPr/>
        </p:nvSpPr>
        <p:spPr>
          <a:xfrm>
            <a:off x="115558" y="410706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2F5074-B7EA-4457-9C71-B413FED01FA4}"/>
              </a:ext>
            </a:extLst>
          </p:cNvPr>
          <p:cNvSpPr txBox="1"/>
          <p:nvPr/>
        </p:nvSpPr>
        <p:spPr>
          <a:xfrm>
            <a:off x="785200" y="410706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AC8145-B221-49EB-A3D3-AEDA781D9900}"/>
              </a:ext>
            </a:extLst>
          </p:cNvPr>
          <p:cNvSpPr txBox="1"/>
          <p:nvPr/>
        </p:nvSpPr>
        <p:spPr>
          <a:xfrm>
            <a:off x="1460658" y="411368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C2BD73-F47B-49CF-82B6-0375A79699BE}"/>
              </a:ext>
            </a:extLst>
          </p:cNvPr>
          <p:cNvSpPr txBox="1"/>
          <p:nvPr/>
        </p:nvSpPr>
        <p:spPr>
          <a:xfrm>
            <a:off x="2130300" y="411368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3D8E82-00D3-4E68-A6F0-838ABBA30846}"/>
                  </a:ext>
                </a:extLst>
              </p:cNvPr>
              <p:cNvSpPr txBox="1"/>
              <p:nvPr/>
            </p:nvSpPr>
            <p:spPr>
              <a:xfrm>
                <a:off x="4134882" y="2260253"/>
                <a:ext cx="5475115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3D8E82-00D3-4E68-A6F0-838ABBA3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82" y="2260253"/>
                <a:ext cx="5475115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47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F8BCA-5AB0-4B98-B6BE-D17160A7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681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(RBF)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A52B19-EBDF-4750-837D-6AD63D8B56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88281"/>
            <a:ext cx="42304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2CE5C-924B-431A-BF22-F838CDE86812}"/>
              </a:ext>
            </a:extLst>
          </p:cNvPr>
          <p:cNvSpPr txBox="1"/>
          <p:nvPr/>
        </p:nvSpPr>
        <p:spPr>
          <a:xfrm>
            <a:off x="677334" y="5449231"/>
            <a:ext cx="48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funzioni RBF monodimensionali, i cui centri sono situati in </a:t>
            </a:r>
            <a:r>
              <a:rPr lang="it-IT" i="1" dirty="0"/>
              <a:t>c1=0.75</a:t>
            </a:r>
            <a:r>
              <a:rPr lang="it-IT" dirty="0"/>
              <a:t> e </a:t>
            </a:r>
            <a:r>
              <a:rPr lang="it-IT" i="1" dirty="0"/>
              <a:t>c2=3.25.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9B6F1F-EA93-4288-B3CC-36766A2B2707}"/>
              </a:ext>
            </a:extLst>
          </p:cNvPr>
          <p:cNvSpPr txBox="1"/>
          <p:nvPr/>
        </p:nvSpPr>
        <p:spPr>
          <a:xfrm>
            <a:off x="5512904" y="3696909"/>
            <a:ext cx="4230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delle proprietà delle funzioni RBF è che, essendo una forma Gaussiana, ha come proprietà che, all’aumentare della distanza, il valore di attivazione deve tendere a zero.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341F5-0AC8-450D-82D2-C448D572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03" y="5154236"/>
            <a:ext cx="4230449" cy="83431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555A79-1503-485C-A576-2672D854D040}"/>
              </a:ext>
            </a:extLst>
          </p:cNvPr>
          <p:cNvSpPr txBox="1"/>
          <p:nvPr/>
        </p:nvSpPr>
        <p:spPr>
          <a:xfrm>
            <a:off x="5512903" y="1343420"/>
            <a:ext cx="42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funzione RF è caratterizzata dal fatto che il suo valore dipende solo dalla distanza tra il punto considerato e il suo centro fissato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9B1E2CD-1E75-4A42-B228-5666556C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814" y="2538875"/>
            <a:ext cx="3953767" cy="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EB119-051F-446D-AE4D-39BF644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it-IT" dirty="0"/>
              <a:t>RBF Network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2AF7FF-2C2E-46D0-BDA4-32B6D4C2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322862"/>
            <a:ext cx="5925377" cy="205768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F99C4E-A147-4D21-83D4-32C4B415F7CA}"/>
              </a:ext>
            </a:extLst>
          </p:cNvPr>
          <p:cNvSpPr txBox="1"/>
          <p:nvPr/>
        </p:nvSpPr>
        <p:spPr>
          <a:xfrm>
            <a:off x="677334" y="1338470"/>
            <a:ext cx="9381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reti RBF possono essere usate per interpolare una funzione di cui siano noti i valori dei centri di approssimazione prima definiti: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Definendo l’elemento:</a:t>
            </a:r>
          </a:p>
          <a:p>
            <a:r>
              <a:rPr lang="it-IT" dirty="0"/>
              <a:t>È possibile creare la il seguente sistema lineare nell’incognita W (pesi sui valori degli attivatori dei nodi):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EB2D98-1A91-4622-9B44-52456FB3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23" y="2365266"/>
            <a:ext cx="2629267" cy="50489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93BF7A0-867D-4F35-B2E8-C901FFE7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006112"/>
            <a:ext cx="3334215" cy="4953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BC895F6-60BF-4055-8D99-A9A120E58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5" y="5337714"/>
            <a:ext cx="1800476" cy="5334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A20D9F-AA77-406F-950C-4C5B0BEC2F2E}"/>
              </a:ext>
            </a:extLst>
          </p:cNvPr>
          <p:cNvSpPr txBox="1"/>
          <p:nvPr/>
        </p:nvSpPr>
        <p:spPr>
          <a:xfrm>
            <a:off x="705475" y="5428432"/>
            <a:ext cx="617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Con:			    ,si dimostra che purché tutti i centri siano distinti la matrice G è sempre invertibile</a:t>
            </a:r>
          </a:p>
          <a:p>
            <a:endParaRPr lang="it-IT" dirty="0"/>
          </a:p>
          <a:p>
            <a:r>
              <a:rPr lang="it-IT" dirty="0"/>
              <a:t>È così possibile calcolare l’output della rete</a:t>
            </a:r>
          </a:p>
        </p:txBody>
      </p:sp>
    </p:spTree>
    <p:extLst>
      <p:ext uri="{BB962C8B-B14F-4D97-AF65-F5344CB8AC3E}">
        <p14:creationId xmlns:p14="http://schemas.microsoft.com/office/powerpoint/2010/main" val="3488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3FC1-BB8C-42B6-BA35-60045D77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rete interpolante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533796-6AA1-467E-ADB3-E4D7237EB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4486ABD-213A-47AD-8E33-0D8F4A66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it-IT" dirty="0"/>
              <a:t>RBF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FADC5D9-E54B-45FE-8F02-D1F74B29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89" y="1392702"/>
            <a:ext cx="10450211" cy="5275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Nei nostri test, oltre all’applicazione classica della rete, abbiamo provato altre varianti nel tentativo di diminuire il tempo di elaborazione, senza però far calare eccessivamente la «qualità» dell’interpolazione.</a:t>
            </a:r>
          </a:p>
          <a:p>
            <a:pPr marL="0" indent="0">
              <a:buNone/>
            </a:pPr>
            <a:r>
              <a:rPr lang="it-IT" dirty="0"/>
              <a:t>I tre metodi usati sono:</a:t>
            </a:r>
          </a:p>
          <a:p>
            <a:pPr>
              <a:buFont typeface="+mj-lt"/>
              <a:buAutoNum type="arabicPeriod"/>
            </a:pPr>
            <a:r>
              <a:rPr lang="it-IT" dirty="0"/>
              <a:t>Full:</a:t>
            </a:r>
            <a:br>
              <a:rPr lang="it-IT" dirty="0"/>
            </a:br>
            <a:r>
              <a:rPr lang="it-IT" dirty="0"/>
              <a:t>Viene calcolato il valore di tutti i centri della rete per il punto in esame, ed in base ai pesi dell’interpolazione viene calcolato il risultato della rete.</a:t>
            </a:r>
          </a:p>
          <a:p>
            <a:pPr>
              <a:buFont typeface="+mj-lt"/>
              <a:buAutoNum type="arabicPeriod"/>
            </a:pPr>
            <a:r>
              <a:rPr lang="it-IT" dirty="0"/>
              <a:t>Speed:</a:t>
            </a:r>
            <a:br>
              <a:rPr lang="it-IT" dirty="0"/>
            </a:br>
            <a:r>
              <a:rPr lang="it-IT" dirty="0"/>
              <a:t>Si interpolano solo i centri vicini entro una certa distanza del punto in esame, conseguentemente solo questi ultimi vengono calcolati e sommati; l’idea di base è che proprio i punti più vicini siano quelli più influenti nel calcolo della soluzione</a:t>
            </a:r>
          </a:p>
          <a:p>
            <a:pPr>
              <a:buFont typeface="+mj-lt"/>
              <a:buAutoNum type="arabicPeriod"/>
            </a:pPr>
            <a:r>
              <a:rPr lang="it-IT" dirty="0"/>
              <a:t>Trunc:</a:t>
            </a:r>
            <a:br>
              <a:rPr lang="it-IT" dirty="0"/>
            </a:br>
            <a:r>
              <a:rPr lang="it-IT" dirty="0"/>
              <a:t>Supponendo che l’ottimizzazione di MATLAB riconosca la moltiplicazione per 0, si mettono a 0 il 50% dei nodi con pesi più bassi (purtroppo MATLAB non ottimizza e fa comunque eseguire alla FPU i calcoli) è tuttavia interessante osservare l’interpolazione ottenuta.</a:t>
            </a:r>
          </a:p>
        </p:txBody>
      </p:sp>
    </p:spTree>
    <p:extLst>
      <p:ext uri="{BB962C8B-B14F-4D97-AF65-F5344CB8AC3E}">
        <p14:creationId xmlns:p14="http://schemas.microsoft.com/office/powerpoint/2010/main" val="25190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 Paraboloide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F19F90A-E1C5-456B-B52B-0FD457D4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0400"/>
            <a:ext cx="3960000" cy="384328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4E2BD0-0639-4C46-84D5-F8AB6C83D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0" y="1930400"/>
            <a:ext cx="3960000" cy="387663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D5CA609-4FAB-44D8-9B9B-7EE1EB731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75424"/>
            <a:ext cx="3960000" cy="38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48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1387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Sfaccettatura</vt:lpstr>
      <vt:lpstr>Progetto OSC I</vt:lpstr>
      <vt:lpstr>Introduzione alle funzioni RBF</vt:lpstr>
      <vt:lpstr>Abstract progetto</vt:lpstr>
      <vt:lpstr>Radial basis function (RBF) Network</vt:lpstr>
      <vt:lpstr>Radial basis function (RBF)</vt:lpstr>
      <vt:lpstr>RBF Network Interpolation</vt:lpstr>
      <vt:lpstr>Simulazione rete interpolante</vt:lpstr>
      <vt:lpstr>RBF Algorithm</vt:lpstr>
      <vt:lpstr>f(x,y)=x^2+y^2 Paraboloide 16 Centri per Lato</vt:lpstr>
      <vt:lpstr>f(x,y)=sin⁡〖(x)〗+cos⁡〖(y)〗 Sinusoidale 16 Centri per Lato</vt:lpstr>
      <vt:lpstr>f(x,y)=3x+2y Piano 16 Centri per Lato</vt:lpstr>
      <vt:lpstr>Confronto Temporale Tipologie RBF</vt:lpstr>
      <vt:lpstr>Applicazione RL con RBF su Pong</vt:lpstr>
      <vt:lpstr>Pong in solitario</vt:lpstr>
      <vt:lpstr>Visualizzazione dello stato nel campo di Gioco</vt:lpstr>
      <vt:lpstr>Implementazione dell’RBF sul RL di base</vt:lpstr>
      <vt:lpstr>Dati sperimentali</vt:lpstr>
      <vt:lpstr>Evoluzione dell’AI</vt:lpstr>
      <vt:lpstr>Considerazioni finali</vt:lpstr>
      <vt:lpstr>Sitografia e 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OSC I</dc:title>
  <dc:creator>filippo badalamenti</dc:creator>
  <cp:lastModifiedBy>filippo badalamenti</cp:lastModifiedBy>
  <cp:revision>32</cp:revision>
  <dcterms:created xsi:type="dcterms:W3CDTF">2020-07-23T14:25:00Z</dcterms:created>
  <dcterms:modified xsi:type="dcterms:W3CDTF">2020-07-24T10:07:15Z</dcterms:modified>
</cp:coreProperties>
</file>