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3" r:id="rId3"/>
    <p:sldId id="257" r:id="rId4"/>
    <p:sldId id="259" r:id="rId5"/>
    <p:sldId id="258" r:id="rId6"/>
    <p:sldId id="260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1" r:id="rId15"/>
    <p:sldId id="270" r:id="rId16"/>
    <p:sldId id="272" r:id="rId17"/>
    <p:sldId id="273" r:id="rId18"/>
    <p:sldId id="274" r:id="rId19"/>
    <p:sldId id="275" r:id="rId20"/>
    <p:sldId id="276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7/24/2020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7/24/2020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Radial_basis_function" TargetMode="External"/><Relationship Id="rId2" Type="http://schemas.openxmlformats.org/officeDocument/2006/relationships/hyperlink" Target="https://en.wikipedia.org/wiki/Radial_basis_function_network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6081A69-255C-4D67-91B6-21AE888380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332133" cy="1646302"/>
          </a:xfrm>
        </p:spPr>
        <p:txBody>
          <a:bodyPr/>
          <a:lstStyle/>
          <a:p>
            <a:r>
              <a:rPr lang="en-US" dirty="0"/>
              <a:t>Progetto OSC I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1960265C-6DB7-4FA3-9ABE-A015EB6D27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332133" cy="1096899"/>
          </a:xfrm>
        </p:spPr>
        <p:txBody>
          <a:bodyPr/>
          <a:lstStyle/>
          <a:p>
            <a:r>
              <a:rPr lang="it-IT" dirty="0"/>
              <a:t>Confronto tra RL e rete neurale RBF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335DED4D-3AAD-44F5-86FD-91FC6B28C05B}"/>
              </a:ext>
            </a:extLst>
          </p:cNvPr>
          <p:cNvSpPr txBox="1"/>
          <p:nvPr/>
        </p:nvSpPr>
        <p:spPr>
          <a:xfrm>
            <a:off x="6334539" y="4958471"/>
            <a:ext cx="250466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 cura di:</a:t>
            </a:r>
          </a:p>
          <a:p>
            <a:pPr algn="r"/>
            <a:endParaRPr lang="it-IT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r"/>
            <a:r>
              <a:rPr lang="it-IT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Emanuele Alfano</a:t>
            </a:r>
          </a:p>
          <a:p>
            <a:pPr algn="r"/>
            <a:r>
              <a:rPr lang="it-IT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Filippo Badalamenti</a:t>
            </a:r>
          </a:p>
          <a:p>
            <a:pPr algn="r"/>
            <a:r>
              <a:rPr lang="it-IT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Gabriele Vitti</a:t>
            </a:r>
          </a:p>
        </p:txBody>
      </p:sp>
    </p:spTree>
    <p:extLst>
      <p:ext uri="{BB962C8B-B14F-4D97-AF65-F5344CB8AC3E}">
        <p14:creationId xmlns:p14="http://schemas.microsoft.com/office/powerpoint/2010/main" val="20539500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olo 1">
                <a:extLst>
                  <a:ext uri="{FF2B5EF4-FFF2-40B4-BE49-F238E27FC236}">
                    <a16:creationId xmlns:a16="http://schemas.microsoft.com/office/drawing/2014/main" id="{BF990266-A079-40AF-A3DB-E4A0A2A8EBD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algn="ctr"/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it-IT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it-IT" b="0" i="1" smtClean="0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it-IT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it-IT" dirty="0"/>
                  <a:t> Sinusoidale</a:t>
                </a:r>
                <a:br>
                  <a:rPr lang="it-IT" dirty="0"/>
                </a:br>
                <a:r>
                  <a:rPr lang="it-IT" dirty="0"/>
                  <a:t>16 Centri per Lato</a:t>
                </a:r>
              </a:p>
            </p:txBody>
          </p:sp>
        </mc:Choice>
        <mc:Fallback xmlns="">
          <p:sp>
            <p:nvSpPr>
              <p:cNvPr id="2" name="Titolo 1">
                <a:extLst>
                  <a:ext uri="{FF2B5EF4-FFF2-40B4-BE49-F238E27FC236}">
                    <a16:creationId xmlns:a16="http://schemas.microsoft.com/office/drawing/2014/main" id="{BF990266-A079-40AF-A3DB-E4A0A2A8EB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6452" b="-783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3E9B3809-9DA7-4B41-8C0C-BC147A2A858B}"/>
              </a:ext>
            </a:extLst>
          </p:cNvPr>
          <p:cNvSpPr txBox="1"/>
          <p:nvPr/>
        </p:nvSpPr>
        <p:spPr>
          <a:xfrm>
            <a:off x="1078570" y="6037545"/>
            <a:ext cx="1802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RBF Full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FA57C17D-05D6-4884-9016-72597D3B04DD}"/>
              </a:ext>
            </a:extLst>
          </p:cNvPr>
          <p:cNvSpPr txBox="1"/>
          <p:nvPr/>
        </p:nvSpPr>
        <p:spPr>
          <a:xfrm>
            <a:off x="5194570" y="6037545"/>
            <a:ext cx="1802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RBF Speed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154D2652-8EB0-43C1-A725-9BC945BDE528}"/>
              </a:ext>
            </a:extLst>
          </p:cNvPr>
          <p:cNvSpPr txBox="1"/>
          <p:nvPr/>
        </p:nvSpPr>
        <p:spPr>
          <a:xfrm>
            <a:off x="9154570" y="6063734"/>
            <a:ext cx="1802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RBF Trunc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2B7707AA-D176-4BFA-843C-95EB198CFD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000" y="2029411"/>
            <a:ext cx="3960000" cy="3909122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31C658C6-91F4-44E9-8F46-2114B4C639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6000" y="2029411"/>
            <a:ext cx="3960000" cy="3909122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94E9F724-5E04-4E6B-A0A7-EC59F251D0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76000" y="2029411"/>
            <a:ext cx="3960000" cy="3909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2214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olo 1">
                <a:extLst>
                  <a:ext uri="{FF2B5EF4-FFF2-40B4-BE49-F238E27FC236}">
                    <a16:creationId xmlns:a16="http://schemas.microsoft.com/office/drawing/2014/main" id="{BF990266-A079-40AF-A3DB-E4A0A2A8EBD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algn="ctr"/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=3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it-IT" dirty="0"/>
                  <a:t> Piano</a:t>
                </a:r>
                <a:br>
                  <a:rPr lang="it-IT" dirty="0"/>
                </a:br>
                <a:r>
                  <a:rPr lang="it-IT" dirty="0"/>
                  <a:t>16 Centri per Lato</a:t>
                </a:r>
              </a:p>
            </p:txBody>
          </p:sp>
        </mc:Choice>
        <mc:Fallback xmlns="">
          <p:sp>
            <p:nvSpPr>
              <p:cNvPr id="2" name="Titolo 1">
                <a:extLst>
                  <a:ext uri="{FF2B5EF4-FFF2-40B4-BE49-F238E27FC236}">
                    <a16:creationId xmlns:a16="http://schemas.microsoft.com/office/drawing/2014/main" id="{BF990266-A079-40AF-A3DB-E4A0A2A8EB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6452" b="-783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3E9B3809-9DA7-4B41-8C0C-BC147A2A858B}"/>
              </a:ext>
            </a:extLst>
          </p:cNvPr>
          <p:cNvSpPr txBox="1"/>
          <p:nvPr/>
        </p:nvSpPr>
        <p:spPr>
          <a:xfrm>
            <a:off x="1078570" y="6037545"/>
            <a:ext cx="1802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RBF Full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FA57C17D-05D6-4884-9016-72597D3B04DD}"/>
              </a:ext>
            </a:extLst>
          </p:cNvPr>
          <p:cNvSpPr txBox="1"/>
          <p:nvPr/>
        </p:nvSpPr>
        <p:spPr>
          <a:xfrm>
            <a:off x="5194570" y="6037545"/>
            <a:ext cx="1802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RBF Speed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154D2652-8EB0-43C1-A725-9BC945BDE528}"/>
              </a:ext>
            </a:extLst>
          </p:cNvPr>
          <p:cNvSpPr txBox="1"/>
          <p:nvPr/>
        </p:nvSpPr>
        <p:spPr>
          <a:xfrm>
            <a:off x="9154570" y="6063734"/>
            <a:ext cx="1802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RBF Trunc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C41F639B-92D1-4334-B7F5-61F8C98B67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13833"/>
            <a:ext cx="3960000" cy="3909767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DE9E4E74-EB0C-4F37-9B7D-43826536DB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6001" y="2045833"/>
            <a:ext cx="3960000" cy="3876279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A8286367-85D1-4D17-B027-6753E0F82A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76000" y="2029625"/>
            <a:ext cx="3960000" cy="3934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6710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07412488-7FED-42B3-8A98-CAA10F956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1133553"/>
          </a:xfrm>
        </p:spPr>
        <p:txBody>
          <a:bodyPr/>
          <a:lstStyle/>
          <a:p>
            <a:r>
              <a:rPr lang="it-IT" dirty="0"/>
              <a:t>Confronto Temporale Tipologie RBF</a:t>
            </a: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4EA5000F-A35F-4095-83FE-778D20E054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743153"/>
            <a:ext cx="8596668" cy="4505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8703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D291E7D3-99B1-46B6-AB7F-92389CC52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Applicazione RL con RBF su Pong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5952C3CA-3BA3-405D-BC6F-F766E7BAA3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870323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47F283D5-C099-4C9E-8614-F2D360FA3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Pong</a:t>
            </a:r>
            <a:r>
              <a:rPr lang="it-IT" dirty="0"/>
              <a:t> in solitario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C16C3902-9E40-4C3B-B9CE-937F99FF33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19200"/>
            <a:ext cx="8596668" cy="55051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Lo scenari di gioco è inspirato al </a:t>
            </a:r>
            <a:r>
              <a:rPr lang="it-IT" dirty="0" err="1"/>
              <a:t>pong</a:t>
            </a:r>
            <a:r>
              <a:rPr lang="it-IT" dirty="0"/>
              <a:t>, ma invece di avere 2 giocatori, è presente solo uno e dall’altro lato ci sono degli «hot-spot» che se colpiti fanno guadagnare punti.</a:t>
            </a:r>
          </a:p>
          <a:p>
            <a:pPr marL="0" indent="0">
              <a:buNone/>
            </a:pPr>
            <a:r>
              <a:rPr lang="it-IT" dirty="0"/>
              <a:t>L’obiettivo della AI è scegliere ogni tempo di campionamento il controllo da attuare sulla barra, per evitare di perdere e massimizzare il punteggio:</a:t>
            </a:r>
          </a:p>
          <a:p>
            <a:pPr>
              <a:buFont typeface="+mj-lt"/>
              <a:buAutoNum type="arabicPeriod"/>
            </a:pPr>
            <a:r>
              <a:rPr lang="it-IT" dirty="0"/>
              <a:t>Salire di 		+1</a:t>
            </a:r>
          </a:p>
          <a:p>
            <a:pPr>
              <a:buFont typeface="+mj-lt"/>
              <a:buAutoNum type="arabicPeriod"/>
            </a:pPr>
            <a:r>
              <a:rPr lang="it-IT" dirty="0"/>
              <a:t>Stare fermo 	0</a:t>
            </a:r>
          </a:p>
          <a:p>
            <a:pPr>
              <a:buFont typeface="+mj-lt"/>
              <a:buAutoNum type="arabicPeriod"/>
            </a:pPr>
            <a:r>
              <a:rPr lang="it-IT" dirty="0"/>
              <a:t>Scendere di 	-1</a:t>
            </a:r>
          </a:p>
          <a:p>
            <a:pPr marL="0" indent="0">
              <a:buNone/>
            </a:pPr>
            <a:r>
              <a:rPr lang="it-IT" dirty="0"/>
              <a:t>Il campo è discretizzato in maniera più rarefatta allo scopo di diminuire gli stati da memorizzare:</a:t>
            </a:r>
          </a:p>
          <a:p>
            <a:pPr marL="0" indent="0" algn="ctr">
              <a:buNone/>
            </a:pPr>
            <a:r>
              <a:rPr lang="it-IT" dirty="0"/>
              <a:t>Stato: &lt; X, Y, </a:t>
            </a:r>
            <a:r>
              <a:rPr lang="it-IT" dirty="0" err="1"/>
              <a:t>y_Barra</a:t>
            </a:r>
            <a:r>
              <a:rPr lang="it-IT" dirty="0"/>
              <a:t>, </a:t>
            </a:r>
            <a:r>
              <a:rPr lang="it-IT" dirty="0" err="1"/>
              <a:t>V_xBall</a:t>
            </a:r>
            <a:r>
              <a:rPr lang="it-IT" dirty="0"/>
              <a:t>, </a:t>
            </a:r>
            <a:r>
              <a:rPr lang="it-IT" dirty="0" err="1"/>
              <a:t>V_yBall</a:t>
            </a:r>
            <a:r>
              <a:rPr lang="it-IT" dirty="0"/>
              <a:t>&gt;</a:t>
            </a:r>
          </a:p>
          <a:p>
            <a:pPr marL="0" indent="0">
              <a:buNone/>
            </a:pPr>
            <a:r>
              <a:rPr lang="it-IT" dirty="0"/>
              <a:t>Dallo stato mediante una funzione </a:t>
            </a:r>
            <a:r>
              <a:rPr lang="it-IT" dirty="0" err="1"/>
              <a:t>row</a:t>
            </a:r>
            <a:r>
              <a:rPr lang="it-IT" dirty="0"/>
              <a:t>-major ci si riporta su una matrice 5D.</a:t>
            </a:r>
          </a:p>
          <a:p>
            <a:pPr marL="0" indent="0">
              <a:buNone/>
            </a:pPr>
            <a:r>
              <a:rPr lang="it-IT" dirty="0"/>
              <a:t>In base allo stato si rientra in uno dei settori della matrice, per il calcolo di questo ultimo si usa un metodo di indicizzazione </a:t>
            </a:r>
            <a:r>
              <a:rPr lang="it-IT" dirty="0" err="1"/>
              <a:t>rowMajor</a:t>
            </a:r>
            <a:r>
              <a:rPr lang="it-IT" dirty="0"/>
              <a:t>, così da associare a ogni </a:t>
            </a:r>
            <a:r>
              <a:rPr lang="it-IT" dirty="0" err="1"/>
              <a:t>tupla</a:t>
            </a:r>
            <a:r>
              <a:rPr lang="it-IT" dirty="0"/>
              <a:t> un numero univoco.</a:t>
            </a:r>
          </a:p>
        </p:txBody>
      </p:sp>
    </p:spTree>
    <p:extLst>
      <p:ext uri="{BB962C8B-B14F-4D97-AF65-F5344CB8AC3E}">
        <p14:creationId xmlns:p14="http://schemas.microsoft.com/office/powerpoint/2010/main" val="3363345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8C70101-0CB3-481B-BB63-6F7A4C90B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1026986" cy="632600"/>
          </a:xfr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it-IT" dirty="0"/>
              <a:t>Visualizzazione dello stato nel campo di Gioco</a:t>
            </a:r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AF4A9D36-BA37-4E66-9895-A55683F392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12746" y="1270000"/>
            <a:ext cx="6635972" cy="5400000"/>
          </a:xfrm>
        </p:spPr>
      </p:pic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614E7C27-07EC-4650-AB17-455DEAE9C2B8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2174637" y="1930400"/>
            <a:ext cx="737174" cy="39076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16260686-E793-4BD1-87BC-6ECE647AE962}"/>
              </a:ext>
            </a:extLst>
          </p:cNvPr>
          <p:cNvSpPr txBox="1"/>
          <p:nvPr/>
        </p:nvSpPr>
        <p:spPr>
          <a:xfrm>
            <a:off x="21472" y="1607234"/>
            <a:ext cx="2153165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dirty="0"/>
              <a:t>Stati Discretizzati della Barra</a:t>
            </a:r>
          </a:p>
        </p:txBody>
      </p: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DFC79F1C-D889-49CE-8C8D-858DE59BFC6E}"/>
              </a:ext>
            </a:extLst>
          </p:cNvPr>
          <p:cNvCxnSpPr>
            <a:cxnSpLocks/>
            <a:stCxn id="17" idx="3"/>
          </p:cNvCxnSpPr>
          <p:nvPr/>
        </p:nvCxnSpPr>
        <p:spPr>
          <a:xfrm flipV="1">
            <a:off x="2224600" y="4554719"/>
            <a:ext cx="2291349" cy="63260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5BA52BD1-7C19-440E-87F4-CCB895D69D63}"/>
              </a:ext>
            </a:extLst>
          </p:cNvPr>
          <p:cNvSpPr txBox="1"/>
          <p:nvPr/>
        </p:nvSpPr>
        <p:spPr>
          <a:xfrm>
            <a:off x="71435" y="4864153"/>
            <a:ext cx="2153165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dirty="0"/>
              <a:t>Stati Discretizzati del campo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FF8ABA24-BBA1-4A1C-9EFC-A7CE9A06857B}"/>
              </a:ext>
            </a:extLst>
          </p:cNvPr>
          <p:cNvSpPr txBox="1"/>
          <p:nvPr/>
        </p:nvSpPr>
        <p:spPr>
          <a:xfrm>
            <a:off x="9144000" y="2796905"/>
            <a:ext cx="3048000" cy="14773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dirty="0"/>
              <a:t>La pallina può avere 3 colori in base alla </a:t>
            </a:r>
            <a:r>
              <a:rPr lang="it-IT" dirty="0" err="1"/>
              <a:t>V_yBall</a:t>
            </a:r>
            <a:r>
              <a:rPr lang="it-IT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Rosso:= Sale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Nero:= circa orizzontale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Verde:= Scende</a:t>
            </a:r>
          </a:p>
        </p:txBody>
      </p:sp>
    </p:spTree>
    <p:extLst>
      <p:ext uri="{BB962C8B-B14F-4D97-AF65-F5344CB8AC3E}">
        <p14:creationId xmlns:p14="http://schemas.microsoft.com/office/powerpoint/2010/main" val="32618586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sellaDiTesto 6">
            <a:extLst>
              <a:ext uri="{FF2B5EF4-FFF2-40B4-BE49-F238E27FC236}">
                <a16:creationId xmlns:a16="http://schemas.microsoft.com/office/drawing/2014/main" id="{0398C151-AB99-4CEC-903A-1EBAD4667883}"/>
              </a:ext>
            </a:extLst>
          </p:cNvPr>
          <p:cNvSpPr txBox="1"/>
          <p:nvPr/>
        </p:nvSpPr>
        <p:spPr>
          <a:xfrm>
            <a:off x="677334" y="6248400"/>
            <a:ext cx="9275049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it-IT" sz="1400" dirty="0"/>
              <a:t>Con il </a:t>
            </a:r>
            <a:r>
              <a:rPr lang="it-IT" sz="1400" dirty="0" err="1"/>
              <a:t>Pong</a:t>
            </a:r>
            <a:r>
              <a:rPr lang="it-IT" sz="1400" dirty="0"/>
              <a:t> di esempio il costo era di </a:t>
            </a:r>
            <a:r>
              <a:rPr lang="it-IT" sz="1400" b="1" dirty="0"/>
              <a:t>32KiB </a:t>
            </a:r>
            <a:r>
              <a:rPr lang="it-IT" sz="1400" dirty="0"/>
              <a:t>ogni Funzione Valore Stato/Azione con una riduzione di memoria conseguentemente dell’</a:t>
            </a:r>
            <a:r>
              <a:rPr lang="it-IT" sz="1400" b="1" dirty="0"/>
              <a:t>88%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ED72120-5486-4ADF-8337-0DE81B635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15617"/>
          </a:xfrm>
        </p:spPr>
        <p:txBody>
          <a:bodyPr/>
          <a:lstStyle/>
          <a:p>
            <a:r>
              <a:rPr lang="it-IT" dirty="0"/>
              <a:t>Implementazione dell’RBF sul RL di base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3A6549FA-2426-447D-A8E1-4ED0C816A3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192697"/>
                <a:ext cx="8596668" cy="4716145"/>
              </a:xfrm>
            </p:spPr>
            <p:txBody>
              <a:bodyPr numCol="2" spcCol="360000">
                <a:noAutofit/>
              </a:bodyPr>
              <a:lstStyle/>
              <a:p>
                <a:pPr marL="0" indent="0">
                  <a:buNone/>
                </a:pPr>
                <a:r>
                  <a:rPr lang="it-IT" dirty="0"/>
                  <a:t>Come visto nel paragrafo precedente una RBF è un approssimatore di funzione, nel nostro caso quindi vogliamo provare ad approssimare la:</a:t>
                </a:r>
                <a:br>
                  <a:rPr lang="it-IT" dirty="0"/>
                </a:br>
                <a:r>
                  <a:rPr lang="it-IT" dirty="0"/>
                  <a:t>«Funzione Valore di Stato/Azione» </a:t>
                </a:r>
                <a14:m>
                  <m:oMath xmlns:m="http://schemas.openxmlformats.org/officeDocument/2006/math">
                    <m:r>
                      <a:rPr lang="it-IT" i="1" dirty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it-IT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it-IT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dirty="0" err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i="1" dirty="0" err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it-IT" i="1" dirty="0" err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dirty="0" err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it-IT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it-IT" dirty="0"/>
                  <a:t>.</a:t>
                </a:r>
              </a:p>
              <a:p>
                <a:pPr marL="0" indent="0">
                  <a:buNone/>
                </a:pPr>
                <a:r>
                  <a:rPr lang="it-IT" dirty="0"/>
                  <a:t>Poiché i controlli sono 3, e non sono correlati tra di loro, per evitare interferenze abbiamo implementiamo 3 diverse reti neurali per renderli indipendenti.</a:t>
                </a:r>
              </a:p>
              <a:p>
                <a:pPr marL="0" indent="0">
                  <a:buNone/>
                </a:pPr>
                <a:r>
                  <a:rPr lang="it-IT" dirty="0"/>
                  <a:t>Come risultato finale si hanno: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dirty="0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𝑢𝑝</m:t>
                        </m:r>
                      </m:sub>
                    </m:sSub>
                    <m:d>
                      <m:dPr>
                        <m:ctrlPr>
                          <a:rPr lang="it-IT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i="1" dirty="0" err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 dirty="0" err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i="1" dirty="0" err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it-IT" i="1" dirty="0" err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endParaRPr lang="it-IT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dirty="0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𝑠𝑡𝑖𝑙𝑙</m:t>
                        </m:r>
                      </m:sub>
                    </m:sSub>
                    <m:d>
                      <m:dPr>
                        <m:ctrlPr>
                          <a:rPr lang="it-IT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i="1" dirty="0" err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 dirty="0" err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i="1" dirty="0" err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it-IT" i="1" dirty="0" err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endParaRPr lang="it-IT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dirty="0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𝑑𝑜𝑤𝑛</m:t>
                        </m:r>
                      </m:sub>
                    </m:sSub>
                    <m:r>
                      <a:rPr lang="it-IT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it-IT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dirty="0" err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i="1" dirty="0" err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it-IT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−1</m:t>
                    </m:r>
                    <m:r>
                      <a:rPr lang="it-IT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it-IT" dirty="0"/>
              </a:p>
              <a:p>
                <a:pPr marL="0" indent="0">
                  <a:buNone/>
                </a:pPr>
                <a:r>
                  <a:rPr lang="it-IT" dirty="0"/>
                  <a:t>Ognuna di queste matrici è 5D e occupa in memoria: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𝑠𝑙𝑜𝑡𝑀𝑒𝑚𝑜𝑟𝑦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𝐵𝑎𝑟𝑟𝑎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𝐵𝑎𝑙𝑙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𝐵𝑎𝑙𝑙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  <a:p>
                <a:pPr marL="0" indent="0">
                  <a:buNone/>
                </a:pPr>
                <a:r>
                  <a:rPr lang="it-IT" dirty="0"/>
                  <a:t>Nel nostro caso di studi abbiamo usato:</a:t>
                </a:r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3A6549FA-2426-447D-A8E1-4ED0C816A3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192697"/>
                <a:ext cx="8596668" cy="4716145"/>
              </a:xfrm>
              <a:blipFill>
                <a:blip r:embed="rId2"/>
                <a:stretch>
                  <a:fillRect l="-567" t="-906" r="-106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B118D8BC-EC22-44EC-92C3-AA3B7B4B1E17}"/>
                  </a:ext>
                </a:extLst>
              </p:cNvPr>
              <p:cNvSpPr txBox="1"/>
              <p:nvPr/>
            </p:nvSpPr>
            <p:spPr>
              <a:xfrm>
                <a:off x="677334" y="5497310"/>
                <a:ext cx="5618922" cy="1674113"/>
              </a:xfrm>
              <a:prstGeom prst="rect">
                <a:avLst/>
              </a:prstGeom>
              <a:noFill/>
            </p:spPr>
            <p:txBody>
              <a:bodyPr wrap="square" numCol="2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it-IT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it-IT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𝐵𝑎𝑟𝑟𝑎</m:t>
                        </m:r>
                      </m:sub>
                    </m:sSub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=7</m:t>
                    </m:r>
                  </m:oMath>
                </a14:m>
                <a:endParaRPr lang="it-IT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sSub>
                          <m:sSubPr>
                            <m:ctrlPr>
                              <a:rPr lang="it-IT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𝐵𝑎𝑙𝑙</m:t>
                        </m:r>
                      </m:sub>
                    </m:sSub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sSub>
                          <m:sSubPr>
                            <m:ctrlPr>
                              <a:rPr lang="it-IT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𝐵𝑎𝑙𝑙</m:t>
                        </m:r>
                      </m:sub>
                    </m:sSub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it-IT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sz="2000" dirty="0"/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B118D8BC-EC22-44EC-92C3-AA3B7B4B1E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334" y="5497310"/>
                <a:ext cx="5618922" cy="1674113"/>
              </a:xfrm>
              <a:prstGeom prst="rect">
                <a:avLst/>
              </a:prstGeom>
              <a:blipFill>
                <a:blip r:embed="rId3"/>
                <a:stretch>
                  <a:fillRect l="-976" t="-109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9216A37F-3DD5-4AB0-A04F-68CF43948361}"/>
                  </a:ext>
                </a:extLst>
              </p:cNvPr>
              <p:cNvSpPr txBox="1"/>
              <p:nvPr/>
            </p:nvSpPr>
            <p:spPr>
              <a:xfrm>
                <a:off x="6427304" y="5432290"/>
                <a:ext cx="5508593" cy="646331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𝑆𝑙𝑜𝑡𝑀𝑒𝑚𝑜𝑟𝑦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=504 ∀ 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  <a:p>
                <a:r>
                  <a:rPr lang="it-IT" dirty="0"/>
                  <a:t>Supponendoli memorizzati come double = </a:t>
                </a:r>
                <a:r>
                  <a:rPr lang="it-IT" b="1" dirty="0"/>
                  <a:t>3,93KiB</a:t>
                </a:r>
              </a:p>
            </p:txBody>
          </p:sp>
        </mc:Choice>
        <mc:Fallback xmlns="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9216A37F-3DD5-4AB0-A04F-68CF439483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7304" y="5432290"/>
                <a:ext cx="5508593" cy="646331"/>
              </a:xfrm>
              <a:prstGeom prst="rect">
                <a:avLst/>
              </a:prstGeom>
              <a:blipFill>
                <a:blip r:embed="rId4"/>
                <a:stretch>
                  <a:fillRect l="-661" b="-1090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12448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0BC2041-8167-43AF-A20C-01741E6C1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5374"/>
          </a:xfrm>
        </p:spPr>
        <p:txBody>
          <a:bodyPr/>
          <a:lstStyle/>
          <a:p>
            <a:r>
              <a:rPr lang="it-IT" dirty="0"/>
              <a:t>Dati sperimentali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1ECEBFD9-C434-42D9-9CC7-B97DC911F3E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364975"/>
                <a:ext cx="8596668" cy="520810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it-IT" dirty="0"/>
                  <a:t>Abbiamo portato avanti, sullo stesso campo di gioco 3 diverse varianti di RL:</a:t>
                </a:r>
              </a:p>
              <a:p>
                <a:pPr>
                  <a:buFont typeface="+mj-lt"/>
                  <a:buAutoNum type="arabicPeriod"/>
                </a:pPr>
                <a:r>
                  <a:rPr lang="it-IT" dirty="0"/>
                  <a:t>Classica rete RL a stati ridotti</a:t>
                </a:r>
                <a:br>
                  <a:rPr lang="it-IT" dirty="0"/>
                </a:br>
                <a:r>
                  <a:rPr lang="it-IT" dirty="0"/>
                  <a:t>Scopo di questa simulazione è avere dei dati di confronto</a:t>
                </a:r>
              </a:p>
              <a:p>
                <a:pPr>
                  <a:buFont typeface="+mj-lt"/>
                  <a:buAutoNum type="arabicPeriod"/>
                </a:pPr>
                <a:r>
                  <a:rPr lang="it-IT" dirty="0"/>
                  <a:t>Rete RBF usando come centri i centri degli stati discretizzati:</a:t>
                </a:r>
                <a:br>
                  <a:rPr lang="it-IT" dirty="0"/>
                </a:br>
                <a:r>
                  <a:rPr lang="it-IT" dirty="0"/>
                  <a:t>Per il valore della funzione si è usata la stima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it-IT" dirty="0"/>
                  <a:t> calcolata fino a quel punto.</a:t>
                </a:r>
              </a:p>
              <a:p>
                <a:pPr lvl="1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it-IT" i="1" dirty="0" smtClean="0">
                        <a:latin typeface="Cambria Math" panose="02040503050406030204" pitchFamily="18" charset="0"/>
                      </a:rPr>
                      <m:t>𝑅𝐵</m:t>
                    </m:r>
                    <m:sSub>
                      <m:sSubPr>
                        <m:ctrlPr>
                          <a:rPr lang="it-IT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it-IT" i="1" dirty="0" smtClean="0">
                            <a:latin typeface="Cambria Math" panose="02040503050406030204" pitchFamily="18" charset="0"/>
                          </a:rPr>
                          <m:t>𝑠𝑝𝑒𝑒𝑑</m:t>
                        </m:r>
                      </m:sub>
                    </m:sSub>
                  </m:oMath>
                </a14:m>
                <a:br>
                  <a:rPr lang="it-IT" dirty="0"/>
                </a:br>
                <a:r>
                  <a:rPr lang="it-IT" dirty="0"/>
                  <a:t>A motivo dell’eccessivo tempo di computazione richiesto abbiamo addestrato la rete usando questa variante con distanza 1 (copre la combinazione dei 18 stati </a:t>
                </a:r>
                <a:r>
                  <a:rPr lang="it-IT" dirty="0" err="1"/>
                  <a:t>stati</a:t>
                </a:r>
                <a:r>
                  <a:rPr lang="it-IT" dirty="0"/>
                  <a:t> più vicini, facendo </a:t>
                </a:r>
                <a:r>
                  <a:rPr lang="it-IT" dirty="0" err="1"/>
                  <a:t>risparmare</a:t>
                </a:r>
                <a:r>
                  <a:rPr lang="it-IT" dirty="0"/>
                  <a:t> alla rete il 97% dei calcoli)</a:t>
                </a:r>
              </a:p>
              <a:p>
                <a:pPr lvl="1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it-IT" i="1" dirty="0" smtClean="0">
                        <a:latin typeface="Cambria Math" panose="02040503050406030204" pitchFamily="18" charset="0"/>
                      </a:rPr>
                      <m:t>𝑅𝐵</m:t>
                    </m:r>
                    <m:sSub>
                      <m:sSubPr>
                        <m:ctrlPr>
                          <a:rPr lang="it-IT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it-IT" i="1" dirty="0" smtClean="0">
                            <a:latin typeface="Cambria Math" panose="02040503050406030204" pitchFamily="18" charset="0"/>
                          </a:rPr>
                          <m:t>𝑓𝑢𝑙</m:t>
                        </m:r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it-IT" dirty="0"/>
                  <a:t> mix RL</a:t>
                </a:r>
                <a:br>
                  <a:rPr lang="it-IT" dirty="0"/>
                </a:br>
                <a:r>
                  <a:rPr lang="it-IT" dirty="0"/>
                  <a:t>Sapendo che la rete impara di più quando </a:t>
                </a:r>
                <a:r>
                  <a:rPr lang="el-GR" dirty="0"/>
                  <a:t>α</a:t>
                </a:r>
                <a:r>
                  <a:rPr lang="it-IT" dirty="0"/>
                  <a:t> è alta, si è scelto un profilo a dente di sega per la α in cui nel primo 5% del tempo viene usata la rete RBF_FULL per cercare di imparare il più possibile, e il restante 95% si usa la classica rete RL per propagare le informazioni apprese.</a:t>
                </a:r>
              </a:p>
              <a:p>
                <a:pPr marL="0" indent="0">
                  <a:buNone/>
                </a:pPr>
                <a:r>
                  <a:rPr lang="it-IT" dirty="0"/>
                  <a:t>Da osservare che la rete RL è sempre molto più rapida (anche nella versione compilata) rispetto all’onere computazionale di far calcolare il valore interpolato alla rete neurale.</a:t>
                </a:r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1ECEBFD9-C434-42D9-9CC7-B97DC911F3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364975"/>
                <a:ext cx="8596668" cy="5208104"/>
              </a:xfrm>
              <a:blipFill>
                <a:blip r:embed="rId2"/>
                <a:stretch>
                  <a:fillRect l="-567" t="-820" r="-1277" b="-82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54939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F990266-A079-40AF-A3DB-E4A0A2A8E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65048"/>
            <a:ext cx="8596668" cy="583096"/>
          </a:xfrm>
        </p:spPr>
        <p:txBody>
          <a:bodyPr>
            <a:normAutofit fontScale="90000"/>
          </a:bodyPr>
          <a:lstStyle/>
          <a:p>
            <a:pPr algn="ctr"/>
            <a:r>
              <a:rPr lang="it-IT" dirty="0"/>
              <a:t>Evoluzione dell’AI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3E9B3809-9DA7-4B41-8C0C-BC147A2A858B}"/>
              </a:ext>
            </a:extLst>
          </p:cNvPr>
          <p:cNvSpPr txBox="1"/>
          <p:nvPr/>
        </p:nvSpPr>
        <p:spPr>
          <a:xfrm>
            <a:off x="1078570" y="6037545"/>
            <a:ext cx="1802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RL Classic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FA57C17D-05D6-4884-9016-72597D3B04DD}"/>
              </a:ext>
            </a:extLst>
          </p:cNvPr>
          <p:cNvSpPr txBox="1"/>
          <p:nvPr/>
        </p:nvSpPr>
        <p:spPr>
          <a:xfrm>
            <a:off x="5194570" y="6037545"/>
            <a:ext cx="1802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RBF Speed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154D2652-8EB0-43C1-A725-9BC945BDE528}"/>
              </a:ext>
            </a:extLst>
          </p:cNvPr>
          <p:cNvSpPr txBox="1"/>
          <p:nvPr/>
        </p:nvSpPr>
        <p:spPr>
          <a:xfrm>
            <a:off x="9154570" y="6063734"/>
            <a:ext cx="1802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RBF Full mix RL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A8814A47-2E00-4F6D-AA24-1673EADBD8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3691" y="1806530"/>
            <a:ext cx="3960000" cy="4066071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39312DB2-6760-4D1B-9BF4-047915782B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05187"/>
            <a:ext cx="3960000" cy="4067414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063DBB68-A4A7-42F7-BC10-D8388E89F006}"/>
                  </a:ext>
                </a:extLst>
              </p:cNvPr>
              <p:cNvSpPr txBox="1"/>
              <p:nvPr/>
            </p:nvSpPr>
            <p:spPr>
              <a:xfrm>
                <a:off x="1258957" y="993913"/>
                <a:ext cx="848139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𝑠𝑡𝑎𝑟𝑡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0,1</m:t>
                    </m:r>
                  </m:oMath>
                </a14:m>
                <a:r>
                  <a:rPr lang="it-IT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;</a:t>
                </a:r>
                <a:r>
                  <a:rPr lang="it-IT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𝑒𝑛𝑑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0,85</m:t>
                    </m:r>
                  </m:oMath>
                </a14:m>
                <a:r>
                  <a:rPr lang="it-IT" dirty="0"/>
                  <a:t> 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𝑠𝑡𝑎𝑟𝑡</m:t>
                        </m:r>
                      </m:sub>
                    </m:sSub>
                    <m:r>
                      <a:rPr lang="it-IT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it-IT" dirty="0"/>
                  <a:t> ;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𝑀𝑎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𝑟𝑖𝑚𝑏𝑎𝑙𝑧𝑖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=100</m:t>
                    </m:r>
                  </m:oMath>
                </a14:m>
                <a:r>
                  <a:rPr lang="it-IT" dirty="0"/>
                  <a:t>;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𝑁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°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𝑠𝑖𝑚𝑢𝑙𝑎𝑧𝑖𝑜𝑛𝑖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endParaRPr lang="it-IT" dirty="0"/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063DBB68-A4A7-42F7-BC10-D8388E89F0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8957" y="993913"/>
                <a:ext cx="8481391" cy="646331"/>
              </a:xfrm>
              <a:prstGeom prst="rect">
                <a:avLst/>
              </a:prstGeom>
              <a:blipFill>
                <a:blip r:embed="rId5"/>
                <a:stretch>
                  <a:fillRect t="-566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magine 6">
            <a:extLst>
              <a:ext uri="{FF2B5EF4-FFF2-40B4-BE49-F238E27FC236}">
                <a16:creationId xmlns:a16="http://schemas.microsoft.com/office/drawing/2014/main" id="{40130039-7A7B-4F9F-8420-009B06762F6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07382" y="1774924"/>
            <a:ext cx="4084618" cy="4127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7456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5237968A-821A-46F1-A3E3-81658ED3D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Considerazioni finali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F7CA7F6D-108F-4C68-9F6F-36B8E63745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259440"/>
            <a:ext cx="8877483" cy="45052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I risultati sono stati ottenuti utilizzando il tool «MATLAB </a:t>
            </a:r>
            <a:r>
              <a:rPr lang="it-IT" dirty="0" err="1"/>
              <a:t>Coder</a:t>
            </a:r>
            <a:r>
              <a:rPr lang="it-IT" dirty="0"/>
              <a:t>» che si occupa di ricompilare in codice C le funzioni scritte in MATLAB e ciò al fine di accelerare il calcolo numerico della simulazione.</a:t>
            </a:r>
          </a:p>
          <a:p>
            <a:pPr marL="0" indent="0">
              <a:buNone/>
            </a:pPr>
            <a:r>
              <a:rPr lang="it-IT" dirty="0"/>
              <a:t>Si è osservato un grande incremento del throughput dovuto sia al parallelismo consentito dal codice compilato (dipendente dal N° </a:t>
            </a:r>
            <a:r>
              <a:rPr lang="it-IT" dirty="0" err="1"/>
              <a:t>Thread</a:t>
            </a:r>
            <a:r>
              <a:rPr lang="it-IT" dirty="0"/>
              <a:t> della macchina) che dalle ottimizzazioni sugli accessi in memoria.</a:t>
            </a:r>
          </a:p>
          <a:p>
            <a:pPr marL="0" indent="0">
              <a:buNone/>
            </a:pPr>
            <a:r>
              <a:rPr lang="it-IT" dirty="0"/>
              <a:t>È stato osservato che la stessa simulazione del RBF-speed eseguita full-</a:t>
            </a:r>
            <a:r>
              <a:rPr lang="it-IT" dirty="0" err="1"/>
              <a:t>Matlab</a:t>
            </a:r>
            <a:r>
              <a:rPr lang="it-IT" dirty="0"/>
              <a:t> è durata 4gg esatti, mentre la stessa, in versione compilata, appena 2,5h con un risparmio del 97,4% di tempo!</a:t>
            </a:r>
          </a:p>
          <a:p>
            <a:pPr marL="0" indent="0">
              <a:buNone/>
            </a:pPr>
            <a:r>
              <a:rPr lang="it-IT" dirty="0"/>
              <a:t>La simulazione grafica è invece in linguaggio interpretato a causa di funzioni interne a MATLAB che necessitano della sua macchina virtuale.</a:t>
            </a:r>
          </a:p>
          <a:p>
            <a:pPr marL="0" indent="0">
              <a:buNone/>
            </a:pPr>
            <a:r>
              <a:rPr lang="it-IT" dirty="0"/>
              <a:t>Alla luce dei risultati ottenuti, non è stata implementata la </a:t>
            </a:r>
            <a:r>
              <a:rPr lang="it-IT" dirty="0" err="1"/>
              <a:t>RBF_trunc</a:t>
            </a:r>
            <a:r>
              <a:rPr lang="it-IT" dirty="0"/>
              <a:t>, in quanto il vantaggio temporale sulla full non è rilevante, e le sue prestazioni di apprendimento saranno sempre inferiori a quest’ultima.</a:t>
            </a:r>
          </a:p>
        </p:txBody>
      </p:sp>
    </p:spTree>
    <p:extLst>
      <p:ext uri="{BB962C8B-B14F-4D97-AF65-F5344CB8AC3E}">
        <p14:creationId xmlns:p14="http://schemas.microsoft.com/office/powerpoint/2010/main" val="4273666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74D3FC1-BB8C-42B6-BA35-60045D777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Introduzione alle funzioni RBF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4533796-6AA1-467E-ADB3-E4D7237EB6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399685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E483419-C246-4723-8C60-5B2118997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89113"/>
          </a:xfrm>
        </p:spPr>
        <p:txBody>
          <a:bodyPr/>
          <a:lstStyle/>
          <a:p>
            <a:r>
              <a:rPr lang="it-IT" dirty="0"/>
              <a:t>Sitografia e Bibliografia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0D2D1C7-4452-4728-B36F-73F02D63B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/>
          <a:lstStyle/>
          <a:p>
            <a:r>
              <a:rPr lang="it-IT" dirty="0">
                <a:hlinkClick r:id="rId2"/>
              </a:rPr>
              <a:t>https://en.wikipedia.org/wiki/Radial_basis_function_network</a:t>
            </a:r>
            <a:endParaRPr lang="it-IT" dirty="0"/>
          </a:p>
          <a:p>
            <a:r>
              <a:rPr lang="it-IT" dirty="0">
                <a:hlinkClick r:id="rId3"/>
              </a:rPr>
              <a:t>https://en.wikipedia.org/wiki/Radial_basis_function</a:t>
            </a:r>
            <a:endParaRPr lang="it-IT" dirty="0"/>
          </a:p>
          <a:p>
            <a:r>
              <a:rPr lang="it-IT" dirty="0"/>
              <a:t>Slide corso OSC I</a:t>
            </a:r>
          </a:p>
        </p:txBody>
      </p:sp>
    </p:spTree>
    <p:extLst>
      <p:ext uri="{BB962C8B-B14F-4D97-AF65-F5344CB8AC3E}">
        <p14:creationId xmlns:p14="http://schemas.microsoft.com/office/powerpoint/2010/main" val="2589365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E4EEC92-1B7B-4751-8394-6F40AEB0E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79013"/>
          </a:xfrm>
        </p:spPr>
        <p:txBody>
          <a:bodyPr/>
          <a:lstStyle/>
          <a:p>
            <a:r>
              <a:rPr lang="it-IT" dirty="0"/>
              <a:t>Abstract progetto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297ACDA-D83B-42EA-B41A-9579888EA5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4759787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Lo scopo del progetto consiste nel mostrare un differente approccio alla discretizzazione degli stati del </a:t>
            </a:r>
            <a:r>
              <a:rPr lang="it-IT" dirty="0" err="1"/>
              <a:t>Reinforcement</a:t>
            </a:r>
            <a:r>
              <a:rPr lang="it-IT" dirty="0"/>
              <a:t> Learning in contesti di ridotta memoria disponibile per il mantenimento degli stati.</a:t>
            </a:r>
          </a:p>
          <a:p>
            <a:pPr marL="0" indent="0">
              <a:buNone/>
            </a:pPr>
            <a:r>
              <a:rPr lang="it-IT" dirty="0"/>
              <a:t>È stato utilizzato lo schema di Policy </a:t>
            </a:r>
            <a:r>
              <a:rPr lang="it-IT" dirty="0" err="1"/>
              <a:t>Improvement</a:t>
            </a:r>
            <a:r>
              <a:rPr lang="it-IT" dirty="0"/>
              <a:t> con la fase di Evaluation eseguita con </a:t>
            </a:r>
            <a:r>
              <a:rPr lang="it-IT" dirty="0" err="1"/>
              <a:t>Temporal</a:t>
            </a:r>
            <a:r>
              <a:rPr lang="it-IT" dirty="0"/>
              <a:t> </a:t>
            </a:r>
            <a:r>
              <a:rPr lang="it-IT" dirty="0" err="1"/>
              <a:t>Difference</a:t>
            </a:r>
            <a:r>
              <a:rPr lang="it-IT" dirty="0"/>
              <a:t>, che permette al sistema di imparare in assenza di un modello e aggiorna i valori correnti anche in base ad </a:t>
            </a:r>
            <a:r>
              <a:rPr lang="it-IT" dirty="0" err="1"/>
              <a:t>infromazioni</a:t>
            </a:r>
            <a:r>
              <a:rPr lang="it-IT" dirty="0"/>
              <a:t> stimate.</a:t>
            </a:r>
          </a:p>
          <a:p>
            <a:pPr marL="0" indent="0">
              <a:buNone/>
            </a:pPr>
            <a:r>
              <a:rPr lang="it-IT" dirty="0"/>
              <a:t>Tra i possibili approcci, è stato scelto l’On-Policy TD: SARSA.</a:t>
            </a:r>
          </a:p>
          <a:p>
            <a:pPr marL="0" indent="0">
              <a:buNone/>
            </a:pPr>
            <a:r>
              <a:rPr lang="it-IT" dirty="0"/>
              <a:t>L’obiettivo di minimizzare l’uso della memoria è stato raggiunto tramite l’utilizzo di una </a:t>
            </a:r>
            <a:r>
              <a:rPr lang="it-IT" dirty="0" err="1"/>
              <a:t>Radial</a:t>
            </a:r>
            <a:r>
              <a:rPr lang="it-IT" dirty="0"/>
              <a:t> </a:t>
            </a:r>
            <a:r>
              <a:rPr lang="it-IT" dirty="0" err="1"/>
              <a:t>Basis</a:t>
            </a:r>
            <a:r>
              <a:rPr lang="it-IT" dirty="0"/>
              <a:t> </a:t>
            </a:r>
            <a:r>
              <a:rPr lang="it-IT" dirty="0" err="1"/>
              <a:t>Function</a:t>
            </a:r>
            <a:r>
              <a:rPr lang="it-IT" dirty="0"/>
              <a:t> Network (RBF Network), ovvero un approssimatore lineare.</a:t>
            </a:r>
          </a:p>
        </p:txBody>
      </p:sp>
    </p:spTree>
    <p:extLst>
      <p:ext uri="{BB962C8B-B14F-4D97-AF65-F5344CB8AC3E}">
        <p14:creationId xmlns:p14="http://schemas.microsoft.com/office/powerpoint/2010/main" val="3724050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A398D66-C809-4B2B-AB1A-70BCD7C50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79013"/>
          </a:xfrm>
        </p:spPr>
        <p:txBody>
          <a:bodyPr/>
          <a:lstStyle/>
          <a:p>
            <a:r>
              <a:rPr lang="it-IT" dirty="0" err="1"/>
              <a:t>Radial</a:t>
            </a:r>
            <a:r>
              <a:rPr lang="it-IT" dirty="0"/>
              <a:t> </a:t>
            </a:r>
            <a:r>
              <a:rPr lang="it-IT" dirty="0" err="1"/>
              <a:t>basis</a:t>
            </a:r>
            <a:r>
              <a:rPr lang="it-IT" dirty="0"/>
              <a:t> </a:t>
            </a:r>
            <a:r>
              <a:rPr lang="it-IT" dirty="0" err="1"/>
              <a:t>function</a:t>
            </a:r>
            <a:r>
              <a:rPr lang="it-IT" dirty="0"/>
              <a:t> (RBF) Network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4D7BAFA-2D66-419E-81C8-8BFB8B1B1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11883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Una rete neurale a base radiale o rete di funzione di base radiale è una rete neurale artificiale che usa le funzione di base radiale come funzioni d'attivazione.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C4526BC-91FE-4AEA-AB13-35CC200D51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660" y="2367626"/>
            <a:ext cx="4623536" cy="3877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0D1EF403-42E1-4ADC-83EB-56F04E45F6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1472" y="5487973"/>
            <a:ext cx="1305107" cy="552527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BEB248C4-C5C7-4588-896F-208AD16DD3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2946" y="3999704"/>
            <a:ext cx="4328814" cy="584046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C0E4E413-38F2-4F9C-9279-5580B367B064}"/>
              </a:ext>
            </a:extLst>
          </p:cNvPr>
          <p:cNvSpPr txBox="1"/>
          <p:nvPr/>
        </p:nvSpPr>
        <p:spPr>
          <a:xfrm>
            <a:off x="115558" y="4107061"/>
            <a:ext cx="450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c1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592F5074-B7EA-4457-9C71-B413FED01FA4}"/>
              </a:ext>
            </a:extLst>
          </p:cNvPr>
          <p:cNvSpPr txBox="1"/>
          <p:nvPr/>
        </p:nvSpPr>
        <p:spPr>
          <a:xfrm>
            <a:off x="785200" y="4107061"/>
            <a:ext cx="450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c2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11AC8145-B221-49EB-A3D3-AEDA781D9900}"/>
              </a:ext>
            </a:extLst>
          </p:cNvPr>
          <p:cNvSpPr txBox="1"/>
          <p:nvPr/>
        </p:nvSpPr>
        <p:spPr>
          <a:xfrm>
            <a:off x="1460658" y="4113689"/>
            <a:ext cx="450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c3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20C2BD73-F47B-49CF-82B6-0375A79699BE}"/>
              </a:ext>
            </a:extLst>
          </p:cNvPr>
          <p:cNvSpPr txBox="1"/>
          <p:nvPr/>
        </p:nvSpPr>
        <p:spPr>
          <a:xfrm>
            <a:off x="2130300" y="4113689"/>
            <a:ext cx="450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473D8E82-00D3-4E68-A6F0-838ABBA30846}"/>
                  </a:ext>
                </a:extLst>
              </p:cNvPr>
              <p:cNvSpPr txBox="1"/>
              <p:nvPr/>
            </p:nvSpPr>
            <p:spPr>
              <a:xfrm>
                <a:off x="4134882" y="2260253"/>
                <a:ext cx="5475115" cy="103848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400" i="1" smtClean="0">
                          <a:latin typeface="Cambria Math" panose="02040503050406030204" pitchFamily="18" charset="0"/>
                        </a:rPr>
                        <m:t>φ</m:t>
                      </m:r>
                      <m:r>
                        <a:rPr lang="el-GR" sz="2400" i="1" smtClean="0">
                          <a:latin typeface="Cambria Math" panose="02040503050406030204" pitchFamily="18" charset="0"/>
                        </a:rPr>
                        <m:t> :</m:t>
                      </m:r>
                      <m:sSup>
                        <m:sSupPr>
                          <m:ctrlP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  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ℝ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</m:t>
                      </m:r>
                      <m:r>
                        <m:rPr>
                          <m:sty m:val="p"/>
                        </m:rPr>
                        <a:rPr lang="el-GR" sz="2400" i="1">
                          <a:latin typeface="Cambria Math" panose="02040503050406030204" pitchFamily="18" charset="0"/>
                        </a:rPr>
                        <m:t>φ</m:t>
                      </m:r>
                      <m:d>
                        <m:d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d>
                            <m:dPr>
                              <m:begChr m:val="‖"/>
                              <m:endChr m:val="‖"/>
                              <m:ctrlPr>
                                <a:rPr lang="it-I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it-IT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it-IT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it-IT" sz="2400" dirty="0"/>
              </a:p>
            </p:txBody>
          </p:sp>
        </mc:Choice>
        <mc:Fallback xmlns="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473D8E82-00D3-4E68-A6F0-838ABBA308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4882" y="2260253"/>
                <a:ext cx="5475115" cy="103848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0476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3DF8BCA-5AB0-4B98-B6BE-D17160A75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78681"/>
          </a:xfrm>
        </p:spPr>
        <p:txBody>
          <a:bodyPr/>
          <a:lstStyle/>
          <a:p>
            <a:r>
              <a:rPr lang="it-IT" dirty="0" err="1"/>
              <a:t>Radial</a:t>
            </a:r>
            <a:r>
              <a:rPr lang="it-IT" dirty="0"/>
              <a:t> </a:t>
            </a:r>
            <a:r>
              <a:rPr lang="it-IT" dirty="0" err="1"/>
              <a:t>basis</a:t>
            </a:r>
            <a:r>
              <a:rPr lang="it-IT" dirty="0"/>
              <a:t> </a:t>
            </a:r>
            <a:r>
              <a:rPr lang="it-IT" dirty="0" err="1"/>
              <a:t>function</a:t>
            </a:r>
            <a:r>
              <a:rPr lang="it-IT" dirty="0"/>
              <a:t> (RBF)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E2A52B19-EBDF-4750-837D-6AD63D8B564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1488281"/>
            <a:ext cx="4230449" cy="388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BA02CE5C-924B-431A-BF22-F838CDE86812}"/>
              </a:ext>
            </a:extLst>
          </p:cNvPr>
          <p:cNvSpPr txBox="1"/>
          <p:nvPr/>
        </p:nvSpPr>
        <p:spPr>
          <a:xfrm>
            <a:off x="677334" y="5449231"/>
            <a:ext cx="48355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Due funzioni RBF monodimensionali, i cui centri sono situati in </a:t>
            </a:r>
            <a:r>
              <a:rPr lang="it-IT" i="1" dirty="0"/>
              <a:t>c1=0.75</a:t>
            </a:r>
            <a:r>
              <a:rPr lang="it-IT" dirty="0"/>
              <a:t> e </a:t>
            </a:r>
            <a:r>
              <a:rPr lang="it-IT" i="1" dirty="0"/>
              <a:t>c2=3.25.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949B6F1F-EA93-4288-B3CC-36766A2B2707}"/>
              </a:ext>
            </a:extLst>
          </p:cNvPr>
          <p:cNvSpPr txBox="1"/>
          <p:nvPr/>
        </p:nvSpPr>
        <p:spPr>
          <a:xfrm>
            <a:off x="5512904" y="3696909"/>
            <a:ext cx="42304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Una delle proprietà delle funzioni RBF è che, essendo una forma Gaussiana, ha come proprietà che, all’aumentare della distanza, il valore di attivazione deve tendere a zero.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E12341F5-0AC8-450D-82D2-C448D572BC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2903" y="5154236"/>
            <a:ext cx="4230449" cy="834311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58555A79-1503-485C-A576-2672D854D040}"/>
              </a:ext>
            </a:extLst>
          </p:cNvPr>
          <p:cNvSpPr txBox="1"/>
          <p:nvPr/>
        </p:nvSpPr>
        <p:spPr>
          <a:xfrm>
            <a:off x="5512903" y="1343420"/>
            <a:ext cx="42304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Una funzione RF è caratterizzata dal fatto che il suo valore dipende solo dalla distanza tra il punto considerato e il suo centro fissato</a:t>
            </a:r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39B1E2CD-1E75-4A42-B228-5666556C0A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3814" y="2538875"/>
            <a:ext cx="3953767" cy="73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793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94EB119-051F-446D-AE4D-39BF64473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8870"/>
          </a:xfrm>
        </p:spPr>
        <p:txBody>
          <a:bodyPr/>
          <a:lstStyle/>
          <a:p>
            <a:r>
              <a:rPr lang="it-IT" dirty="0"/>
              <a:t>RBF Network </a:t>
            </a:r>
            <a:r>
              <a:rPr lang="it-IT" dirty="0" err="1"/>
              <a:t>Interpolation</a:t>
            </a:r>
            <a:endParaRPr lang="it-IT" dirty="0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EA2AF7FF-2C2E-46D0-BDA4-32B6D4C286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3322862"/>
            <a:ext cx="5925377" cy="2057687"/>
          </a:xfr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7FF99C4E-A147-4D21-83D4-32C4B415F7CA}"/>
              </a:ext>
            </a:extLst>
          </p:cNvPr>
          <p:cNvSpPr txBox="1"/>
          <p:nvPr/>
        </p:nvSpPr>
        <p:spPr>
          <a:xfrm>
            <a:off x="677334" y="1338470"/>
            <a:ext cx="938106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Le reti RBF possono essere usate per interpolare una funzione di cui siano noti i valori dei centri di approssimazione prima definiti:</a:t>
            </a:r>
          </a:p>
          <a:p>
            <a:endParaRPr lang="it-IT" dirty="0"/>
          </a:p>
          <a:p>
            <a:endParaRPr lang="it-IT" dirty="0"/>
          </a:p>
          <a:p>
            <a:r>
              <a:rPr lang="it-IT" dirty="0"/>
              <a:t>Definendo l’elemento:</a:t>
            </a:r>
          </a:p>
          <a:p>
            <a:r>
              <a:rPr lang="it-IT" dirty="0"/>
              <a:t>È possibile creare la il seguente sistema lineare nell’incognita W (pesi sui valori degli attivatori dei nodi):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6AEB2D98-1A91-4622-9B44-52456FB3AD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1023" y="2365266"/>
            <a:ext cx="2629267" cy="504895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993BF7A0-867D-4F35-B2E8-C901FFE757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334" y="2006112"/>
            <a:ext cx="3334215" cy="495369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EBC895F6-60BF-4055-8D99-A9A120E58A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4975" y="5337714"/>
            <a:ext cx="1800476" cy="533474"/>
          </a:xfrm>
          <a:prstGeom prst="rect">
            <a:avLst/>
          </a:prstGeom>
        </p:spPr>
      </p:pic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69A20D9F-AA77-406F-950C-4C5B0BEC2F2E}"/>
              </a:ext>
            </a:extLst>
          </p:cNvPr>
          <p:cNvSpPr txBox="1"/>
          <p:nvPr/>
        </p:nvSpPr>
        <p:spPr>
          <a:xfrm>
            <a:off x="705475" y="5428432"/>
            <a:ext cx="61736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Con:			    ,si dimostra che purché tutti i centri siano distinti la matrice G è sempre invertibile</a:t>
            </a:r>
          </a:p>
          <a:p>
            <a:endParaRPr lang="it-IT" dirty="0"/>
          </a:p>
          <a:p>
            <a:r>
              <a:rPr lang="it-IT" dirty="0"/>
              <a:t>È così possibile calcolare l’output della rete</a:t>
            </a:r>
          </a:p>
        </p:txBody>
      </p:sp>
    </p:spTree>
    <p:extLst>
      <p:ext uri="{BB962C8B-B14F-4D97-AF65-F5344CB8AC3E}">
        <p14:creationId xmlns:p14="http://schemas.microsoft.com/office/powerpoint/2010/main" val="348862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74D3FC1-BB8C-42B6-BA35-60045D777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Simulazione rete interpolante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4533796-6AA1-467E-ADB3-E4D7237EB6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6907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>
            <a:extLst>
              <a:ext uri="{FF2B5EF4-FFF2-40B4-BE49-F238E27FC236}">
                <a16:creationId xmlns:a16="http://schemas.microsoft.com/office/drawing/2014/main" id="{D4486ABD-213A-47AD-8E33-0D8F4A669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83102"/>
          </a:xfrm>
        </p:spPr>
        <p:txBody>
          <a:bodyPr/>
          <a:lstStyle/>
          <a:p>
            <a:r>
              <a:rPr lang="it-IT" dirty="0"/>
              <a:t>RBF </a:t>
            </a:r>
            <a:r>
              <a:rPr lang="it-IT" dirty="0" err="1"/>
              <a:t>Algorithm</a:t>
            </a:r>
            <a:endParaRPr lang="it-IT" dirty="0"/>
          </a:p>
        </p:txBody>
      </p:sp>
      <p:sp>
        <p:nvSpPr>
          <p:cNvPr id="8" name="Segnaposto contenuto 7">
            <a:extLst>
              <a:ext uri="{FF2B5EF4-FFF2-40B4-BE49-F238E27FC236}">
                <a16:creationId xmlns:a16="http://schemas.microsoft.com/office/drawing/2014/main" id="{2FADC5D9-E54B-45FE-8F02-D1F74B2900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089" y="1392702"/>
            <a:ext cx="10450211" cy="52753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Nei nostri test, oltre all’applicazione classica della rete, abbiamo provato altre varianti nel tentativo di diminuire il tempo di elaborazione, senza però far calare eccessivamente la «qualità» dell’interpolazione.</a:t>
            </a:r>
          </a:p>
          <a:p>
            <a:pPr marL="0" indent="0">
              <a:buNone/>
            </a:pPr>
            <a:r>
              <a:rPr lang="it-IT" dirty="0"/>
              <a:t>I tre metodi usati sono:</a:t>
            </a:r>
          </a:p>
          <a:p>
            <a:pPr>
              <a:buFont typeface="+mj-lt"/>
              <a:buAutoNum type="arabicPeriod"/>
            </a:pPr>
            <a:r>
              <a:rPr lang="it-IT" dirty="0"/>
              <a:t>Full:</a:t>
            </a:r>
            <a:br>
              <a:rPr lang="it-IT" dirty="0"/>
            </a:br>
            <a:r>
              <a:rPr lang="it-IT" dirty="0"/>
              <a:t>Viene calcolato il valore di tutti i centri della rete per il punto in esame, ed in base ai pesi dell’interpolazione viene calcolato il risultato della rete.</a:t>
            </a:r>
          </a:p>
          <a:p>
            <a:pPr>
              <a:buFont typeface="+mj-lt"/>
              <a:buAutoNum type="arabicPeriod"/>
            </a:pPr>
            <a:r>
              <a:rPr lang="it-IT" dirty="0"/>
              <a:t>Speed:</a:t>
            </a:r>
            <a:br>
              <a:rPr lang="it-IT" dirty="0"/>
            </a:br>
            <a:r>
              <a:rPr lang="it-IT" dirty="0"/>
              <a:t>Si interpolano solo i centri vicini entro una certa distanza del punto in esame, conseguentemente solo questi ultimi vengono calcolati e sommati; l’idea di base è che proprio i punti più vicini siano quelli più influenti nel calcolo della soluzione</a:t>
            </a:r>
          </a:p>
          <a:p>
            <a:pPr>
              <a:buFont typeface="+mj-lt"/>
              <a:buAutoNum type="arabicPeriod"/>
            </a:pPr>
            <a:r>
              <a:rPr lang="it-IT" dirty="0"/>
              <a:t>Trunc:</a:t>
            </a:r>
            <a:br>
              <a:rPr lang="it-IT" dirty="0"/>
            </a:br>
            <a:r>
              <a:rPr lang="it-IT" dirty="0"/>
              <a:t>Supponendo che l’ottimizzazione di MATLAB riconosca la moltiplicazione per 0, si mettono a 0 il 50% dei nodi con pesi più bassi (purtroppo MATLAB non ottimizza e fa comunque eseguire alla FPU i calcoli) è tuttavia interessante osservare l’interpolazione ottenuta.</a:t>
            </a:r>
          </a:p>
        </p:txBody>
      </p:sp>
    </p:spTree>
    <p:extLst>
      <p:ext uri="{BB962C8B-B14F-4D97-AF65-F5344CB8AC3E}">
        <p14:creationId xmlns:p14="http://schemas.microsoft.com/office/powerpoint/2010/main" val="25190927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olo 1">
                <a:extLst>
                  <a:ext uri="{FF2B5EF4-FFF2-40B4-BE49-F238E27FC236}">
                    <a16:creationId xmlns:a16="http://schemas.microsoft.com/office/drawing/2014/main" id="{BF990266-A079-40AF-A3DB-E4A0A2A8EBD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algn="ctr"/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it-IT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it-IT" dirty="0"/>
                  <a:t> Paraboloide</a:t>
                </a:r>
                <a:br>
                  <a:rPr lang="it-IT" dirty="0"/>
                </a:br>
                <a:r>
                  <a:rPr lang="it-IT" dirty="0"/>
                  <a:t>16 Centri per Lato</a:t>
                </a:r>
              </a:p>
            </p:txBody>
          </p:sp>
        </mc:Choice>
        <mc:Fallback xmlns="">
          <p:sp>
            <p:nvSpPr>
              <p:cNvPr id="2" name="Titolo 1">
                <a:extLst>
                  <a:ext uri="{FF2B5EF4-FFF2-40B4-BE49-F238E27FC236}">
                    <a16:creationId xmlns:a16="http://schemas.microsoft.com/office/drawing/2014/main" id="{BF990266-A079-40AF-A3DB-E4A0A2A8EB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6452" b="-783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magine 5">
            <a:extLst>
              <a:ext uri="{FF2B5EF4-FFF2-40B4-BE49-F238E27FC236}">
                <a16:creationId xmlns:a16="http://schemas.microsoft.com/office/drawing/2014/main" id="{6F19F90A-E1C5-456B-B52B-0FD457D431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30400"/>
            <a:ext cx="3960000" cy="3843285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9B4E2BD0-0639-4C46-84D5-F8AB6C83D2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6000" y="1930400"/>
            <a:ext cx="3960000" cy="3876632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3E9B3809-9DA7-4B41-8C0C-BC147A2A858B}"/>
              </a:ext>
            </a:extLst>
          </p:cNvPr>
          <p:cNvSpPr txBox="1"/>
          <p:nvPr/>
        </p:nvSpPr>
        <p:spPr>
          <a:xfrm>
            <a:off x="1078570" y="6037545"/>
            <a:ext cx="1802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RBF Full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FA57C17D-05D6-4884-9016-72597D3B04DD}"/>
              </a:ext>
            </a:extLst>
          </p:cNvPr>
          <p:cNvSpPr txBox="1"/>
          <p:nvPr/>
        </p:nvSpPr>
        <p:spPr>
          <a:xfrm>
            <a:off x="5194570" y="6037545"/>
            <a:ext cx="1802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RBF Speed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154D2652-8EB0-43C1-A725-9BC945BDE528}"/>
              </a:ext>
            </a:extLst>
          </p:cNvPr>
          <p:cNvSpPr txBox="1"/>
          <p:nvPr/>
        </p:nvSpPr>
        <p:spPr>
          <a:xfrm>
            <a:off x="9154570" y="6063734"/>
            <a:ext cx="1802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RBF Trunc</a:t>
            </a:r>
          </a:p>
        </p:txBody>
      </p:sp>
      <p:pic>
        <p:nvPicPr>
          <p:cNvPr id="19" name="Immagine 18">
            <a:extLst>
              <a:ext uri="{FF2B5EF4-FFF2-40B4-BE49-F238E27FC236}">
                <a16:creationId xmlns:a16="http://schemas.microsoft.com/office/drawing/2014/main" id="{0D5CA609-4FAB-44D8-9B9B-7EE1EB731F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76000" y="2075424"/>
            <a:ext cx="3960000" cy="3843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054861"/>
      </p:ext>
    </p:extLst>
  </p:cSld>
  <p:clrMapOvr>
    <a:masterClrMapping/>
  </p:clrMapOvr>
</p:sld>
</file>

<file path=ppt/theme/theme1.xml><?xml version="1.0" encoding="utf-8"?>
<a:theme xmlns:a="http://schemas.openxmlformats.org/drawingml/2006/main" name="Sfaccettatur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297</TotalTime>
  <Words>1387</Words>
  <Application>Microsoft Office PowerPoint</Application>
  <PresentationFormat>Widescreen</PresentationFormat>
  <Paragraphs>114</Paragraphs>
  <Slides>20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20</vt:i4>
      </vt:variant>
    </vt:vector>
  </HeadingPairs>
  <TitlesOfParts>
    <vt:vector size="25" baseType="lpstr">
      <vt:lpstr>Arial</vt:lpstr>
      <vt:lpstr>Cambria Math</vt:lpstr>
      <vt:lpstr>Trebuchet MS</vt:lpstr>
      <vt:lpstr>Wingdings 3</vt:lpstr>
      <vt:lpstr>Sfaccettatura</vt:lpstr>
      <vt:lpstr>Progetto OSC I</vt:lpstr>
      <vt:lpstr>Introduzione alle funzioni RBF</vt:lpstr>
      <vt:lpstr>Abstract progetto</vt:lpstr>
      <vt:lpstr>Radial basis function (RBF) Network</vt:lpstr>
      <vt:lpstr>Radial basis function (RBF)</vt:lpstr>
      <vt:lpstr>RBF Network Interpolation</vt:lpstr>
      <vt:lpstr>Simulazione rete interpolante</vt:lpstr>
      <vt:lpstr>RBF Algorithm</vt:lpstr>
      <vt:lpstr>f(x,y)=x^2+y^2 Paraboloide 16 Centri per Lato</vt:lpstr>
      <vt:lpstr>f(x,y)=sin⁡〖(x)〗+cos⁡〖(y)〗 Sinusoidale 16 Centri per Lato</vt:lpstr>
      <vt:lpstr>f(x,y)=3x+2y Piano 16 Centri per Lato</vt:lpstr>
      <vt:lpstr>Confronto Temporale Tipologie RBF</vt:lpstr>
      <vt:lpstr>Applicazione RL con RBF su Pong</vt:lpstr>
      <vt:lpstr>Pong in solitario</vt:lpstr>
      <vt:lpstr>Visualizzazione dello stato nel campo di Gioco</vt:lpstr>
      <vt:lpstr>Implementazione dell’RBF sul RL di base</vt:lpstr>
      <vt:lpstr>Dati sperimentali</vt:lpstr>
      <vt:lpstr>Evoluzione dell’AI</vt:lpstr>
      <vt:lpstr>Considerazioni finali</vt:lpstr>
      <vt:lpstr>Sitografia e Bibliografia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Progetto OSC I</dc:title>
  <dc:creator>filippo badalamenti</dc:creator>
  <cp:lastModifiedBy>filippo badalamenti</cp:lastModifiedBy>
  <cp:revision>33</cp:revision>
  <dcterms:created xsi:type="dcterms:W3CDTF">2020-07-23T14:25:00Z</dcterms:created>
  <dcterms:modified xsi:type="dcterms:W3CDTF">2020-07-24T19:58:35Z</dcterms:modified>
</cp:coreProperties>
</file>