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74" y="2132856"/>
            <a:ext cx="10369151" cy="851327"/>
          </a:xfrm>
        </p:spPr>
        <p:txBody>
          <a:bodyPr/>
          <a:lstStyle/>
          <a:p>
            <a:r>
              <a:rPr lang="it-IT" dirty="0"/>
              <a:t>Simulare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578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it-IT" dirty="0"/>
              <a:t>Dall’equilibrio delle forze allo spazio di stato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B7B90F-0792-4AFB-B6CC-BA12C8642365}"/>
              </a:ext>
            </a:extLst>
          </p:cNvPr>
          <p:cNvSpPr txBox="1"/>
          <p:nvPr/>
        </p:nvSpPr>
        <p:spPr>
          <a:xfrm>
            <a:off x="1593436" y="836713"/>
            <a:ext cx="978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Abbiamo visto come si può ottenere la dinamica del sistema utilizzando Eulero-Lagrange e un po’ di meccanica analitica.</a:t>
            </a:r>
          </a:p>
          <a:p>
            <a:pPr algn="just"/>
            <a:r>
              <a:rPr lang="it-IT" dirty="0"/>
              <a:t>Per passare da questa rappresentazione differenziale a una rappresentazione nello spazio di stato, è sufficiente definire lo stato: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7F9D0CB-F915-470C-8579-EBF1576B927A}"/>
              </a:ext>
            </a:extLst>
          </p:cNvPr>
          <p:cNvGrpSpPr/>
          <p:nvPr/>
        </p:nvGrpSpPr>
        <p:grpSpPr>
          <a:xfrm>
            <a:off x="7462564" y="4908515"/>
            <a:ext cx="3581237" cy="1667023"/>
            <a:chOff x="7205510" y="4908515"/>
            <a:chExt cx="3581237" cy="166702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D7AF389-5BED-411C-8519-BC2D195198CD}"/>
                </a:ext>
              </a:extLst>
            </p:cNvPr>
            <p:cNvGrpSpPr/>
            <p:nvPr/>
          </p:nvGrpSpPr>
          <p:grpSpPr>
            <a:xfrm>
              <a:off x="7205510" y="4908515"/>
              <a:ext cx="3581237" cy="1667023"/>
              <a:chOff x="7750596" y="5013176"/>
              <a:chExt cx="3581237" cy="16670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983EEB8-1931-423C-99C6-2A5917F701D6}"/>
                      </a:ext>
                    </a:extLst>
                  </p:cNvPr>
                  <p:cNvSpPr/>
                  <p:nvPr/>
                </p:nvSpPr>
                <p:spPr>
                  <a:xfrm>
                    <a:off x="7750596" y="6288297"/>
                    <a:ext cx="2329292" cy="3919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𝑚𝑙𝑔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𝑟𝑖𝑐h𝑖𝑎𝑚𝑜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983EEB8-1931-423C-99C6-2A5917F701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6288297"/>
                    <a:ext cx="2329292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CA7B9C97-7AB9-4F02-AEC1-D858FB7C29E0}"/>
                      </a:ext>
                    </a:extLst>
                  </p:cNvPr>
                  <p:cNvSpPr/>
                  <p:nvPr/>
                </p:nvSpPr>
                <p:spPr>
                  <a:xfrm>
                    <a:off x="7755918" y="5013176"/>
                    <a:ext cx="3575915" cy="3945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𝐼𝑛𝑒𝑟𝑖𝑧𝑎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𝑏𝑟𝑎𝑐𝑐𝑖𝑜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𝑐𝑎𝑟𝑖𝑐𝑜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CA7B9C97-7AB9-4F02-AEC1-D858FB7C2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5918" y="5013176"/>
                    <a:ext cx="3575915" cy="3945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ttangolo 14">
                    <a:extLst>
                      <a:ext uri="{FF2B5EF4-FFF2-40B4-BE49-F238E27FC236}">
                        <a16:creationId xmlns:a16="http://schemas.microsoft.com/office/drawing/2014/main" id="{F1FF8A7F-7CEE-40CE-91E3-391155CB9F65}"/>
                      </a:ext>
                    </a:extLst>
                  </p:cNvPr>
                  <p:cNvSpPr/>
                  <p:nvPr/>
                </p:nvSpPr>
                <p:spPr>
                  <a:xfrm>
                    <a:off x="7750596" y="5353680"/>
                    <a:ext cx="22441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𝐼𝑛𝑒𝑟𝑧𝑖𝑎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𝐷𝑖𝑠𝑐𝑜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5" name="Rettangolo 14">
                    <a:extLst>
                      <a:ext uri="{FF2B5EF4-FFF2-40B4-BE49-F238E27FC236}">
                        <a16:creationId xmlns:a16="http://schemas.microsoft.com/office/drawing/2014/main" id="{F1FF8A7F-7CEE-40CE-91E3-391155CB9F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353680"/>
                    <a:ext cx="22441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CF7F29EC-83FC-4BF4-A6EA-9BB260E7B4FB}"/>
                      </a:ext>
                    </a:extLst>
                  </p:cNvPr>
                  <p:cNvSpPr/>
                  <p:nvPr/>
                </p:nvSpPr>
                <p:spPr>
                  <a:xfrm>
                    <a:off x="7750596" y="5665219"/>
                    <a:ext cx="34824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𝐴𝑡𝑡𝑟𝑖𝑡𝑜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𝑣𝑖𝑠𝑐𝑜𝑠𝑜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𝑝𝑒𝑟𝑛𝑜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CF7F29EC-83FC-4BF4-A6EA-9BB260E7B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665219"/>
                    <a:ext cx="34824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ttangolo 16">
                    <a:extLst>
                      <a:ext uri="{FF2B5EF4-FFF2-40B4-BE49-F238E27FC236}">
                        <a16:creationId xmlns:a16="http://schemas.microsoft.com/office/drawing/2014/main" id="{389FD9F6-A06F-4F6B-A6FB-60EC3BB7FD83}"/>
                      </a:ext>
                    </a:extLst>
                  </p:cNvPr>
                  <p:cNvSpPr/>
                  <p:nvPr/>
                </p:nvSpPr>
                <p:spPr>
                  <a:xfrm>
                    <a:off x="7750596" y="5976758"/>
                    <a:ext cx="324402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Attrito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viscoso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sul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disco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7" name="Rettangolo 16">
                    <a:extLst>
                      <a:ext uri="{FF2B5EF4-FFF2-40B4-BE49-F238E27FC236}">
                        <a16:creationId xmlns:a16="http://schemas.microsoft.com/office/drawing/2014/main" id="{389FD9F6-A06F-4F6B-A6FB-60EC3BB7FD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976758"/>
                    <a:ext cx="324402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44CF2CD-82CD-42F0-A3B2-333D149CE6FC}"/>
                </a:ext>
              </a:extLst>
            </p:cNvPr>
            <p:cNvSpPr/>
            <p:nvPr/>
          </p:nvSpPr>
          <p:spPr>
            <a:xfrm>
              <a:off x="7205510" y="4908515"/>
              <a:ext cx="3482428" cy="166702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1DE94EB-AC95-4003-A3FA-860889C23320}"/>
              </a:ext>
            </a:extLst>
          </p:cNvPr>
          <p:cNvGrpSpPr/>
          <p:nvPr/>
        </p:nvGrpSpPr>
        <p:grpSpPr>
          <a:xfrm>
            <a:off x="1593436" y="2276872"/>
            <a:ext cx="7525312" cy="1200329"/>
            <a:chOff x="1593436" y="2276872"/>
            <a:chExt cx="7525312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0F2F084B-03E3-4576-9BBF-F4722897DA6A}"/>
                    </a:ext>
                  </a:extLst>
                </p:cNvPr>
                <p:cNvSpPr txBox="1"/>
                <p:nvPr/>
              </p:nvSpPr>
              <p:spPr>
                <a:xfrm>
                  <a:off x="1773932" y="2369799"/>
                  <a:ext cx="1694053" cy="1059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0F2F084B-03E3-4576-9BBF-F4722897D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3932" y="2369799"/>
                  <a:ext cx="1694053" cy="10592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D93670-599C-40F5-B718-7B272D52322C}"/>
                    </a:ext>
                  </a:extLst>
                </p:cNvPr>
                <p:cNvSpPr txBox="1"/>
                <p:nvPr/>
              </p:nvSpPr>
              <p:spPr>
                <a:xfrm>
                  <a:off x="3574132" y="2369799"/>
                  <a:ext cx="1694053" cy="1075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D93670-599C-40F5-B718-7B272D52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132" y="2369799"/>
                  <a:ext cx="1694053" cy="1075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D8E9314D-6579-42C6-82F4-1D82B5742B3D}"/>
                    </a:ext>
                  </a:extLst>
                </p:cNvPr>
                <p:cNvSpPr/>
                <p:nvPr/>
              </p:nvSpPr>
              <p:spPr>
                <a:xfrm>
                  <a:off x="5268185" y="2720882"/>
                  <a:ext cx="3727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𝐶𝑜𝑝𝑝𝑖𝑎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𝑔𝑒𝑛𝑒𝑟𝑎𝑡𝑎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𝑚𝑜𝑡𝑜𝑟𝑒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D8E9314D-6579-42C6-82F4-1D82B5742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5" y="2720882"/>
                  <a:ext cx="372794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D206341-598B-42FF-B74D-E1AB5499BD48}"/>
                </a:ext>
              </a:extLst>
            </p:cNvPr>
            <p:cNvSpPr/>
            <p:nvPr/>
          </p:nvSpPr>
          <p:spPr>
            <a:xfrm>
              <a:off x="1593436" y="2276872"/>
              <a:ext cx="7525312" cy="120032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9F04AB1-9686-42F1-9C6B-3BDF9164CB8A}"/>
              </a:ext>
            </a:extLst>
          </p:cNvPr>
          <p:cNvGrpSpPr/>
          <p:nvPr/>
        </p:nvGrpSpPr>
        <p:grpSpPr>
          <a:xfrm>
            <a:off x="1652899" y="3964169"/>
            <a:ext cx="7842196" cy="2147191"/>
            <a:chOff x="1652899" y="3964169"/>
            <a:chExt cx="7842196" cy="21471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308A7774-5B36-4241-BFE6-FA80BA2789C3}"/>
                    </a:ext>
                  </a:extLst>
                </p:cNvPr>
                <p:cNvSpPr/>
                <p:nvPr/>
              </p:nvSpPr>
              <p:spPr>
                <a:xfrm>
                  <a:off x="1808147" y="5377740"/>
                  <a:ext cx="1053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308A7774-5B36-4241-BFE6-FA80BA278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5377740"/>
                  <a:ext cx="105317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2D9D1309-A1A4-494C-B813-20C4EE1CAE32}"/>
                    </a:ext>
                  </a:extLst>
                </p:cNvPr>
                <p:cNvSpPr/>
                <p:nvPr/>
              </p:nvSpPr>
              <p:spPr>
                <a:xfrm>
                  <a:off x="1808147" y="5742027"/>
                  <a:ext cx="1058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2D9D1309-A1A4-494C-B813-20C4EE1CAE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5742027"/>
                  <a:ext cx="105849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17E35C80-1FDF-4A6F-855A-58B2E6263E22}"/>
                    </a:ext>
                  </a:extLst>
                </p:cNvPr>
                <p:cNvSpPr/>
                <p:nvPr/>
              </p:nvSpPr>
              <p:spPr>
                <a:xfrm>
                  <a:off x="1808147" y="4682656"/>
                  <a:ext cx="5047920" cy="7001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17E35C80-1FDF-4A6F-855A-58B2E6263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4682656"/>
                  <a:ext cx="5047920" cy="7001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6BCF218-CD3D-4618-8616-A773D4B925F1}"/>
                    </a:ext>
                  </a:extLst>
                </p:cNvPr>
                <p:cNvSpPr/>
                <p:nvPr/>
              </p:nvSpPr>
              <p:spPr>
                <a:xfrm>
                  <a:off x="1808147" y="3964169"/>
                  <a:ext cx="7686948" cy="723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6BCF218-CD3D-4618-8616-A773D4B92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3964169"/>
                  <a:ext cx="7686948" cy="7235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arentesi graffa aperta 22">
              <a:extLst>
                <a:ext uri="{FF2B5EF4-FFF2-40B4-BE49-F238E27FC236}">
                  <a16:creationId xmlns:a16="http://schemas.microsoft.com/office/drawing/2014/main" id="{0EDEDCBB-E904-4339-832F-D0D6A69342C9}"/>
                </a:ext>
              </a:extLst>
            </p:cNvPr>
            <p:cNvSpPr/>
            <p:nvPr/>
          </p:nvSpPr>
          <p:spPr>
            <a:xfrm>
              <a:off x="1652899" y="3964170"/>
              <a:ext cx="265049" cy="2147190"/>
            </a:xfrm>
            <a:prstGeom prst="leftBrace">
              <a:avLst>
                <a:gd name="adj1" fmla="val 15266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938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Controllo di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7707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pPr algn="just"/>
            <a:r>
              <a:rPr lang="it-IT" dirty="0"/>
              <a:t>Obiettivo di controllo: Momento angolare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D0686D-22FF-4138-B0A9-5A6C67AB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0" y="2996952"/>
            <a:ext cx="10473890" cy="3600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il sistema non lineare, creare una legge di controllo che lo stabilizzi con metodi analitici, risulta essere molto complesso. Si è invece pensato a un controllo agente sul </a:t>
            </a:r>
            <a:r>
              <a:rPr lang="it-IT" b="1" dirty="0"/>
              <a:t>Momento angolare</a:t>
            </a:r>
            <a:r>
              <a:rPr lang="it-IT" dirty="0"/>
              <a:t> desiderato istante per istante.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4D8F2E-21C3-4521-9519-BDEF772BDE1F}"/>
              </a:ext>
            </a:extLst>
          </p:cNvPr>
          <p:cNvSpPr txBox="1"/>
          <p:nvPr/>
        </p:nvSpPr>
        <p:spPr>
          <a:xfrm>
            <a:off x="1593436" y="1760043"/>
            <a:ext cx="4212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b="1" dirty="0" err="1"/>
              <a:t>Def</a:t>
            </a:r>
            <a:r>
              <a:rPr lang="it-IT" b="1" dirty="0"/>
              <a:t>. Momento angolare desiderato:</a:t>
            </a:r>
          </a:p>
          <a:p>
            <a:pPr algn="just"/>
            <a:r>
              <a:rPr lang="it-IT" dirty="0"/>
              <a:t>Coppia da generare nel motore al fine di raggiungere gli </a:t>
            </a:r>
            <a:r>
              <a:rPr lang="it-IT" b="1" dirty="0"/>
              <a:t>obiettivi di controllo</a:t>
            </a:r>
            <a:r>
              <a:rPr lang="it-IT" dirty="0"/>
              <a:t> calcolato dal PID.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696F76-F932-4772-8C8F-832DC69FA6A7}"/>
              </a:ext>
            </a:extLst>
          </p:cNvPr>
          <p:cNvSpPr txBox="1"/>
          <p:nvPr/>
        </p:nvSpPr>
        <p:spPr>
          <a:xfrm>
            <a:off x="6670476" y="2073622"/>
            <a:ext cx="4572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b="1" dirty="0" err="1"/>
              <a:t>Def</a:t>
            </a:r>
            <a:r>
              <a:rPr lang="it-IT" b="1" dirty="0"/>
              <a:t>. Obiettivi di controllo: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Angolo braccio verticale.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Velocità del disco nulla.</a:t>
            </a:r>
          </a:p>
        </p:txBody>
      </p:sp>
    </p:spTree>
    <p:extLst>
      <p:ext uri="{BB962C8B-B14F-4D97-AF65-F5344CB8AC3E}">
        <p14:creationId xmlns:p14="http://schemas.microsoft.com/office/powerpoint/2010/main" val="27528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Braccio verticale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in un pendolo i punti di equilibrio solo i 2 lungo l’asse, e puntando noi a realizzare un pendolo inverso ne segue che il nostro obiettivo è ottenibile solo puntando in alto.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FB5418-79CF-464E-849F-2B3E63CAC992}"/>
              </a:ext>
            </a:extLst>
          </p:cNvPr>
          <p:cNvSpPr txBox="1"/>
          <p:nvPr/>
        </p:nvSpPr>
        <p:spPr>
          <a:xfrm>
            <a:off x="1485899" y="3225750"/>
            <a:ext cx="9890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coppia desiderata </a:t>
            </a:r>
            <a:r>
              <a:rPr lang="it-IT" dirty="0"/>
              <a:t>(che deve essere generata dal motore) viene calcolata ogni loop di controllo, ed è una formula linearizzante.</a:t>
            </a:r>
          </a:p>
          <a:p>
            <a:pPr algn="just"/>
            <a:r>
              <a:rPr lang="it-IT" dirty="0"/>
              <a:t>Trasforma il </a:t>
            </a:r>
            <a:r>
              <a:rPr lang="it-IT" b="1" dirty="0"/>
              <a:t>momento desiderato </a:t>
            </a:r>
            <a:r>
              <a:rPr lang="it-IT" dirty="0"/>
              <a:t>in una coppia da far generare al motore.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494C5A-EB44-4346-ABC0-F93618465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6" t="50717" r="21918" b="8000"/>
          <a:stretch/>
        </p:blipFill>
        <p:spPr>
          <a:xfrm>
            <a:off x="1701924" y="1610510"/>
            <a:ext cx="5760640" cy="1502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57A28A8-AA4F-4CAC-9431-3BE42F3144CD}"/>
              </a:ext>
            </a:extLst>
          </p:cNvPr>
          <p:cNvSpPr/>
          <p:nvPr/>
        </p:nvSpPr>
        <p:spPr>
          <a:xfrm>
            <a:off x="7606580" y="1484784"/>
            <a:ext cx="3769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Il controllo è assegnato a un sistema PID che prendendo l’errore rispetto all’obiettivo e tira fuori il momento desiderato per ottenere una stabilizzazione del sistema.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/>
              <p:nvPr/>
            </p:nvSpPr>
            <p:spPr>
              <a:xfrm>
                <a:off x="3782954" y="4248475"/>
                <a:ext cx="5221056" cy="3945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it-IT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it-IT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𝑚𝑙𝑔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954" y="4248475"/>
                <a:ext cx="5221056" cy="394532"/>
              </a:xfrm>
              <a:prstGeom prst="rect">
                <a:avLst/>
              </a:prstGeom>
              <a:blipFill>
                <a:blip r:embed="rId3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/>
              <p:nvPr/>
            </p:nvSpPr>
            <p:spPr>
              <a:xfrm>
                <a:off x="1485900" y="4881934"/>
                <a:ext cx="98151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La formula si ottiene invertendo l’equazione di stato della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in funzione dell’ingresso, ovviamente è un blocco non lineare, con non linearità istantanea, ma </a:t>
                </a:r>
                <a:r>
                  <a:rPr lang="it-IT" b="1" dirty="0"/>
                  <a:t>la sua presenza linearizza l’intero sistema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881934"/>
                <a:ext cx="9815164" cy="923330"/>
              </a:xfrm>
              <a:prstGeom prst="rect">
                <a:avLst/>
              </a:prstGeom>
              <a:blipFill>
                <a:blip r:embed="rId4"/>
                <a:stretch>
                  <a:fillRect l="-559" t="-4636" r="-497" b="-92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/>
              <p:nvPr/>
            </p:nvSpPr>
            <p:spPr>
              <a:xfrm>
                <a:off x="0" y="5909471"/>
                <a:ext cx="12188825" cy="94852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it-IT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 a rigore è un </a:t>
                </a:r>
                <a:r>
                  <a:rPr lang="it-IT" b="1" u="sng" dirty="0"/>
                  <a:t>termine non noto</a:t>
                </a:r>
                <a:r>
                  <a:rPr lang="it-IT" dirty="0"/>
                  <a:t>, in un analisi a evoluzione libera, esso rappresenta l’inerzia totale del sistema, nel nostro caso invece è vista come </a:t>
                </a:r>
                <a:r>
                  <a:rPr lang="it-IT" b="1" dirty="0"/>
                  <a:t>momento desiderato, </a:t>
                </a:r>
                <a:r>
                  <a:rPr lang="it-IT" dirty="0"/>
                  <a:t>che calcolato dal PID, e nel blocco andiamo a trovare, mediante una retroazione dallo stato, la coppia </a:t>
                </a:r>
                <a:r>
                  <a:rPr lang="it-IT" b="1" dirty="0"/>
                  <a:t>u</a:t>
                </a:r>
                <a:r>
                  <a:rPr lang="it-IT" dirty="0"/>
                  <a:t> che realizza il momento totale del sistema!</a:t>
                </a: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09471"/>
                <a:ext cx="12188825" cy="948529"/>
              </a:xfrm>
              <a:prstGeom prst="rect">
                <a:avLst/>
              </a:prstGeom>
              <a:blipFill>
                <a:blip r:embed="rId5"/>
                <a:stretch>
                  <a:fillRect t="-3797" r="-350" b="-82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Velocità del disco nulla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Arrivati all’equilibrio angolare, non è affatto detto che la velocità del disco sia anch'essa nulla, anzi potrebbe tranquillamente essere vicino alla velocità limite del motore, ciò può portare a 2 possibili esiti:</a:t>
            </a:r>
          </a:p>
          <a:p>
            <a:pPr marL="342900" indent="-342900" algn="just">
              <a:buSzPct val="120000"/>
              <a:buBlip>
                <a:blip r:embed="rId2"/>
              </a:buBlip>
            </a:pPr>
            <a:r>
              <a:rPr lang="it-IT" dirty="0"/>
              <a:t>Un disturbo arriva nel lato «giusto» e per essere compensato necessita di una frenata</a:t>
            </a:r>
          </a:p>
          <a:p>
            <a:pPr marL="342900" indent="-342900" algn="just">
              <a:buSzPct val="120000"/>
              <a:buBlip>
                <a:blip r:embed="rId3"/>
              </a:buBlip>
            </a:pPr>
            <a:r>
              <a:rPr lang="it-IT" dirty="0"/>
              <a:t>Un disturbo arriva nel lato «sbagliato» e per essere compensato necessita di accelerare ulteriormente che porta il sistema in saturazione.</a:t>
            </a:r>
          </a:p>
          <a:p>
            <a:pPr algn="just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B5AD2-D547-4335-A1C7-FD8E31922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000" r="68752" b="16000"/>
          <a:stretch/>
        </p:blipFill>
        <p:spPr>
          <a:xfrm>
            <a:off x="1694938" y="3125049"/>
            <a:ext cx="4010551" cy="1323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E7CFAC-C200-44E4-A09C-B7CC2CA804EF}"/>
              </a:ext>
            </a:extLst>
          </p:cNvPr>
          <p:cNvSpPr txBox="1"/>
          <p:nvPr/>
        </p:nvSpPr>
        <p:spPr>
          <a:xfrm>
            <a:off x="5976348" y="3239343"/>
            <a:ext cx="540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compensare quindi questo problema si è deciso di aggiungere un secondo loop di controllo, che ha come obiettivo quello di rendere la velocità del disco nulla.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61D8767-71AA-49B2-B7EB-13C952B74B67}"/>
              </a:ext>
            </a:extLst>
          </p:cNvPr>
          <p:cNvSpPr/>
          <p:nvPr/>
        </p:nvSpPr>
        <p:spPr>
          <a:xfrm>
            <a:off x="1593436" y="4782984"/>
            <a:ext cx="978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Per fare ciò, banalmente «sposta» il punto di equilibrio nel lato in cui, per mantenere la posizione, bisogna rallentare.</a:t>
            </a:r>
          </a:p>
          <a:p>
            <a:pPr algn="just"/>
            <a:r>
              <a:rPr lang="it-IT" dirty="0"/>
              <a:t>Più lento è il disco minore è la compensazione, e più vicino al punto di equilibrio mi mantengo.</a:t>
            </a:r>
          </a:p>
        </p:txBody>
      </p:sp>
    </p:spTree>
    <p:extLst>
      <p:ext uri="{BB962C8B-B14F-4D97-AF65-F5344CB8AC3E}">
        <p14:creationId xmlns:p14="http://schemas.microsoft.com/office/powerpoint/2010/main" val="145262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E72827-042B-42B4-8A56-190508E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529409"/>
            <a:ext cx="9887154" cy="53285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650EA6D-B0C1-407C-920D-149F7671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partendo da 50°: sistema</a:t>
            </a:r>
          </a:p>
        </p:txBody>
      </p:sp>
    </p:spTree>
    <p:extLst>
      <p:ext uri="{BB962C8B-B14F-4D97-AF65-F5344CB8AC3E}">
        <p14:creationId xmlns:p14="http://schemas.microsoft.com/office/powerpoint/2010/main" val="35227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BDFCD20-8553-4898-BDDB-FE4B5863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457400"/>
            <a:ext cx="9961567" cy="5400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E6FDE177-8CFE-436F-8F7D-CBC08C04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partendo da 50°: controllo</a:t>
            </a:r>
          </a:p>
        </p:txBody>
      </p:sp>
    </p:spTree>
    <p:extLst>
      <p:ext uri="{BB962C8B-B14F-4D97-AF65-F5344CB8AC3E}">
        <p14:creationId xmlns:p14="http://schemas.microsoft.com/office/powerpoint/2010/main" val="2261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105</TotalTime>
  <Words>615</Words>
  <Application>Microsoft Office PowerPoint</Application>
  <PresentationFormat>Personalizzato</PresentationFormat>
  <Paragraphs>41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Euphemia</vt:lpstr>
      <vt:lpstr>Matematica 16x9</vt:lpstr>
      <vt:lpstr>Simulare un sistema non lineare</vt:lpstr>
      <vt:lpstr>Dall’equilibrio delle forze allo spazio di stato</vt:lpstr>
      <vt:lpstr>Controllo di un sistema non lineare</vt:lpstr>
      <vt:lpstr>Obiettivo di controllo: Momento angolare</vt:lpstr>
      <vt:lpstr>Obiettivo di controllo: Braccio verticale</vt:lpstr>
      <vt:lpstr>Obiettivo di controllo: Velocità del disco nulla</vt:lpstr>
      <vt:lpstr>Simulazione partendo da 50°: sistema</vt:lpstr>
      <vt:lpstr>Simulazione partendo da 50°: controllo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Emanuele Alfano</cp:lastModifiedBy>
  <cp:revision>18</cp:revision>
  <dcterms:created xsi:type="dcterms:W3CDTF">2020-01-10T14:09:03Z</dcterms:created>
  <dcterms:modified xsi:type="dcterms:W3CDTF">2020-01-15T09:51:53Z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