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74" y="2132856"/>
            <a:ext cx="10369151" cy="851327"/>
          </a:xfrm>
        </p:spPr>
        <p:txBody>
          <a:bodyPr/>
          <a:lstStyle/>
          <a:p>
            <a:r>
              <a:rPr lang="it-IT" dirty="0"/>
              <a:t>Simulare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57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t-IT" dirty="0"/>
              <a:t>Dall’equilibrio delle forze allo spazio di stato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B7B90F-0792-4AFB-B6CC-BA12C8642365}"/>
              </a:ext>
            </a:extLst>
          </p:cNvPr>
          <p:cNvSpPr txBox="1"/>
          <p:nvPr/>
        </p:nvSpPr>
        <p:spPr>
          <a:xfrm>
            <a:off x="1593436" y="836713"/>
            <a:ext cx="978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Abbiamo visto come si può ottenere la dinamica del sistema utilizzando Eulero-Lagrange e un po’ di meccanica analitica.</a:t>
            </a:r>
          </a:p>
          <a:p>
            <a:pPr algn="just"/>
            <a:r>
              <a:rPr lang="it-IT" dirty="0"/>
              <a:t>Per passare da questa rappresentazione differenziale a una rappresentazione nello spazio di stato, è sufficiente definire lo stato: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7F9D0CB-F915-470C-8579-EBF1576B927A}"/>
              </a:ext>
            </a:extLst>
          </p:cNvPr>
          <p:cNvGrpSpPr/>
          <p:nvPr/>
        </p:nvGrpSpPr>
        <p:grpSpPr>
          <a:xfrm>
            <a:off x="7462564" y="4908515"/>
            <a:ext cx="3581237" cy="1667023"/>
            <a:chOff x="7205510" y="4908515"/>
            <a:chExt cx="3581237" cy="166702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D7AF389-5BED-411C-8519-BC2D195198CD}"/>
                </a:ext>
              </a:extLst>
            </p:cNvPr>
            <p:cNvGrpSpPr/>
            <p:nvPr/>
          </p:nvGrpSpPr>
          <p:grpSpPr>
            <a:xfrm>
              <a:off x="7205510" y="4908515"/>
              <a:ext cx="3581237" cy="1667023"/>
              <a:chOff x="7750596" y="5013176"/>
              <a:chExt cx="3581237" cy="16670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/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𝑚𝑙𝑔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𝑟𝑖𝑐h𝑖𝑎𝑚𝑜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/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𝐼𝑛𝑒𝑟𝑖𝑧𝑎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𝑏𝑟𝑎𝑐𝑐𝑖𝑜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𝑐𝑎𝑟𝑖𝑐𝑜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/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𝐼𝑛𝑒𝑟𝑧𝑖𝑎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𝐷𝑖𝑠𝑐𝑜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/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𝐴𝑡𝑡𝑟𝑖𝑡𝑜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𝑣𝑖𝑠𝑐𝑜𝑠𝑜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𝑝𝑒𝑟𝑛𝑜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/>
                  <p:nvPr/>
                </p:nvSpPr>
                <p:spPr>
                  <a:xfrm>
                    <a:off x="7750596" y="5976758"/>
                    <a:ext cx="324402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Attrito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viscoso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sul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disco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976758"/>
                    <a:ext cx="324402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44CF2CD-82CD-42F0-A3B2-333D149CE6FC}"/>
                </a:ext>
              </a:extLst>
            </p:cNvPr>
            <p:cNvSpPr/>
            <p:nvPr/>
          </p:nvSpPr>
          <p:spPr>
            <a:xfrm>
              <a:off x="7205510" y="4908515"/>
              <a:ext cx="3482428" cy="1667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1DE94EB-AC95-4003-A3FA-860889C23320}"/>
              </a:ext>
            </a:extLst>
          </p:cNvPr>
          <p:cNvGrpSpPr/>
          <p:nvPr/>
        </p:nvGrpSpPr>
        <p:grpSpPr>
          <a:xfrm>
            <a:off x="1593436" y="2276872"/>
            <a:ext cx="7525312" cy="1200329"/>
            <a:chOff x="1593436" y="2276872"/>
            <a:chExt cx="7525312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/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/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/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𝐶𝑜𝑝𝑝𝑖𝑎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𝑔𝑒𝑛𝑒𝑟𝑎𝑡𝑎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𝑚𝑜𝑡𝑜𝑟𝑒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D206341-598B-42FF-B74D-E1AB5499BD48}"/>
                </a:ext>
              </a:extLst>
            </p:cNvPr>
            <p:cNvSpPr/>
            <p:nvPr/>
          </p:nvSpPr>
          <p:spPr>
            <a:xfrm>
              <a:off x="1593436" y="2276872"/>
              <a:ext cx="7525312" cy="12003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9F04AB1-9686-42F1-9C6B-3BDF9164CB8A}"/>
              </a:ext>
            </a:extLst>
          </p:cNvPr>
          <p:cNvGrpSpPr/>
          <p:nvPr/>
        </p:nvGrpSpPr>
        <p:grpSpPr>
          <a:xfrm>
            <a:off x="1652899" y="3964169"/>
            <a:ext cx="7842196" cy="2147191"/>
            <a:chOff x="1652899" y="3964169"/>
            <a:chExt cx="7842196" cy="2147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/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/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/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/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arentesi graffa aperta 22">
              <a:extLst>
                <a:ext uri="{FF2B5EF4-FFF2-40B4-BE49-F238E27FC236}">
                  <a16:creationId xmlns:a16="http://schemas.microsoft.com/office/drawing/2014/main" id="{0EDEDCBB-E904-4339-832F-D0D6A69342C9}"/>
                </a:ext>
              </a:extLst>
            </p:cNvPr>
            <p:cNvSpPr/>
            <p:nvPr/>
          </p:nvSpPr>
          <p:spPr>
            <a:xfrm>
              <a:off x="1652899" y="3964170"/>
              <a:ext cx="265049" cy="2147190"/>
            </a:xfrm>
            <a:prstGeom prst="leftBrace">
              <a:avLst>
                <a:gd name="adj1" fmla="val 15266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938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Controllo di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770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pPr algn="just"/>
            <a:r>
              <a:rPr lang="it-IT" dirty="0"/>
              <a:t>Obiettivo di controllo: Momento angolare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D0686D-22FF-4138-B0A9-5A6C67AB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0" y="2996952"/>
            <a:ext cx="10473890" cy="3600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il sistema non lineare, creare una legge di controllo che lo stabilizzi con metodi analitici, risulta essere molto complesso. Si è invece pensato a un controllo agente sul </a:t>
            </a:r>
            <a:r>
              <a:rPr lang="it-IT" b="1" dirty="0"/>
              <a:t>Momento angolare</a:t>
            </a:r>
            <a:r>
              <a:rPr lang="it-IT" dirty="0"/>
              <a:t> desiderato istante per istante.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4D8F2E-21C3-4521-9519-BDEF772BDE1F}"/>
              </a:ext>
            </a:extLst>
          </p:cNvPr>
          <p:cNvSpPr txBox="1"/>
          <p:nvPr/>
        </p:nvSpPr>
        <p:spPr>
          <a:xfrm>
            <a:off x="1593436" y="1760043"/>
            <a:ext cx="4212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Momento angolare desiderato:</a:t>
            </a:r>
          </a:p>
          <a:p>
            <a:pPr algn="just"/>
            <a:r>
              <a:rPr lang="it-IT" dirty="0"/>
              <a:t>Coppia da generare nel motore al fine di raggiungere gli </a:t>
            </a:r>
            <a:r>
              <a:rPr lang="it-IT" b="1" dirty="0"/>
              <a:t>obiettivi di controllo</a:t>
            </a:r>
            <a:r>
              <a:rPr lang="it-IT" dirty="0"/>
              <a:t> calcolato dal PID.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696F76-F932-4772-8C8F-832DC69FA6A7}"/>
              </a:ext>
            </a:extLst>
          </p:cNvPr>
          <p:cNvSpPr txBox="1"/>
          <p:nvPr/>
        </p:nvSpPr>
        <p:spPr>
          <a:xfrm>
            <a:off x="6670476" y="2073622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Obiettivi di controllo: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Angolo braccio verticale.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Velocità del disco nulla.</a:t>
            </a:r>
          </a:p>
        </p:txBody>
      </p:sp>
    </p:spTree>
    <p:extLst>
      <p:ext uri="{BB962C8B-B14F-4D97-AF65-F5344CB8AC3E}">
        <p14:creationId xmlns:p14="http://schemas.microsoft.com/office/powerpoint/2010/main" val="27528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269876" y="836713"/>
            <a:ext cx="101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in un pendolo i punti di equilibrio solo i 2 lungo l’asse, e puntando noi a realizzare un pendolo inverso ne segue che il nostro obiettivo è ottenibile solo puntando in alto.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FB5418-79CF-464E-849F-2B3E63CAC992}"/>
              </a:ext>
            </a:extLst>
          </p:cNvPr>
          <p:cNvSpPr txBox="1"/>
          <p:nvPr/>
        </p:nvSpPr>
        <p:spPr>
          <a:xfrm>
            <a:off x="1269877" y="3225750"/>
            <a:ext cx="1010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coppia desiderata </a:t>
            </a:r>
            <a:r>
              <a:rPr lang="it-IT" dirty="0"/>
              <a:t>(che deve essere generata dal motore) viene calcolata ogni loop di controllo, ed è una formula linearizzante.</a:t>
            </a:r>
          </a:p>
          <a:p>
            <a:pPr algn="just"/>
            <a:r>
              <a:rPr lang="it-IT" dirty="0"/>
              <a:t>Trasforma il </a:t>
            </a:r>
            <a:r>
              <a:rPr lang="it-IT" b="1" dirty="0"/>
              <a:t>momento desiderato </a:t>
            </a:r>
            <a:r>
              <a:rPr lang="it-IT" dirty="0"/>
              <a:t>in una coppia da far generare al motore.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494C5A-EB44-4346-ABC0-F9361846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6" t="50717" r="21918" b="8000"/>
          <a:stretch/>
        </p:blipFill>
        <p:spPr>
          <a:xfrm>
            <a:off x="1413892" y="1641577"/>
            <a:ext cx="5760640" cy="1502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57A28A8-AA4F-4CAC-9431-3BE42F3144CD}"/>
              </a:ext>
            </a:extLst>
          </p:cNvPr>
          <p:cNvSpPr/>
          <p:nvPr/>
        </p:nvSpPr>
        <p:spPr>
          <a:xfrm>
            <a:off x="7606580" y="1484784"/>
            <a:ext cx="3769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Il controllo è assegnato a un sistema PID che prendendo l’errore rispetto all’obiettivo e tira fuori il momento desiderato per ottenere una stabilizzazione del sistema.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/>
              <p:nvPr/>
            </p:nvSpPr>
            <p:spPr>
              <a:xfrm>
                <a:off x="3782954" y="4149080"/>
                <a:ext cx="5221056" cy="3945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𝑚𝑙𝑔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54" y="4149080"/>
                <a:ext cx="5221056" cy="394532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/>
              <p:nvPr/>
            </p:nvSpPr>
            <p:spPr>
              <a:xfrm>
                <a:off x="1269876" y="4581128"/>
                <a:ext cx="105131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La formula si ottiene invertendo l’equazione di stato della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in funzione dell’ingresso, ovviamente è un blocco non lineare, con non linearità istantanea, ma </a:t>
                </a:r>
                <a:r>
                  <a:rPr lang="it-IT" b="1" dirty="0"/>
                  <a:t>la sua presenza linearizza l’intero sistema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4581128"/>
                <a:ext cx="10513168" cy="646331"/>
              </a:xfrm>
              <a:prstGeom prst="rect">
                <a:avLst/>
              </a:prstGeom>
              <a:blipFill>
                <a:blip r:embed="rId4"/>
                <a:stretch>
                  <a:fillRect l="-464" t="-5607" r="-522" b="-121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/>
              <p:nvPr/>
            </p:nvSpPr>
            <p:spPr>
              <a:xfrm>
                <a:off x="1269877" y="5229200"/>
                <a:ext cx="10585176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rappresenta il </a:t>
                </a:r>
                <a:r>
                  <a:rPr lang="it-IT" b="1" dirty="0"/>
                  <a:t>momento totale del sistema desiderato, </a:t>
                </a:r>
                <a:r>
                  <a:rPr lang="it-IT" dirty="0"/>
                  <a:t>che è calcolato dal PID, e con questo calcolo andiamo a trovare, mediante una retroazione dallo stato, la coppia </a:t>
                </a:r>
                <a:r>
                  <a:rPr lang="it-IT" b="1" dirty="0"/>
                  <a:t>u</a:t>
                </a:r>
                <a:r>
                  <a:rPr lang="it-IT" dirty="0"/>
                  <a:t> che lo realizza!</a:t>
                </a: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7" y="5229200"/>
                <a:ext cx="10585176" cy="646331"/>
              </a:xfrm>
              <a:prstGeom prst="rect">
                <a:avLst/>
              </a:prstGeom>
              <a:blipFill>
                <a:blip r:embed="rId5"/>
                <a:stretch>
                  <a:fillRect t="-5556" b="-120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/>
              <p:nvPr/>
            </p:nvSpPr>
            <p:spPr>
              <a:xfrm>
                <a:off x="1228252" y="5867980"/>
                <a:ext cx="4506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Sostituendo questa </a:t>
                </a:r>
                <a14:m>
                  <m:oMath xmlns:m="http://schemas.openxmlformats.org/officeDocument/2006/math"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nel sistema infatti:</a:t>
                </a:r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52" y="5867980"/>
                <a:ext cx="4506120" cy="369332"/>
              </a:xfrm>
              <a:prstGeom prst="rect">
                <a:avLst/>
              </a:prstGeom>
              <a:blipFill>
                <a:blip r:embed="rId6"/>
                <a:stretch>
                  <a:fillRect l="-1081" t="-1166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11FD70E-DA2F-4B1D-AE1B-AE6038D7AD84}"/>
                  </a:ext>
                </a:extLst>
              </p:cNvPr>
              <p:cNvSpPr/>
              <p:nvPr/>
            </p:nvSpPr>
            <p:spPr>
              <a:xfrm>
                <a:off x="1375658" y="6157872"/>
                <a:ext cx="8958927" cy="719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FF0000"/>
                                  </a:solidFill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  <m:r>
                            <a:rPr lang="it-IT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𝑚𝑙𝑔</m:t>
                              </m:r>
                            </m:sub>
                          </m:sSub>
                          <m:r>
                            <a:rPr lang="it-IT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t-IT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11FD70E-DA2F-4B1D-AE1B-AE6038D7A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58" y="6157872"/>
                <a:ext cx="8958927" cy="719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09081E6-08C9-4D4B-B43B-A59E93B2C328}"/>
              </a:ext>
            </a:extLst>
          </p:cNvPr>
          <p:cNvCxnSpPr>
            <a:cxnSpLocks/>
          </p:cNvCxnSpPr>
          <p:nvPr/>
        </p:nvCxnSpPr>
        <p:spPr>
          <a:xfrm>
            <a:off x="3214092" y="6237312"/>
            <a:ext cx="1224136" cy="442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A03D691-3B62-497A-814B-A9EB652D70DE}"/>
              </a:ext>
            </a:extLst>
          </p:cNvPr>
          <p:cNvCxnSpPr>
            <a:cxnSpLocks/>
          </p:cNvCxnSpPr>
          <p:nvPr/>
        </p:nvCxnSpPr>
        <p:spPr>
          <a:xfrm>
            <a:off x="7894612" y="6237312"/>
            <a:ext cx="1224136" cy="2214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87F318F-EECF-4E17-A16F-99E09AC564F3}"/>
              </a:ext>
            </a:extLst>
          </p:cNvPr>
          <p:cNvCxnSpPr>
            <a:cxnSpLocks/>
          </p:cNvCxnSpPr>
          <p:nvPr/>
        </p:nvCxnSpPr>
        <p:spPr>
          <a:xfrm flipV="1">
            <a:off x="4798268" y="6237312"/>
            <a:ext cx="720080" cy="52232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70A5BC1-4E3A-4BA4-A3F7-120B55CEB910}"/>
              </a:ext>
            </a:extLst>
          </p:cNvPr>
          <p:cNvCxnSpPr>
            <a:cxnSpLocks/>
          </p:cNvCxnSpPr>
          <p:nvPr/>
        </p:nvCxnSpPr>
        <p:spPr>
          <a:xfrm flipV="1">
            <a:off x="9334385" y="6076030"/>
            <a:ext cx="720080" cy="52232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F900671-3F6B-4AB1-B197-3735CB7AA3F3}"/>
              </a:ext>
            </a:extLst>
          </p:cNvPr>
          <p:cNvCxnSpPr>
            <a:cxnSpLocks/>
          </p:cNvCxnSpPr>
          <p:nvPr/>
        </p:nvCxnSpPr>
        <p:spPr>
          <a:xfrm flipV="1">
            <a:off x="2134360" y="6237312"/>
            <a:ext cx="215636" cy="5223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5E433E4-7729-4C46-9DF8-22329FA77770}"/>
              </a:ext>
            </a:extLst>
          </p:cNvPr>
          <p:cNvCxnSpPr>
            <a:cxnSpLocks/>
          </p:cNvCxnSpPr>
          <p:nvPr/>
        </p:nvCxnSpPr>
        <p:spPr>
          <a:xfrm flipV="1">
            <a:off x="7030516" y="6237312"/>
            <a:ext cx="269933" cy="28011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Velocità del disco nulla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Arrivati all’equilibrio angolare, non è affatto detto che la velocità del disco sia anch'essa nulla, anzi potrebbe tranquillamente essere vicino alla velocità limite del motore, ciò può portare a 2 possibili esiti:</a:t>
            </a:r>
          </a:p>
          <a:p>
            <a:pPr marL="342900" indent="-342900" algn="just">
              <a:buSzPct val="120000"/>
              <a:buBlip>
                <a:blip r:embed="rId2"/>
              </a:buBlip>
            </a:pPr>
            <a:r>
              <a:rPr lang="it-IT" dirty="0"/>
              <a:t>Un disturbo arriva nel lato «giusto» e per essere compensato necessita di una frenata</a:t>
            </a:r>
          </a:p>
          <a:p>
            <a:pPr marL="342900" indent="-342900" algn="just">
              <a:buSzPct val="120000"/>
              <a:buBlip>
                <a:blip r:embed="rId3"/>
              </a:buBlip>
            </a:pPr>
            <a:r>
              <a:rPr lang="it-IT" dirty="0"/>
              <a:t>Un disturbo arriva nel lato «sbagliato» e per essere compensato necessita di accelerare ulteriormente che porta il sistema in saturazione.</a:t>
            </a:r>
          </a:p>
          <a:p>
            <a:pPr algn="just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B5AD2-D547-4335-A1C7-FD8E31922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000" r="68752" b="16000"/>
          <a:stretch/>
        </p:blipFill>
        <p:spPr>
          <a:xfrm>
            <a:off x="1694938" y="3125049"/>
            <a:ext cx="4010551" cy="1323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E7CFAC-C200-44E4-A09C-B7CC2CA804EF}"/>
              </a:ext>
            </a:extLst>
          </p:cNvPr>
          <p:cNvSpPr txBox="1"/>
          <p:nvPr/>
        </p:nvSpPr>
        <p:spPr>
          <a:xfrm>
            <a:off x="5976348" y="3239343"/>
            <a:ext cx="540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compensare quindi questo problema si è deciso di aggiungere un secondo loop di controllo, che ha come obiettivo quello di rendere la velocità del disco nulla.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1D8767-71AA-49B2-B7EB-13C952B74B67}"/>
              </a:ext>
            </a:extLst>
          </p:cNvPr>
          <p:cNvSpPr/>
          <p:nvPr/>
        </p:nvSpPr>
        <p:spPr>
          <a:xfrm>
            <a:off x="1593436" y="4782984"/>
            <a:ext cx="978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Per fare ciò, banalmente «sposta» il punto di equilibrio nel lato in cui, per mantenere la posizione, bisogna rallentare.</a:t>
            </a:r>
          </a:p>
          <a:p>
            <a:pPr algn="just"/>
            <a:r>
              <a:rPr lang="it-IT" dirty="0"/>
              <a:t>Più lento è il disco minore è la compensazione, e più vicino al punto di equilibrio mi mantengo.</a:t>
            </a:r>
          </a:p>
        </p:txBody>
      </p:sp>
    </p:spTree>
    <p:extLst>
      <p:ext uri="{BB962C8B-B14F-4D97-AF65-F5344CB8AC3E}">
        <p14:creationId xmlns:p14="http://schemas.microsoft.com/office/powerpoint/2010/main" val="14526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E72827-042B-42B4-8A56-190508E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529409"/>
            <a:ext cx="9887154" cy="53285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650EA6D-B0C1-407C-920D-149F7671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sistema</a:t>
            </a:r>
          </a:p>
        </p:txBody>
      </p:sp>
    </p:spTree>
    <p:extLst>
      <p:ext uri="{BB962C8B-B14F-4D97-AF65-F5344CB8AC3E}">
        <p14:creationId xmlns:p14="http://schemas.microsoft.com/office/powerpoint/2010/main" val="35227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BDFCD20-8553-4898-BDDB-FE4B5863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457400"/>
            <a:ext cx="9961567" cy="5400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6FDE177-8CFE-436F-8F7D-CBC08C04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controllo</a:t>
            </a:r>
          </a:p>
        </p:txBody>
      </p:sp>
    </p:spTree>
    <p:extLst>
      <p:ext uri="{BB962C8B-B14F-4D97-AF65-F5344CB8AC3E}">
        <p14:creationId xmlns:p14="http://schemas.microsoft.com/office/powerpoint/2010/main" val="2261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113</TotalTime>
  <Words>607</Words>
  <Application>Microsoft Office PowerPoint</Application>
  <PresentationFormat>Personalizzato</PresentationFormat>
  <Paragraphs>43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Euphemia</vt:lpstr>
      <vt:lpstr>Matematica 16x9</vt:lpstr>
      <vt:lpstr>Simulare un sistema non lineare</vt:lpstr>
      <vt:lpstr>Dall’equilibrio delle forze allo spazio di stato</vt:lpstr>
      <vt:lpstr>Controllo di un sistema non lineare</vt:lpstr>
      <vt:lpstr>Obiettivo di controllo: Momento angolare</vt:lpstr>
      <vt:lpstr>Obiettivo di controllo: Braccio verticale</vt:lpstr>
      <vt:lpstr>Obiettivo di controllo: Velocità del disco nulla</vt:lpstr>
      <vt:lpstr>Simulazione partendo da 50°: sistema</vt:lpstr>
      <vt:lpstr>Simulazione partendo da 50°: controllo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19</cp:revision>
  <dcterms:created xsi:type="dcterms:W3CDTF">2020-01-10T14:09:03Z</dcterms:created>
  <dcterms:modified xsi:type="dcterms:W3CDTF">2020-01-15T10:52:50Z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