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3" r:id="rId12"/>
    <p:sldId id="274" r:id="rId13"/>
    <p:sldId id="283" r:id="rId14"/>
    <p:sldId id="284" r:id="rId1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vitti" initials="gv" lastIdx="1" clrIdx="0">
    <p:extLst>
      <p:ext uri="{19B8F6BF-5375-455C-9EA6-DF929625EA0E}">
        <p15:presenceInfo xmlns:p15="http://schemas.microsoft.com/office/powerpoint/2012/main" userId="S::gabriele.vitti@students.uniroma2.eu::9335417f-f4de-4d8c-a5a8-74595d5d7b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howGuides="1">
      <p:cViewPr varScale="1">
        <p:scale>
          <a:sx n="72" d="100"/>
          <a:sy n="72" d="100"/>
        </p:scale>
        <p:origin x="672" y="5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09/02/2020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Equazioni del moto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Pendolo inverso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A7722-5431-4284-8B48-5285F5CC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di </a:t>
            </a:r>
            <a:r>
              <a:rPr lang="it-IT" dirty="0" err="1"/>
              <a:t>Rayleigh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1786FC-2D2D-48E1-AF46-99267E805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La funzione di </a:t>
                </a:r>
                <a:r>
                  <a:rPr lang="it-IT" dirty="0" err="1"/>
                  <a:t>Rayleigh</a:t>
                </a:r>
                <a:r>
                  <a:rPr lang="it-IT" dirty="0"/>
                  <a:t> è una forma quadratica nelle velocità rappresentante l’energia dissipata dalle forze di attrito sul corpo preso in esame. La funzione di </a:t>
                </a:r>
                <a:r>
                  <a:rPr lang="it-IT" dirty="0" err="1"/>
                  <a:t>Rayleigh</a:t>
                </a:r>
                <a:r>
                  <a:rPr lang="it-IT" dirty="0"/>
                  <a:t> è definita 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D è l’energia dissipata dalle forze di attrito ed è una matrice definita positiva. Nel caso del pendolo inverso ho che: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(funzione di </a:t>
                </a:r>
                <a:r>
                  <a:rPr lang="it-IT" dirty="0" err="1"/>
                  <a:t>Rayleigh</a:t>
                </a:r>
                <a:r>
                  <a:rPr lang="it-IT" dirty="0"/>
                  <a:t> della barra)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/>
                  <a:t> (funzione di </a:t>
                </a:r>
                <a:r>
                  <a:rPr lang="it-IT" dirty="0" err="1"/>
                  <a:t>Rayleigh</a:t>
                </a:r>
                <a:r>
                  <a:rPr lang="it-IT" dirty="0"/>
                  <a:t> del disco)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1786FC-2D2D-48E1-AF46-99267E805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2"/>
                <a:stretch>
                  <a:fillRect l="-1246" t="-2088" r="-1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97ACE-A4D0-40E1-BA6F-CC072829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Equazione di Eulero-Lagrange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8B3F53-E325-4732-A642-7F5FB6E46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/>
                  <a:t>La conoscenza dell’energia cinetica e potenziale di un corpo oltre che della funzione di </a:t>
                </a:r>
                <a:r>
                  <a:rPr lang="it-IT" dirty="0" err="1"/>
                  <a:t>Rayleigh</a:t>
                </a:r>
                <a:r>
                  <a:rPr lang="it-IT" dirty="0"/>
                  <a:t> è necessaria per determinare le equazioni del moto dell’oggetto considerato, in questo caso del pendolo inverso.</a:t>
                </a:r>
              </a:p>
              <a:p>
                <a:pPr marL="0" indent="0">
                  <a:buNone/>
                </a:pPr>
                <a:r>
                  <a:rPr lang="it-IT" dirty="0"/>
                  <a:t>Indico con </a:t>
                </a:r>
                <a:r>
                  <a:rPr lang="it-IT" b="1" i="1" dirty="0"/>
                  <a:t>u</a:t>
                </a:r>
                <a:r>
                  <a:rPr lang="it-IT" dirty="0"/>
                  <a:t> un vettore di forze esercitate lungo le coordinate generalizzate, l’equazione di Eulero-Lagrange che mi permette di determinare l’equazione del moto è data da: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8B3F53-E325-4732-A642-7F5FB6E46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6" t="-3333" r="-18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5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31A06A-4866-4F22-998B-73499674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25152"/>
                <a:ext cx="10261616" cy="6632848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it-IT" dirty="0"/>
                  <a:t>L’equazione scritta nella diapositiva precedente ci permette di scrivere il modello di un qualsiasi sistema fisico.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it-IT" dirty="0"/>
                  <a:t>Più precisamente il 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it-IT" dirty="0"/>
                  <a:t> rappresenta le forze potenziali, di inerzia (dovute al fatto che l’oggetto si muove) e le forze apparenti; il 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</m:oMath>
                </a14:m>
                <a:r>
                  <a:rPr lang="it-IT" dirty="0"/>
                  <a:t> rappresenta le forze di attrito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dirty="0"/>
                  <a:t> come già detto, le forze esterne che, nella nostra analisi, considereremo scalari ed esercitate sia sulla barra che sul disco.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it-IT" dirty="0"/>
                  <a:t>Come si può vedere dalla formula, per effettuare il calcolo delle equazioni di Eulero-Lagrange è necessario ricavare la funzione Lagrangiana data dalla differenza dell’energia cinetica totale del corpo e dell’energia potenziale totale del corpo stesso.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31A06A-4866-4F22-998B-73499674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25152"/>
                <a:ext cx="10261616" cy="6632848"/>
              </a:xfrm>
              <a:blipFill>
                <a:blip r:embed="rId2"/>
                <a:stretch>
                  <a:fillRect l="-1188" t="-1011" r="-594" b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5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06F37E-15F3-4AE4-B76C-3E9A90DA5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0"/>
                <a:ext cx="9782801" cy="6858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La funzione Lagrangiana è data da: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E da un punto di vista dei calcoli relativi al pendolo inverso ho che: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𝑧𝑧𝐵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𝑧𝑧𝐷</m:t>
                              </m:r>
                            </m:sub>
                          </m:sSub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06F37E-15F3-4AE4-B76C-3E9A90DA5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0"/>
                <a:ext cx="9782801" cy="6858000"/>
              </a:xfrm>
              <a:blipFill>
                <a:blip r:embed="rId2"/>
                <a:stretch>
                  <a:fillRect l="-1246" t="-1511" r="-20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4B141-A88A-45B4-9D82-E8118D50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Equazioni del moto del pendolo inverso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CFD89A-7D91-4E05-84BD-D23C969C1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868" y="1483568"/>
                <a:ext cx="10513168" cy="519663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4000" dirty="0"/>
                  <a:t>Per ricavare le equazioni del moto del pendolo inverso devo calcolare le derivate che sono presenti nell’equazione di Eulero-Lagrange e, dopo aver fatto ciò, sono in grado di ricavare le equazioni del moto (o equazioni di Eulero-Lagrange) del pendolo inverso. Dopo aver fatto i calcoli ho che le equazioni del moto del pendolo inverso sono: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3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𝑧𝑧𝐵</m:t>
                                    </m:r>
                                  </m:sub>
                                </m:sSub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𝑧𝑧𝐷</m:t>
                                    </m:r>
                                  </m:sub>
                                </m:sSub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𝐵𝐶</m:t>
                                        </m:r>
                                      </m:sub>
                                    </m:s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𝑧𝑧𝐷</m:t>
                                    </m:r>
                                  </m:sub>
                                </m:sSub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30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it-IT" sz="3000" i="1">
                                                <a:latin typeface="Cambria Math" panose="02040503050406030204" pitchFamily="18" charset="0"/>
                                              </a:rPr>
                                              <m:t>𝐵𝐶</m:t>
                                            </m:r>
                                          </m:sub>
                                        </m:sSub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30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it-IT" sz="3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it-IT" sz="3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it-IT" sz="3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3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𝑧𝑧𝐷</m:t>
                                    </m:r>
                                  </m:sub>
                                </m:sSub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3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3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CFD89A-7D91-4E05-84BD-D23C969C1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1483568"/>
                <a:ext cx="10513168" cy="5196632"/>
              </a:xfrm>
              <a:blipFill>
                <a:blip r:embed="rId2"/>
                <a:stretch>
                  <a:fillRect l="-986" t="-821" r="-22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9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Rappresentazione grafica del pendolo</a:t>
            </a:r>
          </a:p>
          <a:p>
            <a:pPr rtl="0"/>
            <a:r>
              <a:rPr lang="it-IT" dirty="0"/>
              <a:t>Cinematica diretta con </a:t>
            </a:r>
            <a:r>
              <a:rPr lang="it-IT" dirty="0" err="1"/>
              <a:t>Denavit-Hartenberg</a:t>
            </a:r>
            <a:endParaRPr lang="it-IT" dirty="0"/>
          </a:p>
          <a:p>
            <a:pPr rtl="0"/>
            <a:r>
              <a:rPr lang="it-IT" dirty="0"/>
              <a:t>Energia cinetica</a:t>
            </a:r>
          </a:p>
          <a:p>
            <a:pPr rtl="0"/>
            <a:r>
              <a:rPr lang="it-IT" dirty="0"/>
              <a:t>Energia potenziale</a:t>
            </a:r>
          </a:p>
          <a:p>
            <a:pPr rtl="0"/>
            <a:r>
              <a:rPr lang="it-IT" dirty="0"/>
              <a:t>Funzione di </a:t>
            </a:r>
            <a:r>
              <a:rPr lang="it-IT" dirty="0" err="1"/>
              <a:t>Rayleigh</a:t>
            </a:r>
            <a:endParaRPr lang="it-IT" dirty="0"/>
          </a:p>
          <a:p>
            <a:pPr rtl="0"/>
            <a:r>
              <a:rPr lang="it-IT" dirty="0"/>
              <a:t>Equazione di Eulero-Lagrange</a:t>
            </a:r>
          </a:p>
          <a:p>
            <a:pPr rtl="0"/>
            <a:r>
              <a:rPr lang="it-IT" dirty="0"/>
              <a:t>Equazioni del moto del pendolo inverso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83794-B9C0-4CE3-BB9B-F7B9C38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grafica del pendolo</a:t>
            </a:r>
          </a:p>
        </p:txBody>
      </p:sp>
      <p:pic>
        <p:nvPicPr>
          <p:cNvPr id="5" name="Immagine 4" descr="Immagine che contiene decorato, aria, gioco, largo&#10;&#10;Descrizione generata automaticamente">
            <a:extLst>
              <a:ext uri="{FF2B5EF4-FFF2-40B4-BE49-F238E27FC236}">
                <a16:creationId xmlns:a16="http://schemas.microsoft.com/office/drawing/2014/main" id="{30ECB102-18F1-49F3-887D-9A89C826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18" y="1556792"/>
            <a:ext cx="9890337" cy="5123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E6E0661-F2BD-4B09-98BB-015A6BEC6F02}"/>
                  </a:ext>
                </a:extLst>
              </p:cNvPr>
              <p:cNvSpPr txBox="1"/>
              <p:nvPr/>
            </p:nvSpPr>
            <p:spPr>
              <a:xfrm>
                <a:off x="6526460" y="305966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E6E0661-F2BD-4B09-98BB-015A6BEC6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0" y="3059668"/>
                <a:ext cx="72008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C80ECC9-3A7B-40D3-84F4-8D8079D6F3F4}"/>
                  </a:ext>
                </a:extLst>
              </p:cNvPr>
              <p:cNvSpPr txBox="1"/>
              <p:nvPr/>
            </p:nvSpPr>
            <p:spPr>
              <a:xfrm>
                <a:off x="4870276" y="587727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C80ECC9-3A7B-40D3-84F4-8D8079D6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276" y="5877272"/>
                <a:ext cx="72008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ECD3771-8A81-4DBE-BD1B-A6357645B000}"/>
                  </a:ext>
                </a:extLst>
              </p:cNvPr>
              <p:cNvSpPr txBox="1"/>
              <p:nvPr/>
            </p:nvSpPr>
            <p:spPr>
              <a:xfrm>
                <a:off x="3934172" y="530120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ECD3771-8A81-4DBE-BD1B-A6357645B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72" y="5301208"/>
                <a:ext cx="72008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422D427-8EB4-4111-8E93-5060EE8BD926}"/>
                  </a:ext>
                </a:extLst>
              </p:cNvPr>
              <p:cNvSpPr txBox="1"/>
              <p:nvPr/>
            </p:nvSpPr>
            <p:spPr>
              <a:xfrm>
                <a:off x="4744618" y="465313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422D427-8EB4-4111-8E93-5060EE8B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618" y="4653136"/>
                <a:ext cx="72008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0030C6-EA35-4B74-9E2F-79808A687AC3}"/>
                  </a:ext>
                </a:extLst>
              </p:cNvPr>
              <p:cNvSpPr txBox="1"/>
              <p:nvPr/>
            </p:nvSpPr>
            <p:spPr>
              <a:xfrm>
                <a:off x="5734372" y="320368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𝐲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0030C6-EA35-4B74-9E2F-79808A68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72" y="3203684"/>
                <a:ext cx="720080" cy="369332"/>
              </a:xfrm>
              <a:prstGeom prst="rect">
                <a:avLst/>
              </a:prstGeom>
              <a:blipFill>
                <a:blip r:embed="rId7"/>
                <a:stretch>
                  <a:fillRect r="-2542"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A075803-E4AD-4D8F-B12E-0758643F8999}"/>
                  </a:ext>
                </a:extLst>
              </p:cNvPr>
              <p:cNvSpPr txBox="1"/>
              <p:nvPr/>
            </p:nvSpPr>
            <p:spPr>
              <a:xfrm>
                <a:off x="5337866" y="3995557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A075803-E4AD-4D8F-B12E-0758643F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66" y="3995557"/>
                <a:ext cx="1080120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6781A3A-ADA5-468D-8F80-D7CCEEB73758}"/>
                  </a:ext>
                </a:extLst>
              </p:cNvPr>
              <p:cNvSpPr txBox="1"/>
              <p:nvPr/>
            </p:nvSpPr>
            <p:spPr>
              <a:xfrm>
                <a:off x="5810314" y="474721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6781A3A-ADA5-468D-8F80-D7CCEEB7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14" y="4747210"/>
                <a:ext cx="72008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circolare in su 2">
            <a:extLst>
              <a:ext uri="{FF2B5EF4-FFF2-40B4-BE49-F238E27FC236}">
                <a16:creationId xmlns:a16="http://schemas.microsoft.com/office/drawing/2014/main" id="{45503D4A-C258-4BE2-B9B7-C0B89486BC93}"/>
              </a:ext>
            </a:extLst>
          </p:cNvPr>
          <p:cNvSpPr/>
          <p:nvPr/>
        </p:nvSpPr>
        <p:spPr>
          <a:xfrm rot="860291">
            <a:off x="4510236" y="6021288"/>
            <a:ext cx="1080120" cy="3644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Freccia circolare a sinistra 3">
            <a:extLst>
              <a:ext uri="{FF2B5EF4-FFF2-40B4-BE49-F238E27FC236}">
                <a16:creationId xmlns:a16="http://schemas.microsoft.com/office/drawing/2014/main" id="{F32C0978-2D34-421B-AB93-C074A4A52E38}"/>
              </a:ext>
            </a:extLst>
          </p:cNvPr>
          <p:cNvSpPr/>
          <p:nvPr/>
        </p:nvSpPr>
        <p:spPr>
          <a:xfrm rot="1411353">
            <a:off x="6857391" y="3920098"/>
            <a:ext cx="468705" cy="76538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1D7F178-B1B5-4C25-8CDA-8F4244FDAE18}"/>
                  </a:ext>
                </a:extLst>
              </p:cNvPr>
              <p:cNvSpPr txBox="1"/>
              <p:nvPr/>
            </p:nvSpPr>
            <p:spPr>
              <a:xfrm>
                <a:off x="7243334" y="3995556"/>
                <a:ext cx="579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1D7F178-B1B5-4C25-8CDA-8F4244FDA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34" y="3995556"/>
                <a:ext cx="579270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75CC60-A36A-45A0-9CF0-A9088B691781}"/>
                  </a:ext>
                </a:extLst>
              </p:cNvPr>
              <p:cNvSpPr txBox="1"/>
              <p:nvPr/>
            </p:nvSpPr>
            <p:spPr>
              <a:xfrm>
                <a:off x="4378891" y="6156012"/>
                <a:ext cx="594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it-IT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75CC60-A36A-45A0-9CF0-A9088B69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91" y="6156012"/>
                <a:ext cx="594422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DF285-7291-439C-9F52-5B54C9D4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Cinematica diretta con </a:t>
            </a:r>
            <a:r>
              <a:rPr lang="it-IT" dirty="0" err="1"/>
              <a:t>Denavit-Hartenberg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97EB54-97BD-4BBB-A0FB-CC022D22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/>
              <a:t>Il primo passo necessario per il calcolo delle equazioni del moto del pendolo inverso è, oltre fissare i sistemi di riferimento e le variabili di giunto (in questo caso sono due coordinate generalizzate che identificano una rotazione), calcolare la cinematica diretta di quest’ultimo (costituito da due corpi: una barra e un disco pieno).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dirty="0"/>
              <a:t>L’analisi del pendolo la effettuo in R</a:t>
            </a:r>
            <a:r>
              <a:rPr lang="it-IT" baseline="30000" dirty="0"/>
              <a:t>3</a:t>
            </a:r>
            <a:r>
              <a:rPr lang="it-IT" dirty="0"/>
              <a:t> e, considerando che il pendolo ha 2 GDL, avrò per </a:t>
            </a:r>
            <a:r>
              <a:rPr lang="it-IT" dirty="0" err="1"/>
              <a:t>Denavit-Hartenberg</a:t>
            </a:r>
            <a:r>
              <a:rPr lang="it-IT" dirty="0"/>
              <a:t> 3 sistemi di riferimento, due solidali ai corpi più uno inerziale(come si può vedere dall’immagine grafica del pendolo). Utilizzando le regole della notazione di D.- H. fisso i sistemi di riferimento e riesco a ricavare le equazioni della cinematica diretta della barra e del disco che saranno necessarie per il calcolo dell’energia cinetica dei due corpi.</a:t>
            </a:r>
          </a:p>
        </p:txBody>
      </p:sp>
    </p:spTree>
    <p:extLst>
      <p:ext uri="{BB962C8B-B14F-4D97-AF65-F5344CB8AC3E}">
        <p14:creationId xmlns:p14="http://schemas.microsoft.com/office/powerpoint/2010/main" val="32205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9AEB39-8BB5-47BF-AC3A-B4CB3C79C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/>
                  <a:t>In seguito ai calcoli si ricava la cinematica diretta della barra: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Q</a:t>
                </a:r>
                <a:r>
                  <a:rPr lang="it-IT" baseline="-25000" dirty="0"/>
                  <a:t>01 </a:t>
                </a:r>
                <a:r>
                  <a:rPr lang="it-IT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t-IT" dirty="0"/>
                                <m:t>0 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/>
                                <m:t>1 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baseline="-25000" dirty="0"/>
              </a:p>
              <a:p>
                <a:pPr marL="0" indent="0">
                  <a:buNone/>
                </a:pPr>
                <a:r>
                  <a:rPr lang="it-IT" dirty="0"/>
                  <a:t>e del disco: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Q</a:t>
                </a:r>
                <a:r>
                  <a:rPr lang="it-IT" baseline="-25000" dirty="0"/>
                  <a:t>02 </a:t>
                </a:r>
                <a:r>
                  <a:rPr lang="it-IT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N.B. la cinematica diretta è stata calcolata fissando l’origine del sistema di riferimento 1 e 2 nel baricentro dei rispettivi corpi (il perché è spiegato nel paragrafo dell’energia cinetica).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9AEB39-8BB5-47BF-AC3A-B4CB3C79C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  <a:blipFill>
                <a:blip r:embed="rId2"/>
                <a:stretch>
                  <a:fillRect l="-1308" t="-2352" r="-374" b="-14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3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380FD-4E99-4CA9-870E-B41CF672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Energia cinetica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FA253-0C59-4925-90BF-B425B2E06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L’energia cinetica di un corpo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 è definita come la somma di tre contributi: di pura traslazione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, di pura rotazione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misto. Fissando le origini dei sistemi di riferimento solidali alla barra e al disco nei rispettivi baricentri geometrici, ho che il contributo misto dell’energia cinetica è nullo e dunque i calcoli si semplificano. L’energia cinetica di un corpo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dirty="0"/>
                  <a:t> pertanto data 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𝑅𝐼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9FA253-0C59-4925-90BF-B425B2E06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6" t="-2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13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2AD175-A298-4082-AEB4-A94B23166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Nella formula precedente ho che: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dirty="0"/>
                  <a:t> rappresenta la massa del corpo considerato;</a:t>
                </a:r>
              </a:p>
              <a:p>
                <a:r>
                  <a:rPr lang="it-IT" dirty="0"/>
                  <a:t>d è un vettore 2x1 che ci dice la posizione del corpo rispetto al sistema di riferimento inerziale;</a:t>
                </a:r>
              </a:p>
              <a:p>
                <a:r>
                  <a:rPr lang="it-IT" dirty="0"/>
                  <a:t>R è una matrice 2x2 che ci dice l’orientamento del corpo rispetto al sistema di riferimento inerziale;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𝑅𝐼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dirty="0"/>
                  <a:t> è la matrice di inerzia rispetto al sistema di riferimento inerziale e poiché il corpo si muove rispetto al sistema di riferimento inerziale ho che I non è costante bensì dipende dal tempo;</a:t>
                </a:r>
              </a:p>
              <a:p>
                <a:r>
                  <a:rPr lang="it-IT" dirty="0">
                    <a:sym typeface="Symbol" panose="05050102010706020507" pitchFamily="18" charset="2"/>
                  </a:rPr>
                  <a:t> è il vettore della velocità angolare assunta dal corpo.</a:t>
                </a: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2AD175-A298-4082-AEB4-A94B2316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88640"/>
                <a:ext cx="9782801" cy="6480720"/>
              </a:xfrm>
              <a:blipFill>
                <a:blip r:embed="rId2"/>
                <a:stretch>
                  <a:fillRect l="-1495" t="-1693" r="-25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9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A5B0A0-2C37-4263-BC6B-8FB73A5EC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7908" y="116632"/>
                <a:ext cx="9782801" cy="66247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Nel caso analizzato del pendolo inverso ho che l’energia cinetica della barra è data 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𝑧𝑧𝐵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dirty="0"/>
                  <a:t>la massa della barra,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dirty="0"/>
                  <a:t>la lunghezza della barra,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dirty="0"/>
                  <a:t> la quantità costante di traslazione che mi ha permesso di spostare l’origine del sistema di riferimento della barra nel suo baricentro geometrico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𝑧𝑧𝐵</m:t>
                        </m:r>
                      </m:sub>
                    </m:sSub>
                  </m:oMath>
                </a14:m>
                <a:r>
                  <a:rPr lang="it-IT" dirty="0"/>
                  <a:t> è il momento di inerzia principale della barra.</a:t>
                </a:r>
              </a:p>
              <a:p>
                <a:pPr marL="0" indent="0">
                  <a:buNone/>
                </a:pPr>
                <a:r>
                  <a:rPr lang="it-IT" dirty="0"/>
                  <a:t>L’energia cinetica del disco è invece data 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𝑧𝑧𝐷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è </m:t>
                    </m:r>
                  </m:oMath>
                </a14:m>
                <a:r>
                  <a:rPr lang="it-IT" dirty="0"/>
                  <a:t>la massa del disco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it-IT" dirty="0"/>
                  <a:t> è il momento di inerzia principale del disco.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A5B0A0-2C37-4263-BC6B-8FB73A5EC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7908" y="116632"/>
                <a:ext cx="9782801" cy="6624736"/>
              </a:xfrm>
              <a:blipFill>
                <a:blip r:embed="rId2"/>
                <a:stretch>
                  <a:fillRect l="-1309" t="-1564" r="-27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C60E2-D9F7-4D07-B110-C8CAA6F7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Energia potenziale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8757F9-7FE9-455F-AF54-93523618D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/>
                  <a:t>L’energia potenziale di un corpo rigido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è</m:t>
                    </m:r>
                  </m:oMath>
                </a14:m>
                <a:r>
                  <a:rPr lang="it-IT" dirty="0"/>
                  <a:t> data da: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/>
                  <a:t>dove g è il vettore di gravità nel sistema di riferimento inerziale.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/>
                  <a:t>Nel caso del pendolo inverso ho che l’energia potenziale della barra è pari 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/>
                  <a:t>Mentre l’energia potenziale del disco è pari 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8757F9-7FE9-455F-AF54-93523618D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257800"/>
              </a:xfrm>
              <a:blipFill>
                <a:blip r:embed="rId2"/>
                <a:stretch>
                  <a:fillRect l="-1246" t="-13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3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318</TotalTime>
  <Words>1063</Words>
  <Application>Microsoft Office PowerPoint</Application>
  <PresentationFormat>Personalizzato</PresentationFormat>
  <Paragraphs>83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Euphemia</vt:lpstr>
      <vt:lpstr>Matematica 16x9</vt:lpstr>
      <vt:lpstr>Equazioni del moto</vt:lpstr>
      <vt:lpstr>Presentazione standard di PowerPoint</vt:lpstr>
      <vt:lpstr>Rappresentazione grafica del pendolo</vt:lpstr>
      <vt:lpstr>Cinematica diretta con Denavit-Hartenberg</vt:lpstr>
      <vt:lpstr>Presentazione standard di PowerPoint</vt:lpstr>
      <vt:lpstr>Energia cinetica</vt:lpstr>
      <vt:lpstr>Presentazione standard di PowerPoint</vt:lpstr>
      <vt:lpstr>Presentazione standard di PowerPoint</vt:lpstr>
      <vt:lpstr>Energia potenziale</vt:lpstr>
      <vt:lpstr>Funzione di Rayleigh</vt:lpstr>
      <vt:lpstr>Equazione di Eulero-Lagrange</vt:lpstr>
      <vt:lpstr>Presentazione standard di PowerPoint</vt:lpstr>
      <vt:lpstr>Presentazione standard di PowerPoint</vt:lpstr>
      <vt:lpstr>Equazioni del moto del pendolo inverso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gabriele vitti</cp:lastModifiedBy>
  <cp:revision>53</cp:revision>
  <dcterms:created xsi:type="dcterms:W3CDTF">2020-01-10T14:09:03Z</dcterms:created>
  <dcterms:modified xsi:type="dcterms:W3CDTF">2020-02-09T16:11:46Z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