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8" r:id="rId3"/>
    <p:sldId id="292" r:id="rId4"/>
    <p:sldId id="289" r:id="rId5"/>
    <p:sldId id="290" r:id="rId6"/>
    <p:sldId id="291" r:id="rId7"/>
    <p:sldId id="293" r:id="rId8"/>
  </p:sldIdLst>
  <p:sldSz cx="12188825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-149" y="-68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EF8A9-CFB5-40C0-BAE2-5B4633EC9F63}" type="datetime1">
              <a:rPr lang="it-IT" smtClean="0"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9F431D3-F76B-41A6-8072-4F6D884C46F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647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15/01/2020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cku/nI2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Sensori di feedback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90" y="1988840"/>
            <a:ext cx="7440119" cy="48618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26577B-5CA4-41E0-B793-D891DE3F3A87}"/>
              </a:ext>
            </a:extLst>
          </p:cNvPr>
          <p:cNvSpPr txBox="1"/>
          <p:nvPr/>
        </p:nvSpPr>
        <p:spPr>
          <a:xfrm>
            <a:off x="1341884" y="605874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Per poter leggere posizione e velocità del motore utilizziamo un encoder magnetico collegato all’asse di rotazione del motore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28E44A-0664-46DF-ABE6-74B733C96826}"/>
              </a:ext>
            </a:extLst>
          </p:cNvPr>
          <p:cNvSpPr txBox="1"/>
          <p:nvPr/>
        </p:nvSpPr>
        <p:spPr>
          <a:xfrm>
            <a:off x="1341884" y="1252205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Possiamo vedere le forme d’onda generate da due sensori sfasati tra di loro di 90°.</a:t>
            </a:r>
          </a:p>
          <a:p>
            <a:pPr algn="just"/>
            <a:r>
              <a:rPr lang="it-IT" dirty="0"/>
              <a:t>Confrontando il segnale nuovo con il precedente è quindi possibile capire se si è rimasti fermi o se ci si è mossi, e in quale direzione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/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Tenendo il conto dei passi eseguiti, e facendo ogni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dirty="0"/>
                  <a:t> </a:t>
                </a:r>
                <a:r>
                  <a:rPr lang="it-IT" b="1" dirty="0"/>
                  <a:t>COSTANTE </a:t>
                </a:r>
                <a:r>
                  <a:rPr lang="it-IT" dirty="0"/>
                  <a:t>la sottrazione tra nuovo e vecchio, si esegue di fatto una derivazione all’indietro di Eulero e si po’ ricavare la velocità media nel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697AD27-42C5-4B36-A5E8-8939E27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800619"/>
                <a:ext cx="4608512" cy="1477328"/>
              </a:xfrm>
              <a:prstGeom prst="rect">
                <a:avLst/>
              </a:prstGeom>
              <a:blipFill>
                <a:blip r:embed="rId3"/>
                <a:stretch>
                  <a:fillRect l="-1058" t="-2469" r="-1190" b="-4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3BF6E-2F44-419F-87F9-C3169C3C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46365"/>
            <a:ext cx="9782801" cy="64633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Misurare il disco: gli Encoder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059663"/>
            <a:ext cx="6931625" cy="45295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DE5FE8-14F5-4417-B4F3-2C2C117A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922412"/>
            <a:ext cx="335887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18F283-32C9-4DDE-B9E6-D161D717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69" y="1124744"/>
            <a:ext cx="9631119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D7CC04-61BD-48EC-8AF7-71ECF10B800D}"/>
              </a:ext>
            </a:extLst>
          </p:cNvPr>
          <p:cNvSpPr txBox="1"/>
          <p:nvPr/>
        </p:nvSpPr>
        <p:spPr>
          <a:xfrm>
            <a:off x="1197868" y="793972"/>
            <a:ext cx="1010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Utilizziamo l’accelerometro per misurare la direzione della forza di gravità</a:t>
            </a:r>
          </a:p>
          <a:p>
            <a:pPr algn="just"/>
            <a:endParaRPr lang="it-IT" dirty="0"/>
          </a:p>
          <a:p>
            <a:r>
              <a:rPr lang="it-IT" dirty="0"/>
              <a:t>Nella fattispecie siamo interessati non al modulo della gravità, bensì all’angolo che si viene a formare sul piano XY, con riferimento a X per avere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1337E18-7093-4471-B9EE-EBE3ABD15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86" y="2107754"/>
            <a:ext cx="6820852" cy="3705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32F579-834E-4279-8155-A44E80E03371}"/>
              </a:ext>
            </a:extLst>
          </p:cNvPr>
          <p:cNvSpPr txBox="1"/>
          <p:nvPr/>
        </p:nvSpPr>
        <p:spPr>
          <a:xfrm>
            <a:off x="1197868" y="6165304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caso fossimo interessati alla velocità angolare, basterebbe leggere il giroscopio nell’asse Z</a:t>
            </a:r>
          </a:p>
        </p:txBody>
      </p:sp>
    </p:spTree>
    <p:extLst>
      <p:ext uri="{BB962C8B-B14F-4D97-AF65-F5344CB8AC3E}">
        <p14:creationId xmlns:p14="http://schemas.microsoft.com/office/powerpoint/2010/main" val="27818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B0E81-9B44-442B-9E43-9A8A313B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7586"/>
            <a:ext cx="10106361" cy="652933"/>
          </a:xfrm>
        </p:spPr>
        <p:txBody>
          <a:bodyPr>
            <a:normAutofit/>
          </a:bodyPr>
          <a:lstStyle/>
          <a:p>
            <a:r>
              <a:rPr lang="it-IT" dirty="0"/>
              <a:t>Misurare il Braccio: l’Accelerometro/Giroscopio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27A4168-B539-4D2E-989E-E472302B9CCF}"/>
              </a:ext>
            </a:extLst>
          </p:cNvPr>
          <p:cNvSpPr txBox="1"/>
          <p:nvPr/>
        </p:nvSpPr>
        <p:spPr>
          <a:xfrm>
            <a:off x="1269876" y="908720"/>
            <a:ext cx="105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comunicare con il chip è necessario utilizzare lo standard di comunicazione seriale I2C, unico problema di questo sistema è la libreria Arduino di default….</a:t>
            </a:r>
          </a:p>
          <a:p>
            <a:r>
              <a:rPr lang="it-IT" dirty="0"/>
              <a:t>Nella fattispecie le sue criticità sono: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Incompatibilità con l’uso durante la gestione di altri interrupt nel sistema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Estremamente pesante e lenta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Poco flessibile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Consumo di memoria spaventoso</a:t>
            </a:r>
          </a:p>
          <a:p>
            <a:endParaRPr lang="it-IT" dirty="0"/>
          </a:p>
          <a:p>
            <a:r>
              <a:rPr lang="it-IT" dirty="0"/>
              <a:t>Per risolvere tutti questi </a:t>
            </a:r>
            <a:r>
              <a:rPr lang="it-IT" b="1" dirty="0"/>
              <a:t>GRAVI</a:t>
            </a:r>
            <a:r>
              <a:rPr lang="it-IT" dirty="0"/>
              <a:t> problemi siamo andati alla ricerca di un’altra libreria di controllo.</a:t>
            </a:r>
          </a:p>
          <a:p>
            <a:r>
              <a:rPr lang="it-IT" dirty="0"/>
              <a:t>La nostra scelta è caduta sulla libreria «NI2C» reperita </a:t>
            </a:r>
            <a:r>
              <a:rPr lang="it-IT" dirty="0">
                <a:hlinkClick r:id="rId3"/>
              </a:rPr>
              <a:t>https://github.com/nitacku/nI2C</a:t>
            </a:r>
            <a:r>
              <a:rPr lang="it-IT" dirty="0"/>
              <a:t>.</a:t>
            </a:r>
          </a:p>
          <a:p>
            <a:r>
              <a:rPr lang="it-IT" dirty="0"/>
              <a:t>Tra i suoi punti di forza:</a:t>
            </a:r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Libreria interrupt-</a:t>
            </a:r>
            <a:r>
              <a:rPr lang="it-IT" dirty="0" err="1"/>
              <a:t>safe</a:t>
            </a:r>
            <a:endParaRPr lang="it-IT" dirty="0"/>
          </a:p>
          <a:p>
            <a:pPr marL="285750" indent="-285750">
              <a:buBlip>
                <a:blip r:embed="rId4"/>
              </a:buBlip>
            </a:pPr>
            <a:r>
              <a:rPr lang="it-IT" dirty="0"/>
              <a:t>Codice di gestione estremamente ridotto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Libreria </a:t>
            </a:r>
            <a:r>
              <a:rPr lang="it-IT" b="1" dirty="0"/>
              <a:t>bloccante</a:t>
            </a:r>
            <a:r>
              <a:rPr lang="it-IT" dirty="0"/>
              <a:t> nell’esecuzione del codice</a:t>
            </a:r>
          </a:p>
          <a:p>
            <a:r>
              <a:rPr lang="it-IT" dirty="0"/>
              <a:t>Nonostante l’ultimo punto, abbiamo sfruttato l’uscita in interrupt della MPU6050, per avviare la comunicazione solo quando i dati sono disponibili, così da ridurre al minimo questo tempo morto.</a:t>
            </a:r>
          </a:p>
        </p:txBody>
      </p:sp>
    </p:spTree>
    <p:extLst>
      <p:ext uri="{BB962C8B-B14F-4D97-AF65-F5344CB8AC3E}">
        <p14:creationId xmlns:p14="http://schemas.microsoft.com/office/powerpoint/2010/main" val="30168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FF6A392-6396-45D3-9076-9D85F9C7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58833"/>
            <a:ext cx="9433048" cy="67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2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matematica con Pi greco (widescreen)</Template>
  <TotalTime>115</TotalTime>
  <Words>340</Words>
  <Application>Microsoft Office PowerPoint</Application>
  <PresentationFormat>Personalizzato</PresentationFormat>
  <Paragraphs>30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Euphemia</vt:lpstr>
      <vt:lpstr>Matematica 16x9</vt:lpstr>
      <vt:lpstr>Sensori di feedback</vt:lpstr>
      <vt:lpstr>Misurare il disco: gli Encoder</vt:lpstr>
      <vt:lpstr>Misurare il disco: gli Encoder</vt:lpstr>
      <vt:lpstr>Misurare il Braccio: l’Accelerometro/Giroscopio</vt:lpstr>
      <vt:lpstr>Misurare il Braccio: l’Accelerometro/Giroscopio</vt:lpstr>
      <vt:lpstr>Misurare il Braccio: l’Accelerometro/Giroscopio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Emanuele Alfano</dc:creator>
  <cp:lastModifiedBy>Emanuele Alfano</cp:lastModifiedBy>
  <cp:revision>13</cp:revision>
  <dcterms:created xsi:type="dcterms:W3CDTF">2020-01-10T14:09:03Z</dcterms:created>
  <dcterms:modified xsi:type="dcterms:W3CDTF">2020-01-15T15:23:28Z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