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88" r:id="rId3"/>
    <p:sldId id="292" r:id="rId4"/>
    <p:sldId id="289" r:id="rId5"/>
    <p:sldId id="290" r:id="rId6"/>
    <p:sldId id="291" r:id="rId7"/>
    <p:sldId id="293" r:id="rId8"/>
  </p:sldIdLst>
  <p:sldSz cx="12188825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Stile chiaro 2 - Color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85" d="100"/>
          <a:sy n="85" d="100"/>
        </p:scale>
        <p:origin x="590" y="7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1" d="100"/>
          <a:sy n="91" d="100"/>
        </p:scale>
        <p:origin x="375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AEF8A9-CFB5-40C0-BAE2-5B4633EC9F63}" type="datetime1">
              <a:rPr lang="it-IT" smtClean="0"/>
              <a:t>08/02/2020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9F431D3-F76B-41A6-8072-4F6D884C46F8}" type="datetime1">
              <a:rPr lang="it-IT" smtClean="0"/>
              <a:pPr/>
              <a:t>08/02/2020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6477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2" name="Rettangolo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13" name="Connettore dirit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15" name="Connettore dirit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 greco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2DBDC9-B003-41F0-B8B2-2F0AA2C1B651}" type="datetime1">
              <a:rPr lang="it-IT" smtClean="0"/>
              <a:pPr/>
              <a:t>08/02/2020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E64E86-02CD-4AD8-8F6E-73FB87F29031}" type="datetime1">
              <a:rPr lang="it-IT" smtClean="0"/>
              <a:pPr/>
              <a:t>08/02/2020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11" name="Connettore dirit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 greco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884175-B988-418C-8366-CD8114C73802}" type="datetime1">
              <a:rPr lang="it-IT" smtClean="0"/>
              <a:pPr/>
              <a:t>08/02/2020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EF584B-7CE1-48A1-AB7A-1EEAB5F615CD}" type="datetime1">
              <a:rPr lang="it-IT" smtClean="0"/>
              <a:pPr/>
              <a:t>08/02/2020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0" name="Rettango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4" name="Rettango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1" name="Rettangolo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22" name="Connettore dirit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8" name="Pi greco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23" name="Connettore dirit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7" name="Rettango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8" name="Rettango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9" name="Rettango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30" name="Rettango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31" name="Connettore dirit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33" name="Connettore dirit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956552-D53A-4557-8C38-42CBEA2EE1F9}" type="datetime1">
              <a:rPr lang="it-IT" smtClean="0"/>
              <a:pPr/>
              <a:t>08/02/2020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68A04E6-3A63-4A5D-901F-B7E0EE19AFD7}" type="datetime1">
              <a:rPr lang="it-IT" smtClean="0"/>
              <a:pPr/>
              <a:t>08/02/2020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9D5404-FB42-4B9E-BE7A-7821366B0BBC}" type="datetime1">
              <a:rPr lang="it-IT" smtClean="0"/>
              <a:pPr/>
              <a:t>08/02/2020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A63B92F-6927-4909-8675-8FB028AE3CD8}" type="datetime1">
              <a:rPr lang="it-IT" smtClean="0"/>
              <a:pPr/>
              <a:t>08/02/2020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6" name="Rettango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cxnSp>
        <p:nvCxnSpPr>
          <p:cNvPr id="7" name="Connettore dirit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CB5D043-5A31-4D67-9FB4-6681AB6A05C6}" type="datetime1">
              <a:rPr lang="it-IT" smtClean="0"/>
              <a:pPr/>
              <a:t>08/02/2020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6764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2133600"/>
            <a:ext cx="3293422" cy="40386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44B99B-722F-4DC5-AC4D-948C49352303}" type="datetime1">
              <a:rPr lang="it-IT" smtClean="0"/>
              <a:pPr/>
              <a:t>08/02/2020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6764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74240" y="2133600"/>
            <a:ext cx="3293422" cy="40386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39C2E7C-B484-43C6-BE81-E8A28A90F8D9}" type="datetime1">
              <a:rPr lang="it-IT" smtClean="0"/>
              <a:pPr/>
              <a:t>08/02/2020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3" name="Rettangolo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 greco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16" name="Connettore dirit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62DE71F0-C68A-46D7-94E0-C7A236B6AC63}" type="datetime1">
              <a:rPr lang="it-IT" smtClean="0"/>
              <a:pPr/>
              <a:t>08/02/2020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tacku/nI2C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/>
              <a:t>Sensori di feedback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93BF6E-2F44-419F-87F9-C3169C3C5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8" y="46365"/>
            <a:ext cx="9782801" cy="646331"/>
          </a:xfrm>
        </p:spPr>
        <p:txBody>
          <a:bodyPr>
            <a:normAutofit/>
          </a:bodyPr>
          <a:lstStyle/>
          <a:p>
            <a:pPr algn="just"/>
            <a:r>
              <a:rPr lang="it-IT" dirty="0"/>
              <a:t>Misurare il disco: gli Encoder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790" y="1988840"/>
            <a:ext cx="7440119" cy="486186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626577B-5CA4-41E0-B793-D891DE3F3A87}"/>
              </a:ext>
            </a:extLst>
          </p:cNvPr>
          <p:cNvSpPr txBox="1"/>
          <p:nvPr/>
        </p:nvSpPr>
        <p:spPr>
          <a:xfrm>
            <a:off x="1341884" y="605874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Per poter leggere posizione e velocità del motore utilizziamo un encoder magnetico collegato all’asse di rotazione del motore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428E44A-0664-46DF-ABE6-74B733C96826}"/>
              </a:ext>
            </a:extLst>
          </p:cNvPr>
          <p:cNvSpPr txBox="1"/>
          <p:nvPr/>
        </p:nvSpPr>
        <p:spPr>
          <a:xfrm>
            <a:off x="1341884" y="1252205"/>
            <a:ext cx="9217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Possiamo vedere le forme d’onda generate da due sensori sfasati tra di loro di 90°.</a:t>
            </a:r>
          </a:p>
          <a:p>
            <a:pPr algn="just"/>
            <a:r>
              <a:rPr lang="it-IT" dirty="0"/>
              <a:t>Confrontando il segnale nuovo con il precedente è quindi possibile capire se si è rimasti fermi o se ci si è mossi, e in quale direzione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5697AD27-42C5-4B36-A5E8-8939E27D04DF}"/>
                  </a:ext>
                </a:extLst>
              </p:cNvPr>
              <p:cNvSpPr txBox="1"/>
              <p:nvPr/>
            </p:nvSpPr>
            <p:spPr>
              <a:xfrm>
                <a:off x="1341884" y="3800619"/>
                <a:ext cx="460851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dirty="0"/>
                  <a:t>Tenendo il conto dei passi eseguiti, e facendo ogni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it-IT" dirty="0"/>
                  <a:t> </a:t>
                </a:r>
                <a:r>
                  <a:rPr lang="it-IT" b="1" dirty="0"/>
                  <a:t>COSTANTE </a:t>
                </a:r>
                <a:r>
                  <a:rPr lang="it-IT" dirty="0"/>
                  <a:t>la sottrazione tra nuovo e vecchio, si esegue di fatto una derivazione all’indietro di Eulero e </a:t>
                </a:r>
                <a:r>
                  <a:rPr lang="it-IT"/>
                  <a:t>si può </a:t>
                </a:r>
                <a:r>
                  <a:rPr lang="it-IT" dirty="0"/>
                  <a:t>ricavare la velocità media nel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it-IT" b="1" dirty="0"/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5697AD27-42C5-4B36-A5E8-8939E27D0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884" y="3800619"/>
                <a:ext cx="4608512" cy="1477328"/>
              </a:xfrm>
              <a:prstGeom prst="rect">
                <a:avLst/>
              </a:prstGeom>
              <a:blipFill>
                <a:blip r:embed="rId3"/>
                <a:stretch>
                  <a:fillRect l="-1058" t="-2469" r="-1190" b="-49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159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93BF6E-2F44-419F-87F9-C3169C3C5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8" y="46365"/>
            <a:ext cx="9782801" cy="646331"/>
          </a:xfrm>
        </p:spPr>
        <p:txBody>
          <a:bodyPr>
            <a:normAutofit/>
          </a:bodyPr>
          <a:lstStyle/>
          <a:p>
            <a:pPr algn="just"/>
            <a:r>
              <a:rPr lang="it-IT" dirty="0"/>
              <a:t>Misurare il disco: gli Encoder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284" y="1059663"/>
            <a:ext cx="6931625" cy="452957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FDE5FE8-14F5-4417-B4F3-2C2C117A3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876" y="922412"/>
            <a:ext cx="3358875" cy="50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8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EB0E81-9B44-442B-9E43-9A8A313B1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8" y="27586"/>
            <a:ext cx="10106361" cy="652933"/>
          </a:xfrm>
        </p:spPr>
        <p:txBody>
          <a:bodyPr>
            <a:normAutofit/>
          </a:bodyPr>
          <a:lstStyle/>
          <a:p>
            <a:r>
              <a:rPr lang="it-IT" dirty="0"/>
              <a:t>Misurare il Braccio: l’Accelerometro/Giroscopio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D18F283-32C9-4DDE-B9E6-D161D7170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669" y="1124744"/>
            <a:ext cx="9631119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9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EB0E81-9B44-442B-9E43-9A8A313B1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8" y="27586"/>
            <a:ext cx="10106361" cy="652933"/>
          </a:xfrm>
        </p:spPr>
        <p:txBody>
          <a:bodyPr>
            <a:normAutofit/>
          </a:bodyPr>
          <a:lstStyle/>
          <a:p>
            <a:r>
              <a:rPr lang="it-IT" dirty="0"/>
              <a:t>Misurare il Braccio: l’Accelerometro/Giroscopio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4D7CC04-61BD-48EC-8AF7-71ECF10B800D}"/>
              </a:ext>
            </a:extLst>
          </p:cNvPr>
          <p:cNvSpPr txBox="1"/>
          <p:nvPr/>
        </p:nvSpPr>
        <p:spPr>
          <a:xfrm>
            <a:off x="1197868" y="793972"/>
            <a:ext cx="10106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Utilizziamo l’accelerometro per misurare la direzione della forza di gravità</a:t>
            </a:r>
          </a:p>
          <a:p>
            <a:pPr algn="just"/>
            <a:endParaRPr lang="it-IT" dirty="0"/>
          </a:p>
          <a:p>
            <a:r>
              <a:rPr lang="it-IT" dirty="0"/>
              <a:t>Nella fattispecie siamo interessati non al modulo della gravità, bensì all’angolo che si viene a formare sul piano XY, con riferimento a X per avere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1337E18-7093-4471-B9EE-EBE3ABD15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986" y="2107754"/>
            <a:ext cx="6820852" cy="370574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C32F579-834E-4279-8155-A44E80E03371}"/>
              </a:ext>
            </a:extLst>
          </p:cNvPr>
          <p:cNvSpPr txBox="1"/>
          <p:nvPr/>
        </p:nvSpPr>
        <p:spPr>
          <a:xfrm>
            <a:off x="1197868" y="6165304"/>
            <a:ext cx="993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caso fossimo interessati alla velocità angolare, basterebbe leggere il giroscopio nell’asse Z</a:t>
            </a:r>
          </a:p>
        </p:txBody>
      </p:sp>
    </p:spTree>
    <p:extLst>
      <p:ext uri="{BB962C8B-B14F-4D97-AF65-F5344CB8AC3E}">
        <p14:creationId xmlns:p14="http://schemas.microsoft.com/office/powerpoint/2010/main" val="278183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EB0E81-9B44-442B-9E43-9A8A313B1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8" y="27586"/>
            <a:ext cx="10106361" cy="652933"/>
          </a:xfrm>
        </p:spPr>
        <p:txBody>
          <a:bodyPr>
            <a:normAutofit/>
          </a:bodyPr>
          <a:lstStyle/>
          <a:p>
            <a:r>
              <a:rPr lang="it-IT" dirty="0"/>
              <a:t>Misurare il Braccio: l’Accelerometro/Giroscopio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27A4168-B539-4D2E-989E-E472302B9CCF}"/>
              </a:ext>
            </a:extLst>
          </p:cNvPr>
          <p:cNvSpPr txBox="1"/>
          <p:nvPr/>
        </p:nvSpPr>
        <p:spPr>
          <a:xfrm>
            <a:off x="1269876" y="908720"/>
            <a:ext cx="105851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comunicare con il chip è necessario utilizzare lo standard di comunicazione seriale I2C, unico problema di questo sistema è la libreria Arduino di default….</a:t>
            </a:r>
          </a:p>
          <a:p>
            <a:r>
              <a:rPr lang="it-IT" dirty="0"/>
              <a:t>Nella fattispecie le sue criticità sono:</a:t>
            </a:r>
          </a:p>
          <a:p>
            <a:pPr marL="285750" indent="-285750">
              <a:buBlip>
                <a:blip r:embed="rId2"/>
              </a:buBlip>
            </a:pPr>
            <a:r>
              <a:rPr lang="it-IT" dirty="0"/>
              <a:t>Libreria </a:t>
            </a:r>
            <a:r>
              <a:rPr lang="it-IT" b="1" dirty="0"/>
              <a:t>bloccante</a:t>
            </a:r>
            <a:r>
              <a:rPr lang="it-IT" dirty="0"/>
              <a:t> nell’esecuzione del codice</a:t>
            </a:r>
          </a:p>
          <a:p>
            <a:pPr marL="285750" indent="-285750">
              <a:buBlip>
                <a:blip r:embed="rId2"/>
              </a:buBlip>
            </a:pPr>
            <a:r>
              <a:rPr lang="it-IT" dirty="0"/>
              <a:t>Incompatibilità con l’uso durante la gestione di altri interrupt nel sistema</a:t>
            </a:r>
          </a:p>
          <a:p>
            <a:pPr marL="285750" indent="-285750">
              <a:buBlip>
                <a:blip r:embed="rId2"/>
              </a:buBlip>
            </a:pPr>
            <a:r>
              <a:rPr lang="it-IT" dirty="0"/>
              <a:t>Estremamente pesante e lenta</a:t>
            </a:r>
          </a:p>
          <a:p>
            <a:pPr marL="285750" indent="-285750">
              <a:buBlip>
                <a:blip r:embed="rId2"/>
              </a:buBlip>
            </a:pPr>
            <a:r>
              <a:rPr lang="it-IT" dirty="0"/>
              <a:t>Poco flessibile</a:t>
            </a:r>
          </a:p>
          <a:p>
            <a:pPr marL="285750" indent="-285750">
              <a:buBlip>
                <a:blip r:embed="rId2"/>
              </a:buBlip>
            </a:pPr>
            <a:r>
              <a:rPr lang="it-IT" dirty="0"/>
              <a:t>Consumo di memoria spaventoso</a:t>
            </a:r>
          </a:p>
          <a:p>
            <a:endParaRPr lang="it-IT" dirty="0"/>
          </a:p>
          <a:p>
            <a:r>
              <a:rPr lang="it-IT" dirty="0"/>
              <a:t>Per risolvere tutti questi </a:t>
            </a:r>
            <a:r>
              <a:rPr lang="it-IT" b="1" dirty="0"/>
              <a:t>GRAVI</a:t>
            </a:r>
            <a:r>
              <a:rPr lang="it-IT" dirty="0"/>
              <a:t> problemi siamo andati alla ricerca di un’altra libreria di controllo.</a:t>
            </a:r>
          </a:p>
          <a:p>
            <a:r>
              <a:rPr lang="it-IT" dirty="0"/>
              <a:t>La nostra scelta è caduta sulla libreria «NI2C» reperita </a:t>
            </a:r>
            <a:r>
              <a:rPr lang="it-IT" dirty="0">
                <a:hlinkClick r:id="rId3"/>
              </a:rPr>
              <a:t>https://github.com/nitacku/nI2C</a:t>
            </a:r>
            <a:r>
              <a:rPr lang="it-IT" dirty="0"/>
              <a:t>.</a:t>
            </a:r>
          </a:p>
          <a:p>
            <a:r>
              <a:rPr lang="it-IT" dirty="0"/>
              <a:t>Tra i suoi punti di forza:</a:t>
            </a:r>
          </a:p>
          <a:p>
            <a:pPr marL="285750" indent="-285750">
              <a:buBlip>
                <a:blip r:embed="rId4"/>
              </a:buBlip>
            </a:pPr>
            <a:r>
              <a:rPr lang="it-IT" dirty="0"/>
              <a:t>Libreria interrupt-</a:t>
            </a:r>
            <a:r>
              <a:rPr lang="it-IT" dirty="0" err="1"/>
              <a:t>safe</a:t>
            </a:r>
            <a:endParaRPr lang="it-IT" dirty="0"/>
          </a:p>
          <a:p>
            <a:pPr marL="285750" indent="-285750">
              <a:buBlip>
                <a:blip r:embed="rId4"/>
              </a:buBlip>
            </a:pPr>
            <a:r>
              <a:rPr lang="it-IT" dirty="0"/>
              <a:t>Codice di gestione estremamente ridotto</a:t>
            </a:r>
          </a:p>
          <a:p>
            <a:pPr marL="285750" indent="-285750">
              <a:buBlip>
                <a:blip r:embed="rId2"/>
              </a:buBlip>
            </a:pPr>
            <a:r>
              <a:rPr lang="it-IT" dirty="0"/>
              <a:t>Libreria </a:t>
            </a:r>
            <a:r>
              <a:rPr lang="it-IT" b="1" dirty="0"/>
              <a:t>bloccante</a:t>
            </a:r>
            <a:r>
              <a:rPr lang="it-IT" dirty="0"/>
              <a:t> nell’esecuzione del codice</a:t>
            </a:r>
          </a:p>
          <a:p>
            <a:r>
              <a:rPr lang="it-IT" dirty="0"/>
              <a:t>Nonostante l’ultimo punto, abbiamo sfruttato l’uscita in interrupt della MPU6050, per avviare la comunicazione solo quando i dati sono disponibili, così da ridurre al minimo questo tempo morto.</a:t>
            </a:r>
          </a:p>
        </p:txBody>
      </p:sp>
    </p:spTree>
    <p:extLst>
      <p:ext uri="{BB962C8B-B14F-4D97-AF65-F5344CB8AC3E}">
        <p14:creationId xmlns:p14="http://schemas.microsoft.com/office/powerpoint/2010/main" val="301680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DFF6A392-6396-45D3-9076-9D85F9C79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76" y="58833"/>
            <a:ext cx="9433048" cy="674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0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atica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73_TF02787947.potx" id="{22C83AB2-B06E-4404-A58D-47EEC64CBDFC}" vid="{5FC0991E-8412-44C5-B092-2BAC676AAB44}"/>
    </a:ext>
  </a:extLst>
</a:theme>
</file>

<file path=ppt/theme/theme2.xml><?xml version="1.0" encoding="utf-8"?>
<a:theme xmlns:a="http://schemas.openxmlformats.org/drawingml/2006/main" name="Tema di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matematica con Pi greco (widescreen)</Template>
  <TotalTime>116</TotalTime>
  <Words>339</Words>
  <Application>Microsoft Office PowerPoint</Application>
  <PresentationFormat>Personalizzato</PresentationFormat>
  <Paragraphs>30</Paragraphs>
  <Slides>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 Math</vt:lpstr>
      <vt:lpstr>Euphemia</vt:lpstr>
      <vt:lpstr>Matematica 16x9</vt:lpstr>
      <vt:lpstr>Sensori di feedback</vt:lpstr>
      <vt:lpstr>Misurare il disco: gli Encoder</vt:lpstr>
      <vt:lpstr>Misurare il disco: gli Encoder</vt:lpstr>
      <vt:lpstr>Misurare il Braccio: l’Accelerometro/Giroscopio</vt:lpstr>
      <vt:lpstr>Misurare il Braccio: l’Accelerometro/Giroscopio</vt:lpstr>
      <vt:lpstr>Misurare il Braccio: l’Accelerometro/Giroscopio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titolo</dc:title>
  <dc:creator>Emanuele Alfano</dc:creator>
  <cp:lastModifiedBy>Leonardo Soccio</cp:lastModifiedBy>
  <cp:revision>14</cp:revision>
  <dcterms:created xsi:type="dcterms:W3CDTF">2020-01-10T14:09:03Z</dcterms:created>
  <dcterms:modified xsi:type="dcterms:W3CDTF">2020-02-08T22:04:42Z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